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7" r:id="rId3"/>
    <p:sldId id="281" r:id="rId4"/>
    <p:sldId id="311" r:id="rId5"/>
    <p:sldId id="296" r:id="rId6"/>
    <p:sldId id="297" r:id="rId7"/>
    <p:sldId id="299" r:id="rId8"/>
    <p:sldId id="298" r:id="rId9"/>
    <p:sldId id="300" r:id="rId10"/>
    <p:sldId id="301" r:id="rId11"/>
    <p:sldId id="302" r:id="rId12"/>
    <p:sldId id="308" r:id="rId13"/>
    <p:sldId id="303" r:id="rId14"/>
    <p:sldId id="304" r:id="rId15"/>
    <p:sldId id="305" r:id="rId16"/>
    <p:sldId id="306" r:id="rId17"/>
    <p:sldId id="307" r:id="rId18"/>
    <p:sldId id="388" r:id="rId19"/>
    <p:sldId id="387" r:id="rId20"/>
    <p:sldId id="286" r:id="rId21"/>
    <p:sldId id="294" r:id="rId22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42" autoAdjust="0"/>
    <p:restoredTop sz="94660"/>
  </p:normalViewPr>
  <p:slideViewPr>
    <p:cSldViewPr snapToGrid="0">
      <p:cViewPr varScale="1">
        <p:scale>
          <a:sx n="83" d="100"/>
          <a:sy n="83" d="100"/>
        </p:scale>
        <p:origin x="30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61116-26B9-4E4D-AC14-ADE545B5F226}" type="datetimeFigureOut">
              <a:rPr lang="id-ID" smtClean="0"/>
              <a:t>24/01/2024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n-NO"/>
              <a:t>Program Studi Sistem Informasi - FASTE - UIN Suska Riau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8FB06-26D3-4812-9C1E-4EE80B389A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691019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E3D78-4473-4AD0-8A00-B580A8A1AF04}" type="datetimeFigureOut">
              <a:rPr lang="id-ID" smtClean="0"/>
              <a:t>24/01/2024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n-NO"/>
              <a:t>Program Studi Sistem Informasi - FASTE - UIN Suska Riau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30896-C91C-4318-9159-AA46DBC971E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976446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AC5E-C496-4521-81AE-C7E02ECE68CF}" type="datetime1">
              <a:rPr lang="id-ID" smtClean="0"/>
              <a:t>24/01/2024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Program Studi Sistem Informasi - FASTE - UIN Suska Riau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FC95-989C-443A-BD3C-DAE4CC2D27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17812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FC9A4-6513-4D4D-A8F8-5D2D9158C4B1}" type="datetime1">
              <a:rPr lang="id-ID" smtClean="0"/>
              <a:t>24/01/2024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Program Studi Sistem Informasi - FASTE - UIN Suska Riau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FC95-989C-443A-BD3C-DAE4CC2D27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4923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4E18-5C13-48A8-A25E-2B9074945E4A}" type="datetime1">
              <a:rPr lang="id-ID" smtClean="0"/>
              <a:t>24/01/2024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Program Studi Sistem Informasi - FASTE - UIN Suska Riau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FC95-989C-443A-BD3C-DAE4CC2D27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13062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5B28-AC13-4A83-B3A2-8409ACC6150C}" type="datetime1">
              <a:rPr lang="id-ID" smtClean="0"/>
              <a:t>24/01/2024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Program Studi Sistem Informasi - FASTE - UIN Suska Riau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FC95-989C-443A-BD3C-DAE4CC2D27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47620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CFB5-C02D-4E52-9F91-DB7BFB88E309}" type="datetime1">
              <a:rPr lang="id-ID" smtClean="0"/>
              <a:t>24/01/2024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Program Studi Sistem Informasi - FASTE - UIN Suska Riau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FC95-989C-443A-BD3C-DAE4CC2D27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4650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0761-78B7-4889-9C0A-D705D4CD869B}" type="datetime1">
              <a:rPr lang="id-ID" smtClean="0"/>
              <a:t>24/01/2024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Program Studi Sistem Informasi - FASTE - UIN Suska Riau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FC95-989C-443A-BD3C-DAE4CC2D27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13327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11421-7052-4FDE-BBED-846A32DF8D18}" type="datetime1">
              <a:rPr lang="id-ID" smtClean="0"/>
              <a:t>24/01/2024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Program Studi Sistem Informasi - FASTE - UIN Suska Riau</a:t>
            </a:r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FC95-989C-443A-BD3C-DAE4CC2D27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0342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AA09B-88B7-4B61-B49F-333C70F5E59B}" type="datetime1">
              <a:rPr lang="id-ID" smtClean="0"/>
              <a:t>24/01/2024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Program Studi Sistem Informasi - FASTE - UIN Suska Riau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FC95-989C-443A-BD3C-DAE4CC2D27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46801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048E7-C4D6-4F87-BD12-9D87E509AFAB}" type="datetime1">
              <a:rPr lang="id-ID" smtClean="0"/>
              <a:t>24/01/2024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Program Studi Sistem Informasi - FASTE - UIN Suska Riau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FC95-989C-443A-BD3C-DAE4CC2D27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0575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98D7F-812C-48A2-BF59-75C6F1E532CA}" type="datetime1">
              <a:rPr lang="id-ID" smtClean="0"/>
              <a:t>24/01/2024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Program Studi Sistem Informasi - FASTE - UIN Suska Riau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FC95-989C-443A-BD3C-DAE4CC2D27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39013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F09E-571A-448E-B51C-956D064559A8}" type="datetime1">
              <a:rPr lang="id-ID" smtClean="0"/>
              <a:t>24/01/2024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Program Studi Sistem Informasi - FASTE - UIN Suska Riau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FC95-989C-443A-BD3C-DAE4CC2D27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54714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CED1A-5DA3-4BD7-92C7-0099D628C4A9}" type="datetime1">
              <a:rPr lang="id-ID" smtClean="0"/>
              <a:t>24/01/2024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n-NO"/>
              <a:t>Program Studi Sistem Informasi - FASTE - UIN Suska Riau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AFC95-989C-443A-BD3C-DAE4CC2D27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37151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9263" y="1066239"/>
            <a:ext cx="10017691" cy="1135063"/>
          </a:xfrm>
        </p:spPr>
        <p:txBody>
          <a:bodyPr>
            <a:normAutofit/>
          </a:bodyPr>
          <a:lstStyle/>
          <a:p>
            <a:r>
              <a:rPr lang="en-US" b="1"/>
              <a:t>SISTEM OPERASI JARINGAN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3381" y="2792542"/>
            <a:ext cx="4954213" cy="792162"/>
          </a:xfrm>
        </p:spPr>
        <p:txBody>
          <a:bodyPr>
            <a:normAutofit/>
          </a:bodyPr>
          <a:lstStyle/>
          <a:p>
            <a:pPr algn="r"/>
            <a:r>
              <a:rPr lang="en-US"/>
              <a:t>Oleh</a:t>
            </a:r>
            <a:r>
              <a:rPr lang="id-ID"/>
              <a:t>: </a:t>
            </a:r>
            <a:br>
              <a:rPr lang="id-ID" dirty="0"/>
            </a:br>
            <a:r>
              <a:rPr lang="id-ID" dirty="0"/>
              <a:t>T</a:t>
            </a:r>
            <a:r>
              <a:rPr lang="en-US" dirty="0" err="1"/>
              <a:t>engku</a:t>
            </a:r>
            <a:r>
              <a:rPr lang="id-ID" dirty="0"/>
              <a:t> Khairil Ahsyar,</a:t>
            </a:r>
            <a:r>
              <a:rPr lang="en-US" dirty="0"/>
              <a:t> </a:t>
            </a:r>
            <a:r>
              <a:rPr lang="en-US" dirty="0" err="1"/>
              <a:t>S.Kom</a:t>
            </a:r>
            <a:r>
              <a:rPr lang="en-US" dirty="0"/>
              <a:t>.,</a:t>
            </a:r>
            <a:r>
              <a:rPr lang="id-ID" dirty="0"/>
              <a:t> M.Kom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24" y="5390622"/>
            <a:ext cx="810092" cy="908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873381" y="4254500"/>
            <a:ext cx="4954213" cy="1790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/>
              <a:t>Program Studi Sistem Informasi</a:t>
            </a:r>
            <a:br>
              <a:rPr lang="id-ID" sz="2800"/>
            </a:br>
            <a:r>
              <a:rPr lang="en-US" sz="2800"/>
              <a:t>Fakultas Sains dan Teknologi</a:t>
            </a:r>
            <a:br>
              <a:rPr lang="id-ID" sz="2800" dirty="0"/>
            </a:br>
            <a:r>
              <a:rPr lang="id-ID" sz="2800" dirty="0"/>
              <a:t>UIN </a:t>
            </a:r>
            <a:r>
              <a:rPr lang="id-ID" sz="2800"/>
              <a:t>Suska Riau</a:t>
            </a:r>
            <a:endParaRPr lang="id-ID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40" y="5411853"/>
            <a:ext cx="867984" cy="8376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317500" y="241909"/>
            <a:ext cx="11285444" cy="433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/>
              <a:t>Manajemen Jaringan Komputer</a:t>
            </a:r>
            <a:endParaRPr lang="id-ID" sz="28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5030AF-D2EB-4745-9C1D-EE747F8EB5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221" y="2762746"/>
            <a:ext cx="4468733" cy="3319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1927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347D9-4B57-41DE-A54B-65D615FCB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Macam-macam SOJ (Umum)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116FD-7892-4A93-89B2-6B64CDD84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b="1"/>
              <a:t>Microsoft LAN Manager</a:t>
            </a:r>
          </a:p>
          <a:p>
            <a:pPr lvl="1"/>
            <a:r>
              <a:rPr lang="en-ID"/>
              <a:t>Dikembangkan oleh Microsoft Corporation dan 3Com Corporation. </a:t>
            </a:r>
          </a:p>
          <a:p>
            <a:pPr lvl="1"/>
            <a:r>
              <a:rPr lang="en-ID"/>
              <a:t>Didesain sebagai penerus perangkat lunak server jaringan 3+Share yang berjalan di atas sistem operasi MS-DOS.</a:t>
            </a:r>
          </a:p>
          <a:p>
            <a:r>
              <a:rPr lang="en-ID" b="1"/>
              <a:t>Microsoft Windows NT Server</a:t>
            </a:r>
          </a:p>
          <a:p>
            <a:pPr lvl="1"/>
            <a:r>
              <a:rPr lang="en-ID"/>
              <a:t>Menggunakan non-dedicated server sehingga memungkinkan untuk bekerja pada komputer server.</a:t>
            </a:r>
          </a:p>
          <a:p>
            <a:pPr lvl="1"/>
            <a:r>
              <a:rPr lang="en-ID"/>
              <a:t>Merupakan sistem operasi 32-bit leluhur dari Microsoft untuk OSJ berikutnya.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A145B2-8CE5-460C-A4E6-2BDF23C91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Program Studi Sistem Informasi - FASTE - UIN Suska Riau</a:t>
            </a:r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EA3A0-1552-44F5-B548-ED1B88AEF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FC95-989C-443A-BD3C-DAE4CC2D2739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67002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347D9-4B57-41DE-A54B-65D615FCB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Macam-macam SOJ (Umum)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116FD-7892-4A93-89B2-6B64CDD84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9493"/>
            <a:ext cx="10515600" cy="4258101"/>
          </a:xfrm>
        </p:spPr>
        <p:txBody>
          <a:bodyPr>
            <a:normAutofit/>
          </a:bodyPr>
          <a:lstStyle/>
          <a:p>
            <a:r>
              <a:rPr lang="en-ID" b="1"/>
              <a:t>UNIX</a:t>
            </a:r>
          </a:p>
          <a:p>
            <a:pPr lvl="1"/>
            <a:r>
              <a:rPr lang="en-ID"/>
              <a:t>Beberapa varian UNIX, seperti SCO OpenServer, Novell UnixWare, atau Solaris adalah turunan dari Unix yang merupakan freeware dan powerfull operating system, memiliki implementasi lengkap dari arsitektur TCP/IP.</a:t>
            </a:r>
          </a:p>
          <a:p>
            <a:r>
              <a:rPr lang="en-ID" b="1"/>
              <a:t>LINUX</a:t>
            </a:r>
          </a:p>
          <a:p>
            <a:pPr lvl="1"/>
            <a:r>
              <a:rPr lang="en-ID"/>
              <a:t>GNU/LINUX adalah turunan dari Unix yang merupakan freeware dan powerfull operating system, memiliki implementasi lengkap dari arsitektur TCP/IP. Beberapa varian dari Linux seperti: Debian, RedHat, Suse, dll.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EA3A0-1552-44F5-B548-ED1B88AEF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FC95-989C-443A-BD3C-DAE4CC2D2739}" type="slidenum">
              <a:rPr lang="id-ID" smtClean="0"/>
              <a:t>11</a:t>
            </a:fld>
            <a:endParaRPr lang="id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9708A3-92B7-4360-95B0-D7028A2D3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919" y="4838783"/>
            <a:ext cx="3509749" cy="181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51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5A10D-0D26-437B-874C-F82B021F7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Jenis-Jenis SOJ Berdasarkan (Fungsi)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4AF3C-5E7D-4D24-8CE8-950D2FE04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62600" cy="4351338"/>
          </a:xfrm>
        </p:spPr>
        <p:txBody>
          <a:bodyPr/>
          <a:lstStyle/>
          <a:p>
            <a:r>
              <a:rPr lang="en-US" b="1"/>
              <a:t>SOJ Client </a:t>
            </a:r>
            <a:r>
              <a:rPr lang="en-US">
                <a:sym typeface="Wingdings" panose="05000000000000000000" pitchFamily="2" charset="2"/>
              </a:rPr>
              <a:t> </a:t>
            </a:r>
          </a:p>
          <a:p>
            <a:pPr marL="177800" indent="0">
              <a:buNone/>
            </a:pPr>
            <a:r>
              <a:rPr lang="en-US">
                <a:sym typeface="Wingdings" panose="05000000000000000000" pitchFamily="2" charset="2"/>
              </a:rPr>
              <a:t>Sistem Operasi yang dipasang pada satu atau lebih perangkat komputer yang bertugas sebagai </a:t>
            </a:r>
            <a:r>
              <a:rPr lang="en-US" b="1">
                <a:solidFill>
                  <a:srgbClr val="00B050"/>
                </a:solidFill>
                <a:sym typeface="Wingdings" panose="05000000000000000000" pitchFamily="2" charset="2"/>
              </a:rPr>
              <a:t>Client</a:t>
            </a:r>
            <a:r>
              <a:rPr lang="en-US">
                <a:sym typeface="Wingdings" panose="05000000000000000000" pitchFamily="2" charset="2"/>
              </a:rPr>
              <a:t>.</a:t>
            </a:r>
            <a:endParaRPr lang="en-US"/>
          </a:p>
          <a:p>
            <a:r>
              <a:rPr lang="en-US" b="1"/>
              <a:t>SOJ Server </a:t>
            </a:r>
            <a:r>
              <a:rPr lang="en-US">
                <a:sym typeface="Wingdings" panose="05000000000000000000" pitchFamily="2" charset="2"/>
              </a:rPr>
              <a:t> </a:t>
            </a:r>
          </a:p>
          <a:p>
            <a:pPr marL="177800" indent="0">
              <a:buNone/>
            </a:pPr>
            <a:r>
              <a:rPr lang="en-US">
                <a:sym typeface="Wingdings" panose="05000000000000000000" pitchFamily="2" charset="2"/>
              </a:rPr>
              <a:t>Sistem Operasi yang dipasang pada satu atau lebih perangkat komputer yang bertugas sebagai </a:t>
            </a:r>
            <a:r>
              <a:rPr lang="en-US" b="1">
                <a:solidFill>
                  <a:srgbClr val="00B050"/>
                </a:solidFill>
                <a:sym typeface="Wingdings" panose="05000000000000000000" pitchFamily="2" charset="2"/>
              </a:rPr>
              <a:t>server</a:t>
            </a:r>
            <a:r>
              <a:rPr lang="en-US">
                <a:sym typeface="Wingdings" panose="05000000000000000000" pitchFamily="2" charset="2"/>
              </a:rPr>
              <a:t>.</a:t>
            </a:r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A977C3-E4F7-41E5-A7F1-A21AD874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Program Studi Sistem Informasi - FASTE - UIN Suska Riau</a:t>
            </a:r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59E1F-EC1C-461B-B909-E688E2307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FC95-989C-443A-BD3C-DAE4CC2D2739}" type="slidenum">
              <a:rPr lang="id-ID" smtClean="0"/>
              <a:t>12</a:t>
            </a:fld>
            <a:endParaRPr lang="id-ID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E3A17F-0C75-4725-9A44-31709626B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8069" y="2030032"/>
            <a:ext cx="4930673" cy="337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48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3575A-F42D-480E-B298-79F8889ED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Jenis-Jenis SOJ Berdasarkan (Mode)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F7458-F770-40D5-A690-50D8406C9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/>
              <a:t>GUI (</a:t>
            </a:r>
            <a:r>
              <a:rPr lang="en-ID" i="1"/>
              <a:t>Graphical User Interface</a:t>
            </a:r>
            <a:r>
              <a:rPr lang="en-ID"/>
              <a:t>).</a:t>
            </a:r>
          </a:p>
          <a:p>
            <a:r>
              <a:rPr lang="en-ID"/>
              <a:t>CLI (</a:t>
            </a:r>
            <a:r>
              <a:rPr lang="en-ID" i="1"/>
              <a:t>Command Line Interface</a:t>
            </a:r>
            <a:r>
              <a:rPr lang="en-ID"/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53E9D5-82FC-4F6A-B2F3-CC5D4524A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Program Studi Sistem Informasi - FASTE - UIN Suska Riau</a:t>
            </a:r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A849C9-F866-4467-ABDB-1B6338BEF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FC95-989C-443A-BD3C-DAE4CC2D2739}" type="slidenum">
              <a:rPr lang="id-ID" smtClean="0"/>
              <a:t>13</a:t>
            </a:fld>
            <a:endParaRPr lang="id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C8A2B4-0153-4B44-B8A0-B98734171A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66" t="24858" r="18065" b="13215"/>
          <a:stretch/>
        </p:blipFill>
        <p:spPr>
          <a:xfrm>
            <a:off x="968554" y="3712191"/>
            <a:ext cx="4449607" cy="22109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E8D37B-0F51-45EA-94F5-00FAF5496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68284"/>
            <a:ext cx="5376492" cy="302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838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6347E-D895-4721-94F4-3D57DDB88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GUI (</a:t>
            </a:r>
            <a:r>
              <a:rPr lang="en-ID" i="1"/>
              <a:t>Graphical User Interface</a:t>
            </a:r>
            <a:r>
              <a:rPr lang="en-ID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6D8EB-3BA9-42AD-ACDC-75A3F9052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0" indent="0">
              <a:buNone/>
            </a:pPr>
            <a:r>
              <a:rPr lang="en-ID" b="1"/>
              <a:t>Kelebihan</a:t>
            </a:r>
            <a:r>
              <a:rPr lang="en-ID"/>
              <a:t>:</a:t>
            </a:r>
          </a:p>
          <a:p>
            <a:r>
              <a:rPr lang="en-ID"/>
              <a:t>Desain grafis yang lebih menarik.</a:t>
            </a:r>
          </a:p>
          <a:p>
            <a:r>
              <a:rPr lang="en-ID"/>
              <a:t>Mudah digunakan (</a:t>
            </a:r>
            <a:r>
              <a:rPr lang="en-ID" i="1"/>
              <a:t>User friendly</a:t>
            </a:r>
            <a:r>
              <a:rPr lang="en-ID"/>
              <a:t>)</a:t>
            </a:r>
          </a:p>
          <a:p>
            <a:r>
              <a:rPr lang="en-ID"/>
              <a:t>Menarik minat pengguna</a:t>
            </a:r>
          </a:p>
          <a:p>
            <a:r>
              <a:rPr lang="en-ID"/>
              <a:t>Berinteraksi dengan komputer secara lebih baik.</a:t>
            </a:r>
          </a:p>
          <a:p>
            <a:r>
              <a:rPr lang="en-ID"/>
              <a:t>Resolusi gambar yang tinggi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8BE2AC-8B52-4DA8-BEB0-52B6F2970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Program Studi Sistem Informasi - FASTE - UIN Suska Riau</a:t>
            </a:r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F3B88A-28D4-44ED-B2E7-C5DEC3FE9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FC95-989C-443A-BD3C-DAE4CC2D2739}" type="slidenum">
              <a:rPr lang="id-ID" smtClean="0"/>
              <a:t>14</a:t>
            </a:fld>
            <a:endParaRPr lang="id-ID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68EC803-6982-4C53-AAD1-6D4DEFB2A521}"/>
              </a:ext>
            </a:extLst>
          </p:cNvPr>
          <p:cNvSpPr txBox="1">
            <a:spLocks/>
          </p:cNvSpPr>
          <p:nvPr/>
        </p:nvSpPr>
        <p:spPr>
          <a:xfrm>
            <a:off x="6297304" y="2784143"/>
            <a:ext cx="5257800" cy="33928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D" b="1"/>
              <a:t>Kekurangan</a:t>
            </a:r>
            <a:r>
              <a:rPr lang="en-ID"/>
              <a:t>:</a:t>
            </a:r>
          </a:p>
          <a:p>
            <a:r>
              <a:rPr lang="en-ID"/>
              <a:t>Membutuhkan memori yang besar.</a:t>
            </a:r>
          </a:p>
          <a:p>
            <a:r>
              <a:rPr lang="en-ID"/>
              <a:t>Sangat bergantung kepada hardware.</a:t>
            </a:r>
          </a:p>
          <a:p>
            <a:r>
              <a:rPr lang="en-ID"/>
              <a:t>Membutuhkan banyak tempat pada layar computer.</a:t>
            </a:r>
          </a:p>
          <a:p>
            <a:r>
              <a:rPr lang="en-ID"/>
              <a:t>Kurang fleksibel.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B51874-D7EB-4E3C-9DA0-A67E812F7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4816" y="475788"/>
            <a:ext cx="3480288" cy="195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551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A0025-9311-4590-B2E5-C35D84FF5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CLI (</a:t>
            </a:r>
            <a:r>
              <a:rPr lang="en-ID" i="1"/>
              <a:t>Command Line Interface</a:t>
            </a:r>
            <a:r>
              <a:rPr lang="en-ID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BBFC5-8EE5-4509-BCBE-DA21AFE11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2511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b="1"/>
              <a:t>Kelebihan</a:t>
            </a:r>
            <a:r>
              <a:rPr lang="en-ID"/>
              <a:t>:</a:t>
            </a:r>
          </a:p>
          <a:p>
            <a:r>
              <a:rPr lang="en-ID"/>
              <a:t>Pengoperasiannya mudah.</a:t>
            </a:r>
          </a:p>
          <a:p>
            <a:r>
              <a:rPr lang="en-ID"/>
              <a:t>Space yang dibutuhkan tidak besar.</a:t>
            </a:r>
          </a:p>
          <a:p>
            <a:r>
              <a:rPr lang="en-ID"/>
              <a:t>Tidak memerlukan memori yang besar.</a:t>
            </a:r>
          </a:p>
          <a:p>
            <a:r>
              <a:rPr lang="en-ID"/>
              <a:t>Kompatibel hampir ke semua software dan hardware.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CEFA11-8DB0-4104-97CE-5163835E2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Program Studi Sistem Informasi - FASTE - UIN Suska Riau</a:t>
            </a:r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EBC169-E253-4548-A3D2-66416B299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FC95-989C-443A-BD3C-DAE4CC2D2739}" type="slidenum">
              <a:rPr lang="id-ID" smtClean="0"/>
              <a:t>15</a:t>
            </a:fld>
            <a:endParaRPr lang="id-ID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80F4864-5F77-446E-9C68-62E345AF0C15}"/>
              </a:ext>
            </a:extLst>
          </p:cNvPr>
          <p:cNvSpPr txBox="1">
            <a:spLocks/>
          </p:cNvSpPr>
          <p:nvPr/>
        </p:nvSpPr>
        <p:spPr>
          <a:xfrm>
            <a:off x="5554639" y="1825625"/>
            <a:ext cx="5626289" cy="2255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D" b="1"/>
              <a:t>Kekurangan</a:t>
            </a:r>
            <a:r>
              <a:rPr lang="en-ID"/>
              <a:t>:</a:t>
            </a:r>
          </a:p>
          <a:p>
            <a:r>
              <a:rPr lang="en-ID"/>
              <a:t>Mode operasinya text.</a:t>
            </a:r>
          </a:p>
          <a:p>
            <a:r>
              <a:rPr lang="en-ID"/>
              <a:t>Tidak User Friendly.</a:t>
            </a:r>
          </a:p>
          <a:p>
            <a:r>
              <a:rPr lang="en-ID"/>
              <a:t>Tidak kompatibel terhadap software grafis.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8CD6B6-ED6D-4CAE-AC91-4ABABB712F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66" t="24858" r="18065" b="13215"/>
          <a:stretch/>
        </p:blipFill>
        <p:spPr>
          <a:xfrm>
            <a:off x="5894695" y="4147378"/>
            <a:ext cx="4490114" cy="22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29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ABCFA-3C11-4632-AE58-5C012155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Fungsi Sistem Operasi Jaringan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01151-B052-4619-8933-9FD02CDCC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r>
              <a:rPr lang="en-ID" b="1">
                <a:solidFill>
                  <a:srgbClr val="00B050"/>
                </a:solidFill>
              </a:rPr>
              <a:t>Menguhubungkan</a:t>
            </a:r>
            <a:r>
              <a:rPr lang="en-ID"/>
              <a:t> sejumlah komputer dengan perangkat lainnya ke sebuah jaringan yang telah dibuat sebelumnya.</a:t>
            </a:r>
          </a:p>
          <a:p>
            <a:r>
              <a:rPr lang="en-ID" b="1">
                <a:solidFill>
                  <a:srgbClr val="00B050"/>
                </a:solidFill>
              </a:rPr>
              <a:t>Mengelola</a:t>
            </a:r>
            <a:r>
              <a:rPr lang="en-ID"/>
              <a:t> sumber daya jaringan.</a:t>
            </a:r>
          </a:p>
          <a:p>
            <a:r>
              <a:rPr lang="en-ID" b="1">
                <a:solidFill>
                  <a:srgbClr val="00B050"/>
                </a:solidFill>
              </a:rPr>
              <a:t>Menyediakan layanan</a:t>
            </a:r>
            <a:r>
              <a:rPr lang="en-ID"/>
              <a:t>.</a:t>
            </a:r>
          </a:p>
          <a:p>
            <a:r>
              <a:rPr lang="en-ID" b="1">
                <a:solidFill>
                  <a:srgbClr val="00B050"/>
                </a:solidFill>
              </a:rPr>
              <a:t>Menyediakan keamanan </a:t>
            </a:r>
            <a:r>
              <a:rPr lang="en-ID"/>
              <a:t>jaringan bagi multiple user.</a:t>
            </a:r>
          </a:p>
          <a:p>
            <a:r>
              <a:rPr lang="en-ID" b="1">
                <a:solidFill>
                  <a:srgbClr val="00B050"/>
                </a:solidFill>
              </a:rPr>
              <a:t>Memudahan proses </a:t>
            </a:r>
            <a:r>
              <a:rPr lang="en-ID"/>
              <a:t>penambahan sumber daya.</a:t>
            </a:r>
          </a:p>
          <a:p>
            <a:r>
              <a:rPr lang="en-ID" b="1">
                <a:solidFill>
                  <a:srgbClr val="00B050"/>
                </a:solidFill>
              </a:rPr>
              <a:t>Monitor</a:t>
            </a:r>
            <a:r>
              <a:rPr lang="en-ID"/>
              <a:t> status dan fungsi elemen-elemen jaringan.</a:t>
            </a:r>
          </a:p>
          <a:p>
            <a:r>
              <a:rPr lang="en-ID"/>
              <a:t>Melakukan proses </a:t>
            </a:r>
            <a:r>
              <a:rPr lang="en-ID" b="1">
                <a:solidFill>
                  <a:srgbClr val="00B050"/>
                </a:solidFill>
              </a:rPr>
              <a:t>distribusi</a:t>
            </a:r>
            <a:r>
              <a:rPr lang="en-ID"/>
              <a:t> program dan juga </a:t>
            </a:r>
            <a:r>
              <a:rPr lang="en-ID" b="1">
                <a:solidFill>
                  <a:srgbClr val="00B050"/>
                </a:solidFill>
              </a:rPr>
              <a:t>update</a:t>
            </a:r>
            <a:r>
              <a:rPr lang="en-ID"/>
              <a:t> software kepada perangkat client yang terhubung jaringan.</a:t>
            </a:r>
          </a:p>
          <a:p>
            <a:r>
              <a:rPr lang="en-ID"/>
              <a:t>Membantu menggunakan kemampuan server pada jaringan komputer secara </a:t>
            </a:r>
            <a:r>
              <a:rPr lang="en-ID" b="1">
                <a:solidFill>
                  <a:srgbClr val="00B050"/>
                </a:solidFill>
              </a:rPr>
              <a:t>efisien</a:t>
            </a:r>
            <a:r>
              <a:rPr lang="en-ID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A458D1-9812-4D21-A648-4E6D0867B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Program Studi Sistem Informasi - FASTE - UIN Suska Riau</a:t>
            </a:r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3626DC-C88A-4A1C-9DE0-BA88B417D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FC95-989C-443A-BD3C-DAE4CC2D2739}" type="slidenum">
              <a:rPr lang="id-ID" smtClean="0"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30751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E9AC22A-0861-4071-B58A-1C245F01D9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44" b="3186"/>
          <a:stretch/>
        </p:blipFill>
        <p:spPr>
          <a:xfrm>
            <a:off x="5257800" y="3536404"/>
            <a:ext cx="5791200" cy="30025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9293CE-E8CD-4033-923D-ED5D3FCBD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Prinsip dan Cara Kerja SOJ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02214-05C0-40D5-8DE1-53C5F502E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32226"/>
          </a:xfrm>
        </p:spPr>
        <p:txBody>
          <a:bodyPr/>
          <a:lstStyle/>
          <a:p>
            <a:r>
              <a:rPr lang="en-ID" b="1">
                <a:solidFill>
                  <a:srgbClr val="00B050"/>
                </a:solidFill>
              </a:rPr>
              <a:t>Sender</a:t>
            </a:r>
            <a:r>
              <a:rPr lang="en-ID"/>
              <a:t> (pengirim data informasi).</a:t>
            </a:r>
          </a:p>
          <a:p>
            <a:r>
              <a:rPr lang="en-ID" b="1">
                <a:solidFill>
                  <a:srgbClr val="00B050"/>
                </a:solidFill>
              </a:rPr>
              <a:t>Protokol</a:t>
            </a:r>
            <a:r>
              <a:rPr lang="en-ID"/>
              <a:t> (yang meng-</a:t>
            </a:r>
            <a:r>
              <a:rPr lang="en-ID" i="1"/>
              <a:t>encode</a:t>
            </a:r>
            <a:r>
              <a:rPr lang="en-ID"/>
              <a:t> dan men-</a:t>
            </a:r>
            <a:r>
              <a:rPr lang="en-ID" i="1"/>
              <a:t>decode</a:t>
            </a:r>
            <a:r>
              <a:rPr lang="en-ID"/>
              <a:t> data informasi).</a:t>
            </a:r>
          </a:p>
          <a:p>
            <a:r>
              <a:rPr lang="en-ID" b="1">
                <a:solidFill>
                  <a:srgbClr val="00B050"/>
                </a:solidFill>
              </a:rPr>
              <a:t>Media</a:t>
            </a:r>
            <a:r>
              <a:rPr lang="en-ID"/>
              <a:t> </a:t>
            </a:r>
            <a:r>
              <a:rPr lang="en-ID" b="1">
                <a:solidFill>
                  <a:srgbClr val="00B050"/>
                </a:solidFill>
              </a:rPr>
              <a:t>transmisi</a:t>
            </a:r>
            <a:r>
              <a:rPr lang="en-ID"/>
              <a:t> (medium transfer data), dan</a:t>
            </a:r>
          </a:p>
          <a:p>
            <a:r>
              <a:rPr lang="en-ID" b="1">
                <a:solidFill>
                  <a:srgbClr val="00B050"/>
                </a:solidFill>
              </a:rPr>
              <a:t>Receiver</a:t>
            </a:r>
            <a:r>
              <a:rPr lang="en-ID"/>
              <a:t> (penerima data informasi).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206558-7EA7-461B-8EE8-A7AD43600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Program Studi Sistem Informasi - FASTE - UIN Suska Riau</a:t>
            </a:r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5B5ED0-4C38-4EB6-91FF-707772479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FC95-989C-443A-BD3C-DAE4CC2D2739}" type="slidenum">
              <a:rPr lang="id-ID" smtClean="0"/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79313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365C5-9BEA-40C6-B036-C71921F19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2230"/>
          </a:xfrm>
        </p:spPr>
        <p:txBody>
          <a:bodyPr/>
          <a:lstStyle/>
          <a:p>
            <a:r>
              <a:rPr lang="en-US"/>
              <a:t>Cara Menentukan Sistem Operasi</a:t>
            </a:r>
            <a:endParaRPr lang="en-ID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BB5D258-7387-49DF-B791-811974815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280" t="18705" r="8398" b="11751"/>
          <a:stretch/>
        </p:blipFill>
        <p:spPr>
          <a:xfrm>
            <a:off x="834206" y="1421846"/>
            <a:ext cx="10515600" cy="493450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B4E82D-E9EB-49ED-88DC-FC6F49172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Program Studi Sistem Informasi - FASTE - UIN Suska Riau</a:t>
            </a:r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59919-D6F4-4587-85DE-C292F4AC2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FC95-989C-443A-BD3C-DAE4CC2D2739}" type="slidenum">
              <a:rPr lang="id-ID" smtClean="0"/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85684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53" y="365125"/>
            <a:ext cx="10910047" cy="1325563"/>
          </a:xfrm>
        </p:spPr>
        <p:txBody>
          <a:bodyPr/>
          <a:lstStyle/>
          <a:p>
            <a:r>
              <a:rPr lang="id-ID" b="1" dirty="0"/>
              <a:t>Referensi: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753" y="1506071"/>
            <a:ext cx="11443447" cy="4670892"/>
          </a:xfrm>
        </p:spPr>
        <p:txBody>
          <a:bodyPr>
            <a:normAutofit fontScale="92500" lnSpcReduction="20000"/>
          </a:bodyPr>
          <a:lstStyle/>
          <a:p>
            <a:r>
              <a:rPr lang="en-US" altLang="id-ID" i="1" dirty="0" err="1"/>
              <a:t>Sofana</a:t>
            </a:r>
            <a:r>
              <a:rPr lang="en-US" altLang="id-ID" i="1" dirty="0"/>
              <a:t>, </a:t>
            </a:r>
            <a:r>
              <a:rPr lang="en-US" altLang="id-ID" i="1" dirty="0" err="1"/>
              <a:t>Iwan</a:t>
            </a:r>
            <a:r>
              <a:rPr lang="en-US" altLang="id-ID" i="1" dirty="0"/>
              <a:t>. 2013. “</a:t>
            </a:r>
            <a:r>
              <a:rPr lang="en-US" altLang="id-ID" i="1" dirty="0" err="1"/>
              <a:t>Membangun</a:t>
            </a:r>
            <a:r>
              <a:rPr lang="en-US" altLang="id-ID" i="1" dirty="0"/>
              <a:t> </a:t>
            </a:r>
            <a:r>
              <a:rPr lang="en-US" altLang="id-ID" i="1" dirty="0" err="1"/>
              <a:t>Jaringan</a:t>
            </a:r>
            <a:r>
              <a:rPr lang="en-US" altLang="id-ID" i="1" dirty="0"/>
              <a:t> </a:t>
            </a:r>
            <a:r>
              <a:rPr lang="en-US" altLang="id-ID" i="1" dirty="0" err="1"/>
              <a:t>Komputer</a:t>
            </a:r>
            <a:r>
              <a:rPr lang="en-US" altLang="id-ID" i="1" dirty="0"/>
              <a:t>: </a:t>
            </a:r>
            <a:r>
              <a:rPr lang="en-US" altLang="id-ID" i="1" dirty="0" err="1"/>
              <a:t>Mudah</a:t>
            </a:r>
            <a:r>
              <a:rPr lang="en-US" altLang="id-ID" i="1" dirty="0"/>
              <a:t> </a:t>
            </a:r>
            <a:r>
              <a:rPr lang="en-US" altLang="id-ID" i="1" dirty="0" err="1"/>
              <a:t>membuat</a:t>
            </a:r>
            <a:r>
              <a:rPr lang="en-US" altLang="id-ID" i="1" dirty="0"/>
              <a:t> </a:t>
            </a:r>
            <a:r>
              <a:rPr lang="en-US" altLang="id-ID" i="1" dirty="0" err="1"/>
              <a:t>jaringan</a:t>
            </a:r>
            <a:r>
              <a:rPr lang="en-US" altLang="id-ID" i="1" dirty="0"/>
              <a:t> </a:t>
            </a:r>
            <a:r>
              <a:rPr lang="en-US" altLang="id-ID" i="1" dirty="0" err="1"/>
              <a:t>komputer</a:t>
            </a:r>
            <a:r>
              <a:rPr lang="en-US" altLang="id-ID" i="1" dirty="0"/>
              <a:t> (wire &amp; wireless) </a:t>
            </a:r>
            <a:r>
              <a:rPr lang="en-US" altLang="id-ID" i="1" dirty="0" err="1"/>
              <a:t>untuk</a:t>
            </a:r>
            <a:r>
              <a:rPr lang="en-US" altLang="id-ID" i="1" dirty="0"/>
              <a:t> </a:t>
            </a:r>
            <a:r>
              <a:rPr lang="en-US" altLang="id-ID" i="1" dirty="0" err="1"/>
              <a:t>pengguna</a:t>
            </a:r>
            <a:r>
              <a:rPr lang="en-US" altLang="id-ID" i="1" dirty="0"/>
              <a:t> Windows </a:t>
            </a:r>
            <a:r>
              <a:rPr lang="en-US" altLang="id-ID" i="1" dirty="0" err="1"/>
              <a:t>dan</a:t>
            </a:r>
            <a:r>
              <a:rPr lang="en-US" altLang="id-ID" i="1" dirty="0"/>
              <a:t> Linux”. </a:t>
            </a:r>
            <a:r>
              <a:rPr lang="en-US" altLang="id-ID" i="1" dirty="0" err="1"/>
              <a:t>Informatika</a:t>
            </a:r>
            <a:r>
              <a:rPr lang="en-US" altLang="id-ID" i="1" dirty="0"/>
              <a:t>. Bandung.</a:t>
            </a:r>
          </a:p>
          <a:p>
            <a:r>
              <a:rPr lang="en-US" altLang="id-ID" i="1" dirty="0" err="1"/>
              <a:t>Sofana</a:t>
            </a:r>
            <a:r>
              <a:rPr lang="en-US" altLang="id-ID" i="1" dirty="0"/>
              <a:t>, </a:t>
            </a:r>
            <a:r>
              <a:rPr lang="en-US" altLang="id-ID" i="1" dirty="0" err="1"/>
              <a:t>Iwan</a:t>
            </a:r>
            <a:r>
              <a:rPr lang="en-US" altLang="id-ID" i="1" dirty="0"/>
              <a:t>. 2010 “CISCO </a:t>
            </a:r>
            <a:r>
              <a:rPr lang="en-US" altLang="id-ID" i="1" dirty="0" err="1"/>
              <a:t>CCNA</a:t>
            </a:r>
            <a:r>
              <a:rPr lang="en-US" altLang="id-ID" i="1" dirty="0"/>
              <a:t> &amp; </a:t>
            </a:r>
            <a:r>
              <a:rPr lang="en-US" altLang="id-ID" i="1" dirty="0" err="1"/>
              <a:t>Jaringan</a:t>
            </a:r>
            <a:r>
              <a:rPr lang="en-US" altLang="id-ID" i="1" dirty="0"/>
              <a:t> </a:t>
            </a:r>
            <a:r>
              <a:rPr lang="en-US" altLang="id-ID" i="1" dirty="0" err="1"/>
              <a:t>Komputer</a:t>
            </a:r>
            <a:r>
              <a:rPr lang="en-US" altLang="id-ID" i="1" dirty="0"/>
              <a:t>”. </a:t>
            </a:r>
            <a:r>
              <a:rPr lang="en-US" altLang="id-ID" i="1" dirty="0" err="1"/>
              <a:t>Informatika</a:t>
            </a:r>
            <a:r>
              <a:rPr lang="en-US" altLang="id-ID" i="1" dirty="0"/>
              <a:t>. Bandung.</a:t>
            </a:r>
          </a:p>
          <a:p>
            <a:r>
              <a:rPr lang="en-US" altLang="id-ID" i="1" dirty="0" err="1"/>
              <a:t>Sofana</a:t>
            </a:r>
            <a:r>
              <a:rPr lang="en-US" altLang="id-ID" i="1" dirty="0"/>
              <a:t>, </a:t>
            </a:r>
            <a:r>
              <a:rPr lang="en-US" altLang="id-ID" i="1" dirty="0" err="1"/>
              <a:t>Iwan</a:t>
            </a:r>
            <a:r>
              <a:rPr lang="en-US" altLang="id-ID" i="1" dirty="0"/>
              <a:t>. 2008. “</a:t>
            </a:r>
            <a:r>
              <a:rPr lang="en-US" altLang="id-ID" i="1" dirty="0" err="1"/>
              <a:t>Membangun</a:t>
            </a:r>
            <a:r>
              <a:rPr lang="en-US" altLang="id-ID" i="1" dirty="0"/>
              <a:t> </a:t>
            </a:r>
            <a:r>
              <a:rPr lang="en-US" altLang="id-ID" i="1" dirty="0" err="1"/>
              <a:t>Jaringan</a:t>
            </a:r>
            <a:r>
              <a:rPr lang="en-US" altLang="id-ID" i="1" dirty="0"/>
              <a:t> </a:t>
            </a:r>
            <a:r>
              <a:rPr lang="en-US" altLang="id-ID" i="1" dirty="0" err="1"/>
              <a:t>Komputer</a:t>
            </a:r>
            <a:r>
              <a:rPr lang="en-US" altLang="id-ID" i="1" dirty="0"/>
              <a:t>: </a:t>
            </a:r>
            <a:r>
              <a:rPr lang="en-US" altLang="id-ID" i="1" dirty="0" err="1"/>
              <a:t>Membuat</a:t>
            </a:r>
            <a:r>
              <a:rPr lang="en-US" altLang="id-ID" i="1" dirty="0"/>
              <a:t> </a:t>
            </a:r>
            <a:r>
              <a:rPr lang="en-US" altLang="id-ID" i="1" dirty="0" err="1"/>
              <a:t>jaringan</a:t>
            </a:r>
            <a:r>
              <a:rPr lang="en-US" altLang="id-ID" i="1" dirty="0"/>
              <a:t> </a:t>
            </a:r>
            <a:r>
              <a:rPr lang="en-US" altLang="id-ID" i="1" dirty="0" err="1"/>
              <a:t>komputer</a:t>
            </a:r>
            <a:r>
              <a:rPr lang="en-US" altLang="id-ID" i="1" dirty="0"/>
              <a:t> (wire &amp; wireless) </a:t>
            </a:r>
            <a:r>
              <a:rPr lang="en-US" altLang="id-ID" i="1" dirty="0" err="1"/>
              <a:t>untuk</a:t>
            </a:r>
            <a:r>
              <a:rPr lang="en-US" altLang="id-ID" i="1" dirty="0"/>
              <a:t> </a:t>
            </a:r>
            <a:r>
              <a:rPr lang="en-US" altLang="id-ID" i="1" dirty="0" err="1"/>
              <a:t>pengguna</a:t>
            </a:r>
            <a:r>
              <a:rPr lang="en-US" altLang="id-ID" i="1" dirty="0"/>
              <a:t> Windows </a:t>
            </a:r>
            <a:r>
              <a:rPr lang="en-US" altLang="id-ID" i="1" dirty="0" err="1"/>
              <a:t>dan</a:t>
            </a:r>
            <a:r>
              <a:rPr lang="en-US" altLang="id-ID" i="1" dirty="0"/>
              <a:t> Linux”. </a:t>
            </a:r>
            <a:r>
              <a:rPr lang="en-US" altLang="id-ID" i="1" dirty="0" err="1"/>
              <a:t>Informatika</a:t>
            </a:r>
            <a:r>
              <a:rPr lang="en-US" altLang="id-ID" i="1" dirty="0"/>
              <a:t>. Bandung.</a:t>
            </a:r>
          </a:p>
          <a:p>
            <a:r>
              <a:rPr lang="en-US" altLang="id-ID" i="1"/>
              <a:t>Daryanto</a:t>
            </a:r>
            <a:r>
              <a:rPr lang="en-US" altLang="id-ID" i="1" dirty="0"/>
              <a:t>. 2010. “</a:t>
            </a:r>
            <a:r>
              <a:rPr lang="en-US" altLang="id-ID" i="1" dirty="0" err="1"/>
              <a:t>Teknik</a:t>
            </a:r>
            <a:r>
              <a:rPr lang="en-US" altLang="id-ID" i="1" dirty="0"/>
              <a:t> </a:t>
            </a:r>
            <a:r>
              <a:rPr lang="en-US" altLang="id-ID" i="1" dirty="0" err="1"/>
              <a:t>Jaringan</a:t>
            </a:r>
            <a:r>
              <a:rPr lang="en-US" altLang="id-ID" i="1" dirty="0"/>
              <a:t> </a:t>
            </a:r>
            <a:r>
              <a:rPr lang="en-US" altLang="id-ID" i="1" dirty="0" err="1"/>
              <a:t>Komputer</a:t>
            </a:r>
            <a:r>
              <a:rPr lang="en-US" altLang="id-ID" i="1" dirty="0"/>
              <a:t>”. </a:t>
            </a:r>
            <a:r>
              <a:rPr lang="en-US" altLang="id-ID" i="1" dirty="0" err="1"/>
              <a:t>Alfabeta</a:t>
            </a:r>
            <a:r>
              <a:rPr lang="en-US" altLang="id-ID" i="1" dirty="0"/>
              <a:t>. Bandung.</a:t>
            </a:r>
          </a:p>
          <a:p>
            <a:r>
              <a:rPr lang="en-US" altLang="id-ID" i="1"/>
              <a:t>Sopandi</a:t>
            </a:r>
            <a:r>
              <a:rPr lang="en-US" altLang="id-ID" i="1" dirty="0"/>
              <a:t>, </a:t>
            </a:r>
            <a:r>
              <a:rPr lang="en-US" altLang="id-ID" i="1" dirty="0" err="1"/>
              <a:t>Dede</a:t>
            </a:r>
            <a:r>
              <a:rPr lang="en-US" altLang="id-ID" i="1" dirty="0"/>
              <a:t>. 2010. “</a:t>
            </a:r>
            <a:r>
              <a:rPr lang="en-US" altLang="id-ID" i="1" dirty="0" err="1"/>
              <a:t>Instalasi</a:t>
            </a:r>
            <a:r>
              <a:rPr lang="en-US" altLang="id-ID" i="1" dirty="0"/>
              <a:t> </a:t>
            </a:r>
            <a:r>
              <a:rPr lang="en-US" altLang="id-ID" i="1" dirty="0" err="1"/>
              <a:t>dan</a:t>
            </a:r>
            <a:r>
              <a:rPr lang="en-US" altLang="id-ID" i="1" dirty="0"/>
              <a:t> </a:t>
            </a:r>
            <a:r>
              <a:rPr lang="en-US" altLang="id-ID" i="1" dirty="0" err="1"/>
              <a:t>Konfigurasi</a:t>
            </a:r>
            <a:r>
              <a:rPr lang="en-US" altLang="id-ID" i="1" dirty="0"/>
              <a:t> </a:t>
            </a:r>
            <a:r>
              <a:rPr lang="en-US" altLang="id-ID" i="1" dirty="0" err="1"/>
              <a:t>Jaringan</a:t>
            </a:r>
            <a:r>
              <a:rPr lang="en-US" altLang="id-ID" i="1" dirty="0"/>
              <a:t> </a:t>
            </a:r>
            <a:r>
              <a:rPr lang="en-US" altLang="id-ID" i="1" dirty="0" err="1"/>
              <a:t>Komputer</a:t>
            </a:r>
            <a:r>
              <a:rPr lang="en-US" altLang="id-ID" i="1" dirty="0"/>
              <a:t>”. </a:t>
            </a:r>
            <a:r>
              <a:rPr lang="en-US" altLang="id-ID" i="1" dirty="0" err="1"/>
              <a:t>Informatika</a:t>
            </a:r>
            <a:r>
              <a:rPr lang="en-US" altLang="id-ID" i="1" dirty="0"/>
              <a:t>. Bandung.</a:t>
            </a:r>
            <a:endParaRPr lang="id-ID" altLang="id-ID" i="1" dirty="0"/>
          </a:p>
          <a:p>
            <a:r>
              <a:rPr lang="en-US" altLang="id-ID" i="1"/>
              <a:t>Wikipedia.</a:t>
            </a:r>
          </a:p>
          <a:p>
            <a:r>
              <a:rPr lang="en-US" altLang="id-ID" i="1"/>
              <a:t>Website Dosen Pendidikan.</a:t>
            </a:r>
          </a:p>
          <a:p>
            <a:r>
              <a:rPr lang="id-ID" altLang="id-ID" i="1"/>
              <a:t>Referensi </a:t>
            </a:r>
            <a:r>
              <a:rPr lang="id-ID" altLang="id-ID" i="1" dirty="0"/>
              <a:t>tanpa batas yang bersifat pendukung dapat di searching di Google.</a:t>
            </a:r>
            <a:endParaRPr lang="en-US" altLang="id-ID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Program Studi Sistem Informasi - FASTE - UIN Suska Riau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FC95-989C-443A-BD3C-DAE4CC2D2739}" type="slidenum">
              <a:rPr lang="id-ID" smtClean="0"/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09464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Course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475806" cy="4351338"/>
          </a:xfrm>
        </p:spPr>
        <p:txBody>
          <a:bodyPr>
            <a:normAutofit/>
          </a:bodyPr>
          <a:lstStyle/>
          <a:p>
            <a:r>
              <a:rPr lang="en-US"/>
              <a:t>Pendahuluan</a:t>
            </a:r>
          </a:p>
          <a:p>
            <a:r>
              <a:rPr lang="en-US"/>
              <a:t>Karakteristik SOJ</a:t>
            </a:r>
          </a:p>
          <a:p>
            <a:r>
              <a:rPr lang="en-US"/>
              <a:t>Tipe SOJ</a:t>
            </a:r>
          </a:p>
          <a:p>
            <a:r>
              <a:rPr lang="en-US"/>
              <a:t>Tugas SOJ</a:t>
            </a:r>
          </a:p>
          <a:p>
            <a:r>
              <a:rPr lang="en-US"/>
              <a:t>Macam-macam SOJ</a:t>
            </a:r>
          </a:p>
          <a:p>
            <a:r>
              <a:rPr lang="en-US"/>
              <a:t>Jenis-Jenis SOJ</a:t>
            </a:r>
          </a:p>
          <a:p>
            <a:r>
              <a:rPr lang="en-US"/>
              <a:t>Fungsi SOJ</a:t>
            </a:r>
          </a:p>
          <a:p>
            <a:r>
              <a:rPr lang="en-US"/>
              <a:t>Prinsip dan Cara Kerja SOJ</a:t>
            </a:r>
          </a:p>
          <a:p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Program Studi Sistem Informasi - FASTE - UIN Suska Riau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FC95-989C-443A-BD3C-DAE4CC2D2739}" type="slidenum">
              <a:rPr lang="id-ID" smtClean="0"/>
              <a:t>2</a:t>
            </a:fld>
            <a:endParaRPr lang="id-ID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371600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780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428625"/>
            <a:ext cx="8369300" cy="627697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Program Studi Sistem Informasi - FASTE - UIN Suska Riau</a:t>
            </a:r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FC95-989C-443A-BD3C-DAE4CC2D2739}" type="slidenum">
              <a:rPr lang="id-ID" smtClean="0"/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4452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4369"/>
            <a:ext cx="6355977" cy="1325563"/>
          </a:xfrm>
        </p:spPr>
        <p:txBody>
          <a:bodyPr/>
          <a:lstStyle/>
          <a:p>
            <a:r>
              <a:rPr lang="id-ID" b="1" dirty="0"/>
              <a:t>Thanks...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24869"/>
            <a:ext cx="5643282" cy="971363"/>
          </a:xfrm>
        </p:spPr>
        <p:txBody>
          <a:bodyPr/>
          <a:lstStyle/>
          <a:p>
            <a:pPr marL="0" indent="0">
              <a:buNone/>
            </a:pPr>
            <a:r>
              <a:rPr lang="id-ID" dirty="0"/>
              <a:t>See u next week...</a:t>
            </a:r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177" y="822566"/>
            <a:ext cx="4159624" cy="5263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3953435"/>
            <a:ext cx="5643282" cy="2132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i="1"/>
              <a:t>Jangan lupa dikerjakan tugasnya</a:t>
            </a:r>
            <a:r>
              <a:rPr lang="id-ID" i="1"/>
              <a:t>...</a:t>
            </a:r>
            <a:endParaRPr lang="id-ID" dirty="0"/>
          </a:p>
          <a:p>
            <a:pPr marL="0" indent="0">
              <a:buFont typeface="Arial" panose="020B0604020202020204" pitchFamily="34" charset="0"/>
              <a:buNone/>
            </a:pPr>
            <a:endParaRPr lang="id-ID" i="1" dirty="0"/>
          </a:p>
          <a:p>
            <a:pPr marL="0" indent="0">
              <a:buFont typeface="Arial" panose="020B0604020202020204" pitchFamily="34" charset="0"/>
              <a:buNone/>
            </a:pPr>
            <a:endParaRPr lang="id-ID" i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Program Studi Sistem Informasi - FASTE - UIN Suska Riau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FC95-989C-443A-BD3C-DAE4CC2D2739}" type="slidenum">
              <a:rPr lang="id-ID" smtClean="0"/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37718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4453" y="1960561"/>
            <a:ext cx="5353797" cy="3367185"/>
          </a:xfrm>
        </p:spPr>
        <p:txBody>
          <a:bodyPr>
            <a:noAutofit/>
          </a:bodyPr>
          <a:lstStyle/>
          <a:p>
            <a:r>
              <a:rPr lang="id-ID" sz="3200" i="1"/>
              <a:t>“Mahkota seseorang adalah akalnya. Derajat seseorang adalah agamanya. Sedangkan kehormatan seseorang adalah budi pekertinya....”</a:t>
            </a:r>
            <a:endParaRPr lang="en-US" sz="3200" i="1"/>
          </a:p>
          <a:p>
            <a:r>
              <a:rPr lang="id-ID" sz="3200"/>
              <a:t>(</a:t>
            </a:r>
            <a:r>
              <a:rPr lang="id-ID" i="1"/>
              <a:t>Abu Bakar Ash-Shiddiq</a:t>
            </a:r>
            <a:r>
              <a:rPr lang="id-ID" sz="3200"/>
              <a:t>)</a:t>
            </a:r>
            <a:endParaRPr lang="id-ID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0" y="1064187"/>
            <a:ext cx="5159934" cy="5159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Program Studi Sistem Informasi - FASTE - UIN Suska Riau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FC95-989C-443A-BD3C-DAE4CC2D2739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54781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B92ED-3411-43C4-97B4-D6A14CC43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Pendahuluan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09EE9-EB27-4F54-8485-4B3B75145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D"/>
              <a:t>Pengertian Sistem Operasi Menurut Ahli:</a:t>
            </a:r>
          </a:p>
          <a:p>
            <a:r>
              <a:rPr lang="en-ID"/>
              <a:t>(</a:t>
            </a:r>
            <a:r>
              <a:rPr lang="en-ID" b="1" i="1"/>
              <a:t>Iim Rusyams</a:t>
            </a:r>
            <a:r>
              <a:rPr lang="en-ID"/>
              <a:t>) </a:t>
            </a:r>
            <a:r>
              <a:rPr lang="en-ID">
                <a:sym typeface="Wingdings" panose="05000000000000000000" pitchFamily="2" charset="2"/>
              </a:rPr>
              <a:t> </a:t>
            </a:r>
            <a:r>
              <a:rPr lang="en-ID"/>
              <a:t>“</a:t>
            </a:r>
            <a:r>
              <a:rPr lang="en-ID" i="1">
                <a:solidFill>
                  <a:srgbClr val="00B050"/>
                </a:solidFill>
              </a:rPr>
              <a:t>Perangkat lunak sistem yang bertugas untuk melakukan kontrol dan manajemen perangkat keras dan juga operasi operasi dasar sistem termasuk menjalankan program aplikasi</a:t>
            </a:r>
            <a:r>
              <a:rPr lang="en-ID"/>
              <a:t>”. </a:t>
            </a:r>
          </a:p>
          <a:p>
            <a:r>
              <a:rPr lang="en-ID"/>
              <a:t>(</a:t>
            </a:r>
            <a:r>
              <a:rPr lang="en-ID" b="1" i="1"/>
              <a:t>M. Suyanto</a:t>
            </a:r>
            <a:r>
              <a:rPr lang="en-ID"/>
              <a:t>) </a:t>
            </a:r>
            <a:r>
              <a:rPr lang="en-ID">
                <a:sym typeface="Wingdings" panose="05000000000000000000" pitchFamily="2" charset="2"/>
              </a:rPr>
              <a:t> </a:t>
            </a:r>
            <a:r>
              <a:rPr lang="en-ID"/>
              <a:t>“</a:t>
            </a:r>
            <a:r>
              <a:rPr lang="en-ID" i="1">
                <a:solidFill>
                  <a:srgbClr val="0070C0"/>
                </a:solidFill>
              </a:rPr>
              <a:t>Suatu sistem yang terdiri dari komponen komponen software yang berfungsi untuk mengontrol seluruh kegiatan dalam computer</a:t>
            </a:r>
            <a:r>
              <a:rPr lang="en-ID"/>
              <a:t>”. </a:t>
            </a:r>
          </a:p>
          <a:p>
            <a:r>
              <a:rPr lang="en-ID"/>
              <a:t>(</a:t>
            </a:r>
            <a:r>
              <a:rPr lang="en-ID" b="1" i="1"/>
              <a:t>Abas A Pangera</a:t>
            </a:r>
            <a:r>
              <a:rPr lang="en-ID"/>
              <a:t>) </a:t>
            </a:r>
            <a:r>
              <a:rPr lang="en-ID">
                <a:sym typeface="Wingdings" panose="05000000000000000000" pitchFamily="2" charset="2"/>
              </a:rPr>
              <a:t> </a:t>
            </a:r>
            <a:r>
              <a:rPr lang="en-ID"/>
              <a:t>“</a:t>
            </a:r>
            <a:r>
              <a:rPr lang="en-ID" i="1">
                <a:solidFill>
                  <a:srgbClr val="C00000"/>
                </a:solidFill>
              </a:rPr>
              <a:t>Suatu sistem yang terdiri dari komponen-komponen kerja dan memuat metode kerja yang digunakan untuk memanfaatkan mesin sehingga dapat bekerja sesuai yang diinginkan</a:t>
            </a:r>
            <a:r>
              <a:rPr lang="en-ID"/>
              <a:t>”.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B05862-4275-427E-8CBA-2FFF25E6D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Program Studi Sistem Informasi - FASTE - UIN Suska Riau</a:t>
            </a:r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640452-93BB-4FC6-9D09-35813DA85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FC95-989C-443A-BD3C-DAE4CC2D2739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21070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65C74E1-4FEF-4E73-AAA4-98D8333B0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2789" y="1431380"/>
            <a:ext cx="4432521" cy="43513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0A4A3F-3E63-424C-88BF-16DE8520A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Pendahuluan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7F310-833F-4D06-B51C-0D158E953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831842" cy="4351338"/>
          </a:xfrm>
        </p:spPr>
        <p:txBody>
          <a:bodyPr/>
          <a:lstStyle/>
          <a:p>
            <a:r>
              <a:rPr lang="en-ID" b="1">
                <a:solidFill>
                  <a:srgbClr val="00B050"/>
                </a:solidFill>
              </a:rPr>
              <a:t>Sistem Operasi Jaringan (</a:t>
            </a:r>
            <a:r>
              <a:rPr lang="en-ID" b="1" i="1">
                <a:solidFill>
                  <a:srgbClr val="00B050"/>
                </a:solidFill>
              </a:rPr>
              <a:t>SOJ</a:t>
            </a:r>
            <a:r>
              <a:rPr lang="en-ID" b="1">
                <a:solidFill>
                  <a:srgbClr val="00B050"/>
                </a:solidFill>
              </a:rPr>
              <a:t>) </a:t>
            </a:r>
            <a:r>
              <a:rPr lang="en-ID">
                <a:sym typeface="Wingdings" panose="05000000000000000000" pitchFamily="2" charset="2"/>
              </a:rPr>
              <a:t></a:t>
            </a:r>
            <a:r>
              <a:rPr lang="en-ID"/>
              <a:t> sebuah jenis sistem operasi yang ditujukan untuk menangani jaringan. </a:t>
            </a:r>
          </a:p>
          <a:p>
            <a:r>
              <a:rPr lang="en-ID"/>
              <a:t>Umumnya, </a:t>
            </a:r>
            <a:r>
              <a:rPr lang="en-ID" b="1"/>
              <a:t>terdiri banyak layanan </a:t>
            </a:r>
            <a:r>
              <a:rPr lang="en-ID"/>
              <a:t>(</a:t>
            </a:r>
            <a:r>
              <a:rPr lang="en-ID" i="1"/>
              <a:t>service</a:t>
            </a:r>
            <a:r>
              <a:rPr lang="en-ID"/>
              <a:t>) yang ditujukan untuk pengguna, seperti </a:t>
            </a:r>
            <a:r>
              <a:rPr lang="en-ID" i="1"/>
              <a:t>sharing</a:t>
            </a:r>
            <a:r>
              <a:rPr lang="en-ID"/>
              <a:t> berkas, printer, DNS Service, HTTP Service, dan lain sebagainya. </a:t>
            </a:r>
          </a:p>
          <a:p>
            <a:r>
              <a:rPr lang="en-ID"/>
              <a:t>Istilah ini populer pada akhir dekade </a:t>
            </a:r>
            <a:r>
              <a:rPr lang="en-ID" b="1"/>
              <a:t>1980</a:t>
            </a:r>
            <a:r>
              <a:rPr lang="en-ID"/>
              <a:t>-an hingga awal dekade </a:t>
            </a:r>
            <a:r>
              <a:rPr lang="en-ID" b="1"/>
              <a:t>1990</a:t>
            </a:r>
            <a:r>
              <a:rPr lang="en-ID"/>
              <a:t>-an.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599381-FBB7-46AC-9F0C-7FC359FDD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Program Studi Sistem Informasi - FASTE - UIN Suska Riau</a:t>
            </a:r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FBCA67-6892-4A65-8DDD-439DF6C43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FC95-989C-443A-BD3C-DAE4CC2D2739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54381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07D775F-A762-4B15-8611-6AE675DE4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2789" y="1431380"/>
            <a:ext cx="4432521" cy="43513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4A37F2-CEFA-487E-9248-BE524B03F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Karakteristik Sistem Operasi Jaringan (SOJ)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010BB-9C8B-4CCA-980E-8110A0DCE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36558" cy="4351338"/>
          </a:xfrm>
        </p:spPr>
        <p:txBody>
          <a:bodyPr/>
          <a:lstStyle/>
          <a:p>
            <a:r>
              <a:rPr lang="en-ID"/>
              <a:t>Memiliki </a:t>
            </a:r>
            <a:r>
              <a:rPr lang="en-ID" b="1">
                <a:solidFill>
                  <a:srgbClr val="00B050"/>
                </a:solidFill>
              </a:rPr>
              <a:t>pusat kendali </a:t>
            </a:r>
            <a:r>
              <a:rPr lang="en-ID"/>
              <a:t>sumber daya jaringan.</a:t>
            </a:r>
          </a:p>
          <a:p>
            <a:r>
              <a:rPr lang="en-ID"/>
              <a:t>Memiliki </a:t>
            </a:r>
            <a:r>
              <a:rPr lang="en-ID" b="1">
                <a:solidFill>
                  <a:srgbClr val="00B050"/>
                </a:solidFill>
              </a:rPr>
              <a:t>akses aman </a:t>
            </a:r>
            <a:r>
              <a:rPr lang="en-ID"/>
              <a:t>ke sebuah jaringan.</a:t>
            </a:r>
          </a:p>
          <a:p>
            <a:r>
              <a:rPr lang="en-ID"/>
              <a:t>Mengizinkan </a:t>
            </a:r>
            <a:r>
              <a:rPr lang="en-ID" b="1">
                <a:solidFill>
                  <a:srgbClr val="00B050"/>
                </a:solidFill>
              </a:rPr>
              <a:t>remote user </a:t>
            </a:r>
            <a:r>
              <a:rPr lang="en-ID"/>
              <a:t>untuk dapat terkoneksi ke suatu jaringan.</a:t>
            </a:r>
          </a:p>
          <a:p>
            <a:r>
              <a:rPr lang="en-ID"/>
              <a:t>Mengizinkan user untuk dapat terkoneksi ke </a:t>
            </a:r>
            <a:r>
              <a:rPr lang="en-ID" b="1">
                <a:solidFill>
                  <a:srgbClr val="00B050"/>
                </a:solidFill>
              </a:rPr>
              <a:t>jaringan lainnya </a:t>
            </a:r>
            <a:r>
              <a:rPr lang="en-ID"/>
              <a:t>(misalnya internet).</a:t>
            </a:r>
          </a:p>
          <a:p>
            <a:r>
              <a:rPr lang="en-ID"/>
              <a:t>Melakukan </a:t>
            </a:r>
            <a:r>
              <a:rPr lang="en-ID" b="1">
                <a:solidFill>
                  <a:srgbClr val="00B050"/>
                </a:solidFill>
              </a:rPr>
              <a:t>back-up data </a:t>
            </a:r>
            <a:r>
              <a:rPr lang="en-ID"/>
              <a:t>dan memastikan data tersebut tersedia untuk jangka waktu tertentu.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D50E13-F9B0-4BC1-96D7-7E97F8694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Program Studi Sistem Informasi - FASTE - UIN Suska Riau</a:t>
            </a:r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8E143-779D-46EA-AA09-C267919E5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FC95-989C-443A-BD3C-DAE4CC2D2739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58266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58BC9-D7E3-4086-8086-E6B1EA191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Tipe Sistem Operasi Jaringan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2EB86-A6E2-4C80-B03A-63E5D52F1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Client-Server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r>
              <a:rPr lang="en-US" b="1"/>
              <a:t>Peer-to-Peer</a:t>
            </a:r>
            <a:endParaRPr lang="en-ID" b="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20B9A6-BCDC-44B9-A983-3F55DE9AB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Program Studi Sistem Informasi - FASTE - UIN Suska Riau</a:t>
            </a:r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329462-0F4D-4875-BAD1-77680D0E5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FC95-989C-443A-BD3C-DAE4CC2D2739}" type="slidenum">
              <a:rPr lang="id-ID" smtClean="0"/>
              <a:t>7</a:t>
            </a:fld>
            <a:endParaRPr lang="id-ID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D0D4D0-518E-460F-BB54-E40AAF6C8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2511" y="1765423"/>
            <a:ext cx="6141777" cy="45909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2FD8BF-17B2-44DB-897D-3B3B30BED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203" y="4793337"/>
            <a:ext cx="2594212" cy="15630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9D83E1-46F3-42FC-A761-141A7DD76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571" y="2252560"/>
            <a:ext cx="2478206" cy="174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64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48869-3954-44BB-8884-F960945C1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Tugas Sistem Operasi Jaringan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07043-C3A7-4681-A0B4-BFC226469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/>
              <a:t>Administrasi pengguna.</a:t>
            </a:r>
          </a:p>
          <a:p>
            <a:r>
              <a:rPr lang="en-ID"/>
              <a:t>Pemantauan keamanan.</a:t>
            </a:r>
          </a:p>
          <a:p>
            <a:r>
              <a:rPr lang="en-ID"/>
              <a:t>Pemantauan  sumber daya di jaringan.</a:t>
            </a:r>
          </a:p>
          <a:p>
            <a:r>
              <a:rPr lang="en-ID"/>
              <a:t>Perawatan pada system.</a:t>
            </a:r>
          </a:p>
          <a:p>
            <a:r>
              <a:rPr lang="en-ID"/>
              <a:t>Manajemen file tertentu.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77D85A-AB62-4CA4-82A3-F87078346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Program Studi Sistem Informasi - FASTE - UIN Suska Riau</a:t>
            </a:r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926243-6C8F-4E27-8E5E-D8E0D17BE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FC95-989C-443A-BD3C-DAE4CC2D2739}" type="slidenum">
              <a:rPr lang="id-ID" smtClean="0"/>
              <a:t>8</a:t>
            </a:fld>
            <a:endParaRPr lang="id-ID"/>
          </a:p>
        </p:txBody>
      </p:sp>
      <p:pic>
        <p:nvPicPr>
          <p:cNvPr id="1026" name="Picture 2" descr="Computer screen gear, computer technology, digital engineering, monitor,  operating system icon - Download on Iconfinder">
            <a:extLst>
              <a:ext uri="{FF2B5EF4-FFF2-40B4-BE49-F238E27FC236}">
                <a16:creationId xmlns:a16="http://schemas.microsoft.com/office/drawing/2014/main" id="{B4C14816-A36B-45A2-A1E6-2A7EAD614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705" y="1825625"/>
            <a:ext cx="4123958" cy="412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994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347D9-4B57-41DE-A54B-65D615FCB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Macam-macam SOJ (Umum)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116FD-7892-4A93-89B2-6B64CDD84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D" b="1"/>
              <a:t>Banyan VINES </a:t>
            </a:r>
            <a:r>
              <a:rPr lang="en-ID"/>
              <a:t>(</a:t>
            </a:r>
            <a:r>
              <a:rPr lang="en-ID" i="1"/>
              <a:t>Virtual Integrated Network Service</a:t>
            </a:r>
            <a:r>
              <a:rPr lang="en-ID"/>
              <a:t>)</a:t>
            </a:r>
          </a:p>
          <a:p>
            <a:pPr lvl="1"/>
            <a:r>
              <a:rPr lang="en-ID"/>
              <a:t>Populer pada akhir dekade 80-an s/d awal 90-an.</a:t>
            </a:r>
          </a:p>
          <a:p>
            <a:pPr lvl="1"/>
            <a:r>
              <a:rPr lang="en-ID"/>
              <a:t>Banyak digunakan dalam jaringan-jaringan korporat. </a:t>
            </a:r>
          </a:p>
          <a:p>
            <a:pPr lvl="1"/>
            <a:r>
              <a:rPr lang="en-ID"/>
              <a:t>Menggunakan arsitektur jaringan terdistribusi.</a:t>
            </a:r>
          </a:p>
          <a:p>
            <a:pPr lvl="1"/>
            <a:r>
              <a:rPr lang="en-ID"/>
              <a:t>Dibuat berdasarkan protokol jaringan yang diturunkan dari Xerox Network System (XNS).</a:t>
            </a:r>
          </a:p>
          <a:p>
            <a:r>
              <a:rPr lang="en-ID" b="1"/>
              <a:t>Novell Netware</a:t>
            </a:r>
          </a:p>
          <a:p>
            <a:pPr lvl="1"/>
            <a:r>
              <a:rPr lang="en-ID"/>
              <a:t>Banyak digunakan pada awal sampai pertengahan tahun 1990-an. </a:t>
            </a:r>
          </a:p>
          <a:p>
            <a:pPr lvl="1"/>
            <a:r>
              <a:rPr lang="en-ID"/>
              <a:t>Umum digunakan dalam komputer IBM PC sebagai LAN-based network OS. </a:t>
            </a:r>
          </a:p>
          <a:p>
            <a:pPr lvl="1"/>
            <a:r>
              <a:rPr lang="en-ID"/>
              <a:t>Dikembangkan oleh Novell, dan dibuat oleh Novell Inc. </a:t>
            </a:r>
          </a:p>
          <a:p>
            <a:pPr lvl="1"/>
            <a:r>
              <a:rPr lang="en-ID"/>
              <a:t>Berbasis tumpukan protokol jaringan Xerox XNS. </a:t>
            </a:r>
          </a:p>
          <a:p>
            <a:pPr lvl="1"/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A145B2-8CE5-460C-A4E6-2BDF23C91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Program Studi Sistem Informasi - FASTE - UIN Suska Riau</a:t>
            </a:r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EA3A0-1552-44F5-B548-ED1B88AEF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FC95-989C-443A-BD3C-DAE4CC2D2739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51837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8900</TotalTime>
  <Words>1157</Words>
  <Application>Microsoft Office PowerPoint</Application>
  <PresentationFormat>Widescreen</PresentationFormat>
  <Paragraphs>162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SISTEM OPERASI JARINGAN</vt:lpstr>
      <vt:lpstr>Course Outline</vt:lpstr>
      <vt:lpstr>PowerPoint Presentation</vt:lpstr>
      <vt:lpstr>Pendahuluan</vt:lpstr>
      <vt:lpstr>Pendahuluan</vt:lpstr>
      <vt:lpstr>Karakteristik Sistem Operasi Jaringan (SOJ)</vt:lpstr>
      <vt:lpstr>Tipe Sistem Operasi Jaringan</vt:lpstr>
      <vt:lpstr>Tugas Sistem Operasi Jaringan</vt:lpstr>
      <vt:lpstr>Macam-macam SOJ (Umum)</vt:lpstr>
      <vt:lpstr>Macam-macam SOJ (Umum)</vt:lpstr>
      <vt:lpstr>Macam-macam SOJ (Umum)</vt:lpstr>
      <vt:lpstr>Jenis-Jenis SOJ Berdasarkan (Fungsi)</vt:lpstr>
      <vt:lpstr>Jenis-Jenis SOJ Berdasarkan (Mode)</vt:lpstr>
      <vt:lpstr>GUI (Graphical User Interface)</vt:lpstr>
      <vt:lpstr>CLI (Command Line Interface)</vt:lpstr>
      <vt:lpstr>Fungsi Sistem Operasi Jaringan</vt:lpstr>
      <vt:lpstr>Prinsip dan Cara Kerja SOJ</vt:lpstr>
      <vt:lpstr>Cara Menentukan Sistem Operasi</vt:lpstr>
      <vt:lpstr>Referensi:</vt:lpstr>
      <vt:lpstr>PowerPoint Presentation</vt:lpstr>
      <vt:lpstr>Thanks...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(IT) ENTERPRENEURSHIP</dc:title>
  <dc:creator>Ayel</dc:creator>
  <cp:lastModifiedBy>T. Khairil Ahsyar</cp:lastModifiedBy>
  <cp:revision>354</cp:revision>
  <dcterms:created xsi:type="dcterms:W3CDTF">2018-03-10T06:00:56Z</dcterms:created>
  <dcterms:modified xsi:type="dcterms:W3CDTF">2024-01-24T08:10:17Z</dcterms:modified>
</cp:coreProperties>
</file>