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77" r:id="rId3"/>
    <p:sldId id="281" r:id="rId4"/>
    <p:sldId id="296" r:id="rId5"/>
    <p:sldId id="310" r:id="rId6"/>
    <p:sldId id="297" r:id="rId7"/>
    <p:sldId id="298" r:id="rId8"/>
    <p:sldId id="318" r:id="rId9"/>
    <p:sldId id="309" r:id="rId10"/>
    <p:sldId id="346" r:id="rId11"/>
    <p:sldId id="338" r:id="rId12"/>
    <p:sldId id="285" r:id="rId13"/>
    <p:sldId id="347" r:id="rId14"/>
    <p:sldId id="349" r:id="rId15"/>
    <p:sldId id="350" r:id="rId16"/>
    <p:sldId id="352" r:id="rId17"/>
    <p:sldId id="353" r:id="rId18"/>
    <p:sldId id="299" r:id="rId19"/>
    <p:sldId id="319" r:id="rId20"/>
    <p:sldId id="362" r:id="rId21"/>
    <p:sldId id="359" r:id="rId22"/>
    <p:sldId id="321" r:id="rId23"/>
    <p:sldId id="355" r:id="rId24"/>
    <p:sldId id="286" r:id="rId25"/>
    <p:sldId id="294" r:id="rId26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38" autoAdjust="0"/>
    <p:restoredTop sz="94660"/>
  </p:normalViewPr>
  <p:slideViewPr>
    <p:cSldViewPr snapToGrid="0">
      <p:cViewPr varScale="1">
        <p:scale>
          <a:sx n="70" d="100"/>
          <a:sy n="70" d="100"/>
        </p:scale>
        <p:origin x="3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961116-26B9-4E4D-AC14-ADE545B5F226}" type="datetimeFigureOut">
              <a:rPr lang="id-ID" smtClean="0"/>
              <a:t>08/12/2020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8FB06-26D3-4812-9C1E-4EE80B389A0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5691019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DE3D78-4473-4AD0-8A00-B580A8A1AF04}" type="datetimeFigureOut">
              <a:rPr lang="id-ID" smtClean="0"/>
              <a:t>08/12/2020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330896-C91C-4318-9159-AA46DBC971E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8976446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AC5E-C496-4521-81AE-C7E02ECE68CF}" type="datetime1">
              <a:rPr lang="id-ID" smtClean="0"/>
              <a:t>08/12/2020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17812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FC9A4-6513-4D4D-A8F8-5D2D9158C4B1}" type="datetime1">
              <a:rPr lang="id-ID" smtClean="0"/>
              <a:t>08/12/2020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24923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24E18-5C13-48A8-A25E-2B9074945E4A}" type="datetime1">
              <a:rPr lang="id-ID" smtClean="0"/>
              <a:t>08/12/2020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13062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C5B28-AC13-4A83-B3A2-8409ACC6150C}" type="datetime1">
              <a:rPr lang="id-ID" smtClean="0"/>
              <a:t>08/12/2020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47620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7CFB5-C02D-4E52-9F91-DB7BFB88E309}" type="datetime1">
              <a:rPr lang="id-ID" smtClean="0"/>
              <a:t>08/12/2020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54650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D0761-78B7-4889-9C0A-D705D4CD869B}" type="datetime1">
              <a:rPr lang="id-ID" smtClean="0"/>
              <a:t>08/12/2020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13327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1421-7052-4FDE-BBED-846A32DF8D18}" type="datetime1">
              <a:rPr lang="id-ID" smtClean="0"/>
              <a:t>08/12/2020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80342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AA09B-88B7-4B61-B49F-333C70F5E59B}" type="datetime1">
              <a:rPr lang="id-ID" smtClean="0"/>
              <a:t>08/12/2020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46801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48E7-C4D6-4F87-BD12-9D87E509AFAB}" type="datetime1">
              <a:rPr lang="id-ID" smtClean="0"/>
              <a:t>08/12/2020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50575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98D7F-812C-48A2-BF59-75C6F1E532CA}" type="datetime1">
              <a:rPr lang="id-ID" smtClean="0"/>
              <a:t>08/12/2020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39013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4F09E-571A-448E-B51C-956D064559A8}" type="datetime1">
              <a:rPr lang="id-ID" smtClean="0"/>
              <a:t>08/12/2020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54714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CED1A-5DA3-4BD7-92C7-0099D628C4A9}" type="datetime1">
              <a:rPr lang="id-ID" smtClean="0"/>
              <a:t>08/12/2020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37151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1725" y="1066239"/>
            <a:ext cx="11071220" cy="1135063"/>
          </a:xfrm>
        </p:spPr>
        <p:txBody>
          <a:bodyPr>
            <a:normAutofit/>
          </a:bodyPr>
          <a:lstStyle/>
          <a:p>
            <a:r>
              <a:rPr lang="en-US" b="1"/>
              <a:t>SUBNETTING</a:t>
            </a:r>
            <a:endParaRPr lang="id-ID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5313" y="2792542"/>
            <a:ext cx="4954213" cy="792162"/>
          </a:xfrm>
        </p:spPr>
        <p:txBody>
          <a:bodyPr>
            <a:normAutofit/>
          </a:bodyPr>
          <a:lstStyle/>
          <a:p>
            <a:pPr algn="r"/>
            <a:r>
              <a:rPr lang="id-ID" dirty="0"/>
              <a:t>By: </a:t>
            </a:r>
            <a:br>
              <a:rPr lang="id-ID" dirty="0"/>
            </a:br>
            <a:r>
              <a:rPr lang="id-ID" dirty="0"/>
              <a:t>T</a:t>
            </a:r>
            <a:r>
              <a:rPr lang="en-US" dirty="0" err="1"/>
              <a:t>engku</a:t>
            </a:r>
            <a:r>
              <a:rPr lang="id-ID" dirty="0"/>
              <a:t> Khairil Ahsyar,</a:t>
            </a:r>
            <a:r>
              <a:rPr lang="en-US" dirty="0"/>
              <a:t> </a:t>
            </a:r>
            <a:r>
              <a:rPr lang="en-US" dirty="0" err="1"/>
              <a:t>S.Kom</a:t>
            </a:r>
            <a:r>
              <a:rPr lang="en-US" dirty="0"/>
              <a:t>.,</a:t>
            </a:r>
            <a:r>
              <a:rPr lang="id-ID" dirty="0"/>
              <a:t> M.Kom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724" y="5390622"/>
            <a:ext cx="810092" cy="9083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1341816" y="4254500"/>
            <a:ext cx="5435502" cy="17907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2800" dirty="0"/>
              <a:t>Department of </a:t>
            </a:r>
            <a:r>
              <a:rPr lang="id-ID" sz="2800" dirty="0"/>
              <a:t>Information System</a:t>
            </a:r>
            <a:br>
              <a:rPr lang="id-ID" sz="2800" dirty="0"/>
            </a:br>
            <a:r>
              <a:rPr lang="en-US" sz="2800" dirty="0"/>
              <a:t>Faculty of Science and Technology</a:t>
            </a:r>
            <a:br>
              <a:rPr lang="id-ID" sz="2800" dirty="0"/>
            </a:br>
            <a:r>
              <a:rPr lang="id-ID" sz="2800" dirty="0"/>
              <a:t>UIN </a:t>
            </a:r>
            <a:r>
              <a:rPr lang="id-ID" sz="2800"/>
              <a:t>Suska Riau</a:t>
            </a:r>
            <a:endParaRPr lang="id-ID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6040" y="5411853"/>
            <a:ext cx="867984" cy="8376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531722" y="241909"/>
            <a:ext cx="11071221" cy="4330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/>
              <a:t>Subject: Networking</a:t>
            </a:r>
            <a:endParaRPr lang="id-ID" sz="2800" b="1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C3E9322-32DE-4A26-8BA5-3CEADA5D6D8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8872"/>
          <a:stretch/>
        </p:blipFill>
        <p:spPr>
          <a:xfrm>
            <a:off x="6991542" y="2893325"/>
            <a:ext cx="4894443" cy="3151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927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8B8D4-CDA4-4D9A-AA25-BD5633310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Format Umum IP Address Versi 4</a:t>
            </a:r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7AE819-F00F-4721-BE2E-A99435D17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CA63B9-26A4-4D51-927B-630374055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10</a:t>
            </a:fld>
            <a:endParaRPr lang="id-ID"/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321BE8E8-2843-4A6B-BDCA-B452FEB6C9A4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897384" y="2200275"/>
          <a:ext cx="10145207" cy="351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5087060" imgH="1762371" progId="PBrush">
                  <p:embed/>
                </p:oleObj>
              </mc:Choice>
              <mc:Fallback>
                <p:oleObj name="Bitmap Image" r:id="rId2" imgW="5087060" imgH="1762371" progId="PBrush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321BE8E8-2843-4A6B-BDCA-B452FEB6C9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7384" y="2200275"/>
                        <a:ext cx="10145207" cy="351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72532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5B61BC-F361-44D8-B828-BA0743166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11</a:t>
            </a:fld>
            <a:endParaRPr lang="id-ID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6BD27CA-0AEF-4DE2-A61A-C84CB25C8A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085" y="684849"/>
            <a:ext cx="8314252" cy="585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2025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0FAD7812-854A-4AAC-A383-ED8097B837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6750" y="371226"/>
            <a:ext cx="8229600" cy="55921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b="1"/>
              <a:t>Subnet Mask / Netmask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CA5C2A8-C3B7-459A-9B3F-39574DA208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6750" y="1283368"/>
            <a:ext cx="10820399" cy="2566737"/>
          </a:xfrm>
        </p:spPr>
        <p:txBody>
          <a:bodyPr>
            <a:normAutofit fontScale="92500" lnSpcReduction="10000"/>
          </a:bodyPr>
          <a:lstStyle/>
          <a:p>
            <a:pPr marL="609600" indent="-609600" algn="just">
              <a:buNone/>
              <a:defRPr/>
            </a:pPr>
            <a:r>
              <a:rPr lang="en-US" sz="3000"/>
              <a:t>Subnet mask/Netmask merupakan </a:t>
            </a:r>
            <a:r>
              <a:rPr lang="en-US" sz="3000" dirty="0" err="1"/>
              <a:t>angka</a:t>
            </a:r>
            <a:r>
              <a:rPr lang="en-US" sz="3000" dirty="0"/>
              <a:t> 32 bit yang </a:t>
            </a:r>
            <a:r>
              <a:rPr lang="en-US" sz="3000" dirty="0" err="1"/>
              <a:t>digunakan</a:t>
            </a:r>
            <a:r>
              <a:rPr lang="en-US" sz="3000" dirty="0"/>
              <a:t> </a:t>
            </a:r>
            <a:r>
              <a:rPr lang="en-US" sz="3000" dirty="0" err="1"/>
              <a:t>untuk</a:t>
            </a:r>
            <a:r>
              <a:rPr lang="en-US" sz="3000" dirty="0"/>
              <a:t> :</a:t>
            </a:r>
          </a:p>
          <a:p>
            <a:pPr marL="609600" indent="-609600" algn="just">
              <a:buFontTx/>
              <a:buAutoNum type="arabicPeriod"/>
              <a:defRPr/>
            </a:pPr>
            <a:r>
              <a:rPr lang="en-US" sz="3000" err="1"/>
              <a:t>Membedakan</a:t>
            </a:r>
            <a:r>
              <a:rPr lang="en-US" sz="3000"/>
              <a:t> NetId </a:t>
            </a:r>
            <a:r>
              <a:rPr lang="en-US" sz="3000" err="1"/>
              <a:t>dan</a:t>
            </a:r>
            <a:r>
              <a:rPr lang="en-US" sz="3000"/>
              <a:t> HostId</a:t>
            </a:r>
            <a:endParaRPr lang="en-US" sz="3000" dirty="0"/>
          </a:p>
          <a:p>
            <a:pPr marL="609600" indent="-609600" algn="just">
              <a:buFontTx/>
              <a:buAutoNum type="arabicPeriod"/>
              <a:defRPr/>
            </a:pPr>
            <a:r>
              <a:rPr lang="en-US" sz="3000" dirty="0" err="1"/>
              <a:t>Menunjukkan</a:t>
            </a:r>
            <a:r>
              <a:rPr lang="en-US" sz="3000" dirty="0"/>
              <a:t> </a:t>
            </a:r>
            <a:r>
              <a:rPr lang="en-US" sz="3000" dirty="0" err="1"/>
              <a:t>letak</a:t>
            </a:r>
            <a:r>
              <a:rPr lang="en-US" sz="3000" dirty="0"/>
              <a:t> </a:t>
            </a:r>
            <a:r>
              <a:rPr lang="en-US" sz="3000" err="1"/>
              <a:t>suatu</a:t>
            </a:r>
            <a:r>
              <a:rPr lang="en-US" sz="3000"/>
              <a:t> host apakah </a:t>
            </a:r>
            <a:r>
              <a:rPr lang="en-US" sz="3000" dirty="0" err="1"/>
              <a:t>berada</a:t>
            </a:r>
            <a:r>
              <a:rPr lang="en-US" sz="3000" dirty="0"/>
              <a:t> </a:t>
            </a:r>
            <a:r>
              <a:rPr lang="en-US" sz="3000" dirty="0" err="1"/>
              <a:t>di</a:t>
            </a:r>
            <a:r>
              <a:rPr lang="en-US" sz="3000" dirty="0"/>
              <a:t> </a:t>
            </a:r>
            <a:r>
              <a:rPr lang="en-US" sz="3000" dirty="0" err="1"/>
              <a:t>jaringan</a:t>
            </a:r>
            <a:r>
              <a:rPr lang="en-US" sz="3000" dirty="0"/>
              <a:t> </a:t>
            </a:r>
            <a:r>
              <a:rPr lang="en-US" sz="3000" dirty="0" err="1"/>
              <a:t>lokal</a:t>
            </a:r>
            <a:r>
              <a:rPr lang="en-US" sz="3000" dirty="0"/>
              <a:t> </a:t>
            </a:r>
            <a:r>
              <a:rPr lang="en-US" sz="3000" dirty="0" err="1"/>
              <a:t>atau</a:t>
            </a:r>
            <a:r>
              <a:rPr lang="en-US" sz="3000" dirty="0"/>
              <a:t> </a:t>
            </a:r>
            <a:r>
              <a:rPr lang="en-US" sz="3000" err="1"/>
              <a:t>jaringan</a:t>
            </a:r>
            <a:r>
              <a:rPr lang="en-US" sz="3000"/>
              <a:t> lain.</a:t>
            </a:r>
            <a:endParaRPr lang="en-US" sz="3000" dirty="0"/>
          </a:p>
          <a:p>
            <a:pPr marL="609600" indent="-609600" algn="just">
              <a:buFontTx/>
              <a:buAutoNum type="arabicPeriod"/>
              <a:defRPr/>
            </a:pPr>
            <a:endParaRPr lang="en-US" sz="2400" dirty="0"/>
          </a:p>
          <a:p>
            <a:pPr marL="609600" indent="-609600" algn="just">
              <a:buNone/>
              <a:defRPr/>
            </a:pPr>
            <a:r>
              <a:rPr lang="en-US" b="1" u="sng" dirty="0"/>
              <a:t>Subnet </a:t>
            </a:r>
            <a:r>
              <a:rPr lang="en-US" b="1" u="sng"/>
              <a:t>mask (</a:t>
            </a:r>
            <a:r>
              <a:rPr lang="en-US" b="1" i="1" u="sng"/>
              <a:t>class ful</a:t>
            </a:r>
            <a:r>
              <a:rPr lang="en-US" b="1" u="sng"/>
              <a:t>) untuk </a:t>
            </a:r>
            <a:r>
              <a:rPr lang="en-US" b="1" u="sng" dirty="0" err="1"/>
              <a:t>tiap</a:t>
            </a:r>
            <a:r>
              <a:rPr lang="en-US" b="1" u="sng" dirty="0"/>
              <a:t> </a:t>
            </a:r>
            <a:r>
              <a:rPr lang="en-US" b="1" u="sng" err="1"/>
              <a:t>kelas</a:t>
            </a:r>
            <a:r>
              <a:rPr lang="en-US" b="1" u="sng"/>
              <a:t> IPv4 </a:t>
            </a:r>
            <a:r>
              <a:rPr lang="en-US" b="1" dirty="0"/>
              <a:t>:</a:t>
            </a:r>
          </a:p>
          <a:p>
            <a:pPr marL="609600" indent="-609600" algn="just">
              <a:buNone/>
              <a:defRPr/>
            </a:pPr>
            <a:endParaRPr lang="en-US" sz="2400" dirty="0"/>
          </a:p>
        </p:txBody>
      </p:sp>
      <p:pic>
        <p:nvPicPr>
          <p:cNvPr id="4" name="Content Placeholder 6">
            <a:extLst>
              <a:ext uri="{FF2B5EF4-FFF2-40B4-BE49-F238E27FC236}">
                <a16:creationId xmlns:a16="http://schemas.microsoft.com/office/drawing/2014/main" id="{DF363D3B-1DD8-49D5-B5D7-6DDA5B2AC2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49" y="3850104"/>
            <a:ext cx="10937061" cy="246020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769A9-BFB5-445D-8066-9F53EE6B3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073" y="449180"/>
            <a:ext cx="10515600" cy="854075"/>
          </a:xfrm>
        </p:spPr>
        <p:txBody>
          <a:bodyPr>
            <a:normAutofit/>
          </a:bodyPr>
          <a:lstStyle/>
          <a:p>
            <a:r>
              <a:rPr lang="en-US"/>
              <a:t>Subnet Mask Secara Keseluruhan</a:t>
            </a:r>
            <a:endParaRPr lang="en-ID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9E0060BD-61A4-42A0-BC88-1765A4A8BC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1140775"/>
              </p:ext>
            </p:extLst>
          </p:nvPr>
        </p:nvGraphicFramePr>
        <p:xfrm>
          <a:off x="790073" y="1379620"/>
          <a:ext cx="2979823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6854">
                  <a:extLst>
                    <a:ext uri="{9D8B030D-6E8A-4147-A177-3AD203B41FA5}">
                      <a16:colId xmlns:a16="http://schemas.microsoft.com/office/drawing/2014/main" val="975806879"/>
                    </a:ext>
                  </a:extLst>
                </a:gridCol>
                <a:gridCol w="1892969">
                  <a:extLst>
                    <a:ext uri="{9D8B030D-6E8A-4147-A177-3AD203B41FA5}">
                      <a16:colId xmlns:a16="http://schemas.microsoft.com/office/drawing/2014/main" val="33051291"/>
                    </a:ext>
                  </a:extLst>
                </a:gridCol>
              </a:tblGrid>
              <a:tr h="433137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PREFIX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NETMASK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943469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/1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128.0.0.0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9267731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/2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192.0.0.0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6229416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/3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224.0.0.0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6612394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/4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240.0.0.0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04881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/5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248.0.0.0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0029161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/6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252.0.0.0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3926827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/7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254.0.0.0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811915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/8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/>
                        <a:t>255.0.0.0</a:t>
                      </a:r>
                      <a:endParaRPr lang="en-ID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283269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/9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255.128.0.0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987242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/10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255.192.0.0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0847812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1CB55E-48BE-4F24-8134-7CB59A83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13</a:t>
            </a:fld>
            <a:endParaRPr lang="id-ID"/>
          </a:p>
        </p:txBody>
      </p:sp>
      <p:graphicFrame>
        <p:nvGraphicFramePr>
          <p:cNvPr id="8" name="Table 6">
            <a:extLst>
              <a:ext uri="{FF2B5EF4-FFF2-40B4-BE49-F238E27FC236}">
                <a16:creationId xmlns:a16="http://schemas.microsoft.com/office/drawing/2014/main" id="{AEDA64F8-897B-4A27-92D2-0FD912D6ED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2391627"/>
              </p:ext>
            </p:extLst>
          </p:nvPr>
        </p:nvGraphicFramePr>
        <p:xfrm>
          <a:off x="4126833" y="1379619"/>
          <a:ext cx="3364831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0866">
                  <a:extLst>
                    <a:ext uri="{9D8B030D-6E8A-4147-A177-3AD203B41FA5}">
                      <a16:colId xmlns:a16="http://schemas.microsoft.com/office/drawing/2014/main" val="975806879"/>
                    </a:ext>
                  </a:extLst>
                </a:gridCol>
                <a:gridCol w="2183965">
                  <a:extLst>
                    <a:ext uri="{9D8B030D-6E8A-4147-A177-3AD203B41FA5}">
                      <a16:colId xmlns:a16="http://schemas.microsoft.com/office/drawing/2014/main" val="33051291"/>
                    </a:ext>
                  </a:extLst>
                </a:gridCol>
              </a:tblGrid>
              <a:tr h="433137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PREFIX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NETMASK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943469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/11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255.224.0.0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9267731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/12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255.240.0.0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6229416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/13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255.248.0.0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6612394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/14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255.252.0.0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04881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/15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255.254.0.0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0029161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/16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/>
                        <a:t>255.255.0.0</a:t>
                      </a:r>
                      <a:endParaRPr lang="en-ID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3926827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/17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255.255.128.0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811915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/18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255.255.192.0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283269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/19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255.255.224.0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987242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/20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255.255.240.0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0847812"/>
                  </a:ext>
                </a:extLst>
              </a:tr>
            </a:tbl>
          </a:graphicData>
        </a:graphic>
      </p:graphicFrame>
      <p:graphicFrame>
        <p:nvGraphicFramePr>
          <p:cNvPr id="9" name="Table 6">
            <a:extLst>
              <a:ext uri="{FF2B5EF4-FFF2-40B4-BE49-F238E27FC236}">
                <a16:creationId xmlns:a16="http://schemas.microsoft.com/office/drawing/2014/main" id="{FE381543-D95D-4B66-8375-CF3839D4E9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8684571"/>
              </p:ext>
            </p:extLst>
          </p:nvPr>
        </p:nvGraphicFramePr>
        <p:xfrm>
          <a:off x="7848601" y="1379618"/>
          <a:ext cx="3509211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7940">
                  <a:extLst>
                    <a:ext uri="{9D8B030D-6E8A-4147-A177-3AD203B41FA5}">
                      <a16:colId xmlns:a16="http://schemas.microsoft.com/office/drawing/2014/main" val="975806879"/>
                    </a:ext>
                  </a:extLst>
                </a:gridCol>
                <a:gridCol w="2401271">
                  <a:extLst>
                    <a:ext uri="{9D8B030D-6E8A-4147-A177-3AD203B41FA5}">
                      <a16:colId xmlns:a16="http://schemas.microsoft.com/office/drawing/2014/main" val="33051291"/>
                    </a:ext>
                  </a:extLst>
                </a:gridCol>
              </a:tblGrid>
              <a:tr h="433137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PREFIX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NETMASK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943469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/21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255.255.248.0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9267731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/22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255.255.252.0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6229416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/23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255.255.254.0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6612394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/24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/>
                        <a:t>255.255.255.0</a:t>
                      </a:r>
                      <a:endParaRPr lang="en-ID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04881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/25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255.255.255.128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0029161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/26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255.255.255.192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3926827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/27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255.255.255.224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811915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/28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255.255.255.240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283269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/29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255.255.255.248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987242"/>
                  </a:ext>
                </a:extLst>
              </a:tr>
              <a:tr h="437204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/30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255.255.255.252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0847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3984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A7CFA-72A9-473A-8F3E-A04425B07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8400"/>
          </a:xfrm>
        </p:spPr>
        <p:txBody>
          <a:bodyPr/>
          <a:lstStyle/>
          <a:p>
            <a:r>
              <a:rPr lang="en-US"/>
              <a:t>Menentukan Subnet Mask dan Prefix (/)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1FD94-28E5-4771-B9CB-F5D718CEB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2126"/>
            <a:ext cx="10515600" cy="4920749"/>
          </a:xfrm>
        </p:spPr>
        <p:txBody>
          <a:bodyPr>
            <a:normAutofit/>
          </a:bodyPr>
          <a:lstStyle/>
          <a:p>
            <a:r>
              <a:rPr lang="en-US"/>
              <a:t>Cara menentukan Subnet Mask dapat berdasarkan angka “1” pada bilangan biner atau dengan Prefix ( / ) atau mengonversi bilangan decimal ke biner. </a:t>
            </a:r>
          </a:p>
          <a:p>
            <a:r>
              <a:rPr lang="en-ID"/>
              <a:t>Biner-Prefix </a:t>
            </a:r>
            <a:r>
              <a:rPr lang="en-ID">
                <a:sym typeface="Wingdings" panose="05000000000000000000" pitchFamily="2" charset="2"/>
              </a:rPr>
              <a:t> Hitung jumlah angka “1” untuk menentukan prefix. </a:t>
            </a:r>
          </a:p>
          <a:p>
            <a:pPr lvl="1"/>
            <a:r>
              <a:rPr lang="en-ID">
                <a:sym typeface="Wingdings" panose="05000000000000000000" pitchFamily="2" charset="2"/>
              </a:rPr>
              <a:t>Ex: </a:t>
            </a:r>
            <a:r>
              <a:rPr lang="en-ID" b="1">
                <a:sym typeface="Wingdings" panose="05000000000000000000" pitchFamily="2" charset="2"/>
              </a:rPr>
              <a:t>11111111.11111111.11111111.11</a:t>
            </a:r>
            <a:r>
              <a:rPr lang="en-ID">
                <a:sym typeface="Wingdings" panose="05000000000000000000" pitchFamily="2" charset="2"/>
              </a:rPr>
              <a:t>000000 = /26</a:t>
            </a:r>
            <a:endParaRPr lang="en-ID"/>
          </a:p>
          <a:p>
            <a:r>
              <a:rPr lang="en-ID"/>
              <a:t>Prefix-Biner </a:t>
            </a:r>
            <a:r>
              <a:rPr lang="en-ID">
                <a:sym typeface="Wingdings" panose="05000000000000000000" pitchFamily="2" charset="2"/>
              </a:rPr>
              <a:t> Kebalikan dari di atas. </a:t>
            </a:r>
          </a:p>
          <a:p>
            <a:pPr lvl="1"/>
            <a:r>
              <a:rPr lang="en-ID">
                <a:sym typeface="Wingdings" panose="05000000000000000000" pitchFamily="2" charset="2"/>
              </a:rPr>
              <a:t>Ex: /26, berarti jumlah angka biner “1” sebanyak 26 kali.</a:t>
            </a:r>
            <a:endParaRPr lang="en-ID"/>
          </a:p>
          <a:p>
            <a:r>
              <a:rPr lang="en-ID"/>
              <a:t>Biner-Decimal </a:t>
            </a:r>
            <a:r>
              <a:rPr lang="en-ID">
                <a:sym typeface="Wingdings" panose="05000000000000000000" pitchFamily="2" charset="2"/>
              </a:rPr>
              <a:t> Konversikan bilangan biner.</a:t>
            </a:r>
          </a:p>
          <a:p>
            <a:pPr lvl="1"/>
            <a:r>
              <a:rPr lang="en-ID">
                <a:sym typeface="Wingdings" panose="05000000000000000000" pitchFamily="2" charset="2"/>
              </a:rPr>
              <a:t>Ex:</a:t>
            </a:r>
            <a:r>
              <a:rPr lang="en-ID" b="1">
                <a:sym typeface="Wingdings" panose="05000000000000000000" pitchFamily="2" charset="2"/>
              </a:rPr>
              <a:t> </a:t>
            </a:r>
            <a:r>
              <a:rPr lang="en-ID">
                <a:sym typeface="Wingdings" panose="05000000000000000000" pitchFamily="2" charset="2"/>
              </a:rPr>
              <a:t>11111111.11111111.11111111</a:t>
            </a:r>
            <a:r>
              <a:rPr lang="en-ID" b="1">
                <a:sym typeface="Wingdings" panose="05000000000000000000" pitchFamily="2" charset="2"/>
              </a:rPr>
              <a:t>.11000000</a:t>
            </a:r>
            <a:r>
              <a:rPr lang="en-ID">
                <a:sym typeface="Wingdings" panose="05000000000000000000" pitchFamily="2" charset="2"/>
              </a:rPr>
              <a:t> = 255.255.255.</a:t>
            </a:r>
            <a:r>
              <a:rPr lang="en-ID" b="1">
                <a:sym typeface="Wingdings" panose="05000000000000000000" pitchFamily="2" charset="2"/>
              </a:rPr>
              <a:t>192</a:t>
            </a:r>
          </a:p>
          <a:p>
            <a:r>
              <a:rPr lang="en-ID">
                <a:sym typeface="Wingdings" panose="05000000000000000000" pitchFamily="2" charset="2"/>
              </a:rPr>
              <a:t>Decimal-Biner  Kebalikan dari di atas.</a:t>
            </a:r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0E8A51-7600-498E-992C-DCDBF6478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0DB12C-9148-422A-A07A-4217732EE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14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59662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95AEF-1FA8-4A7D-B0FA-3E977DB76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 Soal 1: Subnet Mask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A4603-8D0D-407E-9FB2-DA93CE514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Soal:</a:t>
            </a:r>
          </a:p>
          <a:p>
            <a:r>
              <a:rPr lang="en-US"/>
              <a:t>Berapakah </a:t>
            </a:r>
            <a:r>
              <a:rPr lang="en-US" b="1"/>
              <a:t>Subnet Mask </a:t>
            </a:r>
            <a:r>
              <a:rPr lang="en-US"/>
              <a:t>dan </a:t>
            </a:r>
            <a:r>
              <a:rPr lang="en-US" b="1"/>
              <a:t>Prefix</a:t>
            </a:r>
            <a:r>
              <a:rPr lang="en-US"/>
              <a:t> dari bilangan biner 11111111.11111111.11111111.11111000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Jawab:</a:t>
            </a:r>
          </a:p>
          <a:p>
            <a:r>
              <a:rPr lang="en-ID"/>
              <a:t>Subnet Mask </a:t>
            </a:r>
            <a:r>
              <a:rPr lang="en-ID">
                <a:sym typeface="Wingdings" panose="05000000000000000000" pitchFamily="2" charset="2"/>
              </a:rPr>
              <a:t></a:t>
            </a:r>
            <a:r>
              <a:rPr lang="en-ID"/>
              <a:t> </a:t>
            </a:r>
          </a:p>
          <a:p>
            <a:pPr marL="0" indent="0">
              <a:buNone/>
            </a:pPr>
            <a:r>
              <a:rPr lang="en-ID"/>
              <a:t> </a:t>
            </a:r>
          </a:p>
          <a:p>
            <a:r>
              <a:rPr lang="en-ID"/>
              <a:t>Prefix </a:t>
            </a:r>
            <a:r>
              <a:rPr lang="en-ID">
                <a:sym typeface="Wingdings" panose="05000000000000000000" pitchFamily="2" charset="2"/>
              </a:rPr>
              <a:t></a:t>
            </a:r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84854E-0C8A-43A9-A3AA-05DD713B1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01749B-FD9A-418F-8A15-396A64C6E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15</a:t>
            </a:fld>
            <a:endParaRPr lang="id-ID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350E3F5-CC31-4288-8129-2EFABCCC0F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676243"/>
              </p:ext>
            </p:extLst>
          </p:nvPr>
        </p:nvGraphicFramePr>
        <p:xfrm>
          <a:off x="3523915" y="4001294"/>
          <a:ext cx="7829884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7471">
                  <a:extLst>
                    <a:ext uri="{9D8B030D-6E8A-4147-A177-3AD203B41FA5}">
                      <a16:colId xmlns:a16="http://schemas.microsoft.com/office/drawing/2014/main" val="1871472592"/>
                    </a:ext>
                  </a:extLst>
                </a:gridCol>
                <a:gridCol w="1957471">
                  <a:extLst>
                    <a:ext uri="{9D8B030D-6E8A-4147-A177-3AD203B41FA5}">
                      <a16:colId xmlns:a16="http://schemas.microsoft.com/office/drawing/2014/main" val="2532392487"/>
                    </a:ext>
                  </a:extLst>
                </a:gridCol>
                <a:gridCol w="1957471">
                  <a:extLst>
                    <a:ext uri="{9D8B030D-6E8A-4147-A177-3AD203B41FA5}">
                      <a16:colId xmlns:a16="http://schemas.microsoft.com/office/drawing/2014/main" val="1262832472"/>
                    </a:ext>
                  </a:extLst>
                </a:gridCol>
                <a:gridCol w="1957471">
                  <a:extLst>
                    <a:ext uri="{9D8B030D-6E8A-4147-A177-3AD203B41FA5}">
                      <a16:colId xmlns:a16="http://schemas.microsoft.com/office/drawing/2014/main" val="7011179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11111111</a:t>
                      </a:r>
                      <a:endParaRPr lang="en-ID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11111111</a:t>
                      </a:r>
                      <a:endParaRPr lang="en-ID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11111111</a:t>
                      </a:r>
                      <a:endParaRPr lang="en-ID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11111000</a:t>
                      </a:r>
                      <a:endParaRPr lang="en-ID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450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255</a:t>
                      </a:r>
                      <a:endParaRPr lang="en-ID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255</a:t>
                      </a:r>
                      <a:endParaRPr lang="en-ID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255</a:t>
                      </a:r>
                      <a:endParaRPr lang="en-ID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248</a:t>
                      </a:r>
                      <a:endParaRPr lang="en-ID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929424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D355E3BB-8B08-44F2-92B0-C08B82B4D3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701031"/>
              </p:ext>
            </p:extLst>
          </p:nvPr>
        </p:nvGraphicFramePr>
        <p:xfrm>
          <a:off x="2486526" y="5252674"/>
          <a:ext cx="8867275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3455">
                  <a:extLst>
                    <a:ext uri="{9D8B030D-6E8A-4147-A177-3AD203B41FA5}">
                      <a16:colId xmlns:a16="http://schemas.microsoft.com/office/drawing/2014/main" val="1166489091"/>
                    </a:ext>
                  </a:extLst>
                </a:gridCol>
                <a:gridCol w="1773455">
                  <a:extLst>
                    <a:ext uri="{9D8B030D-6E8A-4147-A177-3AD203B41FA5}">
                      <a16:colId xmlns:a16="http://schemas.microsoft.com/office/drawing/2014/main" val="2875104910"/>
                    </a:ext>
                  </a:extLst>
                </a:gridCol>
                <a:gridCol w="1773455">
                  <a:extLst>
                    <a:ext uri="{9D8B030D-6E8A-4147-A177-3AD203B41FA5}">
                      <a16:colId xmlns:a16="http://schemas.microsoft.com/office/drawing/2014/main" val="3021482106"/>
                    </a:ext>
                  </a:extLst>
                </a:gridCol>
                <a:gridCol w="1773455">
                  <a:extLst>
                    <a:ext uri="{9D8B030D-6E8A-4147-A177-3AD203B41FA5}">
                      <a16:colId xmlns:a16="http://schemas.microsoft.com/office/drawing/2014/main" val="1063999326"/>
                    </a:ext>
                  </a:extLst>
                </a:gridCol>
                <a:gridCol w="1773455">
                  <a:extLst>
                    <a:ext uri="{9D8B030D-6E8A-4147-A177-3AD203B41FA5}">
                      <a16:colId xmlns:a16="http://schemas.microsoft.com/office/drawing/2014/main" val="10712441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11111111</a:t>
                      </a:r>
                      <a:endParaRPr lang="en-ID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11111111</a:t>
                      </a:r>
                      <a:endParaRPr lang="en-ID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11111111</a:t>
                      </a:r>
                      <a:endParaRPr lang="en-ID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11111000</a:t>
                      </a:r>
                      <a:endParaRPr lang="en-ID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= </a:t>
                      </a:r>
                      <a:r>
                        <a:rPr lang="en-US" sz="2800">
                          <a:solidFill>
                            <a:schemeClr val="tx1"/>
                          </a:solidFill>
                        </a:rPr>
                        <a:t>/29</a:t>
                      </a:r>
                      <a:endParaRPr lang="en-ID" sz="28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8256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28649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95AEF-1FA8-4A7D-B0FA-3E977DB76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 Soal 2: Subnet Mask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A4603-8D0D-407E-9FB2-DA93CE514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Soal:</a:t>
            </a:r>
          </a:p>
          <a:p>
            <a:r>
              <a:rPr lang="en-US"/>
              <a:t>Berapakah </a:t>
            </a:r>
            <a:r>
              <a:rPr lang="en-US" b="1"/>
              <a:t>Bilangan Biner</a:t>
            </a:r>
            <a:r>
              <a:rPr lang="en-US"/>
              <a:t> dan </a:t>
            </a:r>
            <a:r>
              <a:rPr lang="en-US" b="1"/>
              <a:t>Subnet Mask </a:t>
            </a:r>
            <a:r>
              <a:rPr lang="en-US"/>
              <a:t>dari Prefix /28.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Jawab:</a:t>
            </a:r>
          </a:p>
          <a:p>
            <a:r>
              <a:rPr lang="en-ID">
                <a:sym typeface="Wingdings" panose="05000000000000000000" pitchFamily="2" charset="2"/>
              </a:rPr>
              <a:t>Bilangan Biner </a:t>
            </a:r>
            <a:endParaRPr lang="en-ID"/>
          </a:p>
          <a:p>
            <a:pPr marL="0" indent="0">
              <a:buNone/>
            </a:pPr>
            <a:r>
              <a:rPr lang="en-ID"/>
              <a:t> </a:t>
            </a:r>
          </a:p>
          <a:p>
            <a:r>
              <a:rPr lang="en-ID"/>
              <a:t>Subnet Mask </a:t>
            </a:r>
            <a:r>
              <a:rPr lang="en-ID">
                <a:sym typeface="Wingdings" panose="05000000000000000000" pitchFamily="2" charset="2"/>
              </a:rPr>
              <a:t> </a:t>
            </a:r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84854E-0C8A-43A9-A3AA-05DD713B1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01749B-FD9A-418F-8A15-396A64C6E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16</a:t>
            </a:fld>
            <a:endParaRPr lang="id-ID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D355E3BB-8B08-44F2-92B0-C08B82B4D3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674776"/>
              </p:ext>
            </p:extLst>
          </p:nvPr>
        </p:nvGraphicFramePr>
        <p:xfrm>
          <a:off x="3513221" y="4895057"/>
          <a:ext cx="806918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3836">
                  <a:extLst>
                    <a:ext uri="{9D8B030D-6E8A-4147-A177-3AD203B41FA5}">
                      <a16:colId xmlns:a16="http://schemas.microsoft.com/office/drawing/2014/main" val="1166489091"/>
                    </a:ext>
                  </a:extLst>
                </a:gridCol>
                <a:gridCol w="1613836">
                  <a:extLst>
                    <a:ext uri="{9D8B030D-6E8A-4147-A177-3AD203B41FA5}">
                      <a16:colId xmlns:a16="http://schemas.microsoft.com/office/drawing/2014/main" val="2875104910"/>
                    </a:ext>
                  </a:extLst>
                </a:gridCol>
                <a:gridCol w="1613836">
                  <a:extLst>
                    <a:ext uri="{9D8B030D-6E8A-4147-A177-3AD203B41FA5}">
                      <a16:colId xmlns:a16="http://schemas.microsoft.com/office/drawing/2014/main" val="3021482106"/>
                    </a:ext>
                  </a:extLst>
                </a:gridCol>
                <a:gridCol w="1613836">
                  <a:extLst>
                    <a:ext uri="{9D8B030D-6E8A-4147-A177-3AD203B41FA5}">
                      <a16:colId xmlns:a16="http://schemas.microsoft.com/office/drawing/2014/main" val="1063999326"/>
                    </a:ext>
                  </a:extLst>
                </a:gridCol>
                <a:gridCol w="1613836">
                  <a:extLst>
                    <a:ext uri="{9D8B030D-6E8A-4147-A177-3AD203B41FA5}">
                      <a16:colId xmlns:a16="http://schemas.microsoft.com/office/drawing/2014/main" val="10712441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/>
                        <a:t>/28 =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11111111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11111111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11111111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tx1"/>
                          </a:solidFill>
                        </a:rPr>
                        <a:t>1111</a:t>
                      </a:r>
                      <a:r>
                        <a:rPr lang="en-US" sz="2400"/>
                        <a:t> 0000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825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Decimal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/>
                        <a:t>255</a:t>
                      </a:r>
                      <a:endParaRPr lang="en-ID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/>
                        <a:t>255</a:t>
                      </a:r>
                      <a:endParaRPr lang="en-ID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/>
                        <a:t>255</a:t>
                      </a:r>
                      <a:endParaRPr lang="en-ID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tx1"/>
                          </a:solidFill>
                        </a:rPr>
                        <a:t>240</a:t>
                      </a:r>
                      <a:endParaRPr lang="en-ID" sz="2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90715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08E0E74-0B10-49C9-8F54-EF049B9ECB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316198"/>
              </p:ext>
            </p:extLst>
          </p:nvPr>
        </p:nvGraphicFramePr>
        <p:xfrm>
          <a:off x="3914273" y="3890654"/>
          <a:ext cx="766813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3159">
                  <a:extLst>
                    <a:ext uri="{9D8B030D-6E8A-4147-A177-3AD203B41FA5}">
                      <a16:colId xmlns:a16="http://schemas.microsoft.com/office/drawing/2014/main" val="1166489091"/>
                    </a:ext>
                  </a:extLst>
                </a:gridCol>
                <a:gridCol w="1636294">
                  <a:extLst>
                    <a:ext uri="{9D8B030D-6E8A-4147-A177-3AD203B41FA5}">
                      <a16:colId xmlns:a16="http://schemas.microsoft.com/office/drawing/2014/main" val="2875104910"/>
                    </a:ext>
                  </a:extLst>
                </a:gridCol>
                <a:gridCol w="1604211">
                  <a:extLst>
                    <a:ext uri="{9D8B030D-6E8A-4147-A177-3AD203B41FA5}">
                      <a16:colId xmlns:a16="http://schemas.microsoft.com/office/drawing/2014/main" val="3021482106"/>
                    </a:ext>
                  </a:extLst>
                </a:gridCol>
                <a:gridCol w="1588168">
                  <a:extLst>
                    <a:ext uri="{9D8B030D-6E8A-4147-A177-3AD203B41FA5}">
                      <a16:colId xmlns:a16="http://schemas.microsoft.com/office/drawing/2014/main" val="1063999326"/>
                    </a:ext>
                  </a:extLst>
                </a:gridCol>
                <a:gridCol w="1636298">
                  <a:extLst>
                    <a:ext uri="{9D8B030D-6E8A-4147-A177-3AD203B41FA5}">
                      <a16:colId xmlns:a16="http://schemas.microsoft.com/office/drawing/2014/main" val="10712441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/>
                        <a:t>/28 =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11111111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11111111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11111111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bg1"/>
                          </a:solidFill>
                        </a:rPr>
                        <a:t>1111</a:t>
                      </a:r>
                      <a:r>
                        <a:rPr lang="en-US" sz="2400"/>
                        <a:t> 0000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8256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70778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95AEF-1FA8-4A7D-B0FA-3E977DB76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 Soal 3: Subnet Mask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A4603-8D0D-407E-9FB2-DA93CE514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44202" cy="4351338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Soal:</a:t>
            </a:r>
          </a:p>
          <a:p>
            <a:r>
              <a:rPr lang="en-US"/>
              <a:t>Berapakah </a:t>
            </a:r>
            <a:r>
              <a:rPr lang="en-US" b="1"/>
              <a:t>Bilangan Biner</a:t>
            </a:r>
            <a:r>
              <a:rPr lang="en-US"/>
              <a:t> dan </a:t>
            </a:r>
            <a:r>
              <a:rPr lang="en-US" b="1"/>
              <a:t>Prefix </a:t>
            </a:r>
            <a:r>
              <a:rPr lang="en-US"/>
              <a:t>dari Subnet Mask 255.255.255.224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Jawab:</a:t>
            </a:r>
          </a:p>
          <a:p>
            <a:r>
              <a:rPr lang="en-ID">
                <a:sym typeface="Wingdings" panose="05000000000000000000" pitchFamily="2" charset="2"/>
              </a:rPr>
              <a:t>Bilangan Biner </a:t>
            </a:r>
            <a:endParaRPr lang="en-ID"/>
          </a:p>
          <a:p>
            <a:pPr marL="0" indent="0">
              <a:buNone/>
            </a:pPr>
            <a:r>
              <a:rPr lang="en-ID"/>
              <a:t> </a:t>
            </a:r>
          </a:p>
          <a:p>
            <a:r>
              <a:rPr lang="en-ID"/>
              <a:t>Prefix </a:t>
            </a:r>
            <a:r>
              <a:rPr lang="en-ID">
                <a:sym typeface="Wingdings" panose="05000000000000000000" pitchFamily="2" charset="2"/>
              </a:rPr>
              <a:t></a:t>
            </a:r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84854E-0C8A-43A9-A3AA-05DD713B1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01749B-FD9A-418F-8A15-396A64C6E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17</a:t>
            </a:fld>
            <a:endParaRPr lang="id-ID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D355E3BB-8B08-44F2-92B0-C08B82B4D3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14750"/>
              </p:ext>
            </p:extLst>
          </p:nvPr>
        </p:nvGraphicFramePr>
        <p:xfrm>
          <a:off x="3809996" y="3825155"/>
          <a:ext cx="7543804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5951">
                  <a:extLst>
                    <a:ext uri="{9D8B030D-6E8A-4147-A177-3AD203B41FA5}">
                      <a16:colId xmlns:a16="http://schemas.microsoft.com/office/drawing/2014/main" val="2875104910"/>
                    </a:ext>
                  </a:extLst>
                </a:gridCol>
                <a:gridCol w="1885951">
                  <a:extLst>
                    <a:ext uri="{9D8B030D-6E8A-4147-A177-3AD203B41FA5}">
                      <a16:colId xmlns:a16="http://schemas.microsoft.com/office/drawing/2014/main" val="3021482106"/>
                    </a:ext>
                  </a:extLst>
                </a:gridCol>
                <a:gridCol w="1885951">
                  <a:extLst>
                    <a:ext uri="{9D8B030D-6E8A-4147-A177-3AD203B41FA5}">
                      <a16:colId xmlns:a16="http://schemas.microsoft.com/office/drawing/2014/main" val="1063999326"/>
                    </a:ext>
                  </a:extLst>
                </a:gridCol>
                <a:gridCol w="1885951">
                  <a:extLst>
                    <a:ext uri="{9D8B030D-6E8A-4147-A177-3AD203B41FA5}">
                      <a16:colId xmlns:a16="http://schemas.microsoft.com/office/drawing/2014/main" val="10712441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255</a:t>
                      </a:r>
                      <a:endParaRPr lang="en-ID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255</a:t>
                      </a:r>
                      <a:endParaRPr lang="en-ID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255</a:t>
                      </a:r>
                      <a:endParaRPr lang="en-ID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chemeClr val="tx1"/>
                          </a:solidFill>
                        </a:rPr>
                        <a:t>224</a:t>
                      </a:r>
                      <a:endParaRPr lang="en-ID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825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11111111</a:t>
                      </a:r>
                      <a:endParaRPr lang="en-ID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11111111</a:t>
                      </a:r>
                      <a:endParaRPr lang="en-ID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11111111</a:t>
                      </a:r>
                      <a:endParaRPr lang="en-ID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>
                          <a:solidFill>
                            <a:schemeClr val="tx1"/>
                          </a:solidFill>
                        </a:rPr>
                        <a:t>1110</a:t>
                      </a:r>
                      <a:r>
                        <a:rPr lang="en-US" sz="2800"/>
                        <a:t> 0000</a:t>
                      </a:r>
                      <a:endParaRPr lang="en-ID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90715"/>
                  </a:ext>
                </a:extLst>
              </a:tr>
            </a:tbl>
          </a:graphicData>
        </a:graphic>
      </p:graphicFrame>
      <p:graphicFrame>
        <p:nvGraphicFramePr>
          <p:cNvPr id="9" name="Table 7">
            <a:extLst>
              <a:ext uri="{FF2B5EF4-FFF2-40B4-BE49-F238E27FC236}">
                <a16:creationId xmlns:a16="http://schemas.microsoft.com/office/drawing/2014/main" id="{492B026F-B74D-4329-ACEF-B264AA7676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4674699"/>
              </p:ext>
            </p:extLst>
          </p:nvPr>
        </p:nvGraphicFramePr>
        <p:xfrm>
          <a:off x="2486525" y="5260139"/>
          <a:ext cx="8867275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3455">
                  <a:extLst>
                    <a:ext uri="{9D8B030D-6E8A-4147-A177-3AD203B41FA5}">
                      <a16:colId xmlns:a16="http://schemas.microsoft.com/office/drawing/2014/main" val="1166489091"/>
                    </a:ext>
                  </a:extLst>
                </a:gridCol>
                <a:gridCol w="1773455">
                  <a:extLst>
                    <a:ext uri="{9D8B030D-6E8A-4147-A177-3AD203B41FA5}">
                      <a16:colId xmlns:a16="http://schemas.microsoft.com/office/drawing/2014/main" val="2875104910"/>
                    </a:ext>
                  </a:extLst>
                </a:gridCol>
                <a:gridCol w="1773455">
                  <a:extLst>
                    <a:ext uri="{9D8B030D-6E8A-4147-A177-3AD203B41FA5}">
                      <a16:colId xmlns:a16="http://schemas.microsoft.com/office/drawing/2014/main" val="3021482106"/>
                    </a:ext>
                  </a:extLst>
                </a:gridCol>
                <a:gridCol w="1773455">
                  <a:extLst>
                    <a:ext uri="{9D8B030D-6E8A-4147-A177-3AD203B41FA5}">
                      <a16:colId xmlns:a16="http://schemas.microsoft.com/office/drawing/2014/main" val="1063999326"/>
                    </a:ext>
                  </a:extLst>
                </a:gridCol>
                <a:gridCol w="1773455">
                  <a:extLst>
                    <a:ext uri="{9D8B030D-6E8A-4147-A177-3AD203B41FA5}">
                      <a16:colId xmlns:a16="http://schemas.microsoft.com/office/drawing/2014/main" val="10712441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11111111</a:t>
                      </a:r>
                      <a:endParaRPr lang="en-ID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11111111</a:t>
                      </a:r>
                      <a:endParaRPr lang="en-ID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11111111</a:t>
                      </a:r>
                      <a:endParaRPr lang="en-ID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1110 000</a:t>
                      </a:r>
                      <a:endParaRPr lang="en-ID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= </a:t>
                      </a:r>
                      <a:r>
                        <a:rPr lang="en-US" sz="2800">
                          <a:solidFill>
                            <a:schemeClr val="tx1"/>
                          </a:solidFill>
                        </a:rPr>
                        <a:t>/27</a:t>
                      </a:r>
                      <a:endParaRPr lang="en-ID" sz="28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8256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04490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EC064-7061-4B67-88C2-44BABBB82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Menentukan Jumlah Network (Subnet)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54AEF-C1CA-4E92-82F8-A04FDDE23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en-US" kern="1200">
                <a:effectLst/>
                <a:latin typeface="+mn-lt"/>
                <a:ea typeface="+mn-ea"/>
                <a:cs typeface="+mn-cs"/>
              </a:rPr>
              <a:t>Similar Jumlah “Subnet”</a:t>
            </a:r>
          </a:p>
          <a:p>
            <a:r>
              <a:rPr lang="en-US" kern="1200">
                <a:effectLst/>
                <a:latin typeface="+mn-lt"/>
                <a:ea typeface="+mn-ea"/>
                <a:cs typeface="+mn-cs"/>
              </a:rPr>
              <a:t>Jumlah Subnet </a:t>
            </a:r>
            <a:r>
              <a:rPr lang="en-US" kern="1200"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Banyaknya sub network yang ada dalam sebuah jaringan. </a:t>
            </a:r>
          </a:p>
          <a:p>
            <a:r>
              <a:rPr lang="en-US" kern="1200">
                <a:effectLst/>
                <a:latin typeface="+mn-lt"/>
                <a:ea typeface="+mn-ea"/>
                <a:cs typeface="+mn-cs"/>
              </a:rPr>
              <a:t>Yang perlu diingat adalah </a:t>
            </a:r>
            <a:r>
              <a:rPr lang="en-US" b="1" kern="120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angka “1”</a:t>
            </a:r>
            <a:r>
              <a:rPr lang="en-US" kern="1200">
                <a:effectLst/>
                <a:latin typeface="+mn-lt"/>
                <a:ea typeface="+mn-ea"/>
                <a:cs typeface="+mn-cs"/>
              </a:rPr>
              <a:t>.</a:t>
            </a:r>
            <a:endParaRPr lang="en-US"/>
          </a:p>
          <a:p>
            <a:r>
              <a:rPr lang="en-US" kern="1200">
                <a:effectLst/>
                <a:latin typeface="+mn-lt"/>
                <a:ea typeface="+mn-ea"/>
                <a:cs typeface="+mn-cs"/>
              </a:rPr>
              <a:t>Untuk mencari total jumlah Network ID dapat menggunakan Rumus:</a:t>
            </a:r>
          </a:p>
          <a:p>
            <a:endParaRPr lang="en-US"/>
          </a:p>
          <a:p>
            <a:pPr marL="0" indent="0">
              <a:buNone/>
            </a:pPr>
            <a:endParaRPr lang="en-US" kern="1200">
              <a:effectLst/>
              <a:latin typeface="+mn-lt"/>
              <a:ea typeface="+mn-ea"/>
              <a:cs typeface="+mn-cs"/>
            </a:endParaRPr>
          </a:p>
          <a:p>
            <a:r>
              <a:rPr lang="en-US" b="1"/>
              <a:t> </a:t>
            </a:r>
            <a:r>
              <a:rPr lang="en-US" sz="3600" b="1"/>
              <a:t>n</a:t>
            </a:r>
            <a:r>
              <a:rPr lang="en-US" kern="1200"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kern="1200"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Banyaknya angka “1” pada Subnet Mask (Oktet Terakhir dari masing-masing kelas IP).</a:t>
            </a:r>
          </a:p>
          <a:p>
            <a:r>
              <a:rPr lang="en-US">
                <a:sym typeface="Wingdings" panose="05000000000000000000" pitchFamily="2" charset="2"/>
              </a:rPr>
              <a:t>Contoh: </a:t>
            </a:r>
            <a:r>
              <a:rPr lang="en-US"/>
              <a:t>Berapakah jumlah subnet dari IP Address 192.168.0.1/25</a:t>
            </a:r>
            <a:endParaRPr lang="en-US" kern="1200">
              <a:effectLst/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AD847C-81BF-46EA-BF56-1B7C45BA5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280C64-6E5C-4E17-8CA3-FD2B3DBB4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18</a:t>
            </a:fld>
            <a:endParaRPr lang="id-ID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D9EDD1-AA5E-4298-B8B2-B13981BB0DEC}"/>
              </a:ext>
            </a:extLst>
          </p:cNvPr>
          <p:cNvSpPr txBox="1"/>
          <p:nvPr/>
        </p:nvSpPr>
        <p:spPr>
          <a:xfrm>
            <a:off x="5178761" y="3712536"/>
            <a:ext cx="91723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kern="1200"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sz="6600" b="1" baseline="3000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36256742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D3530-3828-4720-8EB3-DD00999B1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1493"/>
          </a:xfrm>
        </p:spPr>
        <p:txBody>
          <a:bodyPr>
            <a:normAutofit/>
          </a:bodyPr>
          <a:lstStyle/>
          <a:p>
            <a:r>
              <a:rPr lang="en-US"/>
              <a:t>Contoh Soal 3: Jumlah Subnet (Network ID)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39B18-81D2-40C6-93CA-047A6DCB5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8490"/>
            <a:ext cx="10515600" cy="5139733"/>
          </a:xfrm>
        </p:spPr>
        <p:txBody>
          <a:bodyPr>
            <a:normAutofit/>
          </a:bodyPr>
          <a:lstStyle/>
          <a:p>
            <a:r>
              <a:rPr lang="en-US"/>
              <a:t>Diketahui: IP Address 192.168.0.1/25</a:t>
            </a:r>
          </a:p>
          <a:p>
            <a:r>
              <a:rPr lang="en-ID"/>
              <a:t>/25 </a:t>
            </a:r>
            <a:r>
              <a:rPr lang="en-ID">
                <a:sym typeface="Wingdings" panose="05000000000000000000" pitchFamily="2" charset="2"/>
              </a:rPr>
              <a:t> 11111111.11111111.11111111.</a:t>
            </a:r>
            <a:r>
              <a:rPr lang="en-ID" b="1">
                <a:solidFill>
                  <a:srgbClr val="FF0000"/>
                </a:solidFill>
                <a:sym typeface="Wingdings" panose="05000000000000000000" pitchFamily="2" charset="2"/>
              </a:rPr>
              <a:t>1</a:t>
            </a:r>
            <a:r>
              <a:rPr lang="en-ID" b="1">
                <a:sym typeface="Wingdings" panose="05000000000000000000" pitchFamily="2" charset="2"/>
              </a:rPr>
              <a:t>0000000</a:t>
            </a:r>
          </a:p>
          <a:p>
            <a:r>
              <a:rPr lang="en-ID">
                <a:sym typeface="Wingdings" panose="05000000000000000000" pitchFamily="2" charset="2"/>
              </a:rPr>
              <a:t>Dari bilangan biner di atas</a:t>
            </a:r>
            <a:r>
              <a:rPr lang="en-ID" b="1">
                <a:sym typeface="Wingdings" panose="05000000000000000000" pitchFamily="2" charset="2"/>
              </a:rPr>
              <a:t>, </a:t>
            </a:r>
            <a:r>
              <a:rPr lang="en-ID">
                <a:sym typeface="Wingdings" panose="05000000000000000000" pitchFamily="2" charset="2"/>
              </a:rPr>
              <a:t>fokus pada oktet terakhir untuk angka “</a:t>
            </a:r>
            <a:r>
              <a:rPr lang="en-ID">
                <a:solidFill>
                  <a:srgbClr val="FF0000"/>
                </a:solidFill>
                <a:sym typeface="Wingdings" panose="05000000000000000000" pitchFamily="2" charset="2"/>
              </a:rPr>
              <a:t>1</a:t>
            </a:r>
            <a:r>
              <a:rPr lang="en-ID">
                <a:sym typeface="Wingdings" panose="05000000000000000000" pitchFamily="2" charset="2"/>
              </a:rPr>
              <a:t>” (</a:t>
            </a:r>
            <a:r>
              <a:rPr lang="en-ID" b="1">
                <a:solidFill>
                  <a:srgbClr val="FF0000"/>
                </a:solidFill>
                <a:sym typeface="Wingdings" panose="05000000000000000000" pitchFamily="2" charset="2"/>
              </a:rPr>
              <a:t>1</a:t>
            </a:r>
            <a:r>
              <a:rPr lang="en-ID">
                <a:sym typeface="Wingdings" panose="05000000000000000000" pitchFamily="2" charset="2"/>
              </a:rPr>
              <a:t>0000000). Jumlah angka satu sebanyak 1. Gunakan Rumus!</a:t>
            </a:r>
          </a:p>
          <a:p>
            <a:pPr marL="0" indent="0">
              <a:buNone/>
            </a:pPr>
            <a:r>
              <a:rPr lang="en-US" sz="2800" b="1" kern="1200">
                <a:effectLst/>
                <a:latin typeface="+mn-lt"/>
                <a:ea typeface="+mn-ea"/>
                <a:cs typeface="+mn-cs"/>
              </a:rPr>
              <a:t>	</a:t>
            </a:r>
            <a:r>
              <a:rPr lang="en-US" sz="2800" b="1" kern="1200"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</a:t>
            </a:r>
            <a:r>
              <a:rPr lang="en-US" sz="2800" b="1" kern="1200"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sz="2800" b="1" baseline="30000"/>
              <a:t>n</a:t>
            </a:r>
            <a:r>
              <a:rPr lang="en-US" sz="2800" b="1" kern="1200">
                <a:effectLst/>
                <a:latin typeface="+mn-lt"/>
                <a:ea typeface="+mn-ea"/>
                <a:cs typeface="+mn-cs"/>
              </a:rPr>
              <a:t> = 2</a:t>
            </a:r>
            <a:r>
              <a:rPr lang="en-US" b="1" kern="1200" baseline="30000">
                <a:effectLst/>
                <a:latin typeface="+mn-lt"/>
                <a:ea typeface="+mn-ea"/>
                <a:cs typeface="+mn-cs"/>
              </a:rPr>
              <a:t>1</a:t>
            </a:r>
            <a:r>
              <a:rPr lang="en-US" sz="2800" b="1" kern="1200"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 = 2</a:t>
            </a:r>
            <a:endParaRPr lang="en-ID">
              <a:sym typeface="Wingdings" panose="05000000000000000000" pitchFamily="2" charset="2"/>
            </a:endParaRPr>
          </a:p>
          <a:p>
            <a:r>
              <a:rPr lang="en-ID"/>
              <a:t>Jadi, terdapat 2 Subnet/NetID untuk prefix /25.</a:t>
            </a:r>
            <a:endParaRPr lang="en-ID" b="1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0737B3-4C39-4FAE-9DBE-BEE1AF44F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2F1C32-A0FF-49EF-9162-96C470976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19</a:t>
            </a:fld>
            <a:endParaRPr lang="id-ID"/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BC93BBE2-0A8D-4ACD-9034-FC45E4E2EE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672537"/>
              </p:ext>
            </p:extLst>
          </p:nvPr>
        </p:nvGraphicFramePr>
        <p:xfrm>
          <a:off x="1165746" y="4582275"/>
          <a:ext cx="4114800" cy="953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1874601247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858243133"/>
                    </a:ext>
                  </a:extLst>
                </a:gridCol>
              </a:tblGrid>
              <a:tr h="953588">
                <a:tc>
                  <a:txBody>
                    <a:bodyPr/>
                    <a:lstStyle/>
                    <a:p>
                      <a:pPr algn="ctr"/>
                      <a:r>
                        <a:rPr lang="en-US" sz="3200"/>
                        <a:t>Subnet 1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/>
                        <a:t>Subnet 2</a:t>
                      </a:r>
                      <a:endParaRPr lang="en-ID" sz="32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0162931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20A0067D-5EC9-45B9-A4CE-601F7CF3D78C}"/>
              </a:ext>
            </a:extLst>
          </p:cNvPr>
          <p:cNvSpPr txBox="1"/>
          <p:nvPr/>
        </p:nvSpPr>
        <p:spPr>
          <a:xfrm>
            <a:off x="8736287" y="3703635"/>
            <a:ext cx="1509185" cy="76944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4400" b="1" kern="1200"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sz="4400" b="1" baseline="30000"/>
              <a:t>n</a:t>
            </a:r>
            <a:endParaRPr lang="en-ID" sz="4400"/>
          </a:p>
        </p:txBody>
      </p:sp>
    </p:spTree>
    <p:extLst>
      <p:ext uri="{BB962C8B-B14F-4D97-AF65-F5344CB8AC3E}">
        <p14:creationId xmlns:p14="http://schemas.microsoft.com/office/powerpoint/2010/main" val="2514622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Course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475806" cy="4351338"/>
          </a:xfrm>
        </p:spPr>
        <p:txBody>
          <a:bodyPr>
            <a:normAutofit/>
          </a:bodyPr>
          <a:lstStyle/>
          <a:p>
            <a:r>
              <a:rPr lang="en-US"/>
              <a:t>Pendahuluan</a:t>
            </a:r>
          </a:p>
          <a:p>
            <a:r>
              <a:rPr lang="en-US"/>
              <a:t>Sistem Bilangan &amp; Konversi</a:t>
            </a:r>
          </a:p>
          <a:p>
            <a:r>
              <a:rPr lang="en-US"/>
              <a:t>IP Address Versi 4</a:t>
            </a:r>
          </a:p>
          <a:p>
            <a:r>
              <a:rPr lang="en-US"/>
              <a:t>Subnet Mask</a:t>
            </a:r>
          </a:p>
          <a:p>
            <a:r>
              <a:rPr lang="en-US"/>
              <a:t>Prefix</a:t>
            </a:r>
          </a:p>
          <a:p>
            <a:r>
              <a:rPr lang="en-US"/>
              <a:t>Perhitungan Subnetting</a:t>
            </a:r>
            <a:endParaRPr lang="id-ID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2</a:t>
            </a:fld>
            <a:endParaRPr lang="id-ID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773" y="1646238"/>
            <a:ext cx="4114799" cy="4114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7804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EC064-7061-4B67-88C2-44BABBB82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Menentukan Jumlah Host (Host ID)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54AEF-C1CA-4E92-82F8-A04FDDE23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kern="1200">
                <a:effectLst/>
                <a:latin typeface="+mn-lt"/>
                <a:ea typeface="+mn-ea"/>
                <a:cs typeface="+mn-cs"/>
              </a:rPr>
              <a:t>Jumlah Host ID </a:t>
            </a:r>
            <a:r>
              <a:rPr lang="en-US" kern="1200"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Banyaknya IP Address yang dapat/boleh digunakan (IP Valid) dalam tiap Subnet selain dari IP Network dan IP Broadcast. </a:t>
            </a:r>
          </a:p>
          <a:p>
            <a:r>
              <a:rPr lang="en-US" kern="1200">
                <a:effectLst/>
                <a:latin typeface="+mn-lt"/>
                <a:ea typeface="+mn-ea"/>
                <a:cs typeface="+mn-cs"/>
              </a:rPr>
              <a:t>Yang perlu diingat adalah </a:t>
            </a:r>
            <a:r>
              <a:rPr lang="en-US" b="1" kern="120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angka “0”</a:t>
            </a:r>
            <a:r>
              <a:rPr lang="en-US" kern="1200">
                <a:effectLst/>
                <a:latin typeface="+mn-lt"/>
                <a:ea typeface="+mn-ea"/>
                <a:cs typeface="+mn-cs"/>
              </a:rPr>
              <a:t>.</a:t>
            </a:r>
            <a:endParaRPr lang="en-US"/>
          </a:p>
          <a:p>
            <a:r>
              <a:rPr lang="en-US" kern="1200">
                <a:effectLst/>
                <a:latin typeface="+mn-lt"/>
                <a:ea typeface="+mn-ea"/>
                <a:cs typeface="+mn-cs"/>
              </a:rPr>
              <a:t>Rumus mencari jumlah Host ID:</a:t>
            </a:r>
          </a:p>
          <a:p>
            <a:pPr marL="0" indent="0">
              <a:buNone/>
            </a:pPr>
            <a:endParaRPr lang="en-US" kern="1200">
              <a:effectLst/>
              <a:latin typeface="+mn-lt"/>
              <a:ea typeface="+mn-ea"/>
              <a:cs typeface="+mn-cs"/>
            </a:endParaRPr>
          </a:p>
          <a:p>
            <a:r>
              <a:rPr lang="en-US" b="1"/>
              <a:t> </a:t>
            </a:r>
            <a:r>
              <a:rPr lang="en-US" sz="3600" b="1"/>
              <a:t>n</a:t>
            </a:r>
            <a:r>
              <a:rPr lang="en-US" kern="1200"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kern="1200"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Banyaknya angka “0” pada Subnet Mask (Oktet Terakhir dari masing-masing kelas IP).</a:t>
            </a:r>
          </a:p>
          <a:p>
            <a:r>
              <a:rPr lang="en-US">
                <a:sym typeface="Wingdings" panose="05000000000000000000" pitchFamily="2" charset="2"/>
              </a:rPr>
              <a:t>Contoh: </a:t>
            </a:r>
            <a:r>
              <a:rPr lang="en-US"/>
              <a:t>Berapakah jumlah Host dari tiap subnet untuk IP Address 192.168.0.1/25</a:t>
            </a:r>
            <a:endParaRPr lang="en-US" kern="1200">
              <a:effectLst/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AD847C-81BF-46EA-BF56-1B7C45BA5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280C64-6E5C-4E17-8CA3-FD2B3DBB4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20</a:t>
            </a:fld>
            <a:endParaRPr lang="id-ID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D9EDD1-AA5E-4298-B8B2-B13981BB0DEC}"/>
              </a:ext>
            </a:extLst>
          </p:cNvPr>
          <p:cNvSpPr txBox="1"/>
          <p:nvPr/>
        </p:nvSpPr>
        <p:spPr>
          <a:xfrm>
            <a:off x="6461651" y="3262160"/>
            <a:ext cx="192552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kern="1200"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sz="6600" b="1" baseline="30000"/>
              <a:t>n </a:t>
            </a:r>
            <a:r>
              <a:rPr lang="en-US" sz="6600" b="1" kern="1200">
                <a:effectLst/>
                <a:latin typeface="+mn-lt"/>
                <a:ea typeface="+mn-ea"/>
                <a:cs typeface="+mn-cs"/>
              </a:rPr>
              <a:t>- 2</a:t>
            </a:r>
            <a:endParaRPr lang="en-US" sz="6600" b="1" baseline="30000"/>
          </a:p>
        </p:txBody>
      </p:sp>
    </p:spTree>
    <p:extLst>
      <p:ext uri="{BB962C8B-B14F-4D97-AF65-F5344CB8AC3E}">
        <p14:creationId xmlns:p14="http://schemas.microsoft.com/office/powerpoint/2010/main" val="738762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D3530-3828-4720-8EB3-DD00999B1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910" y="365125"/>
            <a:ext cx="10807890" cy="851493"/>
          </a:xfrm>
        </p:spPr>
        <p:txBody>
          <a:bodyPr>
            <a:normAutofit/>
          </a:bodyPr>
          <a:lstStyle/>
          <a:p>
            <a:r>
              <a:rPr lang="en-US"/>
              <a:t>Contoh Soal 4: Jumlah Host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39B18-81D2-40C6-93CA-047A6DCB5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910" y="1293902"/>
            <a:ext cx="10807890" cy="5139733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Diketahui: IP Address 192.168.0.1/25</a:t>
            </a:r>
          </a:p>
          <a:p>
            <a:r>
              <a:rPr lang="en-ID"/>
              <a:t>/25 </a:t>
            </a:r>
            <a:r>
              <a:rPr lang="en-ID">
                <a:sym typeface="Wingdings" panose="05000000000000000000" pitchFamily="2" charset="2"/>
              </a:rPr>
              <a:t> 11111111.11111111.11111111.</a:t>
            </a:r>
            <a:r>
              <a:rPr lang="en-ID" b="1">
                <a:sym typeface="Wingdings" panose="05000000000000000000" pitchFamily="2" charset="2"/>
              </a:rPr>
              <a:t>1</a:t>
            </a:r>
            <a:r>
              <a:rPr lang="en-ID" b="1">
                <a:solidFill>
                  <a:srgbClr val="FF0000"/>
                </a:solidFill>
                <a:sym typeface="Wingdings" panose="05000000000000000000" pitchFamily="2" charset="2"/>
              </a:rPr>
              <a:t>0000000</a:t>
            </a:r>
          </a:p>
          <a:p>
            <a:r>
              <a:rPr lang="en-ID">
                <a:sym typeface="Wingdings" panose="05000000000000000000" pitchFamily="2" charset="2"/>
              </a:rPr>
              <a:t>Dari bilangan biner di atas</a:t>
            </a:r>
            <a:r>
              <a:rPr lang="en-ID" b="1">
                <a:sym typeface="Wingdings" panose="05000000000000000000" pitchFamily="2" charset="2"/>
              </a:rPr>
              <a:t>, </a:t>
            </a:r>
            <a:r>
              <a:rPr lang="en-ID">
                <a:sym typeface="Wingdings" panose="05000000000000000000" pitchFamily="2" charset="2"/>
              </a:rPr>
              <a:t>fokus pada oktet terakhir (</a:t>
            </a:r>
            <a:r>
              <a:rPr lang="en-ID" b="1">
                <a:sym typeface="Wingdings" panose="05000000000000000000" pitchFamily="2" charset="2"/>
              </a:rPr>
              <a:t>1</a:t>
            </a:r>
            <a:r>
              <a:rPr lang="en-ID" b="1">
                <a:solidFill>
                  <a:srgbClr val="FF0000"/>
                </a:solidFill>
                <a:sym typeface="Wingdings" panose="05000000000000000000" pitchFamily="2" charset="2"/>
              </a:rPr>
              <a:t>0000000</a:t>
            </a:r>
            <a:r>
              <a:rPr lang="en-ID">
                <a:sym typeface="Wingdings" panose="05000000000000000000" pitchFamily="2" charset="2"/>
              </a:rPr>
              <a:t>). </a:t>
            </a:r>
          </a:p>
          <a:p>
            <a:r>
              <a:rPr lang="en-ID">
                <a:sym typeface="Wingdings" panose="05000000000000000000" pitchFamily="2" charset="2"/>
              </a:rPr>
              <a:t>Hitung jumlah angka “</a:t>
            </a:r>
            <a:r>
              <a:rPr lang="en-ID" b="1">
                <a:solidFill>
                  <a:srgbClr val="FF0000"/>
                </a:solidFill>
                <a:sym typeface="Wingdings" panose="05000000000000000000" pitchFamily="2" charset="2"/>
              </a:rPr>
              <a:t>0</a:t>
            </a:r>
            <a:r>
              <a:rPr lang="en-ID">
                <a:sym typeface="Wingdings" panose="05000000000000000000" pitchFamily="2" charset="2"/>
              </a:rPr>
              <a:t>” dan Gunakan Rumus!</a:t>
            </a:r>
          </a:p>
          <a:p>
            <a:pPr marL="0" indent="0">
              <a:buNone/>
            </a:pPr>
            <a:r>
              <a:rPr lang="en-US" sz="2800" b="1" kern="1200">
                <a:effectLst/>
                <a:latin typeface="+mn-lt"/>
                <a:ea typeface="+mn-ea"/>
                <a:cs typeface="+mn-cs"/>
              </a:rPr>
              <a:t>	</a:t>
            </a:r>
            <a:r>
              <a:rPr lang="en-US" sz="2800" b="1" kern="1200"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</a:t>
            </a:r>
            <a:r>
              <a:rPr lang="en-US" sz="2800" b="1" kern="1200"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sz="2800" b="1" baseline="30000"/>
              <a:t>n</a:t>
            </a:r>
            <a:r>
              <a:rPr lang="en-US" sz="2800" b="1" kern="1200">
                <a:effectLst/>
                <a:latin typeface="+mn-lt"/>
                <a:ea typeface="+mn-ea"/>
                <a:cs typeface="+mn-cs"/>
              </a:rPr>
              <a:t> - 2= 2</a:t>
            </a:r>
            <a:r>
              <a:rPr lang="en-US" b="1" kern="1200" baseline="30000">
                <a:effectLst/>
                <a:latin typeface="+mn-lt"/>
                <a:ea typeface="+mn-ea"/>
                <a:cs typeface="+mn-cs"/>
              </a:rPr>
              <a:t>7</a:t>
            </a:r>
            <a:r>
              <a:rPr lang="en-US" sz="2800" b="1" kern="1200"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 – 2 </a:t>
            </a:r>
          </a:p>
          <a:p>
            <a:pPr marL="0" indent="0">
              <a:buNone/>
            </a:pPr>
            <a:r>
              <a:rPr lang="en-US" sz="2800" b="1" kern="1200"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		 = 128 – 2  126</a:t>
            </a:r>
            <a:r>
              <a:rPr lang="en-US" b="1" kern="1200" baseline="30000"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800" kern="1200"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(Jumlah host tiap</a:t>
            </a:r>
            <a:r>
              <a:rPr lang="en-US" sz="2800" b="1" kern="1200"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 Subnet</a:t>
            </a:r>
            <a:r>
              <a:rPr lang="en-US" sz="2800" kern="1200"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)</a:t>
            </a:r>
            <a:endParaRPr lang="en-ID">
              <a:sym typeface="Wingdings" panose="05000000000000000000" pitchFamily="2" charset="2"/>
            </a:endParaRPr>
          </a:p>
          <a:p>
            <a:r>
              <a:rPr lang="en-ID"/>
              <a:t>Dimana, </a:t>
            </a:r>
            <a:r>
              <a:rPr lang="en-ID" b="1"/>
              <a:t>2</a:t>
            </a:r>
            <a:r>
              <a:rPr lang="en-ID"/>
              <a:t> merupakan Network ID dan Broadcast ID </a:t>
            </a:r>
          </a:p>
          <a:p>
            <a:r>
              <a:rPr lang="en-ID"/>
              <a:t>Jadi, tiap subnet masing-masing IP Address Host:</a:t>
            </a:r>
          </a:p>
          <a:p>
            <a:pPr lvl="1"/>
            <a:r>
              <a:rPr lang="en-ID"/>
              <a:t>Subnet I	: Net ID    : 192.168.0.0</a:t>
            </a:r>
          </a:p>
          <a:p>
            <a:pPr marL="457200" lvl="1" indent="0">
              <a:buNone/>
            </a:pPr>
            <a:r>
              <a:rPr lang="en-ID"/>
              <a:t>		  Host ID  : </a:t>
            </a:r>
            <a:r>
              <a:rPr lang="en-ID" b="1"/>
              <a:t>192.168.0.1–192.168.0.126</a:t>
            </a:r>
            <a:endParaRPr lang="en-ID"/>
          </a:p>
          <a:p>
            <a:pPr marL="457200" lvl="1" indent="0">
              <a:buNone/>
            </a:pPr>
            <a:r>
              <a:rPr lang="en-ID"/>
              <a:t>		  Broad ID: 192.168.0.127</a:t>
            </a:r>
          </a:p>
          <a:p>
            <a:pPr lvl="1"/>
            <a:r>
              <a:rPr lang="en-ID"/>
              <a:t>Subnet II	: Net ID    : 192.168.0.128</a:t>
            </a:r>
          </a:p>
          <a:p>
            <a:pPr marL="457200" lvl="1" indent="0">
              <a:buNone/>
            </a:pPr>
            <a:r>
              <a:rPr lang="en-ID"/>
              <a:t>		  Host ID  : </a:t>
            </a:r>
            <a:r>
              <a:rPr lang="en-ID" b="1"/>
              <a:t>192.168.0.129–192.168.0.254</a:t>
            </a:r>
            <a:endParaRPr lang="en-ID"/>
          </a:p>
          <a:p>
            <a:pPr marL="457200" lvl="1" indent="0">
              <a:buNone/>
            </a:pPr>
            <a:r>
              <a:rPr lang="en-ID"/>
              <a:t>		  Broad ID: 192.168.0.255</a:t>
            </a:r>
            <a:endParaRPr lang="en-ID" b="1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0737B3-4C39-4FAE-9DBE-BEE1AF44F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2F1C32-A0FF-49EF-9162-96C470976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21</a:t>
            </a:fld>
            <a:endParaRPr lang="id-ID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53BC7A-B3C3-4F82-9A25-100C404E5F36}"/>
              </a:ext>
            </a:extLst>
          </p:cNvPr>
          <p:cNvSpPr txBox="1"/>
          <p:nvPr/>
        </p:nvSpPr>
        <p:spPr>
          <a:xfrm>
            <a:off x="8827605" y="2746733"/>
            <a:ext cx="1509185" cy="76944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4400" b="1" kern="1200"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sz="4400" b="1" baseline="30000"/>
              <a:t>n </a:t>
            </a:r>
            <a:r>
              <a:rPr lang="en-US" sz="4400" b="1" kern="1200">
                <a:effectLst/>
                <a:latin typeface="+mn-lt"/>
                <a:ea typeface="+mn-ea"/>
                <a:cs typeface="+mn-cs"/>
              </a:rPr>
              <a:t>- 2</a:t>
            </a:r>
            <a:endParaRPr lang="en-ID" sz="4400"/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BC93BBE2-0A8D-4ACD-9034-FC45E4E2EE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4266912"/>
              </p:ext>
            </p:extLst>
          </p:nvPr>
        </p:nvGraphicFramePr>
        <p:xfrm>
          <a:off x="7249804" y="4462049"/>
          <a:ext cx="4612944" cy="15708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6472">
                  <a:extLst>
                    <a:ext uri="{9D8B030D-6E8A-4147-A177-3AD203B41FA5}">
                      <a16:colId xmlns:a16="http://schemas.microsoft.com/office/drawing/2014/main" val="1874601247"/>
                    </a:ext>
                  </a:extLst>
                </a:gridCol>
                <a:gridCol w="2306472">
                  <a:extLst>
                    <a:ext uri="{9D8B030D-6E8A-4147-A177-3AD203B41FA5}">
                      <a16:colId xmlns:a16="http://schemas.microsoft.com/office/drawing/2014/main" val="2858243133"/>
                    </a:ext>
                  </a:extLst>
                </a:gridCol>
              </a:tblGrid>
              <a:tr h="1570861">
                <a:tc>
                  <a:txBody>
                    <a:bodyPr/>
                    <a:lstStyle/>
                    <a:p>
                      <a:pPr algn="ctr"/>
                      <a:r>
                        <a:rPr lang="en-US" sz="3200"/>
                        <a:t>128</a:t>
                      </a:r>
                    </a:p>
                    <a:p>
                      <a:pPr algn="ctr"/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Net ID: 192.168.0.0</a:t>
                      </a:r>
                    </a:p>
                    <a:p>
                      <a:pPr algn="ctr"/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Host ID: 192.168.0.1 – 126</a:t>
                      </a:r>
                    </a:p>
                    <a:p>
                      <a:pPr algn="ctr"/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Broad ID: 192.168.0.127</a:t>
                      </a:r>
                      <a:endParaRPr lang="en-ID" sz="14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/>
                        <a:t>128</a:t>
                      </a:r>
                    </a:p>
                    <a:p>
                      <a:pPr algn="ctr"/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Net ID: 192.168.0.128</a:t>
                      </a:r>
                    </a:p>
                    <a:p>
                      <a:pPr algn="ctr"/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Host ID: 192.168.0.129 – 254</a:t>
                      </a:r>
                    </a:p>
                    <a:p>
                      <a:pPr algn="ctr"/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Broad ID: 192.168.0.255</a:t>
                      </a:r>
                      <a:endParaRPr lang="en-ID" sz="14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0162931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E997F87-3563-4471-810C-894C4C528808}"/>
              </a:ext>
            </a:extLst>
          </p:cNvPr>
          <p:cNvSpPr txBox="1"/>
          <p:nvPr/>
        </p:nvSpPr>
        <p:spPr>
          <a:xfrm>
            <a:off x="7925368" y="5992164"/>
            <a:ext cx="1017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Subnet 1</a:t>
            </a:r>
            <a:endParaRPr lang="en-ID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76DF5A-FB98-4278-87C0-3C2D6ED8E4DE}"/>
              </a:ext>
            </a:extLst>
          </p:cNvPr>
          <p:cNvSpPr txBox="1"/>
          <p:nvPr/>
        </p:nvSpPr>
        <p:spPr>
          <a:xfrm>
            <a:off x="10336790" y="5992164"/>
            <a:ext cx="1017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Subnet 2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345187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D3530-3828-4720-8EB3-DD00999B1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4416"/>
          </a:xfrm>
        </p:spPr>
        <p:txBody>
          <a:bodyPr>
            <a:normAutofit/>
          </a:bodyPr>
          <a:lstStyle/>
          <a:p>
            <a:r>
              <a:rPr lang="en-US"/>
              <a:t>Contoh Soal 4: Jumlah Host ..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39B18-81D2-40C6-93CA-047A6DCB5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7958"/>
            <a:ext cx="10515600" cy="4984917"/>
          </a:xfrm>
        </p:spPr>
        <p:txBody>
          <a:bodyPr>
            <a:normAutofit/>
          </a:bodyPr>
          <a:lstStyle/>
          <a:p>
            <a:r>
              <a:rPr lang="en-US"/>
              <a:t>IP Address 192.168.0.1</a:t>
            </a:r>
          </a:p>
          <a:p>
            <a:r>
              <a:rPr lang="en-US"/>
              <a:t>Prefix = /25</a:t>
            </a:r>
          </a:p>
          <a:p>
            <a:r>
              <a:rPr lang="en-ID"/>
              <a:t>Subnet Mask = 255.255.255.128</a:t>
            </a:r>
          </a:p>
          <a:p>
            <a:r>
              <a:rPr lang="en-ID" b="1"/>
              <a:t>Subnet I</a:t>
            </a:r>
            <a:r>
              <a:rPr lang="en-ID"/>
              <a:t>:</a:t>
            </a:r>
          </a:p>
          <a:p>
            <a:pPr lvl="1"/>
            <a:r>
              <a:rPr lang="en-ID"/>
              <a:t>NetID	: 192.168.0.0</a:t>
            </a:r>
          </a:p>
          <a:p>
            <a:pPr lvl="1"/>
            <a:r>
              <a:rPr lang="en-ID"/>
              <a:t>ValidID	: 192.168.0.1 - 192.168.0.126</a:t>
            </a:r>
          </a:p>
          <a:p>
            <a:pPr lvl="1"/>
            <a:r>
              <a:rPr lang="en-ID"/>
              <a:t>BroadID	: 192.168.0.127</a:t>
            </a:r>
          </a:p>
          <a:p>
            <a:r>
              <a:rPr lang="en-ID" b="1"/>
              <a:t>Subnet II</a:t>
            </a:r>
            <a:r>
              <a:rPr lang="en-ID"/>
              <a:t>:</a:t>
            </a:r>
          </a:p>
          <a:p>
            <a:pPr lvl="1"/>
            <a:r>
              <a:rPr lang="en-ID"/>
              <a:t>NetID	: 192.168.0.128</a:t>
            </a:r>
          </a:p>
          <a:p>
            <a:pPr lvl="1"/>
            <a:r>
              <a:rPr lang="en-ID"/>
              <a:t>ValidID	: 192.168.0.129 - 192.168.0.254</a:t>
            </a:r>
          </a:p>
          <a:p>
            <a:pPr lvl="1"/>
            <a:r>
              <a:rPr lang="en-ID"/>
              <a:t>BroadID	: 192.168.0.255</a:t>
            </a:r>
          </a:p>
          <a:p>
            <a:pPr lvl="1"/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0737B3-4C39-4FAE-9DBE-BEE1AF44F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2F1C32-A0FF-49EF-9162-96C470976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22</a:t>
            </a:fld>
            <a:endParaRPr lang="id-ID"/>
          </a:p>
        </p:txBody>
      </p:sp>
      <p:graphicFrame>
        <p:nvGraphicFramePr>
          <p:cNvPr id="7" name="Table 8">
            <a:extLst>
              <a:ext uri="{FF2B5EF4-FFF2-40B4-BE49-F238E27FC236}">
                <a16:creationId xmlns:a16="http://schemas.microsoft.com/office/drawing/2014/main" id="{F49639E0-7063-42D6-B40D-4F119C20A7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598514"/>
              </p:ext>
            </p:extLst>
          </p:nvPr>
        </p:nvGraphicFramePr>
        <p:xfrm>
          <a:off x="6205182" y="1507958"/>
          <a:ext cx="5589328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4664">
                  <a:extLst>
                    <a:ext uri="{9D8B030D-6E8A-4147-A177-3AD203B41FA5}">
                      <a16:colId xmlns:a16="http://schemas.microsoft.com/office/drawing/2014/main" val="1874601247"/>
                    </a:ext>
                  </a:extLst>
                </a:gridCol>
                <a:gridCol w="2794664">
                  <a:extLst>
                    <a:ext uri="{9D8B030D-6E8A-4147-A177-3AD203B41FA5}">
                      <a16:colId xmlns:a16="http://schemas.microsoft.com/office/drawing/2014/main" val="2858243133"/>
                    </a:ext>
                  </a:extLst>
                </a:gridCol>
              </a:tblGrid>
              <a:tr h="1570861">
                <a:tc>
                  <a:txBody>
                    <a:bodyPr/>
                    <a:lstStyle/>
                    <a:p>
                      <a:pPr algn="ctr"/>
                      <a:r>
                        <a:rPr lang="en-US" sz="3200"/>
                        <a:t>Subnet I</a:t>
                      </a:r>
                    </a:p>
                    <a:p>
                      <a:pPr algn="ctr"/>
                      <a:r>
                        <a:rPr lang="en-US" sz="3200"/>
                        <a:t>(Total IP 128)</a:t>
                      </a:r>
                    </a:p>
                    <a:p>
                      <a:pPr algn="ctr"/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Net ID: 192.168.0.0</a:t>
                      </a:r>
                    </a:p>
                    <a:p>
                      <a:pPr algn="ctr"/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Host ID: 192.168.0.1 – 126</a:t>
                      </a:r>
                    </a:p>
                    <a:p>
                      <a:pPr algn="ctr"/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Broad ID: 192.168.0.127</a:t>
                      </a:r>
                      <a:endParaRPr lang="en-ID" sz="16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/>
                        <a:t>Subnet II</a:t>
                      </a:r>
                    </a:p>
                    <a:p>
                      <a:pPr algn="ctr"/>
                      <a:r>
                        <a:rPr lang="en-US" sz="3200"/>
                        <a:t>(Total IP 128)</a:t>
                      </a:r>
                    </a:p>
                    <a:p>
                      <a:pPr algn="ctr"/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Net ID: 192.168.0.128</a:t>
                      </a:r>
                    </a:p>
                    <a:p>
                      <a:pPr algn="ctr"/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Host ID: 192.168.0.129 – 254</a:t>
                      </a:r>
                    </a:p>
                    <a:p>
                      <a:pPr algn="ctr"/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Broad ID: 192.168.0.255</a:t>
                      </a:r>
                      <a:endParaRPr lang="en-ID" sz="16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016293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29564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785B7-6312-4998-909C-46B2C9368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Latihan 2 - Subnetting (Soal)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F5853-D9E9-4418-A974-AEDAB3CA1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/>
              <a:t>Diketahui IP Address 118.20.5.121/26. Tentukan:</a:t>
            </a:r>
          </a:p>
          <a:p>
            <a:pPr marL="514350" indent="-514350">
              <a:buAutoNum type="arabicPeriod"/>
            </a:pPr>
            <a:r>
              <a:rPr lang="en-US"/>
              <a:t>Subnet Mask</a:t>
            </a:r>
          </a:p>
          <a:p>
            <a:pPr marL="514350" indent="-514350">
              <a:buAutoNum type="arabicPeriod"/>
            </a:pPr>
            <a:r>
              <a:rPr lang="en-US"/>
              <a:t>Jumlah Subnet</a:t>
            </a:r>
          </a:p>
          <a:p>
            <a:pPr marL="514350" indent="-514350">
              <a:buAutoNum type="arabicPeriod"/>
            </a:pPr>
            <a:r>
              <a:rPr lang="en-US"/>
              <a:t>Network ID, Host ID (IP Valid), Broadcast ID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Terletak pada subnet ke berapakah IP Address tersebut?</a:t>
            </a:r>
          </a:p>
          <a:p>
            <a:pPr marL="0" indent="0">
              <a:buNone/>
            </a:pPr>
            <a:r>
              <a:rPr lang="en-US"/>
              <a:t>NB: </a:t>
            </a:r>
            <a:r>
              <a:rPr lang="en-US" b="1" i="1"/>
              <a:t>Setiap point soal dibuat jalannya masing-masing</a:t>
            </a:r>
            <a:r>
              <a:rPr lang="en-US" b="1"/>
              <a:t>!</a:t>
            </a:r>
            <a:endParaRPr lang="en-ID" b="1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CFE9D6-D5F9-477A-9086-4CDDF6039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DAE00D-C9BD-405A-8DFB-A6882EF38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23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114558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428625"/>
            <a:ext cx="8369300" cy="6276975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24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844526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4369"/>
            <a:ext cx="6355977" cy="1325563"/>
          </a:xfrm>
        </p:spPr>
        <p:txBody>
          <a:bodyPr/>
          <a:lstStyle/>
          <a:p>
            <a:r>
              <a:rPr lang="id-ID" b="1" dirty="0"/>
              <a:t>Thanks...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24869"/>
            <a:ext cx="5643282" cy="971363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See u next week...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177" y="822566"/>
            <a:ext cx="4159624" cy="52637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3953435"/>
            <a:ext cx="5643282" cy="2132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i="1"/>
              <a:t>Jangan lupa kerjakan tugasnya</a:t>
            </a:r>
            <a:r>
              <a:rPr lang="id-ID" i="1"/>
              <a:t>...</a:t>
            </a:r>
            <a:r>
              <a:rPr lang="en-US" i="1"/>
              <a:t>!</a:t>
            </a:r>
            <a:endParaRPr lang="id-ID" dirty="0"/>
          </a:p>
          <a:p>
            <a:pPr marL="0" indent="0">
              <a:buFont typeface="Arial" panose="020B0604020202020204" pitchFamily="34" charset="0"/>
              <a:buNone/>
            </a:pPr>
            <a:endParaRPr lang="id-ID" i="1" dirty="0"/>
          </a:p>
          <a:p>
            <a:pPr marL="0" indent="0">
              <a:buFont typeface="Arial" panose="020B0604020202020204" pitchFamily="34" charset="0"/>
              <a:buNone/>
            </a:pPr>
            <a:endParaRPr lang="id-ID" i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25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37718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2487705"/>
            <a:ext cx="5353797" cy="1963271"/>
          </a:xfrm>
        </p:spPr>
        <p:txBody>
          <a:bodyPr>
            <a:noAutofit/>
          </a:bodyPr>
          <a:lstStyle/>
          <a:p>
            <a:r>
              <a:rPr lang="id-ID" sz="3200" i="1"/>
              <a:t>“</a:t>
            </a:r>
            <a:r>
              <a:rPr lang="en-US" sz="3200" i="1"/>
              <a:t>Harus lebih banyak yang termanfaatkan, dari pada banyak mebawa celah keburukan</a:t>
            </a:r>
            <a:r>
              <a:rPr lang="id-ID" sz="3200" i="1"/>
              <a:t>...” </a:t>
            </a:r>
            <a:r>
              <a:rPr lang="id-ID" sz="3200"/>
              <a:t>(</a:t>
            </a:r>
            <a:r>
              <a:rPr lang="en-US" sz="3200"/>
              <a:t>ayel</a:t>
            </a:r>
            <a:r>
              <a:rPr lang="id-ID" sz="3200"/>
              <a:t>)</a:t>
            </a:r>
            <a:endParaRPr lang="id-ID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023" y="1402138"/>
            <a:ext cx="4053723" cy="40537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54781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CF89904-D8F2-4064-9DCF-89AB3007CBF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321"/>
          <a:stretch/>
        </p:blipFill>
        <p:spPr>
          <a:xfrm>
            <a:off x="6165912" y="2019870"/>
            <a:ext cx="5835196" cy="378043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CAEA2B1-B050-42EB-8BA4-C3849D11E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Pendahuluan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2B018-3D10-42BE-A84D-83799EBAA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5658134" cy="4351338"/>
          </a:xfrm>
        </p:spPr>
        <p:txBody>
          <a:bodyPr>
            <a:normAutofit fontScale="92500" lnSpcReduction="10000"/>
          </a:bodyPr>
          <a:lstStyle/>
          <a:p>
            <a:r>
              <a:rPr lang="en-US" b="1">
                <a:solidFill>
                  <a:srgbClr val="00B050"/>
                </a:solidFill>
              </a:rPr>
              <a:t>Subnetting</a:t>
            </a:r>
            <a:r>
              <a:rPr lang="en-US"/>
              <a:t> </a:t>
            </a:r>
            <a:r>
              <a:rPr lang="en-US">
                <a:sym typeface="Wingdings" panose="05000000000000000000" pitchFamily="2" charset="2"/>
              </a:rPr>
              <a:t> Teknik dalam memecah network menjadi sub-sub network yang lebih kecil.</a:t>
            </a:r>
          </a:p>
          <a:p>
            <a:r>
              <a:rPr lang="en-US">
                <a:sym typeface="Wingdings" panose="05000000000000000000" pitchFamily="2" charset="2"/>
              </a:rPr>
              <a:t>Dapat menerapkan IP Address sesuai dengan porsinya.</a:t>
            </a:r>
          </a:p>
          <a:p>
            <a:r>
              <a:rPr lang="en-US">
                <a:sym typeface="Wingdings" panose="05000000000000000000" pitchFamily="2" charset="2"/>
              </a:rPr>
              <a:t>Subnetting hanya dapat dilakukan pada Kelas A, B, dan C.</a:t>
            </a:r>
          </a:p>
          <a:p>
            <a:r>
              <a:rPr lang="en-US">
                <a:sym typeface="Wingdings" panose="05000000000000000000" pitchFamily="2" charset="2"/>
              </a:rPr>
              <a:t>Disain IP Address, harus lebih banyak yang digunakan, dari sisa.</a:t>
            </a:r>
          </a:p>
          <a:p>
            <a:r>
              <a:rPr lang="en-US">
                <a:sym typeface="Wingdings" panose="05000000000000000000" pitchFamily="2" charset="2"/>
              </a:rPr>
              <a:t>Istilah: Network ID, Host ID, Broadcast ID, Subnet Mask, Prefix.</a:t>
            </a:r>
          </a:p>
          <a:p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FD5DE4-35DD-4C5F-A2F5-57B72E982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0CB7BD-1895-4758-B9C8-F235642E3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57547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5B0A-2CCC-4FBE-B015-73114D105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2188"/>
          </a:xfrm>
        </p:spPr>
        <p:txBody>
          <a:bodyPr>
            <a:normAutofit/>
          </a:bodyPr>
          <a:lstStyle/>
          <a:p>
            <a:r>
              <a:rPr lang="en-US"/>
              <a:t>Sistem Bilangan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3E8C2-44FE-4B17-87E1-5F6E9C7DFA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7313"/>
            <a:ext cx="5257800" cy="4819649"/>
          </a:xfrm>
        </p:spPr>
        <p:txBody>
          <a:bodyPr>
            <a:normAutofit/>
          </a:bodyPr>
          <a:lstStyle/>
          <a:p>
            <a:r>
              <a:rPr lang="en-ID"/>
              <a:t>Bilangan </a:t>
            </a:r>
            <a:r>
              <a:rPr lang="en-ID" b="1"/>
              <a:t>Biner</a:t>
            </a:r>
            <a:r>
              <a:rPr lang="en-ID"/>
              <a:t>:</a:t>
            </a:r>
          </a:p>
          <a:p>
            <a:pPr lvl="1"/>
            <a:r>
              <a:rPr lang="en-ID"/>
              <a:t>(Perpangkatan 2; </a:t>
            </a:r>
            <a:r>
              <a:rPr lang="en-ID">
                <a:sym typeface="Wingdings" panose="05000000000000000000" pitchFamily="2" charset="2"/>
              </a:rPr>
              <a:t> </a:t>
            </a:r>
            <a:r>
              <a:rPr lang="en-ID"/>
              <a:t>0 dan 1)</a:t>
            </a:r>
          </a:p>
          <a:p>
            <a:r>
              <a:rPr lang="en-ID"/>
              <a:t>Bilangan </a:t>
            </a:r>
            <a:r>
              <a:rPr lang="en-ID" b="1"/>
              <a:t>Oktal</a:t>
            </a:r>
            <a:r>
              <a:rPr lang="en-ID"/>
              <a:t>:</a:t>
            </a:r>
          </a:p>
          <a:p>
            <a:pPr lvl="1"/>
            <a:r>
              <a:rPr lang="en-ID"/>
              <a:t>(Perpangkatan 8; </a:t>
            </a:r>
            <a:r>
              <a:rPr lang="en-ID">
                <a:sym typeface="Wingdings" panose="05000000000000000000" pitchFamily="2" charset="2"/>
              </a:rPr>
              <a:t></a:t>
            </a:r>
            <a:r>
              <a:rPr lang="en-ID"/>
              <a:t> 0 sampai 7)</a:t>
            </a:r>
          </a:p>
          <a:p>
            <a:r>
              <a:rPr lang="en-ID"/>
              <a:t>Bilangan </a:t>
            </a:r>
            <a:r>
              <a:rPr lang="en-ID" b="1"/>
              <a:t>Desimal</a:t>
            </a:r>
            <a:r>
              <a:rPr lang="en-ID"/>
              <a:t>:</a:t>
            </a:r>
          </a:p>
          <a:p>
            <a:pPr lvl="1"/>
            <a:r>
              <a:rPr lang="en-ID"/>
              <a:t>(Perpangkatan 10 </a:t>
            </a:r>
            <a:r>
              <a:rPr lang="en-ID">
                <a:sym typeface="Wingdings" panose="05000000000000000000" pitchFamily="2" charset="2"/>
              </a:rPr>
              <a:t> </a:t>
            </a:r>
            <a:r>
              <a:rPr lang="en-ID"/>
              <a:t>0 sampai 9)</a:t>
            </a:r>
          </a:p>
          <a:p>
            <a:r>
              <a:rPr lang="en-ID"/>
              <a:t>Bilangan </a:t>
            </a:r>
            <a:r>
              <a:rPr lang="en-ID" b="1"/>
              <a:t>Hexa</a:t>
            </a:r>
            <a:r>
              <a:rPr lang="en-ID"/>
              <a:t>:</a:t>
            </a:r>
          </a:p>
          <a:p>
            <a:pPr lvl="1"/>
            <a:r>
              <a:rPr lang="en-ID"/>
              <a:t>(Perpangkatan 16 </a:t>
            </a:r>
            <a:r>
              <a:rPr lang="en-ID">
                <a:sym typeface="Wingdings" panose="05000000000000000000" pitchFamily="2" charset="2"/>
              </a:rPr>
              <a:t> 0</a:t>
            </a:r>
            <a:r>
              <a:rPr lang="en-ID"/>
              <a:t> sampai F)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883DE9-ED46-4AAC-B013-7A74A304A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D03AD6-EC53-4339-82EE-FB20472AB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5</a:t>
            </a:fld>
            <a:endParaRPr lang="id-ID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2A0537-E40E-497A-82F9-29302D07E6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521" t="21019" r="34719" b="18670"/>
          <a:stretch/>
        </p:blipFill>
        <p:spPr>
          <a:xfrm>
            <a:off x="6461972" y="1357313"/>
            <a:ext cx="5060323" cy="4667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461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E3D40-7991-4DA0-AED6-429904F86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Pedoman: Tabel Kelipatan (Pengingat!)</a:t>
            </a:r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8D177-CEC3-4420-8B95-BE4570F87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CEC30A-5DF0-4ACD-AD71-70D140658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6</a:t>
            </a:fld>
            <a:endParaRPr lang="id-ID"/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F2401F36-D910-497D-A7C2-2DBD14CEE3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333877"/>
              </p:ext>
            </p:extLst>
          </p:nvPr>
        </p:nvGraphicFramePr>
        <p:xfrm>
          <a:off x="838200" y="2163780"/>
          <a:ext cx="10515600" cy="14836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400">
                  <a:extLst>
                    <a:ext uri="{9D8B030D-6E8A-4147-A177-3AD203B41FA5}">
                      <a16:colId xmlns:a16="http://schemas.microsoft.com/office/drawing/2014/main" val="2165808365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615344988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589814257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3610455322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3521327334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1691679142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2120179496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968057117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3613604766"/>
                    </a:ext>
                  </a:extLst>
                </a:gridCol>
              </a:tblGrid>
              <a:tr h="741839">
                <a:tc>
                  <a:txBody>
                    <a:bodyPr/>
                    <a:lstStyle/>
                    <a:p>
                      <a:pPr algn="ctr"/>
                      <a:r>
                        <a:rPr lang="en-US" sz="3200"/>
                        <a:t>…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b="1" kern="1200" baseline="300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b="1" kern="1200" baseline="300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b="1" kern="1200" baseline="300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b="1" kern="1200" baseline="300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b="1" kern="1200" baseline="300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b="1" kern="1200" baseline="300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b="1" kern="1200" baseline="300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b="1" kern="1200" baseline="300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ID" sz="3200" b="1" kern="120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7920106"/>
                  </a:ext>
                </a:extLst>
              </a:tr>
              <a:tr h="741839">
                <a:tc>
                  <a:txBody>
                    <a:bodyPr/>
                    <a:lstStyle/>
                    <a:p>
                      <a:pPr algn="ctr"/>
                      <a:r>
                        <a:rPr lang="en-US" sz="3200"/>
                        <a:t>…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/>
                        <a:t>128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/>
                        <a:t>64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/>
                        <a:t>32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/>
                        <a:t>16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/>
                        <a:t>8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/>
                        <a:t>4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/>
                        <a:t>2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/>
                        <a:t>1</a:t>
                      </a:r>
                      <a:endParaRPr lang="en-ID" sz="32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0174539"/>
                  </a:ext>
                </a:extLst>
              </a:tr>
            </a:tbl>
          </a:graphicData>
        </a:graphic>
      </p:graphicFrame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C67F23D-DC66-4C68-9656-7EC9C283D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94830"/>
            <a:ext cx="10515600" cy="614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/>
              <a:t>NB: </a:t>
            </a:r>
            <a:r>
              <a:rPr lang="en-US" sz="2400" i="1"/>
              <a:t>Yang perlu diingat adalah jumlah hasil kelipatan dari tiap perpangkatan!</a:t>
            </a:r>
            <a:endParaRPr lang="en-ID" sz="2400" i="1"/>
          </a:p>
        </p:txBody>
      </p:sp>
    </p:spTree>
    <p:extLst>
      <p:ext uri="{BB962C8B-B14F-4D97-AF65-F5344CB8AC3E}">
        <p14:creationId xmlns:p14="http://schemas.microsoft.com/office/powerpoint/2010/main" val="1773433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EA00F-6EB9-4B5A-87A9-9F8AA3C8B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0218"/>
          </a:xfrm>
        </p:spPr>
        <p:txBody>
          <a:bodyPr>
            <a:normAutofit fontScale="90000"/>
          </a:bodyPr>
          <a:lstStyle/>
          <a:p>
            <a:r>
              <a:rPr lang="en-US" b="1"/>
              <a:t>Konversi: Decimal - Biner</a:t>
            </a:r>
            <a:endParaRPr lang="en-ID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B05D3-3CD0-4881-AC9F-AEFE439C8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1820"/>
            <a:ext cx="4334301" cy="5264529"/>
          </a:xfrm>
        </p:spPr>
        <p:txBody>
          <a:bodyPr>
            <a:normAutofit/>
          </a:bodyPr>
          <a:lstStyle/>
          <a:p>
            <a:r>
              <a:rPr lang="en-ID"/>
              <a:t>Caranya: </a:t>
            </a:r>
          </a:p>
          <a:p>
            <a:pPr lvl="1"/>
            <a:r>
              <a:rPr lang="en-ID"/>
              <a:t>Bagi bilangan tersebut dengan bilangan 2.</a:t>
            </a:r>
          </a:p>
          <a:p>
            <a:pPr lvl="1"/>
            <a:r>
              <a:rPr lang="en-ID"/>
              <a:t>Jika hasil pembagiannya habis dibagi, maka tulis “0”.</a:t>
            </a:r>
          </a:p>
          <a:p>
            <a:pPr lvl="1"/>
            <a:r>
              <a:rPr lang="en-ID"/>
              <a:t>Jika hasil pembagiannya tidak habis dibagi, maka tulis “1”.</a:t>
            </a:r>
          </a:p>
          <a:p>
            <a:r>
              <a:rPr lang="en-US"/>
              <a:t>Contoh: </a:t>
            </a:r>
          </a:p>
          <a:p>
            <a:pPr lvl="1"/>
            <a:r>
              <a:rPr lang="en-US"/>
              <a:t>Berapakah bilangan biner dari bilangan decimal </a:t>
            </a:r>
            <a:r>
              <a:rPr lang="en-US" sz="3600" b="1"/>
              <a:t>120</a:t>
            </a:r>
            <a:r>
              <a:rPr lang="en-US"/>
              <a:t>…?</a:t>
            </a:r>
          </a:p>
          <a:p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CDAA99-482F-427D-A608-56279D637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DCA31E-83D6-4F4D-9DF8-6BA542993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7</a:t>
            </a:fld>
            <a:endParaRPr lang="id-ID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C5A6846-C955-4832-9982-D505820F35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820421"/>
              </p:ext>
            </p:extLst>
          </p:nvPr>
        </p:nvGraphicFramePr>
        <p:xfrm>
          <a:off x="5349923" y="1212978"/>
          <a:ext cx="6266596" cy="44320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454">
                  <a:extLst>
                    <a:ext uri="{9D8B030D-6E8A-4147-A177-3AD203B41FA5}">
                      <a16:colId xmlns:a16="http://schemas.microsoft.com/office/drawing/2014/main" val="2905133819"/>
                    </a:ext>
                  </a:extLst>
                </a:gridCol>
                <a:gridCol w="1024777">
                  <a:extLst>
                    <a:ext uri="{9D8B030D-6E8A-4147-A177-3AD203B41FA5}">
                      <a16:colId xmlns:a16="http://schemas.microsoft.com/office/drawing/2014/main" val="516269726"/>
                    </a:ext>
                  </a:extLst>
                </a:gridCol>
                <a:gridCol w="1472101">
                  <a:extLst>
                    <a:ext uri="{9D8B030D-6E8A-4147-A177-3AD203B41FA5}">
                      <a16:colId xmlns:a16="http://schemas.microsoft.com/office/drawing/2014/main" val="3210664269"/>
                    </a:ext>
                  </a:extLst>
                </a:gridCol>
                <a:gridCol w="2561264">
                  <a:extLst>
                    <a:ext uri="{9D8B030D-6E8A-4147-A177-3AD203B41FA5}">
                      <a16:colId xmlns:a16="http://schemas.microsoft.com/office/drawing/2014/main" val="2833013082"/>
                    </a:ext>
                  </a:extLst>
                </a:gridCol>
              </a:tblGrid>
              <a:tr h="447114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ANGKA</a:t>
                      </a:r>
                      <a:endParaRPr lang="en-ID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BAGI</a:t>
                      </a:r>
                      <a:endParaRPr lang="en-ID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HASIL</a:t>
                      </a:r>
                      <a:endParaRPr lang="en-ID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KETERANGAN</a:t>
                      </a:r>
                      <a:endParaRPr lang="en-ID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478588"/>
                  </a:ext>
                </a:extLst>
              </a:tr>
              <a:tr h="493564"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FF0000"/>
                          </a:solidFill>
                        </a:rPr>
                        <a:t>120</a:t>
                      </a:r>
                      <a:endParaRPr lang="en-ID" sz="24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 2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ID" sz="24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/>
                        <a:t>Habis dibagi</a:t>
                      </a:r>
                      <a:endParaRPr lang="en-ID" sz="24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1669016"/>
                  </a:ext>
                </a:extLst>
              </a:tr>
              <a:tr h="493564"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B050"/>
                          </a:solidFill>
                        </a:rPr>
                        <a:t>60</a:t>
                      </a:r>
                      <a:endParaRPr lang="en-ID" sz="2400" b="1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 2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en-US" sz="2400" b="1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ID" sz="24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/>
                        <a:t>Habis dibagi</a:t>
                      </a:r>
                      <a:endParaRPr lang="en-ID" sz="24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2633288"/>
                  </a:ext>
                </a:extLst>
              </a:tr>
              <a:tr h="493564"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FFFF00"/>
                          </a:solidFill>
                        </a:rPr>
                        <a:t>30</a:t>
                      </a:r>
                      <a:endParaRPr lang="en-ID" sz="2400" b="1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 2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>
                          <a:solidFill>
                            <a:srgbClr val="FFFF00"/>
                          </a:solidFill>
                        </a:rPr>
                        <a:t>0</a:t>
                      </a:r>
                      <a:r>
                        <a:rPr lang="en-US" sz="2400" b="1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en-US" sz="2400" b="1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ID" sz="24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/>
                        <a:t>Habis dibagi</a:t>
                      </a:r>
                      <a:endParaRPr lang="en-ID" sz="24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243816"/>
                  </a:ext>
                </a:extLst>
              </a:tr>
              <a:tr h="493564"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0070C0"/>
                          </a:solidFill>
                        </a:rPr>
                        <a:t>15</a:t>
                      </a:r>
                      <a:endParaRPr lang="en-ID" sz="2400" b="1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 2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>
                          <a:solidFill>
                            <a:srgbClr val="0070C0"/>
                          </a:solidFill>
                        </a:rPr>
                        <a:t>1</a:t>
                      </a:r>
                      <a:r>
                        <a:rPr lang="en-US" sz="2400" b="1">
                          <a:solidFill>
                            <a:srgbClr val="FFFF00"/>
                          </a:solidFill>
                        </a:rPr>
                        <a:t>0</a:t>
                      </a:r>
                      <a:r>
                        <a:rPr lang="en-US" sz="2400" b="1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en-US" sz="2400" b="1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ID" sz="24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Tidak Habis dibagi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3223576"/>
                  </a:ext>
                </a:extLst>
              </a:tr>
              <a:tr h="493564"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accent2"/>
                          </a:solidFill>
                        </a:rPr>
                        <a:t>7</a:t>
                      </a:r>
                      <a:endParaRPr lang="en-ID" sz="2400" b="1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 2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>
                          <a:solidFill>
                            <a:schemeClr val="accent2"/>
                          </a:solidFill>
                        </a:rPr>
                        <a:t>1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</a:rPr>
                        <a:t>1</a:t>
                      </a:r>
                      <a:r>
                        <a:rPr lang="en-US" sz="2400" b="1">
                          <a:solidFill>
                            <a:srgbClr val="FFFF00"/>
                          </a:solidFill>
                        </a:rPr>
                        <a:t>0</a:t>
                      </a:r>
                      <a:r>
                        <a:rPr lang="en-US" sz="2400" b="1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en-US" sz="2400" b="1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ID" sz="24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Tidak Habis dibagi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588003"/>
                  </a:ext>
                </a:extLst>
              </a:tr>
              <a:tr h="493564"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92D050"/>
                          </a:solidFill>
                        </a:rPr>
                        <a:t>3</a:t>
                      </a:r>
                      <a:endParaRPr lang="en-ID" sz="2400" b="1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/ 2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>
                          <a:solidFill>
                            <a:srgbClr val="92D050"/>
                          </a:solidFill>
                        </a:rPr>
                        <a:t>1</a:t>
                      </a:r>
                      <a:r>
                        <a:rPr lang="en-US" sz="2400" b="1">
                          <a:solidFill>
                            <a:schemeClr val="accent2"/>
                          </a:solidFill>
                        </a:rPr>
                        <a:t>1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</a:rPr>
                        <a:t>1</a:t>
                      </a:r>
                      <a:r>
                        <a:rPr lang="en-US" sz="2400" b="1">
                          <a:solidFill>
                            <a:srgbClr val="FFFF00"/>
                          </a:solidFill>
                        </a:rPr>
                        <a:t>0</a:t>
                      </a:r>
                      <a:r>
                        <a:rPr lang="en-US" sz="2400" b="1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en-US" sz="2400" b="1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ID" sz="24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Tidak Habis dibagi</a:t>
                      </a: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718183"/>
                  </a:ext>
                </a:extLst>
              </a:tr>
              <a:tr h="439411">
                <a:tc>
                  <a:txBody>
                    <a:bodyPr/>
                    <a:lstStyle/>
                    <a:p>
                      <a:pPr algn="ctr"/>
                      <a:r>
                        <a:rPr lang="en-US" sz="2400" b="1"/>
                        <a:t>1</a:t>
                      </a:r>
                      <a:endParaRPr lang="en-ID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ym typeface="Wingdings" panose="05000000000000000000" pitchFamily="2" charset="2"/>
                        </a:rPr>
                        <a:t></a:t>
                      </a:r>
                      <a:endParaRPr lang="en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/>
                        <a:t>1</a:t>
                      </a:r>
                      <a:r>
                        <a:rPr lang="en-US" sz="2400" b="1">
                          <a:solidFill>
                            <a:srgbClr val="92D050"/>
                          </a:solidFill>
                        </a:rPr>
                        <a:t>1</a:t>
                      </a:r>
                      <a:r>
                        <a:rPr lang="en-US" sz="2400" b="1">
                          <a:solidFill>
                            <a:schemeClr val="accent2"/>
                          </a:solidFill>
                        </a:rPr>
                        <a:t>1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</a:rPr>
                        <a:t>1</a:t>
                      </a:r>
                      <a:r>
                        <a:rPr lang="en-US" sz="2400" b="1">
                          <a:solidFill>
                            <a:srgbClr val="FFFF00"/>
                          </a:solidFill>
                        </a:rPr>
                        <a:t>0</a:t>
                      </a:r>
                      <a:r>
                        <a:rPr lang="en-US" sz="2400" b="1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en-US" sz="2400" b="1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ID" sz="24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933456"/>
                  </a:ext>
                </a:extLst>
              </a:tr>
              <a:tr h="566345">
                <a:tc gridSpan="4">
                  <a:txBody>
                    <a:bodyPr/>
                    <a:lstStyle/>
                    <a:p>
                      <a:r>
                        <a:rPr lang="en-US" sz="2800"/>
                        <a:t>Hasil akhir = </a:t>
                      </a:r>
                      <a:r>
                        <a:rPr lang="en-US" sz="2800" b="1"/>
                        <a:t>1111000 </a:t>
                      </a:r>
                      <a:r>
                        <a:rPr lang="en-US" sz="2800" b="0"/>
                        <a:t>atau</a:t>
                      </a:r>
                      <a:r>
                        <a:rPr lang="en-US" sz="2800" b="1"/>
                        <a:t> 01111000</a:t>
                      </a:r>
                      <a:endParaRPr lang="en-ID" sz="2800" b="1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5510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5640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EA00F-6EB9-4B5A-87A9-9F8AA3C8B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0218"/>
          </a:xfrm>
        </p:spPr>
        <p:txBody>
          <a:bodyPr>
            <a:normAutofit fontScale="90000"/>
          </a:bodyPr>
          <a:lstStyle/>
          <a:p>
            <a:r>
              <a:rPr lang="en-US" b="1"/>
              <a:t>Konversi: Biner - Decimal</a:t>
            </a:r>
            <a:endParaRPr lang="en-ID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B05D3-3CD0-4881-AC9F-AEFE439C8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1820"/>
            <a:ext cx="10515600" cy="5264529"/>
          </a:xfrm>
        </p:spPr>
        <p:txBody>
          <a:bodyPr>
            <a:normAutofit/>
          </a:bodyPr>
          <a:lstStyle/>
          <a:p>
            <a:r>
              <a:rPr lang="en-ID"/>
              <a:t>Caranya:</a:t>
            </a:r>
          </a:p>
          <a:p>
            <a:pPr lvl="1"/>
            <a:r>
              <a:rPr lang="en-ID"/>
              <a:t>Letak bilangan biner pada Tabel Kelipatan Pengingat.</a:t>
            </a:r>
          </a:p>
          <a:p>
            <a:pPr lvl="1"/>
            <a:r>
              <a:rPr lang="en-ID"/>
              <a:t>Jumlahkan seluruh nilai dari hasil perpangkatan yang berangka “1”</a:t>
            </a:r>
          </a:p>
          <a:p>
            <a:r>
              <a:rPr lang="en-US"/>
              <a:t>Contoh: </a:t>
            </a:r>
          </a:p>
          <a:p>
            <a:pPr lvl="1"/>
            <a:r>
              <a:rPr lang="en-US"/>
              <a:t>Soal: Berapakah bilangan decimal dari </a:t>
            </a:r>
            <a:r>
              <a:rPr lang="en-US" b="1"/>
              <a:t>01111000</a:t>
            </a:r>
            <a:r>
              <a:rPr lang="en-US"/>
              <a:t>…?</a:t>
            </a:r>
          </a:p>
          <a:p>
            <a:pPr lvl="1"/>
            <a:r>
              <a:rPr lang="en-US"/>
              <a:t>Jawab: </a:t>
            </a:r>
            <a:r>
              <a:rPr lang="en-ID">
                <a:solidFill>
                  <a:srgbClr val="FF0000"/>
                </a:solidFill>
              </a:rPr>
              <a:t>0</a:t>
            </a:r>
            <a:r>
              <a:rPr lang="en-ID"/>
              <a:t> + </a:t>
            </a:r>
            <a:r>
              <a:rPr lang="en-ID" b="1">
                <a:solidFill>
                  <a:srgbClr val="00B050"/>
                </a:solidFill>
              </a:rPr>
              <a:t>64</a:t>
            </a:r>
            <a:r>
              <a:rPr lang="en-ID"/>
              <a:t> + </a:t>
            </a:r>
            <a:r>
              <a:rPr lang="en-ID" b="1">
                <a:solidFill>
                  <a:srgbClr val="00B050"/>
                </a:solidFill>
              </a:rPr>
              <a:t>32</a:t>
            </a:r>
            <a:r>
              <a:rPr lang="en-ID"/>
              <a:t> + </a:t>
            </a:r>
            <a:r>
              <a:rPr lang="en-ID" b="1">
                <a:solidFill>
                  <a:srgbClr val="00B050"/>
                </a:solidFill>
              </a:rPr>
              <a:t>16</a:t>
            </a:r>
            <a:r>
              <a:rPr lang="en-ID"/>
              <a:t> + </a:t>
            </a:r>
            <a:r>
              <a:rPr lang="en-ID" b="1">
                <a:solidFill>
                  <a:srgbClr val="00B050"/>
                </a:solidFill>
              </a:rPr>
              <a:t>8</a:t>
            </a:r>
            <a:r>
              <a:rPr lang="en-ID"/>
              <a:t> + </a:t>
            </a:r>
            <a:r>
              <a:rPr lang="en-ID">
                <a:solidFill>
                  <a:srgbClr val="FF0000"/>
                </a:solidFill>
              </a:rPr>
              <a:t>0</a:t>
            </a:r>
            <a:r>
              <a:rPr lang="en-ID"/>
              <a:t> + </a:t>
            </a:r>
            <a:r>
              <a:rPr lang="en-ID">
                <a:solidFill>
                  <a:srgbClr val="FF0000"/>
                </a:solidFill>
              </a:rPr>
              <a:t>0</a:t>
            </a:r>
            <a:r>
              <a:rPr lang="en-ID"/>
              <a:t> + </a:t>
            </a:r>
            <a:r>
              <a:rPr lang="en-ID">
                <a:solidFill>
                  <a:srgbClr val="FF0000"/>
                </a:solidFill>
              </a:rPr>
              <a:t>0</a:t>
            </a:r>
            <a:r>
              <a:rPr lang="en-ID"/>
              <a:t> = </a:t>
            </a:r>
            <a:r>
              <a:rPr lang="en-ID" sz="2800" b="1"/>
              <a:t>120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CDAA99-482F-427D-A608-56279D637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DCA31E-83D6-4F4D-9DF8-6BA542993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8</a:t>
            </a:fld>
            <a:endParaRPr lang="id-ID"/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10281D78-DC9C-415C-BC52-8DA9985130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671199"/>
              </p:ext>
            </p:extLst>
          </p:nvPr>
        </p:nvGraphicFramePr>
        <p:xfrm>
          <a:off x="1405719" y="4004687"/>
          <a:ext cx="9948078" cy="2225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5342">
                  <a:extLst>
                    <a:ext uri="{9D8B030D-6E8A-4147-A177-3AD203B41FA5}">
                      <a16:colId xmlns:a16="http://schemas.microsoft.com/office/drawing/2014/main" val="2165808365"/>
                    </a:ext>
                  </a:extLst>
                </a:gridCol>
                <a:gridCol w="1105342">
                  <a:extLst>
                    <a:ext uri="{9D8B030D-6E8A-4147-A177-3AD203B41FA5}">
                      <a16:colId xmlns:a16="http://schemas.microsoft.com/office/drawing/2014/main" val="615344988"/>
                    </a:ext>
                  </a:extLst>
                </a:gridCol>
                <a:gridCol w="1105342">
                  <a:extLst>
                    <a:ext uri="{9D8B030D-6E8A-4147-A177-3AD203B41FA5}">
                      <a16:colId xmlns:a16="http://schemas.microsoft.com/office/drawing/2014/main" val="589814257"/>
                    </a:ext>
                  </a:extLst>
                </a:gridCol>
                <a:gridCol w="1105342">
                  <a:extLst>
                    <a:ext uri="{9D8B030D-6E8A-4147-A177-3AD203B41FA5}">
                      <a16:colId xmlns:a16="http://schemas.microsoft.com/office/drawing/2014/main" val="3610455322"/>
                    </a:ext>
                  </a:extLst>
                </a:gridCol>
                <a:gridCol w="1105342">
                  <a:extLst>
                    <a:ext uri="{9D8B030D-6E8A-4147-A177-3AD203B41FA5}">
                      <a16:colId xmlns:a16="http://schemas.microsoft.com/office/drawing/2014/main" val="3521327334"/>
                    </a:ext>
                  </a:extLst>
                </a:gridCol>
                <a:gridCol w="1105342">
                  <a:extLst>
                    <a:ext uri="{9D8B030D-6E8A-4147-A177-3AD203B41FA5}">
                      <a16:colId xmlns:a16="http://schemas.microsoft.com/office/drawing/2014/main" val="1691679142"/>
                    </a:ext>
                  </a:extLst>
                </a:gridCol>
                <a:gridCol w="1105342">
                  <a:extLst>
                    <a:ext uri="{9D8B030D-6E8A-4147-A177-3AD203B41FA5}">
                      <a16:colId xmlns:a16="http://schemas.microsoft.com/office/drawing/2014/main" val="2120179496"/>
                    </a:ext>
                  </a:extLst>
                </a:gridCol>
                <a:gridCol w="1105342">
                  <a:extLst>
                    <a:ext uri="{9D8B030D-6E8A-4147-A177-3AD203B41FA5}">
                      <a16:colId xmlns:a16="http://schemas.microsoft.com/office/drawing/2014/main" val="968057117"/>
                    </a:ext>
                  </a:extLst>
                </a:gridCol>
                <a:gridCol w="1105342">
                  <a:extLst>
                    <a:ext uri="{9D8B030D-6E8A-4147-A177-3AD203B41FA5}">
                      <a16:colId xmlns:a16="http://schemas.microsoft.com/office/drawing/2014/main" val="3613604766"/>
                    </a:ext>
                  </a:extLst>
                </a:gridCol>
              </a:tblGrid>
              <a:tr h="741839">
                <a:tc>
                  <a:txBody>
                    <a:bodyPr/>
                    <a:lstStyle/>
                    <a:p>
                      <a:pPr algn="ctr"/>
                      <a:r>
                        <a:rPr lang="en-US" sz="3200"/>
                        <a:t>…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b="1" kern="1200" baseline="300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b="1" kern="1200" baseline="300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b="1" kern="1200" baseline="300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b="1" kern="1200" baseline="300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b="1" kern="1200" baseline="300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b="1" kern="1200" baseline="300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b="1" kern="1200" baseline="300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3200" b="1" kern="1200" baseline="300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ID" sz="3200" b="1" kern="120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7920106"/>
                  </a:ext>
                </a:extLst>
              </a:tr>
              <a:tr h="741839">
                <a:tc>
                  <a:txBody>
                    <a:bodyPr/>
                    <a:lstStyle/>
                    <a:p>
                      <a:pPr algn="ctr"/>
                      <a:r>
                        <a:rPr lang="en-US" sz="3200"/>
                        <a:t>…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128</a:t>
                      </a:r>
                      <a:endParaRPr lang="en-ID" sz="32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00B050"/>
                          </a:solidFill>
                        </a:rPr>
                        <a:t>64</a:t>
                      </a:r>
                      <a:endParaRPr lang="en-ID" sz="3200" b="1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00B050"/>
                          </a:solidFill>
                        </a:rPr>
                        <a:t>32</a:t>
                      </a:r>
                      <a:endParaRPr lang="en-ID" sz="3200" b="1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00B050"/>
                          </a:solidFill>
                        </a:rPr>
                        <a:t>16</a:t>
                      </a:r>
                      <a:endParaRPr lang="en-ID" sz="3200" b="1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00B050"/>
                          </a:solidFill>
                        </a:rPr>
                        <a:t>8</a:t>
                      </a:r>
                      <a:endParaRPr lang="en-ID" sz="3200" b="1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ID" sz="32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ID" sz="32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ID" sz="32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0174539"/>
                  </a:ext>
                </a:extLst>
              </a:tr>
              <a:tr h="741839"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ym typeface="Wingdings" panose="05000000000000000000" pitchFamily="2" charset="2"/>
                        </a:rPr>
                        <a:t></a:t>
                      </a:r>
                      <a:endParaRPr lang="en-ID" sz="3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ID" sz="32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ID" sz="3200" b="1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ID" sz="3200" b="1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ID" sz="3200" b="1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ID" sz="3200" b="1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ID" sz="32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ID" sz="32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ID" sz="32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71575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8875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005D6-A24E-4A27-B1C9-0E4F0D37C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Latihan 1 – Konversi Bilangan (soal)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EB14E-D947-4B27-A200-BB9E541DF8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70172" cy="4351338"/>
          </a:xfrm>
        </p:spPr>
        <p:txBody>
          <a:bodyPr>
            <a:normAutofit lnSpcReduction="10000"/>
          </a:bodyPr>
          <a:lstStyle/>
          <a:p>
            <a:r>
              <a:rPr lang="en-US"/>
              <a:t>Binner – Decimal: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/>
              <a:t>1101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/>
              <a:t>10110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/>
              <a:t>101010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/>
              <a:t>01010101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/>
              <a:t>10101010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/>
              <a:t>10011001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/>
              <a:t>11001100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/>
              <a:t>11011011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/>
              <a:t>110110111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/>
              <a:t>101111011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7A0B2F-ACF1-46CE-88F2-D6F9788C7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D9466A-00A0-4049-B4BC-7AFB5DF68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9</a:t>
            </a:fld>
            <a:endParaRPr lang="id-ID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49BE0BF-BC75-4438-A202-A6BC0353FE2F}"/>
              </a:ext>
            </a:extLst>
          </p:cNvPr>
          <p:cNvSpPr txBox="1">
            <a:spLocks/>
          </p:cNvSpPr>
          <p:nvPr/>
        </p:nvSpPr>
        <p:spPr>
          <a:xfrm>
            <a:off x="6383630" y="1825625"/>
            <a:ext cx="4970172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Decimal – Binner: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/>
              <a:t>15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/>
              <a:t>50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/>
              <a:t>70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/>
              <a:t>100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/>
              <a:t>180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/>
              <a:t>200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/>
              <a:t>247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/>
              <a:t>254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/>
              <a:t>260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/>
              <a:t>1024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0086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9415</TotalTime>
  <Words>1575</Words>
  <Application>Microsoft Office PowerPoint</Application>
  <PresentationFormat>Widescreen</PresentationFormat>
  <Paragraphs>420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Wingdings</vt:lpstr>
      <vt:lpstr>Office Theme</vt:lpstr>
      <vt:lpstr>Bitmap Image</vt:lpstr>
      <vt:lpstr>SUBNETTING</vt:lpstr>
      <vt:lpstr>Course Outline</vt:lpstr>
      <vt:lpstr>PowerPoint Presentation</vt:lpstr>
      <vt:lpstr>Pendahuluan</vt:lpstr>
      <vt:lpstr>Sistem Bilangan</vt:lpstr>
      <vt:lpstr>Pedoman: Tabel Kelipatan (Pengingat!)</vt:lpstr>
      <vt:lpstr>Konversi: Decimal - Biner</vt:lpstr>
      <vt:lpstr>Konversi: Biner - Decimal</vt:lpstr>
      <vt:lpstr>Latihan 1 – Konversi Bilangan (soal)</vt:lpstr>
      <vt:lpstr>Format Umum IP Address Versi 4</vt:lpstr>
      <vt:lpstr>PowerPoint Presentation</vt:lpstr>
      <vt:lpstr>Subnet Mask / Netmask</vt:lpstr>
      <vt:lpstr>Subnet Mask Secara Keseluruhan</vt:lpstr>
      <vt:lpstr>Menentukan Subnet Mask dan Prefix (/)</vt:lpstr>
      <vt:lpstr>Contoh Soal 1: Subnet Mask</vt:lpstr>
      <vt:lpstr>Contoh Soal 2: Subnet Mask</vt:lpstr>
      <vt:lpstr>Contoh Soal 3: Subnet Mask</vt:lpstr>
      <vt:lpstr>Menentukan Jumlah Network (Subnet)</vt:lpstr>
      <vt:lpstr>Contoh Soal 3: Jumlah Subnet (Network ID)</vt:lpstr>
      <vt:lpstr>Menentukan Jumlah Host (Host ID)</vt:lpstr>
      <vt:lpstr>Contoh Soal 4: Jumlah Host</vt:lpstr>
      <vt:lpstr>Contoh Soal 4: Jumlah Host ..</vt:lpstr>
      <vt:lpstr>Latihan 2 - Subnetting (Soal)</vt:lpstr>
      <vt:lpstr>PowerPoint Presentation</vt:lpstr>
      <vt:lpstr>Thanks...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(IT) ENTERPRENEURSHIP</dc:title>
  <dc:creator>Ayel</dc:creator>
  <cp:lastModifiedBy>ASUS</cp:lastModifiedBy>
  <cp:revision>479</cp:revision>
  <dcterms:created xsi:type="dcterms:W3CDTF">2018-03-10T06:00:56Z</dcterms:created>
  <dcterms:modified xsi:type="dcterms:W3CDTF">2020-12-08T00:43:10Z</dcterms:modified>
</cp:coreProperties>
</file>