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6" r:id="rId2"/>
    <p:sldId id="307" r:id="rId3"/>
    <p:sldId id="284" r:id="rId4"/>
    <p:sldId id="310" r:id="rId5"/>
    <p:sldId id="318" r:id="rId6"/>
    <p:sldId id="308" r:id="rId7"/>
    <p:sldId id="320" r:id="rId8"/>
    <p:sldId id="331" r:id="rId9"/>
    <p:sldId id="346" r:id="rId10"/>
    <p:sldId id="332" r:id="rId11"/>
    <p:sldId id="333" r:id="rId12"/>
    <p:sldId id="347" r:id="rId13"/>
    <p:sldId id="334" r:id="rId14"/>
    <p:sldId id="335" r:id="rId15"/>
    <p:sldId id="336" r:id="rId16"/>
    <p:sldId id="337" r:id="rId17"/>
    <p:sldId id="338" r:id="rId18"/>
    <p:sldId id="339" r:id="rId19"/>
    <p:sldId id="340" r:id="rId20"/>
    <p:sldId id="285" r:id="rId21"/>
    <p:sldId id="350" r:id="rId22"/>
    <p:sldId id="351" r:id="rId23"/>
    <p:sldId id="352" r:id="rId24"/>
    <p:sldId id="322" r:id="rId25"/>
    <p:sldId id="294" r:id="rId26"/>
    <p:sldId id="309" r:id="rId27"/>
    <p:sldId id="286" r:id="rId28"/>
    <p:sldId id="293" r:id="rId29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105" autoAdjust="0"/>
    <p:restoredTop sz="94660"/>
  </p:normalViewPr>
  <p:slideViewPr>
    <p:cSldViewPr snapToGrid="0">
      <p:cViewPr varScale="1">
        <p:scale>
          <a:sx n="83" d="100"/>
          <a:sy n="83" d="100"/>
        </p:scale>
        <p:origin x="9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961116-26B9-4E4D-AC14-ADE545B5F226}" type="datetimeFigureOut">
              <a:rPr lang="id-ID" smtClean="0"/>
              <a:t>12/04/2022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28FB06-26D3-4812-9C1E-4EE80B389A0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56910198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DE3D78-4473-4AD0-8A00-B580A8A1AF04}" type="datetimeFigureOut">
              <a:rPr lang="id-ID" smtClean="0"/>
              <a:t>12/04/2022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330896-C91C-4318-9159-AA46DBC971E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8976446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DAC5E-C496-4521-81AE-C7E02ECE68CF}" type="datetime1">
              <a:rPr lang="id-ID" smtClean="0"/>
              <a:t>12/04/2022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17812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FC9A4-6513-4D4D-A8F8-5D2D9158C4B1}" type="datetime1">
              <a:rPr lang="id-ID" smtClean="0"/>
              <a:t>12/04/2022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24923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24E18-5C13-48A8-A25E-2B9074945E4A}" type="datetime1">
              <a:rPr lang="id-ID" smtClean="0"/>
              <a:t>12/04/2022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13062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C5B28-AC13-4A83-B3A2-8409ACC6150C}" type="datetime1">
              <a:rPr lang="id-ID" smtClean="0"/>
              <a:t>12/04/2022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47620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7CFB5-C02D-4E52-9F91-DB7BFB88E309}" type="datetime1">
              <a:rPr lang="id-ID" smtClean="0"/>
              <a:t>12/04/2022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54650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D0761-78B7-4889-9C0A-D705D4CD869B}" type="datetime1">
              <a:rPr lang="id-ID" smtClean="0"/>
              <a:t>12/04/2022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13327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11421-7052-4FDE-BBED-846A32DF8D18}" type="datetime1">
              <a:rPr lang="id-ID" smtClean="0"/>
              <a:t>12/04/2022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80342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AA09B-88B7-4B61-B49F-333C70F5E59B}" type="datetime1">
              <a:rPr lang="id-ID" smtClean="0"/>
              <a:t>12/04/2022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46801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048E7-C4D6-4F87-BD12-9D87E509AFAB}" type="datetime1">
              <a:rPr lang="id-ID" smtClean="0"/>
              <a:t>12/04/2022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50575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98D7F-812C-48A2-BF59-75C6F1E532CA}" type="datetime1">
              <a:rPr lang="id-ID" smtClean="0"/>
              <a:t>12/04/2022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39013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4F09E-571A-448E-B51C-956D064559A8}" type="datetime1">
              <a:rPr lang="id-ID" smtClean="0"/>
              <a:t>12/04/2022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54714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FCED1A-5DA3-4BD7-92C7-0099D628C4A9}" type="datetime1">
              <a:rPr lang="id-ID" smtClean="0"/>
              <a:t>12/04/2022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3AFC95-989C-443A-BD3C-DAE4CC2D273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37151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500" y="1066239"/>
            <a:ext cx="11521139" cy="1135063"/>
          </a:xfrm>
        </p:spPr>
        <p:txBody>
          <a:bodyPr>
            <a:normAutofit/>
          </a:bodyPr>
          <a:lstStyle/>
          <a:p>
            <a:r>
              <a:rPr lang="en-US" sz="5000" b="1"/>
              <a:t>PENGALAMATAN JARINGAN KOMPUTER</a:t>
            </a:r>
            <a:endParaRPr lang="id-ID" sz="5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5313" y="2792542"/>
            <a:ext cx="4954213" cy="792162"/>
          </a:xfrm>
        </p:spPr>
        <p:txBody>
          <a:bodyPr>
            <a:normAutofit/>
          </a:bodyPr>
          <a:lstStyle/>
          <a:p>
            <a:pPr algn="r"/>
            <a:r>
              <a:rPr lang="id-ID" dirty="0"/>
              <a:t>By: </a:t>
            </a:r>
            <a:br>
              <a:rPr lang="id-ID" dirty="0"/>
            </a:br>
            <a:r>
              <a:rPr lang="id-ID" dirty="0"/>
              <a:t>T</a:t>
            </a:r>
            <a:r>
              <a:rPr lang="en-US" dirty="0" err="1"/>
              <a:t>engku</a:t>
            </a:r>
            <a:r>
              <a:rPr lang="id-ID" dirty="0"/>
              <a:t> Khairil Ahsyar,</a:t>
            </a:r>
            <a:r>
              <a:rPr lang="en-US" dirty="0"/>
              <a:t> </a:t>
            </a:r>
            <a:r>
              <a:rPr lang="en-US" dirty="0" err="1"/>
              <a:t>S.Kom</a:t>
            </a:r>
            <a:r>
              <a:rPr lang="en-US" dirty="0"/>
              <a:t>.,</a:t>
            </a:r>
            <a:r>
              <a:rPr lang="id-ID" dirty="0"/>
              <a:t> M.Kom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724" y="5390622"/>
            <a:ext cx="810092" cy="90838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Subtitle 2"/>
          <p:cNvSpPr txBox="1">
            <a:spLocks/>
          </p:cNvSpPr>
          <p:nvPr/>
        </p:nvSpPr>
        <p:spPr>
          <a:xfrm>
            <a:off x="1341816" y="4254500"/>
            <a:ext cx="5435502" cy="17907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2800" dirty="0"/>
              <a:t>Department of </a:t>
            </a:r>
            <a:r>
              <a:rPr lang="id-ID" sz="2800" dirty="0"/>
              <a:t>Information System</a:t>
            </a:r>
            <a:br>
              <a:rPr lang="id-ID" sz="2800" dirty="0"/>
            </a:br>
            <a:r>
              <a:rPr lang="en-US" sz="2800" dirty="0"/>
              <a:t>Faculty of Science and Technology</a:t>
            </a:r>
            <a:br>
              <a:rPr lang="id-ID" sz="2800" dirty="0"/>
            </a:br>
            <a:r>
              <a:rPr lang="id-ID" sz="2800" dirty="0"/>
              <a:t>UIN </a:t>
            </a:r>
            <a:r>
              <a:rPr lang="id-ID" sz="2800"/>
              <a:t>Suska Riau</a:t>
            </a:r>
            <a:endParaRPr lang="id-ID" sz="2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6040" y="5411853"/>
            <a:ext cx="867984" cy="83760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9" name="Subtitle 2"/>
          <p:cNvSpPr txBox="1">
            <a:spLocks/>
          </p:cNvSpPr>
          <p:nvPr/>
        </p:nvSpPr>
        <p:spPr>
          <a:xfrm>
            <a:off x="317500" y="241909"/>
            <a:ext cx="11285444" cy="43304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b="1"/>
              <a:t>Matakuliah </a:t>
            </a:r>
            <a:r>
              <a:rPr lang="id-ID" sz="2800" b="1"/>
              <a:t>–</a:t>
            </a:r>
            <a:r>
              <a:rPr lang="en-US" sz="2800" b="1"/>
              <a:t> Manajemen Jaringan Komputer</a:t>
            </a:r>
            <a:endParaRPr lang="id-ID" sz="2800" b="1" dirty="0"/>
          </a:p>
        </p:txBody>
      </p:sp>
      <p:pic>
        <p:nvPicPr>
          <p:cNvPr id="5122" name="Picture 2" descr="Hasil gambar untuk Jaringan Komput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4778" y="2888416"/>
            <a:ext cx="4398166" cy="295640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19274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E2E7A-3DB8-45D4-BE2E-C3E7F3F959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Classful IP Address Versi 4 (IPv4)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598B07-4572-4886-861C-66299A1711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Kelas A </a:t>
            </a:r>
            <a:r>
              <a:rPr lang="en-US">
                <a:sym typeface="Wingdings" panose="05000000000000000000" pitchFamily="2" charset="2"/>
              </a:rPr>
              <a:t> Untuk jaringan yang sangat besar.</a:t>
            </a:r>
          </a:p>
          <a:p>
            <a:r>
              <a:rPr lang="en-US">
                <a:sym typeface="Wingdings" panose="05000000000000000000" pitchFamily="2" charset="2"/>
              </a:rPr>
              <a:t>Kelas B  Untuk jaringan yang ukurannya medium.</a:t>
            </a:r>
          </a:p>
          <a:p>
            <a:r>
              <a:rPr lang="en-US">
                <a:sym typeface="Wingdings" panose="05000000000000000000" pitchFamily="2" charset="2"/>
              </a:rPr>
              <a:t>Kelas C  Untuk jaringan yang ukurannya kecil.</a:t>
            </a:r>
          </a:p>
          <a:p>
            <a:r>
              <a:rPr lang="en-US">
                <a:sym typeface="Wingdings" panose="05000000000000000000" pitchFamily="2" charset="2"/>
              </a:rPr>
              <a:t>Kelas D  Untuk IP Multicasting.</a:t>
            </a:r>
          </a:p>
          <a:p>
            <a:r>
              <a:rPr lang="en-US">
                <a:sym typeface="Wingdings" panose="05000000000000000000" pitchFamily="2" charset="2"/>
              </a:rPr>
              <a:t>Kelas E  Dicadangkan untuk pengguna eksperimen.</a:t>
            </a:r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A7526B-5A8E-4D49-9117-3D1E40EEF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4B8AF6-737D-4A54-8397-EB6E7EBB9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10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679035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559546CF-B66E-45DA-A355-89E71AC87D7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98448" y="696515"/>
            <a:ext cx="9724673" cy="5464969"/>
          </a:xfr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D5DFE1-1B50-40A4-9E9A-ECD6450E9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F0C17F-E65E-4D45-82CD-0F645A4A9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11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488182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A5A827-6C83-4351-93A4-C91E1FF29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A70967-8A43-4CD0-BFC8-2BC2F640A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12</a:t>
            </a:fld>
            <a:endParaRPr lang="id-ID"/>
          </a:p>
        </p:txBody>
      </p:sp>
      <p:graphicFrame>
        <p:nvGraphicFramePr>
          <p:cNvPr id="6" name="Group 453">
            <a:extLst>
              <a:ext uri="{FF2B5EF4-FFF2-40B4-BE49-F238E27FC236}">
                <a16:creationId xmlns:a16="http://schemas.microsoft.com/office/drawing/2014/main" id="{EEB42FD9-9803-48DF-9939-DCFA0623760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6152731"/>
              </p:ext>
            </p:extLst>
          </p:nvPr>
        </p:nvGraphicFramePr>
        <p:xfrm>
          <a:off x="2008981" y="881856"/>
          <a:ext cx="8174038" cy="5094288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65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684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684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Klas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 bit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 bit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 bit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 bit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875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Klas A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Network ID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Host ID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Host ID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Host ID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9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Klas B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Network ID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Network ID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Host ID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Host ID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0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Klas C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B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Network ID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B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Network ID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B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Network ID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B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Host ID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B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Klas D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A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Multicast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A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A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A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A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00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Klas E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C4C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Research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C4C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C4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C4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01353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97BE57-75E5-45EB-8808-8BC2C4F64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IPv4 Kelas A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273862-B5F0-49C9-9846-C52ABBE4B1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Oktet (8 bit) pertama adalah NetId. Sedangkan sisa 24 bit pada oktet kedua, ketiga, dan keempat merupakan HostId.</a:t>
            </a:r>
          </a:p>
          <a:p>
            <a:r>
              <a:rPr lang="en-US"/>
              <a:t>Memiliki </a:t>
            </a:r>
            <a:r>
              <a:rPr lang="en-US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baseline="300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  </a:t>
            </a:r>
            <a:r>
              <a:rPr lang="en-US"/>
              <a:t>NetId atau 128 NetId yang tersedia.</a:t>
            </a:r>
          </a:p>
          <a:p>
            <a:r>
              <a:rPr lang="en-US"/>
              <a:t>Setiap NetId memiliki dan </a:t>
            </a:r>
            <a:r>
              <a:rPr lang="en-US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baseline="30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24</a:t>
            </a:r>
            <a:r>
              <a:rPr lang="en-US" baseline="30000"/>
              <a:t>  </a:t>
            </a:r>
            <a:r>
              <a:rPr lang="en-ID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 sekitar 16.777.216 HostId.</a:t>
            </a:r>
          </a:p>
          <a:p>
            <a:r>
              <a:rPr lang="en-ID"/>
              <a:t>Cocok digunakan untuk jumlah komputer yang sangat besar.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3B98B9-10DE-40B1-928B-2A871C263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8939C0-12CF-4E06-91CA-3815E6940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13</a:t>
            </a:fld>
            <a:endParaRPr lang="id-ID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55AE0CE-F9CA-4076-9B88-95B9C3B034D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1034"/>
          <a:stretch/>
        </p:blipFill>
        <p:spPr>
          <a:xfrm>
            <a:off x="838200" y="4842457"/>
            <a:ext cx="9893896" cy="66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8971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D34BA4-7FE7-4F34-8FC2-5E365223B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IPv4 Kelas B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E381F9-D110-400E-88CD-CDD2C966C0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2 oktet (16 bit) pertama (dari kiri) adalah NetId. Sista 16 bit sebelah kanan adalah HostId.</a:t>
            </a:r>
          </a:p>
          <a:p>
            <a:r>
              <a:rPr lang="en-US"/>
              <a:t>Memiliki </a:t>
            </a:r>
            <a:r>
              <a:rPr lang="en-US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baseline="300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14</a:t>
            </a:r>
            <a:r>
              <a:rPr lang="en-US"/>
              <a:t> NetId atau sekitar 16.384 dan </a:t>
            </a:r>
            <a:r>
              <a:rPr lang="en-US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baseline="300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16 </a:t>
            </a:r>
            <a:r>
              <a:rPr lang="en-ID"/>
              <a:t>HostId atau sekitar 65.536.</a:t>
            </a:r>
          </a:p>
          <a:p>
            <a:r>
              <a:rPr lang="en-ID"/>
              <a:t>Cocok digunakan untuk computer dengan jumlah menengah.</a:t>
            </a:r>
          </a:p>
          <a:p>
            <a:pPr marL="0" indent="0">
              <a:buNone/>
            </a:pPr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DC81C4-172D-4625-8696-4AC7B501F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ED891D-625F-4736-A560-A9587F531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14</a:t>
            </a:fld>
            <a:endParaRPr lang="id-ID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4622063-73F3-4220-B8E7-3038C76F88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4723720"/>
            <a:ext cx="9523722" cy="762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6791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9EC61-B8EC-4CB5-B460-31603E9C9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IPv4 Kelas C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D8D48F-B728-4975-9333-52E271A6A2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3 oktet (24 bit) pertama adalah NetId. Sedangkan 1 oktet terakhir (8 bit) adalah HostId.</a:t>
            </a:r>
          </a:p>
          <a:p>
            <a:r>
              <a:rPr lang="en-US"/>
              <a:t>Memiliki </a:t>
            </a:r>
            <a:r>
              <a:rPr lang="en-US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baseline="300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21</a:t>
            </a:r>
            <a:r>
              <a:rPr lang="en-US"/>
              <a:t> atau sekitar 2.097.152 NetId yang tersedia dan setiap NetId memiliki </a:t>
            </a:r>
            <a:r>
              <a:rPr lang="en-US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baseline="300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</a:t>
            </a:r>
            <a:r>
              <a:rPr lang="en-US"/>
              <a:t> HostId atau sekitar 256.</a:t>
            </a:r>
          </a:p>
          <a:p>
            <a:r>
              <a:rPr lang="en-US"/>
              <a:t>Cocok untuk komputer dalam jumlah sedikit.</a:t>
            </a:r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25C157-A36F-42DF-99F1-281676D6A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A88A04-9EC0-418F-A994-32FE1DAAC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15</a:t>
            </a:fld>
            <a:endParaRPr lang="id-ID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DEC6F88-08CC-4BDC-83A5-3E4F787F07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4861832"/>
            <a:ext cx="9655629" cy="733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1738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18D6C-E6CE-4A1F-AB8D-67C2007B45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IPv4 Kelas D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EF2298-61ED-462E-9995-E40F695168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8686"/>
            <a:ext cx="10515600" cy="1325563"/>
          </a:xfrm>
        </p:spPr>
        <p:txBody>
          <a:bodyPr>
            <a:normAutofit lnSpcReduction="10000"/>
          </a:bodyPr>
          <a:lstStyle/>
          <a:p>
            <a:r>
              <a:rPr lang="en-US"/>
              <a:t>Digunakan untuk tujuan multicasting. Tidak ada NetId dan HostId.</a:t>
            </a:r>
          </a:p>
          <a:p>
            <a:r>
              <a:rPr lang="en-US"/>
              <a:t>Multicasting adalah komunikasi one-to-many. Paket yang dikirim oleh sebuah host menuju kelompok tujuan (group of destination).</a:t>
            </a:r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89EA2F-9458-4E3A-AB30-847E68B84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EFF0EA-3890-44A6-A400-20DB4E518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16</a:t>
            </a:fld>
            <a:endParaRPr lang="id-ID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188B4DE-B7D7-48E3-B7AC-E46CB194B7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5423" y="2879648"/>
            <a:ext cx="7869092" cy="549352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8D8B727D-7ACA-4F7A-A42F-F22C611A241C}"/>
              </a:ext>
            </a:extLst>
          </p:cNvPr>
          <p:cNvSpPr txBox="1">
            <a:spLocks/>
          </p:cNvSpPr>
          <p:nvPr/>
        </p:nvSpPr>
        <p:spPr>
          <a:xfrm>
            <a:off x="838200" y="378981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IPv4 Kelas E</a:t>
            </a:r>
            <a:endParaRPr lang="en-ID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9BF05CD-AC8F-4AF8-BE36-0E81155694C7}"/>
              </a:ext>
            </a:extLst>
          </p:cNvPr>
          <p:cNvSpPr txBox="1">
            <a:spLocks/>
          </p:cNvSpPr>
          <p:nvPr/>
        </p:nvSpPr>
        <p:spPr>
          <a:xfrm>
            <a:off x="838200" y="488337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Disisakan untuk penggunaan khusus, seperti riset. Tidak ada NetId dan HostId.</a:t>
            </a:r>
            <a:endParaRPr lang="en-ID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6180516-84F8-410E-8AE0-0C5278C60B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7936" y="5599980"/>
            <a:ext cx="7611836" cy="520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50020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5B61BC-F361-44D8-B828-BA0743166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17</a:t>
            </a:fld>
            <a:endParaRPr lang="id-ID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6BD27CA-0AEF-4DE2-A61A-C84CB25C8A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085" y="684849"/>
            <a:ext cx="8314252" cy="5854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22025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4F9B99-1C65-4856-8844-650FEDAB7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IPv4 Yang Tersedia Secara Aktual</a:t>
            </a:r>
            <a:endParaRPr lang="en-ID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3EF21B51-0640-4814-BD16-5032A5E46BD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28343"/>
            <a:ext cx="10879524" cy="3091542"/>
          </a:xfr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894D12-44C9-4AE8-9746-1793C20A9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47EF68-E65F-4879-AE57-E3EF1F349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18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565523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2C71D-044D-493B-95DE-8363413DB0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Range Alamat Khusus IPv4 Private</a:t>
            </a:r>
            <a:endParaRPr lang="en-ID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37933D91-9148-4F8F-BA11-B202B6BEC7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199" y="1690688"/>
            <a:ext cx="10633317" cy="2070821"/>
          </a:xfr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36E9CB-A40B-4629-A56D-53612C627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4F5E4C-7CF2-48C1-B684-2A645217E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19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024341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EC4962-ADFD-4F4C-89C8-AD3A9F2DF0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Pendahuluan &amp; Pengertian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2CBE9F-CEF8-4A82-8EA5-3C68B3D11E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/>
              <a:t>Setiap komputer yang terhubung ke jaringan pasti memiliki alamat.</a:t>
            </a:r>
          </a:p>
          <a:p>
            <a:r>
              <a:rPr lang="en-ID"/>
              <a:t>Alamat bersifat (</a:t>
            </a:r>
            <a:r>
              <a:rPr lang="en-ID" i="1"/>
              <a:t>logical address</a:t>
            </a:r>
            <a:r>
              <a:rPr lang="en-ID"/>
              <a:t>) unik untuk dapat berkomunikasi.</a:t>
            </a:r>
          </a:p>
          <a:p>
            <a:r>
              <a:rPr lang="en-ID"/>
              <a:t>Menggunakan protokol TCP/IP untuk mengidentifikasi host-host.</a:t>
            </a:r>
          </a:p>
          <a:p>
            <a:r>
              <a:rPr lang="en-ID" b="1" i="1"/>
              <a:t>Internet Protocol Address </a:t>
            </a:r>
            <a:r>
              <a:rPr lang="en-ID"/>
              <a:t>(</a:t>
            </a:r>
            <a:r>
              <a:rPr lang="en-ID" b="1">
                <a:solidFill>
                  <a:srgbClr val="00B050"/>
                </a:solidFill>
              </a:rPr>
              <a:t>IP Address</a:t>
            </a:r>
            <a:r>
              <a:rPr lang="en-ID"/>
              <a:t>) </a:t>
            </a:r>
            <a:r>
              <a:rPr lang="en-ID">
                <a:sym typeface="Wingdings" panose="05000000000000000000" pitchFamily="2" charset="2"/>
              </a:rPr>
              <a:t> </a:t>
            </a:r>
          </a:p>
          <a:p>
            <a:pPr marL="457200" lvl="1" indent="0">
              <a:buNone/>
            </a:pPr>
            <a:r>
              <a:rPr lang="en-ID">
                <a:sym typeface="Wingdings" panose="05000000000000000000" pitchFamily="2" charset="2"/>
              </a:rPr>
              <a:t>L</a:t>
            </a:r>
            <a:r>
              <a:rPr lang="en-ID"/>
              <a:t>abel numerik yang ditetapkan untuk setiap perangkat yang terhubung ke jaringan komputer yang menggunakan Protokol Internet untuk komunikasi.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7777B1-B2CA-44C9-87EB-E57FE2337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97DF1E-0D72-4802-A54C-84E004D08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547071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0FAD7812-854A-4AAC-A383-ED8097B837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66750" y="547688"/>
            <a:ext cx="8229600" cy="914400"/>
          </a:xfrm>
        </p:spPr>
        <p:txBody>
          <a:bodyPr/>
          <a:lstStyle/>
          <a:p>
            <a:pPr eaLnBrk="1" hangingPunct="1"/>
            <a:r>
              <a:rPr lang="en-US" altLang="en-US" sz="4000" b="1"/>
              <a:t>Subnet Mask / Netmask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9CA5C2A8-C3B7-459A-9B3F-39574DA208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66750" y="1676400"/>
            <a:ext cx="10820399" cy="4838700"/>
          </a:xfrm>
        </p:spPr>
        <p:txBody>
          <a:bodyPr>
            <a:normAutofit fontScale="85000" lnSpcReduction="20000"/>
          </a:bodyPr>
          <a:lstStyle/>
          <a:p>
            <a:pPr marL="609600" indent="-609600" algn="just">
              <a:buNone/>
              <a:defRPr/>
            </a:pPr>
            <a:r>
              <a:rPr lang="en-US" sz="3000"/>
              <a:t>Subnet mask/Netmask merupakan </a:t>
            </a:r>
            <a:r>
              <a:rPr lang="en-US" sz="3000" dirty="0" err="1"/>
              <a:t>angka</a:t>
            </a:r>
            <a:r>
              <a:rPr lang="en-US" sz="3000" dirty="0"/>
              <a:t> 32 bit yang </a:t>
            </a:r>
            <a:r>
              <a:rPr lang="en-US" sz="3000" dirty="0" err="1"/>
              <a:t>digunakan</a:t>
            </a:r>
            <a:r>
              <a:rPr lang="en-US" sz="3000" dirty="0"/>
              <a:t> </a:t>
            </a:r>
            <a:r>
              <a:rPr lang="en-US" sz="3000" dirty="0" err="1"/>
              <a:t>untuk</a:t>
            </a:r>
            <a:r>
              <a:rPr lang="en-US" sz="3000" dirty="0"/>
              <a:t> :</a:t>
            </a:r>
          </a:p>
          <a:p>
            <a:pPr marL="609600" indent="-609600" algn="just">
              <a:buFontTx/>
              <a:buAutoNum type="arabicPeriod"/>
              <a:defRPr/>
            </a:pPr>
            <a:r>
              <a:rPr lang="en-US" sz="3000" err="1"/>
              <a:t>Membedakan</a:t>
            </a:r>
            <a:r>
              <a:rPr lang="en-US" sz="3000"/>
              <a:t> NetId </a:t>
            </a:r>
            <a:r>
              <a:rPr lang="en-US" sz="3000" err="1"/>
              <a:t>dan</a:t>
            </a:r>
            <a:r>
              <a:rPr lang="en-US" sz="3000"/>
              <a:t> HostId</a:t>
            </a:r>
            <a:endParaRPr lang="en-US" sz="3000" dirty="0"/>
          </a:p>
          <a:p>
            <a:pPr marL="609600" indent="-609600" algn="just">
              <a:buFontTx/>
              <a:buAutoNum type="arabicPeriod"/>
              <a:defRPr/>
            </a:pPr>
            <a:r>
              <a:rPr lang="en-US" sz="3000" dirty="0" err="1"/>
              <a:t>Menunjukkan</a:t>
            </a:r>
            <a:r>
              <a:rPr lang="en-US" sz="3000" dirty="0"/>
              <a:t> </a:t>
            </a:r>
            <a:r>
              <a:rPr lang="en-US" sz="3000" dirty="0" err="1"/>
              <a:t>letak</a:t>
            </a:r>
            <a:r>
              <a:rPr lang="en-US" sz="3000" dirty="0"/>
              <a:t> </a:t>
            </a:r>
            <a:r>
              <a:rPr lang="en-US" sz="3000" err="1"/>
              <a:t>suatu</a:t>
            </a:r>
            <a:r>
              <a:rPr lang="en-US" sz="3000"/>
              <a:t> host apakah </a:t>
            </a:r>
            <a:r>
              <a:rPr lang="en-US" sz="3000" dirty="0" err="1"/>
              <a:t>berada</a:t>
            </a:r>
            <a:r>
              <a:rPr lang="en-US" sz="3000" dirty="0"/>
              <a:t> </a:t>
            </a:r>
            <a:r>
              <a:rPr lang="en-US" sz="3000" dirty="0" err="1"/>
              <a:t>di</a:t>
            </a:r>
            <a:r>
              <a:rPr lang="en-US" sz="3000" dirty="0"/>
              <a:t> </a:t>
            </a:r>
            <a:r>
              <a:rPr lang="en-US" sz="3000" dirty="0" err="1"/>
              <a:t>jaringan</a:t>
            </a:r>
            <a:r>
              <a:rPr lang="en-US" sz="3000" dirty="0"/>
              <a:t> </a:t>
            </a:r>
            <a:r>
              <a:rPr lang="en-US" sz="3000" dirty="0" err="1"/>
              <a:t>lokal</a:t>
            </a:r>
            <a:r>
              <a:rPr lang="en-US" sz="3000" dirty="0"/>
              <a:t> </a:t>
            </a:r>
            <a:r>
              <a:rPr lang="en-US" sz="3000" dirty="0" err="1"/>
              <a:t>atau</a:t>
            </a:r>
            <a:r>
              <a:rPr lang="en-US" sz="3000" dirty="0"/>
              <a:t> </a:t>
            </a:r>
            <a:r>
              <a:rPr lang="en-US" sz="3000" err="1"/>
              <a:t>jaringan</a:t>
            </a:r>
            <a:r>
              <a:rPr lang="en-US" sz="3000"/>
              <a:t> lain.</a:t>
            </a:r>
            <a:endParaRPr lang="en-US" sz="3000" dirty="0"/>
          </a:p>
          <a:p>
            <a:pPr marL="609600" indent="-609600" algn="just">
              <a:buFontTx/>
              <a:buAutoNum type="arabicPeriod"/>
              <a:defRPr/>
            </a:pPr>
            <a:endParaRPr lang="en-US" sz="2400" dirty="0"/>
          </a:p>
          <a:p>
            <a:pPr marL="609600" indent="-609600" algn="just">
              <a:buNone/>
              <a:defRPr/>
            </a:pPr>
            <a:r>
              <a:rPr lang="en-US" b="1" u="sng" dirty="0"/>
              <a:t>Subnet mask </a:t>
            </a:r>
            <a:r>
              <a:rPr lang="en-US" b="1" u="sng" dirty="0" err="1"/>
              <a:t>untuk</a:t>
            </a:r>
            <a:r>
              <a:rPr lang="en-US" b="1" u="sng" dirty="0"/>
              <a:t> </a:t>
            </a:r>
            <a:r>
              <a:rPr lang="en-US" b="1" u="sng" dirty="0" err="1"/>
              <a:t>tiap</a:t>
            </a:r>
            <a:r>
              <a:rPr lang="en-US" b="1" u="sng" dirty="0"/>
              <a:t> </a:t>
            </a:r>
            <a:r>
              <a:rPr lang="en-US" b="1" u="sng" err="1"/>
              <a:t>kelas</a:t>
            </a:r>
            <a:r>
              <a:rPr lang="en-US" b="1" u="sng"/>
              <a:t> IPv4 </a:t>
            </a:r>
            <a:r>
              <a:rPr lang="en-US" b="1" dirty="0"/>
              <a:t>:</a:t>
            </a:r>
          </a:p>
          <a:p>
            <a:pPr marL="609600" indent="-609600" algn="just">
              <a:buNone/>
              <a:defRPr/>
            </a:pPr>
            <a:r>
              <a:rPr lang="en-US" dirty="0" err="1"/>
              <a:t>Kelas</a:t>
            </a:r>
            <a:r>
              <a:rPr lang="en-US" dirty="0"/>
              <a:t> A</a:t>
            </a:r>
          </a:p>
          <a:p>
            <a:pPr marL="609600" indent="-609600" algn="just">
              <a:buNone/>
              <a:defRPr/>
            </a:pPr>
            <a:r>
              <a:rPr lang="en-US" dirty="0"/>
              <a:t>	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11111111.00000000.00000000.00000000 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255.0.0.0</a:t>
            </a:r>
          </a:p>
          <a:p>
            <a:pPr marL="609600" indent="-609600" algn="just">
              <a:buNone/>
              <a:defRPr/>
            </a:pPr>
            <a:r>
              <a:rPr lang="en-US" dirty="0" err="1"/>
              <a:t>Kelas</a:t>
            </a:r>
            <a:r>
              <a:rPr lang="en-US" dirty="0"/>
              <a:t> B </a:t>
            </a:r>
          </a:p>
          <a:p>
            <a:pPr marL="609600" indent="-609600" algn="just">
              <a:buNone/>
              <a:defRPr/>
            </a:pPr>
            <a:r>
              <a:rPr lang="en-US" dirty="0"/>
              <a:t>	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11111111.11111111.00000000.00000000 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255.255.0.0</a:t>
            </a:r>
          </a:p>
          <a:p>
            <a:pPr marL="609600" indent="-609600" algn="just">
              <a:buNone/>
              <a:defRPr/>
            </a:pPr>
            <a:r>
              <a:rPr lang="en-US" dirty="0" err="1"/>
              <a:t>Kelas</a:t>
            </a:r>
            <a:r>
              <a:rPr lang="en-US" dirty="0"/>
              <a:t> C</a:t>
            </a:r>
          </a:p>
          <a:p>
            <a:pPr marL="609600" indent="-609600" algn="just">
              <a:buNone/>
              <a:defRPr/>
            </a:pPr>
            <a:r>
              <a:rPr lang="en-US" dirty="0"/>
              <a:t>	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11111111.11111111.11111111.00000000 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255.255.255.0</a:t>
            </a:r>
          </a:p>
          <a:p>
            <a:pPr marL="609600" indent="-609600" algn="just">
              <a:buNone/>
              <a:defRPr/>
            </a:pPr>
            <a:endParaRPr lang="en-US" sz="2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BA9D1-830C-462B-B834-60CC0F4BA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400" b="1"/>
              <a:t>Subnet Mask / Netmask</a:t>
            </a:r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0424FD-371D-4EB6-9319-09AE630B3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BB3B52-0156-4B98-ACB5-2BA7961BE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21</a:t>
            </a:fld>
            <a:endParaRPr lang="id-ID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F869D4D-5377-45AC-8459-10CA99C915C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nb-NO"/>
              <a:t>Subnet Mask </a:t>
            </a:r>
            <a:r>
              <a:rPr lang="nb-NO" dirty="0"/>
              <a:t>digunakan untuk mendapatkan Network Address dengan meng-AND kan dengan alamat IP </a:t>
            </a:r>
            <a:r>
              <a:rPr lang="nb-NO"/>
              <a:t>suatu host.</a:t>
            </a:r>
          </a:p>
          <a:p>
            <a:pPr marL="0" indent="0">
              <a:buNone/>
              <a:defRPr/>
            </a:pPr>
            <a:endParaRPr lang="nb-NO" dirty="0"/>
          </a:p>
          <a:p>
            <a:pPr marL="708660" lvl="1" indent="-342900">
              <a:defRPr/>
            </a:pPr>
            <a:r>
              <a:rPr lang="nb-NO" dirty="0"/>
              <a:t>Alamat IP	= 	202.46.249.33</a:t>
            </a:r>
          </a:p>
          <a:p>
            <a:pPr marL="708660" lvl="1" indent="-342900">
              <a:defRPr/>
            </a:pPr>
            <a:r>
              <a:rPr lang="nb-NO" dirty="0"/>
              <a:t>SubNet mask 	= 	255.255.255.0</a:t>
            </a:r>
          </a:p>
          <a:p>
            <a:pPr marL="708660" lvl="1" indent="-342900">
              <a:defRPr/>
            </a:pPr>
            <a:r>
              <a:rPr lang="nb-NO" dirty="0"/>
              <a:t>Network id	= 	202.46.249.0</a:t>
            </a:r>
          </a:p>
          <a:p>
            <a:pPr marL="640080" lvl="1" indent="-274320">
              <a:buFont typeface="Wingdings 2"/>
              <a:buChar char=""/>
              <a:defRPr/>
            </a:pPr>
            <a:endParaRPr lang="nb-NO" dirty="0"/>
          </a:p>
          <a:p>
            <a:pPr marL="640080" lvl="1" indent="-274320">
              <a:buNone/>
              <a:defRPr/>
            </a:pPr>
            <a:r>
              <a:rPr lang="nb-NO" sz="2000" dirty="0"/>
              <a:t>1100 1010 0010 1110 1111 1001 0010 0001 	AND</a:t>
            </a:r>
          </a:p>
          <a:p>
            <a:pPr marL="640080" lvl="1" indent="-274320">
              <a:buNone/>
              <a:defRPr/>
            </a:pPr>
            <a:r>
              <a:rPr lang="nb-NO" sz="2000" dirty="0"/>
              <a:t>1111 1111 1111 1111 1111 1111 0000 0000 	=</a:t>
            </a:r>
          </a:p>
          <a:p>
            <a:pPr marL="640080" lvl="1" indent="-274320">
              <a:buNone/>
              <a:defRPr/>
            </a:pPr>
            <a:r>
              <a:rPr lang="nb-NO" sz="2000" dirty="0"/>
              <a:t>1100 1010 0010 1110 1111 1001 0000 0000 </a:t>
            </a:r>
          </a:p>
          <a:p>
            <a:pPr marL="640080" lvl="1" indent="-274320">
              <a:buNone/>
              <a:defRPr/>
            </a:pPr>
            <a:r>
              <a:rPr lang="nb-NO" dirty="0">
                <a:latin typeface="Candara" pitchFamily="34" charset="0"/>
              </a:rPr>
              <a:t>	</a:t>
            </a:r>
            <a:endParaRPr lang="en-US" dirty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35899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8B382-0F7C-484F-945A-1F0634457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IP Gateway / Default Gateway Address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20BCFB-C4F8-48B4-A338-7A4BEE2827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altLang="en-US"/>
              <a:t>Jika suatu jaringan terhubung dengan jaringan lainnya melalui suatu piranti (</a:t>
            </a:r>
            <a:r>
              <a:rPr lang="fi-FI" altLang="en-US" i="1"/>
              <a:t>router/gateway</a:t>
            </a:r>
            <a:r>
              <a:rPr lang="fi-FI" altLang="en-US"/>
              <a:t>), apabila suatu host hendak mengirimkan pesannya ke host yang lain tetapi tidak pada jaringan yang sama maka akan dikirimkan ke </a:t>
            </a:r>
            <a:r>
              <a:rPr lang="fi-FI" altLang="en-US" i="1"/>
              <a:t>gateway</a:t>
            </a:r>
            <a:r>
              <a:rPr lang="fi-FI" altLang="en-US"/>
              <a:t>. </a:t>
            </a:r>
            <a:r>
              <a:rPr lang="en-US" altLang="en-US"/>
              <a:t>Alamat ini secara default harus didefinisikan pada masing-masing host.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6544B6-4358-4F4A-BFB8-32F722123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45CAFE-6307-465C-9F89-9245265B3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22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840931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5EFDE-22D2-4EDF-A0BC-E5F990C421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IP Broadcast / Broadcast Address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895935-B276-4482-84F8-9E4C3DFBA1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Suatu alamat IP dengan tujuan seluruh host yang ada pada jaringan tersebut. </a:t>
            </a:r>
          </a:p>
          <a:p>
            <a:pPr eaLnBrk="1" hangingPunct="1"/>
            <a:r>
              <a:rPr lang="en-US" altLang="en-US"/>
              <a:t>Alamat yang digunakan untuk broadcast</a:t>
            </a:r>
            <a:r>
              <a:rPr lang="en-US" altLang="en-US" b="1"/>
              <a:t> </a:t>
            </a:r>
            <a:r>
              <a:rPr lang="en-US" altLang="en-US"/>
              <a:t>adalah alamat yang terbesar atau setelah alamat HostId (IP sebelah kanan paling ujung).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E7FEB0-3F6B-423D-9346-8A7CCB0BF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5E4349-D42F-4C46-9DFE-04C0E8362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23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761896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0BD54-8F5D-4421-896D-5309F5E58A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IP Address Versi 6 (IPv6)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212A00-E470-4307-86B1-23B292CE3C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/>
              <a:t>IPv6 </a:t>
            </a:r>
            <a:r>
              <a:rPr lang="en-ID">
                <a:sym typeface="Wingdings" panose="05000000000000000000" pitchFamily="2" charset="2"/>
              </a:rPr>
              <a:t> IP </a:t>
            </a:r>
            <a:r>
              <a:rPr lang="en-ID"/>
              <a:t>versi terbaru penerus IP versi 4.</a:t>
            </a:r>
          </a:p>
          <a:p>
            <a:r>
              <a:rPr lang="en-ID"/>
              <a:t>Menggunakan length 128 bit (16 byte).</a:t>
            </a:r>
          </a:p>
          <a:p>
            <a:r>
              <a:rPr lang="en-ID"/>
              <a:t>Muncul karena jumlah IPv4 yang semakin menipis.</a:t>
            </a:r>
          </a:p>
          <a:p>
            <a:r>
              <a:rPr lang="en-ID"/>
              <a:t>Terdiri dari 8 kelompok yang terdiri dari perpaduan angka dan huruf.</a:t>
            </a:r>
          </a:p>
          <a:p>
            <a:r>
              <a:rPr lang="en-ID"/>
              <a:t>Setiap kelompoknya dipisahkan dengan titik dua. </a:t>
            </a:r>
          </a:p>
          <a:p>
            <a:pPr lvl="1"/>
            <a:r>
              <a:rPr lang="en-ID"/>
              <a:t>Contoh: </a:t>
            </a:r>
            <a:r>
              <a:rPr lang="en-ID" b="1"/>
              <a:t>2001:9bd2: 85a3:0000:0000:8a2e: 0370:7334</a:t>
            </a:r>
            <a:r>
              <a:rPr lang="en-ID"/>
              <a:t>.</a:t>
            </a:r>
          </a:p>
          <a:p>
            <a:r>
              <a:rPr lang="en-US" altLang="en-US"/>
              <a:t>Maks </a:t>
            </a:r>
            <a:r>
              <a:rPr lang="en-US" altLang="en-US">
                <a:sym typeface="Wingdings" panose="05000000000000000000" pitchFamily="2" charset="2"/>
              </a:rPr>
              <a:t></a:t>
            </a:r>
            <a:r>
              <a:rPr lang="en-US" altLang="en-US"/>
              <a:t> </a:t>
            </a:r>
            <a:r>
              <a:rPr lang="en-US" altLang="en-US" sz="2800"/>
              <a:t>2</a:t>
            </a:r>
            <a:r>
              <a:rPr lang="en-US" altLang="en-US" sz="2800" baseline="30000"/>
              <a:t>128</a:t>
            </a:r>
            <a:r>
              <a:rPr lang="en-US" altLang="en-US" sz="2800"/>
              <a:t> = (2</a:t>
            </a:r>
            <a:r>
              <a:rPr lang="en-US" altLang="en-US" sz="2800" baseline="30000"/>
              <a:t>32</a:t>
            </a:r>
            <a:r>
              <a:rPr lang="en-US" altLang="en-US" sz="2800"/>
              <a:t>)</a:t>
            </a:r>
            <a:r>
              <a:rPr lang="en-US" altLang="en-US" sz="2800" baseline="30000"/>
              <a:t>4</a:t>
            </a:r>
            <a:r>
              <a:rPr lang="en-US" altLang="en-US" sz="2800"/>
              <a:t> ~ 4 milyar x 4 milyar x 4 milyar x 4 milyar alamat.</a:t>
            </a:r>
          </a:p>
          <a:p>
            <a:r>
              <a:rPr lang="en-ID"/>
              <a:t>Mampu menampung sebanyak: 340.282.366.920.938.463.463.374.607.431.768.211.456 alamat</a:t>
            </a:r>
          </a:p>
          <a:p>
            <a:pPr marL="0" indent="0">
              <a:buNone/>
            </a:pPr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A5299C-8B45-4F19-BCC7-C392AF110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3C68AD-E82E-46D4-B425-76931333B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24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950945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64369"/>
            <a:ext cx="6355977" cy="1325563"/>
          </a:xfrm>
        </p:spPr>
        <p:txBody>
          <a:bodyPr/>
          <a:lstStyle/>
          <a:p>
            <a:r>
              <a:rPr lang="id-ID" b="1" dirty="0"/>
              <a:t>Thanks...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24869"/>
            <a:ext cx="5643282" cy="971363"/>
          </a:xfrm>
        </p:spPr>
        <p:txBody>
          <a:bodyPr/>
          <a:lstStyle/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4177" y="822566"/>
            <a:ext cx="4159624" cy="526372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838200" y="3953435"/>
            <a:ext cx="5643282" cy="21328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id-ID" i="1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25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3771805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75B0A-2CCC-4FBE-B015-73114D105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7063"/>
          </a:xfrm>
        </p:spPr>
        <p:txBody>
          <a:bodyPr>
            <a:normAutofit fontScale="90000"/>
          </a:bodyPr>
          <a:lstStyle/>
          <a:p>
            <a:r>
              <a:rPr lang="en-US"/>
              <a:t>Next Meteri… Subnetting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53E8C2-44FE-4B17-87E1-5F6E9C7DFA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7313"/>
            <a:ext cx="5257800" cy="4819650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en-ID" sz="2200" i="1"/>
              <a:t>Sebelum melanjutkan materi Subnetting, seluruh mahasiswa wajib sudah bisa mengonversi bilangan-bilangan di bawah ini</a:t>
            </a:r>
            <a:r>
              <a:rPr lang="en-ID" sz="2200"/>
              <a:t>:</a:t>
            </a:r>
          </a:p>
          <a:p>
            <a:pPr marL="0" indent="0" algn="just">
              <a:buNone/>
            </a:pPr>
            <a:endParaRPr lang="en-ID" sz="2200"/>
          </a:p>
          <a:p>
            <a:r>
              <a:rPr lang="en-ID"/>
              <a:t>Bilangan </a:t>
            </a:r>
            <a:r>
              <a:rPr lang="en-ID" b="1"/>
              <a:t>Biner</a:t>
            </a:r>
            <a:r>
              <a:rPr lang="en-ID"/>
              <a:t>:</a:t>
            </a:r>
          </a:p>
          <a:p>
            <a:pPr lvl="1"/>
            <a:r>
              <a:rPr lang="en-ID"/>
              <a:t>(Perpangkatan 2; </a:t>
            </a:r>
            <a:r>
              <a:rPr lang="en-ID">
                <a:sym typeface="Wingdings" panose="05000000000000000000" pitchFamily="2" charset="2"/>
              </a:rPr>
              <a:t> </a:t>
            </a:r>
            <a:r>
              <a:rPr lang="en-ID"/>
              <a:t>0 dan 1)</a:t>
            </a:r>
          </a:p>
          <a:p>
            <a:r>
              <a:rPr lang="en-ID"/>
              <a:t>Bilangan </a:t>
            </a:r>
            <a:r>
              <a:rPr lang="en-ID" b="1"/>
              <a:t>Oktal</a:t>
            </a:r>
            <a:r>
              <a:rPr lang="en-ID"/>
              <a:t>:</a:t>
            </a:r>
          </a:p>
          <a:p>
            <a:pPr lvl="1"/>
            <a:r>
              <a:rPr lang="en-ID"/>
              <a:t>(Perpangkatan 8; </a:t>
            </a:r>
            <a:r>
              <a:rPr lang="en-ID">
                <a:sym typeface="Wingdings" panose="05000000000000000000" pitchFamily="2" charset="2"/>
              </a:rPr>
              <a:t></a:t>
            </a:r>
            <a:r>
              <a:rPr lang="en-ID"/>
              <a:t> 0 sampai 7)</a:t>
            </a:r>
          </a:p>
          <a:p>
            <a:r>
              <a:rPr lang="en-ID"/>
              <a:t>Bilangan </a:t>
            </a:r>
            <a:r>
              <a:rPr lang="en-ID" b="1"/>
              <a:t>Desimal</a:t>
            </a:r>
            <a:r>
              <a:rPr lang="en-ID"/>
              <a:t>:</a:t>
            </a:r>
          </a:p>
          <a:p>
            <a:pPr lvl="1"/>
            <a:r>
              <a:rPr lang="en-ID"/>
              <a:t>(Perpangkatan 10 </a:t>
            </a:r>
            <a:r>
              <a:rPr lang="en-ID">
                <a:sym typeface="Wingdings" panose="05000000000000000000" pitchFamily="2" charset="2"/>
              </a:rPr>
              <a:t> </a:t>
            </a:r>
            <a:r>
              <a:rPr lang="en-ID"/>
              <a:t>0 sampai 9)</a:t>
            </a:r>
          </a:p>
          <a:p>
            <a:r>
              <a:rPr lang="en-ID"/>
              <a:t>Bilangan </a:t>
            </a:r>
            <a:r>
              <a:rPr lang="en-ID" b="1"/>
              <a:t>Hexa</a:t>
            </a:r>
            <a:r>
              <a:rPr lang="en-ID"/>
              <a:t>:</a:t>
            </a:r>
          </a:p>
          <a:p>
            <a:pPr lvl="1"/>
            <a:r>
              <a:rPr lang="en-ID"/>
              <a:t>(Perpangkatan 16 </a:t>
            </a:r>
            <a:r>
              <a:rPr lang="en-ID">
                <a:sym typeface="Wingdings" panose="05000000000000000000" pitchFamily="2" charset="2"/>
              </a:rPr>
              <a:t> 0</a:t>
            </a:r>
            <a:r>
              <a:rPr lang="en-ID"/>
              <a:t> sampai F)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883DE9-ED46-4AAC-B013-7A74A304A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D03AD6-EC53-4339-82EE-FB20472AB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26</a:t>
            </a:fld>
            <a:endParaRPr lang="id-ID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82A0537-E40E-497A-82F9-29302D07E6E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521" t="21019" r="34719" b="18670"/>
          <a:stretch/>
        </p:blipFill>
        <p:spPr>
          <a:xfrm>
            <a:off x="6539246" y="1688639"/>
            <a:ext cx="5060323" cy="4667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46100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500" y="428625"/>
            <a:ext cx="8369300" cy="6276975"/>
          </a:xfrm>
          <a:prstGeom prst="rect">
            <a:avLst/>
          </a:prstGeom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27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844526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753" y="365125"/>
            <a:ext cx="10910047" cy="1325563"/>
          </a:xfrm>
        </p:spPr>
        <p:txBody>
          <a:bodyPr/>
          <a:lstStyle/>
          <a:p>
            <a:r>
              <a:rPr lang="id-ID" b="1" dirty="0"/>
              <a:t>Referensi: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3753" y="1506071"/>
            <a:ext cx="11443447" cy="4670892"/>
          </a:xfrm>
        </p:spPr>
        <p:txBody>
          <a:bodyPr>
            <a:normAutofit fontScale="77500" lnSpcReduction="20000"/>
          </a:bodyPr>
          <a:lstStyle/>
          <a:p>
            <a:r>
              <a:rPr lang="en-US" altLang="id-ID" i="1" dirty="0" err="1"/>
              <a:t>Sofana</a:t>
            </a:r>
            <a:r>
              <a:rPr lang="en-US" altLang="id-ID" i="1" dirty="0"/>
              <a:t>, </a:t>
            </a:r>
            <a:r>
              <a:rPr lang="en-US" altLang="id-ID" i="1" dirty="0" err="1"/>
              <a:t>Iwan</a:t>
            </a:r>
            <a:r>
              <a:rPr lang="en-US" altLang="id-ID" i="1" dirty="0"/>
              <a:t>. 2013. “</a:t>
            </a:r>
            <a:r>
              <a:rPr lang="en-US" altLang="id-ID" i="1" dirty="0" err="1"/>
              <a:t>Membangun</a:t>
            </a:r>
            <a:r>
              <a:rPr lang="en-US" altLang="id-ID" i="1" dirty="0"/>
              <a:t> </a:t>
            </a:r>
            <a:r>
              <a:rPr lang="en-US" altLang="id-ID" i="1" dirty="0" err="1"/>
              <a:t>Jaringan</a:t>
            </a:r>
            <a:r>
              <a:rPr lang="en-US" altLang="id-ID" i="1" dirty="0"/>
              <a:t> </a:t>
            </a:r>
            <a:r>
              <a:rPr lang="en-US" altLang="id-ID" i="1" dirty="0" err="1"/>
              <a:t>Komputer</a:t>
            </a:r>
            <a:r>
              <a:rPr lang="en-US" altLang="id-ID" i="1" dirty="0"/>
              <a:t>: </a:t>
            </a:r>
            <a:r>
              <a:rPr lang="en-US" altLang="id-ID" i="1" dirty="0" err="1"/>
              <a:t>Mudah</a:t>
            </a:r>
            <a:r>
              <a:rPr lang="en-US" altLang="id-ID" i="1" dirty="0"/>
              <a:t> </a:t>
            </a:r>
            <a:r>
              <a:rPr lang="en-US" altLang="id-ID" i="1" dirty="0" err="1"/>
              <a:t>membuat</a:t>
            </a:r>
            <a:r>
              <a:rPr lang="en-US" altLang="id-ID" i="1" dirty="0"/>
              <a:t> </a:t>
            </a:r>
            <a:r>
              <a:rPr lang="en-US" altLang="id-ID" i="1" dirty="0" err="1"/>
              <a:t>jaringan</a:t>
            </a:r>
            <a:r>
              <a:rPr lang="en-US" altLang="id-ID" i="1" dirty="0"/>
              <a:t> </a:t>
            </a:r>
            <a:r>
              <a:rPr lang="en-US" altLang="id-ID" i="1" dirty="0" err="1"/>
              <a:t>komputer</a:t>
            </a:r>
            <a:r>
              <a:rPr lang="en-US" altLang="id-ID" i="1" dirty="0"/>
              <a:t> (wire &amp; wireless) </a:t>
            </a:r>
            <a:r>
              <a:rPr lang="en-US" altLang="id-ID" i="1" dirty="0" err="1"/>
              <a:t>untuk</a:t>
            </a:r>
            <a:r>
              <a:rPr lang="en-US" altLang="id-ID" i="1" dirty="0"/>
              <a:t> </a:t>
            </a:r>
            <a:r>
              <a:rPr lang="en-US" altLang="id-ID" i="1" dirty="0" err="1"/>
              <a:t>pengguna</a:t>
            </a:r>
            <a:r>
              <a:rPr lang="en-US" altLang="id-ID" i="1" dirty="0"/>
              <a:t> Windows </a:t>
            </a:r>
            <a:r>
              <a:rPr lang="en-US" altLang="id-ID" i="1" dirty="0" err="1"/>
              <a:t>dan</a:t>
            </a:r>
            <a:r>
              <a:rPr lang="en-US" altLang="id-ID" i="1" dirty="0"/>
              <a:t> Linux”. </a:t>
            </a:r>
            <a:r>
              <a:rPr lang="en-US" altLang="id-ID" i="1" dirty="0" err="1"/>
              <a:t>Informatika</a:t>
            </a:r>
            <a:r>
              <a:rPr lang="en-US" altLang="id-ID" i="1" dirty="0"/>
              <a:t>. Bandung.</a:t>
            </a:r>
          </a:p>
          <a:p>
            <a:r>
              <a:rPr lang="en-US" altLang="id-ID" i="1" dirty="0" err="1"/>
              <a:t>Sofana</a:t>
            </a:r>
            <a:r>
              <a:rPr lang="en-US" altLang="id-ID" i="1" dirty="0"/>
              <a:t>, </a:t>
            </a:r>
            <a:r>
              <a:rPr lang="en-US" altLang="id-ID" i="1" dirty="0" err="1"/>
              <a:t>Iwan</a:t>
            </a:r>
            <a:r>
              <a:rPr lang="en-US" altLang="id-ID" i="1" dirty="0"/>
              <a:t>. 2010 “CISCO </a:t>
            </a:r>
            <a:r>
              <a:rPr lang="en-US" altLang="id-ID" i="1" dirty="0" err="1"/>
              <a:t>CCNA</a:t>
            </a:r>
            <a:r>
              <a:rPr lang="en-US" altLang="id-ID" i="1" dirty="0"/>
              <a:t> &amp; </a:t>
            </a:r>
            <a:r>
              <a:rPr lang="en-US" altLang="id-ID" i="1" dirty="0" err="1"/>
              <a:t>Jaringan</a:t>
            </a:r>
            <a:r>
              <a:rPr lang="en-US" altLang="id-ID" i="1" dirty="0"/>
              <a:t> </a:t>
            </a:r>
            <a:r>
              <a:rPr lang="en-US" altLang="id-ID" i="1" dirty="0" err="1"/>
              <a:t>Komputer</a:t>
            </a:r>
            <a:r>
              <a:rPr lang="en-US" altLang="id-ID" i="1" dirty="0"/>
              <a:t>”. </a:t>
            </a:r>
            <a:r>
              <a:rPr lang="en-US" altLang="id-ID" i="1" dirty="0" err="1"/>
              <a:t>Informatika</a:t>
            </a:r>
            <a:r>
              <a:rPr lang="en-US" altLang="id-ID" i="1" dirty="0"/>
              <a:t>. Bandung.</a:t>
            </a:r>
          </a:p>
          <a:p>
            <a:r>
              <a:rPr lang="en-US" altLang="id-ID" i="1" dirty="0" err="1"/>
              <a:t>Sofana</a:t>
            </a:r>
            <a:r>
              <a:rPr lang="en-US" altLang="id-ID" i="1" dirty="0"/>
              <a:t>, </a:t>
            </a:r>
            <a:r>
              <a:rPr lang="en-US" altLang="id-ID" i="1" dirty="0" err="1"/>
              <a:t>Iwan</a:t>
            </a:r>
            <a:r>
              <a:rPr lang="en-US" altLang="id-ID" i="1" dirty="0"/>
              <a:t>. 2008. “</a:t>
            </a:r>
            <a:r>
              <a:rPr lang="en-US" altLang="id-ID" i="1" dirty="0" err="1"/>
              <a:t>Membangun</a:t>
            </a:r>
            <a:r>
              <a:rPr lang="en-US" altLang="id-ID" i="1" dirty="0"/>
              <a:t> </a:t>
            </a:r>
            <a:r>
              <a:rPr lang="en-US" altLang="id-ID" i="1" dirty="0" err="1"/>
              <a:t>Jaringan</a:t>
            </a:r>
            <a:r>
              <a:rPr lang="en-US" altLang="id-ID" i="1" dirty="0"/>
              <a:t> </a:t>
            </a:r>
            <a:r>
              <a:rPr lang="en-US" altLang="id-ID" i="1" dirty="0" err="1"/>
              <a:t>Komputer</a:t>
            </a:r>
            <a:r>
              <a:rPr lang="en-US" altLang="id-ID" i="1" dirty="0"/>
              <a:t>: </a:t>
            </a:r>
            <a:r>
              <a:rPr lang="en-US" altLang="id-ID" i="1" dirty="0" err="1"/>
              <a:t>Membuat</a:t>
            </a:r>
            <a:r>
              <a:rPr lang="en-US" altLang="id-ID" i="1" dirty="0"/>
              <a:t> </a:t>
            </a:r>
            <a:r>
              <a:rPr lang="en-US" altLang="id-ID" i="1" dirty="0" err="1"/>
              <a:t>jaringan</a:t>
            </a:r>
            <a:r>
              <a:rPr lang="en-US" altLang="id-ID" i="1" dirty="0"/>
              <a:t> </a:t>
            </a:r>
            <a:r>
              <a:rPr lang="en-US" altLang="id-ID" i="1" dirty="0" err="1"/>
              <a:t>komputer</a:t>
            </a:r>
            <a:r>
              <a:rPr lang="en-US" altLang="id-ID" i="1" dirty="0"/>
              <a:t> (wire &amp; wireless) </a:t>
            </a:r>
            <a:r>
              <a:rPr lang="en-US" altLang="id-ID" i="1" dirty="0" err="1"/>
              <a:t>untuk</a:t>
            </a:r>
            <a:r>
              <a:rPr lang="en-US" altLang="id-ID" i="1" dirty="0"/>
              <a:t> </a:t>
            </a:r>
            <a:r>
              <a:rPr lang="en-US" altLang="id-ID" i="1" dirty="0" err="1"/>
              <a:t>pengguna</a:t>
            </a:r>
            <a:r>
              <a:rPr lang="en-US" altLang="id-ID" i="1" dirty="0"/>
              <a:t> Windows </a:t>
            </a:r>
            <a:r>
              <a:rPr lang="en-US" altLang="id-ID" i="1" dirty="0" err="1"/>
              <a:t>dan</a:t>
            </a:r>
            <a:r>
              <a:rPr lang="en-US" altLang="id-ID" i="1" dirty="0"/>
              <a:t> Linux”. </a:t>
            </a:r>
            <a:r>
              <a:rPr lang="en-US" altLang="id-ID" i="1" dirty="0" err="1"/>
              <a:t>Informatika</a:t>
            </a:r>
            <a:r>
              <a:rPr lang="en-US" altLang="id-ID" i="1" dirty="0"/>
              <a:t>. Bandung.</a:t>
            </a:r>
          </a:p>
          <a:p>
            <a:r>
              <a:rPr lang="en-US" altLang="id-ID" i="1" dirty="0" err="1"/>
              <a:t>Saludin</a:t>
            </a:r>
            <a:r>
              <a:rPr lang="en-US" altLang="id-ID" i="1" dirty="0"/>
              <a:t>. 2014. “</a:t>
            </a:r>
            <a:r>
              <a:rPr lang="en-US" altLang="id-ID" i="1" dirty="0" err="1"/>
              <a:t>Aplikasi</a:t>
            </a:r>
            <a:r>
              <a:rPr lang="en-US" altLang="id-ID" i="1" dirty="0"/>
              <a:t> </a:t>
            </a:r>
            <a:r>
              <a:rPr lang="en-US" altLang="id-ID" i="1" dirty="0" err="1"/>
              <a:t>Teknologi</a:t>
            </a:r>
            <a:r>
              <a:rPr lang="en-US" altLang="id-ID" i="1" dirty="0"/>
              <a:t> </a:t>
            </a:r>
            <a:r>
              <a:rPr lang="en-US" altLang="id-ID" i="1" dirty="0" err="1"/>
              <a:t>Antena</a:t>
            </a:r>
            <a:r>
              <a:rPr lang="en-US" altLang="id-ID" i="1" dirty="0"/>
              <a:t> </a:t>
            </a:r>
            <a:r>
              <a:rPr lang="en-US" altLang="id-ID" i="1" dirty="0" err="1"/>
              <a:t>Cerdas</a:t>
            </a:r>
            <a:r>
              <a:rPr lang="en-US" altLang="id-ID" i="1" dirty="0"/>
              <a:t> </a:t>
            </a:r>
            <a:r>
              <a:rPr lang="en-US" altLang="id-ID" i="1" dirty="0" err="1"/>
              <a:t>pada</a:t>
            </a:r>
            <a:r>
              <a:rPr lang="en-US" altLang="id-ID" i="1" dirty="0"/>
              <a:t> </a:t>
            </a:r>
            <a:r>
              <a:rPr lang="en-US" altLang="id-ID" i="1" dirty="0" err="1"/>
              <a:t>Komunikasi</a:t>
            </a:r>
            <a:r>
              <a:rPr lang="en-US" altLang="id-ID" i="1" dirty="0"/>
              <a:t> </a:t>
            </a:r>
            <a:r>
              <a:rPr lang="en-US" altLang="id-ID" i="1" dirty="0" err="1"/>
              <a:t>Jaringan</a:t>
            </a:r>
            <a:r>
              <a:rPr lang="en-US" altLang="id-ID" i="1" dirty="0"/>
              <a:t> </a:t>
            </a:r>
            <a:r>
              <a:rPr lang="en-US" altLang="id-ID" i="1" dirty="0" err="1"/>
              <a:t>Nirkabel</a:t>
            </a:r>
            <a:r>
              <a:rPr lang="en-US" altLang="id-ID" i="1" dirty="0"/>
              <a:t>”. </a:t>
            </a:r>
            <a:r>
              <a:rPr lang="en-US" altLang="id-ID" i="1" dirty="0" err="1"/>
              <a:t>Mitra</a:t>
            </a:r>
            <a:r>
              <a:rPr lang="en-US" altLang="id-ID" i="1" dirty="0"/>
              <a:t> </a:t>
            </a:r>
            <a:r>
              <a:rPr lang="en-US" altLang="id-ID" i="1" dirty="0" err="1"/>
              <a:t>Wacana</a:t>
            </a:r>
            <a:r>
              <a:rPr lang="en-US" altLang="id-ID" i="1" dirty="0"/>
              <a:t> Media. Jakarta.</a:t>
            </a:r>
          </a:p>
          <a:p>
            <a:r>
              <a:rPr lang="en-US" altLang="id-ID" i="1" dirty="0"/>
              <a:t>Enterprise, Jubilee. 2014. “</a:t>
            </a:r>
            <a:r>
              <a:rPr lang="en-US" altLang="id-ID" i="1" dirty="0" err="1"/>
              <a:t>Trik</a:t>
            </a:r>
            <a:r>
              <a:rPr lang="en-US" altLang="id-ID" i="1" dirty="0"/>
              <a:t> </a:t>
            </a:r>
            <a:r>
              <a:rPr lang="en-US" altLang="id-ID" i="1" dirty="0" err="1"/>
              <a:t>Membuat</a:t>
            </a:r>
            <a:r>
              <a:rPr lang="en-US" altLang="id-ID" i="1" dirty="0"/>
              <a:t> </a:t>
            </a:r>
            <a:r>
              <a:rPr lang="en-US" altLang="id-ID" i="1" dirty="0" err="1"/>
              <a:t>Jaringan</a:t>
            </a:r>
            <a:r>
              <a:rPr lang="en-US" altLang="id-ID" i="1" dirty="0"/>
              <a:t> </a:t>
            </a:r>
            <a:r>
              <a:rPr lang="en-US" altLang="id-ID" i="1" dirty="0" err="1"/>
              <a:t>Komputer</a:t>
            </a:r>
            <a:r>
              <a:rPr lang="en-US" altLang="id-ID" i="1" dirty="0"/>
              <a:t> </a:t>
            </a:r>
            <a:r>
              <a:rPr lang="en-US" altLang="id-ID" i="1" dirty="0" err="1"/>
              <a:t>dan</a:t>
            </a:r>
            <a:r>
              <a:rPr lang="en-US" altLang="id-ID" i="1" dirty="0"/>
              <a:t> </a:t>
            </a:r>
            <a:r>
              <a:rPr lang="en-US" altLang="id-ID" i="1" dirty="0" err="1"/>
              <a:t>Wifi</a:t>
            </a:r>
            <a:r>
              <a:rPr lang="en-US" altLang="id-ID" i="1" dirty="0"/>
              <a:t>”. </a:t>
            </a:r>
            <a:r>
              <a:rPr lang="en-US" altLang="id-ID" i="1" dirty="0" err="1"/>
              <a:t>Elex</a:t>
            </a:r>
            <a:r>
              <a:rPr lang="en-US" altLang="id-ID" i="1" dirty="0"/>
              <a:t> Media </a:t>
            </a:r>
            <a:r>
              <a:rPr lang="en-US" altLang="id-ID" i="1" dirty="0" err="1"/>
              <a:t>Komputindo</a:t>
            </a:r>
            <a:r>
              <a:rPr lang="en-US" altLang="id-ID" i="1" dirty="0"/>
              <a:t>. Jakarta.</a:t>
            </a:r>
          </a:p>
          <a:p>
            <a:r>
              <a:rPr lang="en-US" altLang="id-ID" i="1" dirty="0" err="1"/>
              <a:t>Daryanto</a:t>
            </a:r>
            <a:r>
              <a:rPr lang="en-US" altLang="id-ID" i="1" dirty="0"/>
              <a:t>. 2010. “</a:t>
            </a:r>
            <a:r>
              <a:rPr lang="en-US" altLang="id-ID" i="1" dirty="0" err="1"/>
              <a:t>Teknik</a:t>
            </a:r>
            <a:r>
              <a:rPr lang="en-US" altLang="id-ID" i="1" dirty="0"/>
              <a:t> </a:t>
            </a:r>
            <a:r>
              <a:rPr lang="en-US" altLang="id-ID" i="1" dirty="0" err="1"/>
              <a:t>Jaringan</a:t>
            </a:r>
            <a:r>
              <a:rPr lang="en-US" altLang="id-ID" i="1" dirty="0"/>
              <a:t> </a:t>
            </a:r>
            <a:r>
              <a:rPr lang="en-US" altLang="id-ID" i="1" dirty="0" err="1"/>
              <a:t>Komputer</a:t>
            </a:r>
            <a:r>
              <a:rPr lang="en-US" altLang="id-ID" i="1" dirty="0"/>
              <a:t>”. </a:t>
            </a:r>
            <a:r>
              <a:rPr lang="en-US" altLang="id-ID" i="1" dirty="0" err="1"/>
              <a:t>Alfabeta</a:t>
            </a:r>
            <a:r>
              <a:rPr lang="en-US" altLang="id-ID" i="1" dirty="0"/>
              <a:t>. Bandung.</a:t>
            </a:r>
          </a:p>
          <a:p>
            <a:r>
              <a:rPr lang="en-US" altLang="id-ID" i="1" dirty="0" err="1"/>
              <a:t>Purbo</a:t>
            </a:r>
            <a:r>
              <a:rPr lang="en-US" altLang="id-ID" i="1" dirty="0"/>
              <a:t> OW, </a:t>
            </a:r>
            <a:r>
              <a:rPr lang="en-US" altLang="id-ID" i="1" dirty="0" err="1"/>
              <a:t>Tanuhandaru</a:t>
            </a:r>
            <a:r>
              <a:rPr lang="en-US" altLang="id-ID" i="1" dirty="0"/>
              <a:t> P, </a:t>
            </a:r>
            <a:r>
              <a:rPr lang="en-US" altLang="id-ID" i="1" dirty="0" err="1"/>
              <a:t>Noertam</a:t>
            </a:r>
            <a:r>
              <a:rPr lang="en-US" altLang="id-ID" i="1" dirty="0"/>
              <a:t> N, </a:t>
            </a:r>
            <a:r>
              <a:rPr lang="en-US" altLang="id-ID" i="1" dirty="0" err="1"/>
              <a:t>Djajadikara</a:t>
            </a:r>
            <a:r>
              <a:rPr lang="en-US" altLang="id-ID" i="1" dirty="0"/>
              <a:t> MR. 2007.“</a:t>
            </a:r>
            <a:r>
              <a:rPr lang="en-US" altLang="id-ID" i="1" dirty="0" err="1"/>
              <a:t>Jaringan</a:t>
            </a:r>
            <a:r>
              <a:rPr lang="en-US" altLang="id-ID" i="1" dirty="0"/>
              <a:t> Wireless Di </a:t>
            </a:r>
            <a:r>
              <a:rPr lang="en-US" altLang="id-ID" i="1" dirty="0" err="1"/>
              <a:t>Dunia</a:t>
            </a:r>
            <a:r>
              <a:rPr lang="en-US" altLang="id-ID" i="1" dirty="0"/>
              <a:t> </a:t>
            </a:r>
            <a:r>
              <a:rPr lang="en-US" altLang="id-ID" i="1" dirty="0" err="1"/>
              <a:t>Berkembang</a:t>
            </a:r>
            <a:r>
              <a:rPr lang="en-US" altLang="id-ID" i="1" dirty="0"/>
              <a:t>” [</a:t>
            </a:r>
            <a:r>
              <a:rPr lang="en-US" altLang="id-ID" i="1" dirty="0" err="1"/>
              <a:t>edisi</a:t>
            </a:r>
            <a:r>
              <a:rPr lang="en-US" altLang="id-ID" i="1" dirty="0"/>
              <a:t> 2]. </a:t>
            </a:r>
            <a:r>
              <a:rPr lang="en-US" altLang="id-ID" i="1" dirty="0" err="1"/>
              <a:t>wndw.net</a:t>
            </a:r>
            <a:r>
              <a:rPr lang="en-US" altLang="id-ID" i="1" dirty="0"/>
              <a:t>. </a:t>
            </a:r>
          </a:p>
          <a:p>
            <a:r>
              <a:rPr lang="en-US" altLang="id-ID" i="1" dirty="0" err="1"/>
              <a:t>Sopandi</a:t>
            </a:r>
            <a:r>
              <a:rPr lang="en-US" altLang="id-ID" i="1" dirty="0"/>
              <a:t>, </a:t>
            </a:r>
            <a:r>
              <a:rPr lang="en-US" altLang="id-ID" i="1" dirty="0" err="1"/>
              <a:t>Dede</a:t>
            </a:r>
            <a:r>
              <a:rPr lang="en-US" altLang="id-ID" i="1" dirty="0"/>
              <a:t>. 2010. “</a:t>
            </a:r>
            <a:r>
              <a:rPr lang="en-US" altLang="id-ID" i="1" dirty="0" err="1"/>
              <a:t>Instalasi</a:t>
            </a:r>
            <a:r>
              <a:rPr lang="en-US" altLang="id-ID" i="1" dirty="0"/>
              <a:t> </a:t>
            </a:r>
            <a:r>
              <a:rPr lang="en-US" altLang="id-ID" i="1" dirty="0" err="1"/>
              <a:t>dan</a:t>
            </a:r>
            <a:r>
              <a:rPr lang="en-US" altLang="id-ID" i="1" dirty="0"/>
              <a:t> </a:t>
            </a:r>
            <a:r>
              <a:rPr lang="en-US" altLang="id-ID" i="1" dirty="0" err="1"/>
              <a:t>Konfigurasi</a:t>
            </a:r>
            <a:r>
              <a:rPr lang="en-US" altLang="id-ID" i="1" dirty="0"/>
              <a:t> </a:t>
            </a:r>
            <a:r>
              <a:rPr lang="en-US" altLang="id-ID" i="1" dirty="0" err="1"/>
              <a:t>Jaringan</a:t>
            </a:r>
            <a:r>
              <a:rPr lang="en-US" altLang="id-ID" i="1" dirty="0"/>
              <a:t> </a:t>
            </a:r>
            <a:r>
              <a:rPr lang="en-US" altLang="id-ID" i="1" dirty="0" err="1"/>
              <a:t>Komputer</a:t>
            </a:r>
            <a:r>
              <a:rPr lang="en-US" altLang="id-ID" i="1" dirty="0"/>
              <a:t>”. </a:t>
            </a:r>
            <a:r>
              <a:rPr lang="en-US" altLang="id-ID" i="1" dirty="0" err="1"/>
              <a:t>Informatika</a:t>
            </a:r>
            <a:r>
              <a:rPr lang="en-US" altLang="id-ID" i="1" dirty="0"/>
              <a:t>. Bandung.</a:t>
            </a:r>
            <a:endParaRPr lang="id-ID" altLang="id-ID" i="1" dirty="0"/>
          </a:p>
          <a:p>
            <a:r>
              <a:rPr lang="id-ID" altLang="id-ID" i="1" dirty="0"/>
              <a:t>Referensi tanpa batas yang bersifat pendukung dapat di searching di Google.</a:t>
            </a:r>
            <a:endParaRPr lang="en-US" altLang="id-ID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28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314168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EC34D102-3C44-4334-9760-B1D9D78D7C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887" y="471488"/>
            <a:ext cx="8153400" cy="990600"/>
          </a:xfrm>
        </p:spPr>
        <p:txBody>
          <a:bodyPr/>
          <a:lstStyle/>
          <a:p>
            <a:pPr eaLnBrk="1" hangingPunct="1"/>
            <a:r>
              <a:rPr lang="en-US" altLang="en-US"/>
              <a:t>Terminologi IPv4</a:t>
            </a:r>
          </a:p>
        </p:txBody>
      </p:sp>
      <p:sp>
        <p:nvSpPr>
          <p:cNvPr id="26627" name="Content Placeholder 2">
            <a:extLst>
              <a:ext uri="{FF2B5EF4-FFF2-40B4-BE49-F238E27FC236}">
                <a16:creationId xmlns:a16="http://schemas.microsoft.com/office/drawing/2014/main" id="{DF1A8801-DDBC-4B1C-BE97-9F573AA723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0887" y="1600200"/>
            <a:ext cx="9539288" cy="44958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en-US"/>
              <a:t>Ada beberapa terminologi dalam pengalamatan IPv4, yaitu: </a:t>
            </a:r>
          </a:p>
          <a:p>
            <a:pPr lvl="1" eaLnBrk="1" hangingPunct="1"/>
            <a:r>
              <a:rPr lang="en-US" altLang="en-US" sz="2800"/>
              <a:t>IP Public</a:t>
            </a:r>
          </a:p>
          <a:p>
            <a:pPr lvl="1" eaLnBrk="1" hangingPunct="1"/>
            <a:r>
              <a:rPr lang="en-US" altLang="en-US" sz="2800"/>
              <a:t>IP Private</a:t>
            </a:r>
          </a:p>
          <a:p>
            <a:pPr lvl="1" eaLnBrk="1" hangingPunct="1"/>
            <a:r>
              <a:rPr lang="en-US" altLang="en-US" sz="2800"/>
              <a:t>IP Static/IP Statik</a:t>
            </a:r>
          </a:p>
          <a:p>
            <a:pPr lvl="1" eaLnBrk="1" hangingPunct="1"/>
            <a:r>
              <a:rPr lang="en-US" altLang="en-US" sz="2800"/>
              <a:t>IP Dynamic/IP Dinamis</a:t>
            </a:r>
          </a:p>
          <a:p>
            <a:pPr lvl="1" eaLnBrk="1" hangingPunct="1"/>
            <a:r>
              <a:rPr lang="en-US" altLang="en-US" sz="2800"/>
              <a:t>IP Network/Network Address/Network ID/NetId</a:t>
            </a:r>
          </a:p>
          <a:p>
            <a:pPr lvl="1" eaLnBrk="1" hangingPunct="1"/>
            <a:r>
              <a:rPr lang="en-US" altLang="en-US" sz="2800"/>
              <a:t>IP Host/Host Address/Host ID/HostId</a:t>
            </a:r>
          </a:p>
          <a:p>
            <a:pPr lvl="1" eaLnBrk="1" hangingPunct="1"/>
            <a:r>
              <a:rPr lang="en-US" altLang="en-US" sz="2800"/>
              <a:t>Subnet Mask/Netmask</a:t>
            </a:r>
          </a:p>
          <a:p>
            <a:pPr lvl="1" eaLnBrk="1" hangingPunct="1"/>
            <a:r>
              <a:rPr lang="en-US" altLang="en-US" sz="2800"/>
              <a:t>IP Gateway/Default Gateway Address</a:t>
            </a:r>
          </a:p>
          <a:p>
            <a:pPr lvl="1" eaLnBrk="1" hangingPunct="1"/>
            <a:r>
              <a:rPr lang="en-US" altLang="en-US" sz="2800"/>
              <a:t>IP Broadcast/Broadcast Address /Broadcast ID/BroadId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BA12D-FA8F-4129-918B-D8D788E8B6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257800" cy="1325563"/>
          </a:xfrm>
        </p:spPr>
        <p:txBody>
          <a:bodyPr/>
          <a:lstStyle/>
          <a:p>
            <a:r>
              <a:rPr lang="en-US"/>
              <a:t>IP Public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9FD3A4-A596-45CD-A3E1-65135BAE6F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5999018" cy="4351338"/>
          </a:xfrm>
        </p:spPr>
        <p:txBody>
          <a:bodyPr>
            <a:normAutofit fontScale="92500" lnSpcReduction="10000"/>
          </a:bodyPr>
          <a:lstStyle/>
          <a:p>
            <a:r>
              <a:rPr lang="en-ID" b="1"/>
              <a:t>IP Public </a:t>
            </a:r>
            <a:r>
              <a:rPr lang="en-ID">
                <a:sym typeface="Wingdings" panose="05000000000000000000" pitchFamily="2" charset="2"/>
              </a:rPr>
              <a:t></a:t>
            </a:r>
            <a:r>
              <a:rPr lang="en-ID"/>
              <a:t> sebuah alamat IP yang digunakan perangkat komputer dalam jaringan global atau internet. </a:t>
            </a:r>
          </a:p>
          <a:p>
            <a:r>
              <a:rPr lang="en-ID"/>
              <a:t>Dengan menggunakan </a:t>
            </a:r>
            <a:r>
              <a:rPr lang="en-ID" b="1"/>
              <a:t>IP Public </a:t>
            </a:r>
            <a:r>
              <a:rPr lang="en-ID"/>
              <a:t>ini, pengguna internet dapat mengakses internet. </a:t>
            </a:r>
          </a:p>
          <a:p>
            <a:r>
              <a:rPr lang="en-ID"/>
              <a:t>Pengguna internet umumnya mendapatkan </a:t>
            </a:r>
            <a:r>
              <a:rPr lang="en-ID" b="1"/>
              <a:t>IP Public </a:t>
            </a:r>
            <a:r>
              <a:rPr lang="en-ID"/>
              <a:t>ini melalui provider internet atau disebut ISP (</a:t>
            </a:r>
            <a:r>
              <a:rPr lang="en-ID" i="1"/>
              <a:t>Internet Service Provider</a:t>
            </a:r>
            <a:r>
              <a:rPr lang="en-ID"/>
              <a:t>).</a:t>
            </a:r>
          </a:p>
          <a:p>
            <a:r>
              <a:rPr lang="en-ID"/>
              <a:t>Cakupan </a:t>
            </a:r>
            <a:r>
              <a:rPr lang="en-ID" b="1"/>
              <a:t>IP Public </a:t>
            </a:r>
            <a:r>
              <a:rPr lang="en-ID"/>
              <a:t>lebih luas dari IP Private.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16513A-AB51-4B54-87DD-2D9756D4F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34FA31-8C4B-47E9-8893-75A8E41CD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4</a:t>
            </a:fld>
            <a:endParaRPr lang="id-ID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8B44D44-BBCA-4672-BD29-67DE9C63FD68}"/>
              </a:ext>
            </a:extLst>
          </p:cNvPr>
          <p:cNvSpPr txBox="1">
            <a:spLocks/>
          </p:cNvSpPr>
          <p:nvPr/>
        </p:nvSpPr>
        <p:spPr>
          <a:xfrm>
            <a:off x="6553200" y="1870075"/>
            <a:ext cx="5257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D" b="1"/>
              <a:t>IP Private </a:t>
            </a:r>
            <a:r>
              <a:rPr lang="en-ID"/>
              <a:t>memiliki cakupan lebih kecil dari IP Public. </a:t>
            </a:r>
          </a:p>
          <a:p>
            <a:r>
              <a:rPr lang="en-ID" b="1"/>
              <a:t>IP Private </a:t>
            </a:r>
            <a:r>
              <a:rPr lang="en-ID"/>
              <a:t>tidak dapat digunakan untuk mengakses internet. </a:t>
            </a:r>
          </a:p>
          <a:p>
            <a:r>
              <a:rPr lang="en-ID" b="1"/>
              <a:t>IP Private </a:t>
            </a:r>
            <a:r>
              <a:rPr lang="en-ID"/>
              <a:t>biasanya digunakan dalam sistem jaringan lokal (LAN).</a:t>
            </a:r>
          </a:p>
          <a:p>
            <a:r>
              <a:rPr lang="en-ID" b="1"/>
              <a:t>IP Private </a:t>
            </a:r>
            <a:r>
              <a:rPr lang="en-ID"/>
              <a:t>yang terhubung ke internet, biasanya menggunakan </a:t>
            </a:r>
            <a:r>
              <a:rPr lang="en-ID" i="1"/>
              <a:t>gateway</a:t>
            </a:r>
            <a:r>
              <a:rPr lang="en-ID"/>
              <a:t>.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D41CDD5B-C2FD-4618-AEEB-9FE4CA397443}"/>
              </a:ext>
            </a:extLst>
          </p:cNvPr>
          <p:cNvSpPr txBox="1">
            <a:spLocks/>
          </p:cNvSpPr>
          <p:nvPr/>
        </p:nvSpPr>
        <p:spPr>
          <a:xfrm>
            <a:off x="6553200" y="320675"/>
            <a:ext cx="52578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IP Private</a:t>
            </a: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104852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247A1-6F2E-4C43-AD71-727A08E92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0943"/>
          </a:xfrm>
        </p:spPr>
        <p:txBody>
          <a:bodyPr>
            <a:normAutofit fontScale="90000"/>
          </a:bodyPr>
          <a:lstStyle/>
          <a:p>
            <a:r>
              <a:rPr lang="en-US" b="1"/>
              <a:t>IP Static</a:t>
            </a:r>
            <a:endParaRPr lang="en-ID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DCB705-15F4-46F5-AB2A-AF57B3E83A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53286"/>
            <a:ext cx="10515600" cy="1230748"/>
          </a:xfrm>
        </p:spPr>
        <p:txBody>
          <a:bodyPr>
            <a:normAutofit/>
          </a:bodyPr>
          <a:lstStyle/>
          <a:p>
            <a:r>
              <a:rPr lang="en-ID"/>
              <a:t>IP Static </a:t>
            </a:r>
            <a:r>
              <a:rPr lang="en-ID">
                <a:sym typeface="Wingdings" panose="05000000000000000000" pitchFamily="2" charset="2"/>
              </a:rPr>
              <a:t> </a:t>
            </a:r>
            <a:r>
              <a:rPr lang="en-ID"/>
              <a:t>IP yang tidak berubah. </a:t>
            </a:r>
          </a:p>
          <a:p>
            <a:r>
              <a:rPr lang="en-ID"/>
              <a:t>Dikonfigurasi atau disetting secara manual.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988707-B6FE-48FF-9F6F-76423EDA2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A70179-019C-413E-BA3D-D718C9A5A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5</a:t>
            </a:fld>
            <a:endParaRPr lang="id-ID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EB73BF0-5F2D-4500-A369-DB49A96A39D6}"/>
              </a:ext>
            </a:extLst>
          </p:cNvPr>
          <p:cNvSpPr txBox="1">
            <a:spLocks/>
          </p:cNvSpPr>
          <p:nvPr/>
        </p:nvSpPr>
        <p:spPr>
          <a:xfrm>
            <a:off x="838200" y="3588889"/>
            <a:ext cx="10515600" cy="267024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D"/>
              <a:t>IP Dynamic </a:t>
            </a:r>
            <a:r>
              <a:rPr lang="en-ID">
                <a:sym typeface="Wingdings" panose="05000000000000000000" pitchFamily="2" charset="2"/>
              </a:rPr>
              <a:t></a:t>
            </a:r>
            <a:r>
              <a:rPr lang="en-ID"/>
              <a:t> IP yang berubah-rubah atau alamat IP yang secara otomatis disediakan oleh server DHCP (Dinamic Host Configuration Protokol).</a:t>
            </a:r>
          </a:p>
          <a:p>
            <a:r>
              <a:rPr lang="en-ID"/>
              <a:t>Proses konfigurasi IP pada komputer </a:t>
            </a:r>
            <a:r>
              <a:rPr lang="en-ID" i="1"/>
              <a:t>client </a:t>
            </a:r>
            <a:r>
              <a:rPr lang="en-ID"/>
              <a:t>lebih cepat, karena tidak perlu dilakukan secara manual.</a:t>
            </a:r>
          </a:p>
          <a:p>
            <a:r>
              <a:rPr lang="en-ID"/>
              <a:t>Tidak mudah bentrok antara satu dengan lainnya jika masih dalam lingkup layanan DHCP dan tidak ada yang melakukan konfigurasi secara manual.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FFAD6534-AD94-45E7-8314-A9FAE1BA29C7}"/>
              </a:ext>
            </a:extLst>
          </p:cNvPr>
          <p:cNvSpPr txBox="1">
            <a:spLocks/>
          </p:cNvSpPr>
          <p:nvPr/>
        </p:nvSpPr>
        <p:spPr>
          <a:xfrm>
            <a:off x="838200" y="2578168"/>
            <a:ext cx="10515600" cy="9135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/>
              <a:t>IP Dynamic</a:t>
            </a:r>
            <a:endParaRPr lang="en-ID" b="1"/>
          </a:p>
        </p:txBody>
      </p:sp>
    </p:spTree>
    <p:extLst>
      <p:ext uri="{BB962C8B-B14F-4D97-AF65-F5344CB8AC3E}">
        <p14:creationId xmlns:p14="http://schemas.microsoft.com/office/powerpoint/2010/main" val="20688707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7E22EC-3015-48F4-B468-DE0E51D94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Versi IP Address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914021-EB7A-4C8F-9A81-01799F27DE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D"/>
              <a:t>IP Address dibagi menjadi 2 versi:</a:t>
            </a:r>
          </a:p>
          <a:p>
            <a:r>
              <a:rPr lang="en-ID"/>
              <a:t>IP Address versi 4.</a:t>
            </a:r>
          </a:p>
          <a:p>
            <a:r>
              <a:rPr lang="en-ID"/>
              <a:t>IP Address versi 6 (IPv6).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D79FBF-2546-4A3F-96A4-DF465AB18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6E0C39-4725-48A2-8D57-7EBF8C478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6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539648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C7F3F-C08C-4302-B3D5-552F23926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IP Address Versi 4 (IPv4)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3DD00A-42BC-4703-90BE-84A7739D49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753793"/>
          </a:xfrm>
        </p:spPr>
        <p:txBody>
          <a:bodyPr>
            <a:normAutofit/>
          </a:bodyPr>
          <a:lstStyle/>
          <a:p>
            <a:r>
              <a:rPr lang="en-ID"/>
              <a:t>IPv4 </a:t>
            </a:r>
            <a:r>
              <a:rPr lang="en-ID">
                <a:sym typeface="Wingdings" panose="05000000000000000000" pitchFamily="2" charset="2"/>
              </a:rPr>
              <a:t></a:t>
            </a:r>
            <a:r>
              <a:rPr lang="en-ID"/>
              <a:t> Digunakan untuk mengidentifikasi perangkat jaringan dalam sebuah sistem pengalamatan yang tersusun dari 32 bit.</a:t>
            </a:r>
          </a:p>
          <a:p>
            <a:r>
              <a:rPr lang="en-ID"/>
              <a:t>32 bit terdiri dari 4 oktet, yang mana 1 oktet = 8 bit.</a:t>
            </a:r>
          </a:p>
          <a:p>
            <a:r>
              <a:rPr lang="en-ID"/>
              <a:t>Terbagi menjadi 2 bagian: Network Address/NetId dan Host/HostId.</a:t>
            </a:r>
          </a:p>
          <a:p>
            <a:r>
              <a:rPr lang="en-ID"/>
              <a:t>Alamat NetId mengidentifikasi Network tempat host terhubung secara langsung (bit-bit terkiri).</a:t>
            </a:r>
          </a:p>
          <a:p>
            <a:r>
              <a:rPr lang="en-ID"/>
              <a:t>Alamat HostId mengidentifikasi host secara individu (bit-bit selain NetId, terkanan).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B923DD-844F-4122-AAA8-33B58658D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CAE843-5DC9-4DBF-BFA5-4A30A88EB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7</a:t>
            </a:fld>
            <a:endParaRPr lang="id-ID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07CDD0FC-87C9-4E8B-81B8-08FF439C2F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2393327"/>
              </p:ext>
            </p:extLst>
          </p:nvPr>
        </p:nvGraphicFramePr>
        <p:xfrm>
          <a:off x="1143358" y="5579418"/>
          <a:ext cx="9995698" cy="7324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9653">
                  <a:extLst>
                    <a:ext uri="{9D8B030D-6E8A-4147-A177-3AD203B41FA5}">
                      <a16:colId xmlns:a16="http://schemas.microsoft.com/office/drawing/2014/main" val="1032255000"/>
                    </a:ext>
                  </a:extLst>
                </a:gridCol>
                <a:gridCol w="4387197">
                  <a:extLst>
                    <a:ext uri="{9D8B030D-6E8A-4147-A177-3AD203B41FA5}">
                      <a16:colId xmlns:a16="http://schemas.microsoft.com/office/drawing/2014/main" val="733535576"/>
                    </a:ext>
                  </a:extLst>
                </a:gridCol>
                <a:gridCol w="4638848">
                  <a:extLst>
                    <a:ext uri="{9D8B030D-6E8A-4147-A177-3AD203B41FA5}">
                      <a16:colId xmlns:a16="http://schemas.microsoft.com/office/drawing/2014/main" val="14471750"/>
                    </a:ext>
                  </a:extLst>
                </a:gridCol>
              </a:tblGrid>
              <a:tr h="732481"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Kelas</a:t>
                      </a:r>
                      <a:endParaRPr lang="en-ID" sz="240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Network Address (NetId)</a:t>
                      </a:r>
                      <a:endParaRPr lang="en-ID" sz="2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Host Address (HostId)</a:t>
                      </a:r>
                      <a:endParaRPr lang="en-ID" sz="240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9237191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562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32DEE7-0B13-4E3B-B9B0-1D78ECB02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Format Umum IPv4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BD77AE-9010-4970-93BD-FC3576377E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3595462"/>
          </a:xfrm>
        </p:spPr>
        <p:txBody>
          <a:bodyPr>
            <a:normAutofit lnSpcReduction="10000"/>
          </a:bodyPr>
          <a:lstStyle/>
          <a:p>
            <a:r>
              <a:rPr lang="en-US"/>
              <a:t>Tiap oktet dirubah ke dalam angka decimal dan dipisah oleh dot (titik).</a:t>
            </a:r>
          </a:p>
          <a:p>
            <a:r>
              <a:rPr lang="en-ID"/>
              <a:t>NetId dan HostId 0 (biner 00000000) tidak boleh digunakan, karena 0 berarti “Jaringan Ini”.</a:t>
            </a:r>
          </a:p>
          <a:p>
            <a:r>
              <a:rPr lang="en-ID"/>
              <a:t>NetId 127 (biner 01111111) merupakan alamat  loopback, digunakan untuk memeriksa konfigurasi jaringan host.</a:t>
            </a:r>
          </a:p>
          <a:p>
            <a:r>
              <a:rPr lang="en-ID"/>
              <a:t>HostId 255 tidak boleh digunakan, karena merupakan alamat BroadId.</a:t>
            </a:r>
          </a:p>
          <a:p>
            <a:r>
              <a:rPr lang="en-ID"/>
              <a:t>Oktet terakhir dari alamat IP tidak boleh 0 atau 255.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BA71B7-91FA-476A-94CD-A9A169620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9757FE-7515-4C44-9E1C-9D5BD3DEF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8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865443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18B8D4-CDA4-4D9A-AA25-BD5633310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Contoh Format Umum IPv4</a:t>
            </a:r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7AE819-F00F-4721-BE2E-A99435D17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CA63B9-26A4-4D51-927B-630374055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9</a:t>
            </a:fld>
            <a:endParaRPr lang="id-ID"/>
          </a:p>
        </p:txBody>
      </p:sp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321BE8E8-2843-4A6B-BDCA-B452FEB6C9A4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7684871"/>
              </p:ext>
            </p:extLst>
          </p:nvPr>
        </p:nvGraphicFramePr>
        <p:xfrm>
          <a:off x="897384" y="2200275"/>
          <a:ext cx="10145207" cy="351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Bitmap Image" r:id="rId3" imgW="5087060" imgH="1762371" progId="PBrush">
                  <p:embed/>
                </p:oleObj>
              </mc:Choice>
              <mc:Fallback>
                <p:oleObj name="Bitmap Image" r:id="rId3" imgW="5087060" imgH="1762371" progId="PBrush">
                  <p:embed/>
                  <p:pic>
                    <p:nvPicPr>
                      <p:cNvPr id="3074" name="Object 2">
                        <a:extLst>
                          <a:ext uri="{FF2B5EF4-FFF2-40B4-BE49-F238E27FC236}">
                            <a16:creationId xmlns:a16="http://schemas.microsoft.com/office/drawing/2014/main" id="{55EEABBE-54EF-4B15-A122-7532E671222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7384" y="2200275"/>
                        <a:ext cx="10145207" cy="3514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725328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9482</TotalTime>
  <Words>1661</Words>
  <Application>Microsoft Office PowerPoint</Application>
  <PresentationFormat>Widescreen</PresentationFormat>
  <Paragraphs>216</Paragraphs>
  <Slides>28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Arial</vt:lpstr>
      <vt:lpstr>Calibri</vt:lpstr>
      <vt:lpstr>Calibri Light</vt:lpstr>
      <vt:lpstr>Candara</vt:lpstr>
      <vt:lpstr>Wingdings 2</vt:lpstr>
      <vt:lpstr>Office Theme</vt:lpstr>
      <vt:lpstr>Bitmap Image</vt:lpstr>
      <vt:lpstr>PENGALAMATAN JARINGAN KOMPUTER</vt:lpstr>
      <vt:lpstr>Pendahuluan &amp; Pengertian</vt:lpstr>
      <vt:lpstr>Terminologi IPv4</vt:lpstr>
      <vt:lpstr>IP Public</vt:lpstr>
      <vt:lpstr>IP Static</vt:lpstr>
      <vt:lpstr>Versi IP Address</vt:lpstr>
      <vt:lpstr>IP Address Versi 4 (IPv4)</vt:lpstr>
      <vt:lpstr>Format Umum IPv4</vt:lpstr>
      <vt:lpstr>Contoh Format Umum IPv4</vt:lpstr>
      <vt:lpstr>Classful IP Address Versi 4 (IPv4)</vt:lpstr>
      <vt:lpstr>PowerPoint Presentation</vt:lpstr>
      <vt:lpstr>PowerPoint Presentation</vt:lpstr>
      <vt:lpstr>IPv4 Kelas A</vt:lpstr>
      <vt:lpstr>IPv4 Kelas B</vt:lpstr>
      <vt:lpstr>IPv4 Kelas C</vt:lpstr>
      <vt:lpstr>IPv4 Kelas D</vt:lpstr>
      <vt:lpstr>PowerPoint Presentation</vt:lpstr>
      <vt:lpstr>IPv4 Yang Tersedia Secara Aktual</vt:lpstr>
      <vt:lpstr>Range Alamat Khusus IPv4 Private</vt:lpstr>
      <vt:lpstr>Subnet Mask / Netmask</vt:lpstr>
      <vt:lpstr>Subnet Mask / Netmask</vt:lpstr>
      <vt:lpstr>IP Gateway / Default Gateway Address</vt:lpstr>
      <vt:lpstr>IP Broadcast / Broadcast Address</vt:lpstr>
      <vt:lpstr>IP Address Versi 6 (IPv6)</vt:lpstr>
      <vt:lpstr>Thanks...</vt:lpstr>
      <vt:lpstr>Next Meteri… Subnetting</vt:lpstr>
      <vt:lpstr>PowerPoint Presentation</vt:lpstr>
      <vt:lpstr>Referensi: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(IT) ENTERPRENEURSHIP</dc:title>
  <dc:creator>Ayel</dc:creator>
  <cp:lastModifiedBy>T. Khairil Ahsyar</cp:lastModifiedBy>
  <cp:revision>380</cp:revision>
  <dcterms:created xsi:type="dcterms:W3CDTF">2018-03-10T06:00:56Z</dcterms:created>
  <dcterms:modified xsi:type="dcterms:W3CDTF">2022-04-12T01:11:55Z</dcterms:modified>
</cp:coreProperties>
</file>