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77" r:id="rId3"/>
    <p:sldId id="314" r:id="rId4"/>
    <p:sldId id="308" r:id="rId5"/>
    <p:sldId id="306" r:id="rId6"/>
    <p:sldId id="304" r:id="rId7"/>
    <p:sldId id="307" r:id="rId8"/>
    <p:sldId id="297" r:id="rId9"/>
    <p:sldId id="298" r:id="rId10"/>
    <p:sldId id="299" r:id="rId11"/>
    <p:sldId id="313" r:id="rId12"/>
    <p:sldId id="301" r:id="rId13"/>
    <p:sldId id="309" r:id="rId14"/>
    <p:sldId id="311" r:id="rId15"/>
    <p:sldId id="312" r:id="rId16"/>
    <p:sldId id="302" r:id="rId17"/>
    <p:sldId id="305" r:id="rId18"/>
    <p:sldId id="293" r:id="rId19"/>
    <p:sldId id="286" r:id="rId20"/>
    <p:sldId id="294" r:id="rId2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42" autoAdjust="0"/>
    <p:restoredTop sz="94660"/>
  </p:normalViewPr>
  <p:slideViewPr>
    <p:cSldViewPr snapToGrid="0">
      <p:cViewPr varScale="1">
        <p:scale>
          <a:sx n="83" d="100"/>
          <a:sy n="83" d="100"/>
        </p:scale>
        <p:origin x="30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61116-26B9-4E4D-AC14-ADE545B5F226}" type="datetimeFigureOut">
              <a:rPr lang="id-ID" smtClean="0"/>
              <a:t>24/01/2024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n-NO"/>
              <a:t>Program Studi Sistem Informasi - FASTE - UIN Suska Riau</a:t>
            </a:r>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28FB06-26D3-4812-9C1E-4EE80B389A04}" type="slidenum">
              <a:rPr lang="id-ID" smtClean="0"/>
              <a:t>‹#›</a:t>
            </a:fld>
            <a:endParaRPr lang="id-ID"/>
          </a:p>
        </p:txBody>
      </p:sp>
    </p:spTree>
    <p:extLst>
      <p:ext uri="{BB962C8B-B14F-4D97-AF65-F5344CB8AC3E}">
        <p14:creationId xmlns:p14="http://schemas.microsoft.com/office/powerpoint/2010/main" val="12569101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E3D78-4473-4AD0-8A00-B580A8A1AF04}" type="datetimeFigureOut">
              <a:rPr lang="id-ID" smtClean="0"/>
              <a:t>24/01/2024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n-NO"/>
              <a:t>Program Studi Sistem Informasi - FASTE - UIN Suska Riau</a:t>
            </a:r>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30896-C91C-4318-9159-AA46DBC971EA}" type="slidenum">
              <a:rPr lang="id-ID" smtClean="0"/>
              <a:t>‹#›</a:t>
            </a:fld>
            <a:endParaRPr lang="id-ID"/>
          </a:p>
        </p:txBody>
      </p:sp>
    </p:spTree>
    <p:extLst>
      <p:ext uri="{BB962C8B-B14F-4D97-AF65-F5344CB8AC3E}">
        <p14:creationId xmlns:p14="http://schemas.microsoft.com/office/powerpoint/2010/main" val="78976446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D5CDAC5E-C496-4521-81AE-C7E02ECE68CF}"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21781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E09FC9A4-6513-4D4D-A8F8-5D2D9158C4B1}"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272492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D224E18-5C13-48A8-A25E-2B9074945E4A}"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0130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2EAC5B28-AC13-4A83-B3A2-8409ACC6150C}"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54762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CFB5-C02D-4E52-9F91-DB7BFB88E309}"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85465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F92D0761-78B7-4889-9C0A-D705D4CD869B}" type="datetime1">
              <a:rPr lang="id-ID" smtClean="0"/>
              <a:t>24/01/2024</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31332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2B711421-7052-4FDE-BBED-846A32DF8D18}" type="datetime1">
              <a:rPr lang="id-ID" smtClean="0"/>
              <a:t>24/01/2024</a:t>
            </a:fld>
            <a:endParaRPr lang="id-ID"/>
          </a:p>
        </p:txBody>
      </p:sp>
      <p:sp>
        <p:nvSpPr>
          <p:cNvPr id="8" name="Footer Placeholder 7"/>
          <p:cNvSpPr>
            <a:spLocks noGrp="1"/>
          </p:cNvSpPr>
          <p:nvPr>
            <p:ph type="ftr" sz="quarter" idx="11"/>
          </p:nvPr>
        </p:nvSpPr>
        <p:spPr/>
        <p:txBody>
          <a:bodyPr/>
          <a:lstStyle/>
          <a:p>
            <a:r>
              <a:rPr lang="nn-NO"/>
              <a:t>Program Studi Sistem Informasi - FASTE - UIN Suska Riau</a:t>
            </a:r>
            <a:endParaRPr lang="id-ID"/>
          </a:p>
        </p:txBody>
      </p:sp>
      <p:sp>
        <p:nvSpPr>
          <p:cNvPr id="9" name="Slide Number Placeholder 8"/>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78034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FD1AA09B-88B7-4B61-B49F-333C70F5E59B}" type="datetime1">
              <a:rPr lang="id-ID" smtClean="0"/>
              <a:t>24/01/2024</a:t>
            </a:fld>
            <a:endParaRPr lang="id-ID"/>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14680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048E7-C4D6-4F87-BD12-9D87E509AFAB}" type="datetime1">
              <a:rPr lang="id-ID" smtClean="0"/>
              <a:t>24/01/2024</a:t>
            </a:fld>
            <a:endParaRPr lang="id-ID"/>
          </a:p>
        </p:txBody>
      </p:sp>
      <p:sp>
        <p:nvSpPr>
          <p:cNvPr id="3" name="Footer Placeholder 2"/>
          <p:cNvSpPr>
            <a:spLocks noGrp="1"/>
          </p:cNvSpPr>
          <p:nvPr>
            <p:ph type="ftr" sz="quarter" idx="11"/>
          </p:nvPr>
        </p:nvSpPr>
        <p:spPr/>
        <p:txBody>
          <a:bodyPr/>
          <a:lstStyle/>
          <a:p>
            <a:r>
              <a:rPr lang="nn-NO"/>
              <a:t>Program Studi Sistem Informasi - FASTE - UIN Suska Riau</a:t>
            </a:r>
            <a:endParaRPr lang="id-ID"/>
          </a:p>
        </p:txBody>
      </p:sp>
      <p:sp>
        <p:nvSpPr>
          <p:cNvPr id="4" name="Slide Number Placeholder 3"/>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45057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F98D7F-812C-48A2-BF59-75C6F1E532CA}" type="datetime1">
              <a:rPr lang="id-ID" smtClean="0"/>
              <a:t>24/01/2024</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23901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4F09E-571A-448E-B51C-956D064559A8}" type="datetime1">
              <a:rPr lang="id-ID" smtClean="0"/>
              <a:t>24/01/2024</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245471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CED1A-5DA3-4BD7-92C7-0099D628C4A9}" type="datetime1">
              <a:rPr lang="id-ID" smtClean="0"/>
              <a:t>24/01/2024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n-NO"/>
              <a:t>Program Studi Sistem Informasi - FASTE - UIN Suska Riau</a:t>
            </a:r>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AFC95-989C-443A-BD3C-DAE4CC2D2739}" type="slidenum">
              <a:rPr lang="id-ID" smtClean="0"/>
              <a:t>‹#›</a:t>
            </a:fld>
            <a:endParaRPr lang="id-ID"/>
          </a:p>
        </p:txBody>
      </p:sp>
    </p:spTree>
    <p:extLst>
      <p:ext uri="{BB962C8B-B14F-4D97-AF65-F5344CB8AC3E}">
        <p14:creationId xmlns:p14="http://schemas.microsoft.com/office/powerpoint/2010/main" val="3737151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hyperlink" Target="https://www.facebook.com/tengkukhairilahsyar" TargetMode="External"/><Relationship Id="rId7" Type="http://schemas.openxmlformats.org/officeDocument/2006/relationships/image" Target="../media/image8.png"/><Relationship Id="rId12" Type="http://schemas.openxmlformats.org/officeDocument/2006/relationships/hyperlink" Target="mailto:tengkukhairil@uin-suska.ac.id" TargetMode="External"/><Relationship Id="rId17" Type="http://schemas.openxmlformats.org/officeDocument/2006/relationships/image" Target="../media/image17.png"/><Relationship Id="rId2" Type="http://schemas.openxmlformats.org/officeDocument/2006/relationships/image" Target="../media/image5.jpg"/><Relationship Id="rId16"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5.png"/><Relationship Id="rId10" Type="http://schemas.openxmlformats.org/officeDocument/2006/relationships/image" Target="../media/image11.png"/><Relationship Id="rId4" Type="http://schemas.openxmlformats.org/officeDocument/2006/relationships/hyperlink" Target="http://www.tengkukhairil.com/" TargetMode="External"/><Relationship Id="rId9" Type="http://schemas.openxmlformats.org/officeDocument/2006/relationships/image" Target="../media/image10.png"/><Relationship Id="rId1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7500" y="1066239"/>
            <a:ext cx="11521139" cy="1135063"/>
          </a:xfrm>
        </p:spPr>
        <p:txBody>
          <a:bodyPr>
            <a:normAutofit/>
          </a:bodyPr>
          <a:lstStyle/>
          <a:p>
            <a:r>
              <a:rPr lang="en-US" b="1"/>
              <a:t>Topologi Jaringan Komputer</a:t>
            </a:r>
            <a:endParaRPr lang="id-ID" b="1" dirty="0"/>
          </a:p>
        </p:txBody>
      </p:sp>
      <p:sp>
        <p:nvSpPr>
          <p:cNvPr id="3" name="Subtitle 2"/>
          <p:cNvSpPr>
            <a:spLocks noGrp="1"/>
          </p:cNvSpPr>
          <p:nvPr>
            <p:ph type="subTitle" idx="1"/>
          </p:nvPr>
        </p:nvSpPr>
        <p:spPr>
          <a:xfrm>
            <a:off x="1455313" y="2792542"/>
            <a:ext cx="4954213" cy="792162"/>
          </a:xfrm>
        </p:spPr>
        <p:txBody>
          <a:bodyPr>
            <a:normAutofit/>
          </a:bodyPr>
          <a:lstStyle/>
          <a:p>
            <a:pPr algn="r"/>
            <a:r>
              <a:rPr lang="id-ID" dirty="0"/>
              <a:t>By: </a:t>
            </a:r>
            <a:br>
              <a:rPr lang="id-ID" dirty="0"/>
            </a:br>
            <a:r>
              <a:rPr lang="id-ID" dirty="0"/>
              <a:t>T</a:t>
            </a:r>
            <a:r>
              <a:rPr lang="en-US" dirty="0" err="1"/>
              <a:t>engku</a:t>
            </a:r>
            <a:r>
              <a:rPr lang="id-ID" dirty="0"/>
              <a:t> Khairil Ahsyar,</a:t>
            </a:r>
            <a:r>
              <a:rPr lang="en-US" dirty="0"/>
              <a:t> </a:t>
            </a:r>
            <a:r>
              <a:rPr lang="en-US" dirty="0" err="1"/>
              <a:t>S.Kom</a:t>
            </a:r>
            <a:r>
              <a:rPr lang="en-US" dirty="0"/>
              <a:t>.,</a:t>
            </a:r>
            <a:r>
              <a:rPr lang="id-ID" dirty="0"/>
              <a:t> M.Kom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724" y="5390622"/>
            <a:ext cx="810092" cy="908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le 2"/>
          <p:cNvSpPr txBox="1">
            <a:spLocks/>
          </p:cNvSpPr>
          <p:nvPr/>
        </p:nvSpPr>
        <p:spPr>
          <a:xfrm>
            <a:off x="1341816" y="4254500"/>
            <a:ext cx="5435502" cy="179070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800" dirty="0"/>
              <a:t>Department of </a:t>
            </a:r>
            <a:r>
              <a:rPr lang="id-ID" sz="2800" dirty="0"/>
              <a:t>Information System</a:t>
            </a:r>
            <a:br>
              <a:rPr lang="id-ID" sz="2800" dirty="0"/>
            </a:br>
            <a:r>
              <a:rPr lang="en-US" sz="2800" dirty="0"/>
              <a:t>Faculty of Science and Technology</a:t>
            </a:r>
            <a:br>
              <a:rPr lang="id-ID" sz="2800" dirty="0"/>
            </a:br>
            <a:r>
              <a:rPr lang="id-ID" sz="2800" dirty="0"/>
              <a:t>UIN </a:t>
            </a:r>
            <a:r>
              <a:rPr lang="id-ID" sz="2800"/>
              <a:t>Suska Riau</a:t>
            </a:r>
            <a:endParaRPr lang="id-ID"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56040" y="5411853"/>
            <a:ext cx="867984" cy="837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le 2"/>
          <p:cNvSpPr txBox="1">
            <a:spLocks/>
          </p:cNvSpPr>
          <p:nvPr/>
        </p:nvSpPr>
        <p:spPr>
          <a:xfrm>
            <a:off x="317500" y="241909"/>
            <a:ext cx="11285444" cy="4330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a:t>Matakuliah: Jaringan Komputer</a:t>
            </a:r>
            <a:endParaRPr lang="id-ID" sz="2800" b="1" dirty="0"/>
          </a:p>
          <a:p>
            <a:pPr algn="l"/>
            <a:endParaRPr lang="id-ID" sz="2800" b="1" dirty="0"/>
          </a:p>
        </p:txBody>
      </p:sp>
      <p:pic>
        <p:nvPicPr>
          <p:cNvPr id="2050" name="Picture 2" descr="Top 10 Network Diagram, Topology &amp; Mapping Software - PC &amp; Network  Downloads - PCWDLD.com">
            <a:extLst>
              <a:ext uri="{FF2B5EF4-FFF2-40B4-BE49-F238E27FC236}">
                <a16:creationId xmlns:a16="http://schemas.microsoft.com/office/drawing/2014/main" id="{32062A0B-C30E-4BA6-943F-245A157633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392" y="2456341"/>
            <a:ext cx="4462552" cy="293428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161927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C166DB-AF27-4EE9-9EE3-85889AD28F77}"/>
              </a:ext>
            </a:extLst>
          </p:cNvPr>
          <p:cNvSpPr>
            <a:spLocks noGrp="1"/>
          </p:cNvSpPr>
          <p:nvPr>
            <p:ph type="title"/>
          </p:nvPr>
        </p:nvSpPr>
        <p:spPr>
          <a:xfrm>
            <a:off x="489397" y="365125"/>
            <a:ext cx="10864403" cy="1325563"/>
          </a:xfrm>
        </p:spPr>
        <p:txBody>
          <a:bodyPr/>
          <a:lstStyle/>
          <a:p>
            <a:r>
              <a:rPr lang="en-US"/>
              <a:t>1. Topologi Bus</a:t>
            </a:r>
            <a:endParaRPr lang="en-ID"/>
          </a:p>
        </p:txBody>
      </p:sp>
      <p:sp>
        <p:nvSpPr>
          <p:cNvPr id="3" name="Content Placeholder 2">
            <a:extLst>
              <a:ext uri="{FF2B5EF4-FFF2-40B4-BE49-F238E27FC236}">
                <a16:creationId xmlns:a16="http://schemas.microsoft.com/office/drawing/2014/main" id="{9573338F-4FE4-463A-8B15-D97F0FAB9B2B}"/>
              </a:ext>
            </a:extLst>
          </p:cNvPr>
          <p:cNvSpPr>
            <a:spLocks noGrp="1"/>
          </p:cNvSpPr>
          <p:nvPr>
            <p:ph idx="1"/>
          </p:nvPr>
        </p:nvSpPr>
        <p:spPr>
          <a:xfrm>
            <a:off x="593502" y="1857554"/>
            <a:ext cx="3708041" cy="4351338"/>
          </a:xfrm>
        </p:spPr>
        <p:txBody>
          <a:bodyPr>
            <a:normAutofit fontScale="92500"/>
          </a:bodyPr>
          <a:lstStyle/>
          <a:p>
            <a:pPr marL="0" indent="0">
              <a:buNone/>
            </a:pPr>
            <a:r>
              <a:rPr lang="en-ID" b="1"/>
              <a:t>Kelebihan</a:t>
            </a:r>
            <a:r>
              <a:rPr lang="en-ID"/>
              <a:t>:</a:t>
            </a:r>
          </a:p>
          <a:p>
            <a:r>
              <a:rPr lang="en-ID"/>
              <a:t>Hemat Kabel.</a:t>
            </a:r>
          </a:p>
          <a:p>
            <a:r>
              <a:rPr lang="en-ID"/>
              <a:t>Layout kabel sederhana.</a:t>
            </a:r>
          </a:p>
          <a:p>
            <a:r>
              <a:rPr lang="en-ID"/>
              <a:t>Mudah melakukan pengembangan tanpa mengganggu yang lain.</a:t>
            </a:r>
          </a:p>
          <a:p>
            <a:r>
              <a:rPr lang="en-ID"/>
              <a:t>Kecepatan pengiriman data tinggi.</a:t>
            </a:r>
          </a:p>
          <a:p>
            <a:r>
              <a:rPr lang="en-ID"/>
              <a:t>Tahan terhadap kondisi cuaca.</a:t>
            </a:r>
          </a:p>
        </p:txBody>
      </p:sp>
      <p:sp>
        <p:nvSpPr>
          <p:cNvPr id="4" name="Footer Placeholder 3">
            <a:extLst>
              <a:ext uri="{FF2B5EF4-FFF2-40B4-BE49-F238E27FC236}">
                <a16:creationId xmlns:a16="http://schemas.microsoft.com/office/drawing/2014/main" id="{B91C908D-63D8-4B9C-A36D-0813A539F6E3}"/>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12D4FBE2-9DBD-4E4C-87B6-C2E50F6C2556}"/>
              </a:ext>
            </a:extLst>
          </p:cNvPr>
          <p:cNvSpPr>
            <a:spLocks noGrp="1"/>
          </p:cNvSpPr>
          <p:nvPr>
            <p:ph type="sldNum" sz="quarter" idx="12"/>
          </p:nvPr>
        </p:nvSpPr>
        <p:spPr/>
        <p:txBody>
          <a:bodyPr/>
          <a:lstStyle/>
          <a:p>
            <a:fld id="{F23AFC95-989C-443A-BD3C-DAE4CC2D2739}" type="slidenum">
              <a:rPr lang="id-ID" smtClean="0"/>
              <a:t>10</a:t>
            </a:fld>
            <a:endParaRPr lang="id-ID"/>
          </a:p>
        </p:txBody>
      </p:sp>
      <p:pic>
        <p:nvPicPr>
          <p:cNvPr id="4098" name="Picture 2" descr="1) Understand The Term 'Network' (2) Develop Your Knowledge Of Networks -  Lessons - Tes Teach">
            <a:extLst>
              <a:ext uri="{FF2B5EF4-FFF2-40B4-BE49-F238E27FC236}">
                <a16:creationId xmlns:a16="http://schemas.microsoft.com/office/drawing/2014/main" id="{1EED3294-221E-4248-AA4A-458CFBD8B1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65839"/>
            <a:ext cx="5152621" cy="261656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C8748547-1386-4938-8325-CB0924FC5CA3}"/>
              </a:ext>
            </a:extLst>
          </p:cNvPr>
          <p:cNvSpPr txBox="1">
            <a:spLocks/>
          </p:cNvSpPr>
          <p:nvPr/>
        </p:nvSpPr>
        <p:spPr>
          <a:xfrm>
            <a:off x="4794696" y="3322134"/>
            <a:ext cx="6717407" cy="292795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D" b="1"/>
              <a:t>Kekurangan</a:t>
            </a:r>
            <a:r>
              <a:rPr lang="en-ID"/>
              <a:t>:</a:t>
            </a:r>
          </a:p>
          <a:p>
            <a:r>
              <a:rPr lang="en-ID"/>
              <a:t>Sulit mengidentifikasi kesalahan.</a:t>
            </a:r>
          </a:p>
          <a:p>
            <a:r>
              <a:rPr lang="en-ID"/>
              <a:t>Kepadatan lalu lintas pada jalur utama.</a:t>
            </a:r>
          </a:p>
          <a:p>
            <a:r>
              <a:rPr lang="en-ID"/>
              <a:t>Sering terjadi collusion.</a:t>
            </a:r>
          </a:p>
          <a:p>
            <a:r>
              <a:rPr lang="en-ID"/>
              <a:t>Jika kabel utama mengalami gangguan, maka seluruh jaringan terganggu.</a:t>
            </a:r>
          </a:p>
          <a:p>
            <a:r>
              <a:rPr lang="en-ID"/>
              <a:t>Butuh Repeater jika terlalu jauh.</a:t>
            </a:r>
          </a:p>
        </p:txBody>
      </p:sp>
    </p:spTree>
    <p:extLst>
      <p:ext uri="{BB962C8B-B14F-4D97-AF65-F5344CB8AC3E}">
        <p14:creationId xmlns:p14="http://schemas.microsoft.com/office/powerpoint/2010/main" val="928511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5702C-7334-4AF2-B67B-079D61B5AD05}"/>
              </a:ext>
            </a:extLst>
          </p:cNvPr>
          <p:cNvSpPr>
            <a:spLocks noGrp="1"/>
          </p:cNvSpPr>
          <p:nvPr>
            <p:ph type="title"/>
          </p:nvPr>
        </p:nvSpPr>
        <p:spPr/>
        <p:txBody>
          <a:bodyPr/>
          <a:lstStyle/>
          <a:p>
            <a:pPr algn="r"/>
            <a:r>
              <a:rPr lang="en-US"/>
              <a:t>2. Topologi Ring</a:t>
            </a:r>
            <a:endParaRPr lang="en-ID"/>
          </a:p>
        </p:txBody>
      </p:sp>
      <p:sp>
        <p:nvSpPr>
          <p:cNvPr id="3" name="Content Placeholder 2">
            <a:extLst>
              <a:ext uri="{FF2B5EF4-FFF2-40B4-BE49-F238E27FC236}">
                <a16:creationId xmlns:a16="http://schemas.microsoft.com/office/drawing/2014/main" id="{676DB2EB-DC94-4C6E-978E-44AB8E8722CC}"/>
              </a:ext>
            </a:extLst>
          </p:cNvPr>
          <p:cNvSpPr>
            <a:spLocks noGrp="1"/>
          </p:cNvSpPr>
          <p:nvPr>
            <p:ph idx="1"/>
          </p:nvPr>
        </p:nvSpPr>
        <p:spPr>
          <a:xfrm>
            <a:off x="838200" y="2240923"/>
            <a:ext cx="5257800" cy="4251951"/>
          </a:xfrm>
        </p:spPr>
        <p:txBody>
          <a:bodyPr>
            <a:normAutofit fontScale="77500" lnSpcReduction="20000"/>
          </a:bodyPr>
          <a:lstStyle/>
          <a:p>
            <a:pPr marL="0" indent="0">
              <a:buNone/>
            </a:pPr>
            <a:r>
              <a:rPr lang="en-ID" b="1"/>
              <a:t>Kelebihan</a:t>
            </a:r>
            <a:r>
              <a:rPr lang="en-ID"/>
              <a:t>:</a:t>
            </a:r>
          </a:p>
          <a:p>
            <a:r>
              <a:rPr lang="en-ID"/>
              <a:t>Hemat kabel.</a:t>
            </a:r>
          </a:p>
          <a:p>
            <a:r>
              <a:rPr lang="en-ID"/>
              <a:t>Biaya instalasi murah.</a:t>
            </a:r>
          </a:p>
          <a:p>
            <a:r>
              <a:rPr lang="en-ID"/>
              <a:t>Tingkat kerumitan pemasangan rendah.</a:t>
            </a:r>
          </a:p>
          <a:p>
            <a:r>
              <a:rPr lang="en-ID"/>
              <a:t>Performa lebih baik daripada topologi Bus.</a:t>
            </a:r>
          </a:p>
          <a:p>
            <a:r>
              <a:rPr lang="en-ID"/>
              <a:t>Mudah melakukan konfigurasi ulang dan instalasi perangkat baru.</a:t>
            </a:r>
          </a:p>
          <a:p>
            <a:r>
              <a:rPr lang="en-ID"/>
              <a:t>Transmisi data relatif sederhana (perjalanan paket dalam satu arah).</a:t>
            </a:r>
          </a:p>
          <a:p>
            <a:r>
              <a:rPr lang="en-ID"/>
              <a:t>Tidak terjadi collision.</a:t>
            </a:r>
          </a:p>
          <a:p>
            <a:r>
              <a:rPr lang="en-ID"/>
              <a:t>Mudah melakukan pelacakan dan isolasi kesalahan karena menggunakan konfigurasi point to point.</a:t>
            </a:r>
          </a:p>
        </p:txBody>
      </p:sp>
      <p:sp>
        <p:nvSpPr>
          <p:cNvPr id="4" name="Footer Placeholder 3">
            <a:extLst>
              <a:ext uri="{FF2B5EF4-FFF2-40B4-BE49-F238E27FC236}">
                <a16:creationId xmlns:a16="http://schemas.microsoft.com/office/drawing/2014/main" id="{B92400D5-5E86-4128-BD03-6011FC79946C}"/>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EB495DE5-32EE-461C-9FFD-B3D3F5D182BE}"/>
              </a:ext>
            </a:extLst>
          </p:cNvPr>
          <p:cNvSpPr>
            <a:spLocks noGrp="1"/>
          </p:cNvSpPr>
          <p:nvPr>
            <p:ph type="sldNum" sz="quarter" idx="12"/>
          </p:nvPr>
        </p:nvSpPr>
        <p:spPr/>
        <p:txBody>
          <a:bodyPr/>
          <a:lstStyle/>
          <a:p>
            <a:fld id="{F23AFC95-989C-443A-BD3C-DAE4CC2D2739}" type="slidenum">
              <a:rPr lang="id-ID" smtClean="0"/>
              <a:t>11</a:t>
            </a:fld>
            <a:endParaRPr lang="id-ID"/>
          </a:p>
        </p:txBody>
      </p:sp>
      <p:sp>
        <p:nvSpPr>
          <p:cNvPr id="6" name="Content Placeholder 2">
            <a:extLst>
              <a:ext uri="{FF2B5EF4-FFF2-40B4-BE49-F238E27FC236}">
                <a16:creationId xmlns:a16="http://schemas.microsoft.com/office/drawing/2014/main" id="{8984D5BC-2E7B-4D5F-BEA4-619EF22E344C}"/>
              </a:ext>
            </a:extLst>
          </p:cNvPr>
          <p:cNvSpPr txBox="1">
            <a:spLocks/>
          </p:cNvSpPr>
          <p:nvPr/>
        </p:nvSpPr>
        <p:spPr>
          <a:xfrm>
            <a:off x="6095999" y="2012322"/>
            <a:ext cx="5572259" cy="448055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b="1"/>
              <a:t>Kekurangan</a:t>
            </a:r>
            <a:r>
              <a:rPr lang="en-ID"/>
              <a:t>:</a:t>
            </a:r>
          </a:p>
          <a:p>
            <a:r>
              <a:rPr lang="en-ID"/>
              <a:t>Jika ada masalah di suatu node, seluruh jaringan akan terganggu. </a:t>
            </a:r>
          </a:p>
          <a:p>
            <a:r>
              <a:rPr lang="en-ID"/>
              <a:t>Sulit untuk pengembangan jaringan.</a:t>
            </a:r>
          </a:p>
          <a:p>
            <a:r>
              <a:rPr lang="en-ID"/>
              <a:t>Lebih sulit dikonfigurasi daripada Topologi Star.</a:t>
            </a:r>
          </a:p>
          <a:p>
            <a:r>
              <a:rPr lang="en-ID"/>
              <a:t>Kinerja komunikasi dalam jaringan bergantung pada bayak node.</a:t>
            </a:r>
          </a:p>
          <a:p>
            <a:r>
              <a:rPr lang="en-ID"/>
              <a:t>Paket data harus melewati setiap komputer antara pengirim dan penerima, oleh karena ini membuatnya lebih lambat.</a:t>
            </a:r>
          </a:p>
          <a:p>
            <a:r>
              <a:rPr lang="en-ID"/>
              <a:t>Troubleshooting bisa dibilang cukup rumit.</a:t>
            </a:r>
          </a:p>
        </p:txBody>
      </p:sp>
      <p:pic>
        <p:nvPicPr>
          <p:cNvPr id="8" name="Picture 2" descr="Computer Network Topology and its Types with Live Example | 2018">
            <a:extLst>
              <a:ext uri="{FF2B5EF4-FFF2-40B4-BE49-F238E27FC236}">
                <a16:creationId xmlns:a16="http://schemas.microsoft.com/office/drawing/2014/main" id="{A3A0B6D0-24E1-46E2-87A1-017926B3F7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623" y="319636"/>
            <a:ext cx="3185375" cy="2652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17998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What is Star Topology?">
            <a:extLst>
              <a:ext uri="{FF2B5EF4-FFF2-40B4-BE49-F238E27FC236}">
                <a16:creationId xmlns:a16="http://schemas.microsoft.com/office/drawing/2014/main" id="{82CD61D7-5375-4D32-BFE9-A286F55F2F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4745" y="3539242"/>
            <a:ext cx="4794730" cy="295363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1D24300-5022-46AE-B1C2-B29982952820}"/>
              </a:ext>
            </a:extLst>
          </p:cNvPr>
          <p:cNvSpPr>
            <a:spLocks noGrp="1"/>
          </p:cNvSpPr>
          <p:nvPr>
            <p:ph type="title"/>
          </p:nvPr>
        </p:nvSpPr>
        <p:spPr/>
        <p:txBody>
          <a:bodyPr/>
          <a:lstStyle/>
          <a:p>
            <a:r>
              <a:rPr lang="en-US"/>
              <a:t>3. Topologi Star</a:t>
            </a:r>
            <a:endParaRPr lang="en-ID"/>
          </a:p>
        </p:txBody>
      </p:sp>
      <p:sp>
        <p:nvSpPr>
          <p:cNvPr id="3" name="Content Placeholder 2">
            <a:extLst>
              <a:ext uri="{FF2B5EF4-FFF2-40B4-BE49-F238E27FC236}">
                <a16:creationId xmlns:a16="http://schemas.microsoft.com/office/drawing/2014/main" id="{807313B9-AC9E-43C9-A3FB-4D29D204CDDD}"/>
              </a:ext>
            </a:extLst>
          </p:cNvPr>
          <p:cNvSpPr>
            <a:spLocks noGrp="1"/>
          </p:cNvSpPr>
          <p:nvPr>
            <p:ph idx="1"/>
          </p:nvPr>
        </p:nvSpPr>
        <p:spPr>
          <a:xfrm>
            <a:off x="838200" y="1493949"/>
            <a:ext cx="10515600" cy="4683014"/>
          </a:xfrm>
        </p:spPr>
        <p:txBody>
          <a:bodyPr>
            <a:normAutofit lnSpcReduction="10000"/>
          </a:bodyPr>
          <a:lstStyle/>
          <a:p>
            <a:pPr marL="0" indent="0">
              <a:buNone/>
            </a:pPr>
            <a:r>
              <a:rPr lang="en-ID" b="1"/>
              <a:t>Kelebihan</a:t>
            </a:r>
            <a:r>
              <a:rPr lang="en-ID"/>
              <a:t>:</a:t>
            </a:r>
          </a:p>
          <a:p>
            <a:r>
              <a:rPr lang="en-ID"/>
              <a:t>Paling Fleksibel.</a:t>
            </a:r>
          </a:p>
          <a:p>
            <a:r>
              <a:rPr lang="en-ID"/>
              <a:t>Mudah melakukan pemasangan pengembangan atau penambahan workstation baru tanpa mengganggu yang lain.</a:t>
            </a:r>
          </a:p>
          <a:p>
            <a:r>
              <a:rPr lang="en-ID"/>
              <a:t>Kemudahan deteksi dan isolasi kesalahan/kerusakan.</a:t>
            </a:r>
          </a:p>
          <a:p>
            <a:r>
              <a:rPr lang="en-ID"/>
              <a:t>Kontrol terpusat.</a:t>
            </a:r>
          </a:p>
          <a:p>
            <a:pPr marL="0" indent="0">
              <a:buNone/>
            </a:pPr>
            <a:endParaRPr lang="en-ID"/>
          </a:p>
          <a:p>
            <a:pPr marL="0" indent="0">
              <a:buNone/>
            </a:pPr>
            <a:r>
              <a:rPr lang="en-ID" b="1"/>
              <a:t>Kelemahan</a:t>
            </a:r>
            <a:r>
              <a:rPr lang="en-ID"/>
              <a:t>:</a:t>
            </a:r>
          </a:p>
          <a:p>
            <a:r>
              <a:rPr lang="en-ID"/>
              <a:t>Banyak menggunakan kabel.</a:t>
            </a:r>
          </a:p>
          <a:p>
            <a:r>
              <a:rPr lang="en-ID"/>
              <a:t>Kontrol terpusat(HUB) menjadi elemen kritis.</a:t>
            </a:r>
          </a:p>
        </p:txBody>
      </p:sp>
      <p:sp>
        <p:nvSpPr>
          <p:cNvPr id="4" name="Footer Placeholder 3">
            <a:extLst>
              <a:ext uri="{FF2B5EF4-FFF2-40B4-BE49-F238E27FC236}">
                <a16:creationId xmlns:a16="http://schemas.microsoft.com/office/drawing/2014/main" id="{87EB928A-CC19-42D1-BFB1-5ACB03EE384C}"/>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D1EBAD1B-C5FE-46F7-A9CA-71FE37189599}"/>
              </a:ext>
            </a:extLst>
          </p:cNvPr>
          <p:cNvSpPr>
            <a:spLocks noGrp="1"/>
          </p:cNvSpPr>
          <p:nvPr>
            <p:ph type="sldNum" sz="quarter" idx="12"/>
          </p:nvPr>
        </p:nvSpPr>
        <p:spPr/>
        <p:txBody>
          <a:bodyPr/>
          <a:lstStyle/>
          <a:p>
            <a:fld id="{F23AFC95-989C-443A-BD3C-DAE4CC2D2739}" type="slidenum">
              <a:rPr lang="id-ID" smtClean="0"/>
              <a:t>12</a:t>
            </a:fld>
            <a:endParaRPr lang="id-ID"/>
          </a:p>
        </p:txBody>
      </p:sp>
    </p:spTree>
    <p:extLst>
      <p:ext uri="{BB962C8B-B14F-4D97-AF65-F5344CB8AC3E}">
        <p14:creationId xmlns:p14="http://schemas.microsoft.com/office/powerpoint/2010/main" val="3864952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6405-2EC2-40A7-85A6-3DBE9DAD009C}"/>
              </a:ext>
            </a:extLst>
          </p:cNvPr>
          <p:cNvSpPr>
            <a:spLocks noGrp="1"/>
          </p:cNvSpPr>
          <p:nvPr>
            <p:ph type="title"/>
          </p:nvPr>
        </p:nvSpPr>
        <p:spPr/>
        <p:txBody>
          <a:bodyPr/>
          <a:lstStyle/>
          <a:p>
            <a:r>
              <a:rPr lang="en-US"/>
              <a:t>4. Topologi Mesh</a:t>
            </a:r>
            <a:endParaRPr lang="en-ID"/>
          </a:p>
        </p:txBody>
      </p:sp>
      <p:sp>
        <p:nvSpPr>
          <p:cNvPr id="3" name="Content Placeholder 2">
            <a:extLst>
              <a:ext uri="{FF2B5EF4-FFF2-40B4-BE49-F238E27FC236}">
                <a16:creationId xmlns:a16="http://schemas.microsoft.com/office/drawing/2014/main" id="{E293CA44-4E57-404E-AC8B-832DF459CE13}"/>
              </a:ext>
            </a:extLst>
          </p:cNvPr>
          <p:cNvSpPr>
            <a:spLocks noGrp="1"/>
          </p:cNvSpPr>
          <p:nvPr>
            <p:ph idx="1"/>
          </p:nvPr>
        </p:nvSpPr>
        <p:spPr/>
        <p:txBody>
          <a:bodyPr>
            <a:normAutofit/>
          </a:bodyPr>
          <a:lstStyle/>
          <a:p>
            <a:r>
              <a:rPr lang="en-ID"/>
              <a:t>Setiap perangkat terhubung/berkomunikasi secara langsung ke perangkat lainnya (dedicated links).</a:t>
            </a:r>
          </a:p>
          <a:p>
            <a:r>
              <a:rPr lang="en-US"/>
              <a:t>Dibagi menjadi Mesh Fully Connected &amp; Mesh Partial Connected</a:t>
            </a:r>
            <a:endParaRPr lang="en-ID"/>
          </a:p>
          <a:p>
            <a:r>
              <a:rPr lang="en-ID"/>
              <a:t>Maksimal koneksi antar perangkat sebanyak n(n-1)/2. </a:t>
            </a:r>
          </a:p>
          <a:p>
            <a:r>
              <a:rPr lang="en-ID"/>
              <a:t>Setiap perangkat harus memiliki sebanyak n-1 Port Input/Output.</a:t>
            </a:r>
          </a:p>
          <a:p>
            <a:r>
              <a:rPr lang="en-ID"/>
              <a:t>EX: </a:t>
            </a:r>
          </a:p>
          <a:p>
            <a:pPr lvl="1"/>
            <a:r>
              <a:rPr lang="en-ID"/>
              <a:t>Apabila 5 komputer akan dihubungkan, maka agar seluruh koneksi antar komputer dapat berfungsi optimal, diperlukan kabel koneksi sebanyak 5(5-1)/2 = 10 kabel koneksi, dan masing-masing komputer harus memiliki port I/O sebanyak 5-1 = 4 port.</a:t>
            </a:r>
          </a:p>
        </p:txBody>
      </p:sp>
      <p:sp>
        <p:nvSpPr>
          <p:cNvPr id="4" name="Footer Placeholder 3">
            <a:extLst>
              <a:ext uri="{FF2B5EF4-FFF2-40B4-BE49-F238E27FC236}">
                <a16:creationId xmlns:a16="http://schemas.microsoft.com/office/drawing/2014/main" id="{F20E588E-4E34-42F2-AC3D-A46DFB210B99}"/>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8353D026-6DD7-4E63-9EDD-AA61CF2F48B2}"/>
              </a:ext>
            </a:extLst>
          </p:cNvPr>
          <p:cNvSpPr>
            <a:spLocks noGrp="1"/>
          </p:cNvSpPr>
          <p:nvPr>
            <p:ph type="sldNum" sz="quarter" idx="12"/>
          </p:nvPr>
        </p:nvSpPr>
        <p:spPr/>
        <p:txBody>
          <a:bodyPr/>
          <a:lstStyle/>
          <a:p>
            <a:fld id="{F23AFC95-989C-443A-BD3C-DAE4CC2D2739}" type="slidenum">
              <a:rPr lang="id-ID" smtClean="0"/>
              <a:t>13</a:t>
            </a:fld>
            <a:endParaRPr lang="id-ID"/>
          </a:p>
        </p:txBody>
      </p:sp>
    </p:spTree>
    <p:extLst>
      <p:ext uri="{BB962C8B-B14F-4D97-AF65-F5344CB8AC3E}">
        <p14:creationId xmlns:p14="http://schemas.microsoft.com/office/powerpoint/2010/main" val="1784663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omputer Network Topology and its Types with Live Example | 2018">
            <a:extLst>
              <a:ext uri="{FF2B5EF4-FFF2-40B4-BE49-F238E27FC236}">
                <a16:creationId xmlns:a16="http://schemas.microsoft.com/office/drawing/2014/main" id="{0459D1CA-B13C-4A27-9754-605A924153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3830" y="3257939"/>
            <a:ext cx="4702602" cy="300871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86F9B3B-0D3C-4334-959E-180BF6DEA129}"/>
              </a:ext>
            </a:extLst>
          </p:cNvPr>
          <p:cNvSpPr>
            <a:spLocks noGrp="1"/>
          </p:cNvSpPr>
          <p:nvPr>
            <p:ph type="title"/>
          </p:nvPr>
        </p:nvSpPr>
        <p:spPr/>
        <p:txBody>
          <a:bodyPr/>
          <a:lstStyle/>
          <a:p>
            <a:r>
              <a:rPr lang="en-US"/>
              <a:t>Karakteristik Topologi Mesh</a:t>
            </a:r>
            <a:endParaRPr lang="en-ID"/>
          </a:p>
        </p:txBody>
      </p:sp>
      <p:sp>
        <p:nvSpPr>
          <p:cNvPr id="3" name="Content Placeholder 2">
            <a:extLst>
              <a:ext uri="{FF2B5EF4-FFF2-40B4-BE49-F238E27FC236}">
                <a16:creationId xmlns:a16="http://schemas.microsoft.com/office/drawing/2014/main" id="{5AEDA971-2BE0-465E-803D-0CAB11F0B40F}"/>
              </a:ext>
            </a:extLst>
          </p:cNvPr>
          <p:cNvSpPr>
            <a:spLocks noGrp="1"/>
          </p:cNvSpPr>
          <p:nvPr>
            <p:ph idx="1"/>
          </p:nvPr>
        </p:nvSpPr>
        <p:spPr/>
        <p:txBody>
          <a:bodyPr>
            <a:normAutofit/>
          </a:bodyPr>
          <a:lstStyle/>
          <a:p>
            <a:r>
              <a:rPr lang="en-ID"/>
              <a:t>Adanya kecederungan yang berlebih terhadap peralatan yang dibutuhkan.</a:t>
            </a:r>
          </a:p>
          <a:p>
            <a:r>
              <a:rPr lang="en-ID"/>
              <a:t>Semakin banyak sentral yang dipasang, akan semakin rumit.</a:t>
            </a:r>
          </a:p>
          <a:p>
            <a:r>
              <a:rPr lang="en-ID"/>
              <a:t>Banyak melakukan konfigurasi/pengaturan.</a:t>
            </a:r>
          </a:p>
          <a:p>
            <a:r>
              <a:rPr lang="en-ID"/>
              <a:t>Antara node akan saling terhubung.</a:t>
            </a:r>
          </a:p>
          <a:p>
            <a:r>
              <a:rPr lang="en-ID"/>
              <a:t>Banyak menggunakan media.</a:t>
            </a:r>
          </a:p>
          <a:p>
            <a:r>
              <a:rPr lang="en-ID"/>
              <a:t>Tidak adanya client server.</a:t>
            </a:r>
          </a:p>
        </p:txBody>
      </p:sp>
      <p:sp>
        <p:nvSpPr>
          <p:cNvPr id="4" name="Footer Placeholder 3">
            <a:extLst>
              <a:ext uri="{FF2B5EF4-FFF2-40B4-BE49-F238E27FC236}">
                <a16:creationId xmlns:a16="http://schemas.microsoft.com/office/drawing/2014/main" id="{C0B32D09-216C-4E12-9E40-0242B6765F62}"/>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2C8D67C1-24D4-44E4-8464-4FF308BFA65D}"/>
              </a:ext>
            </a:extLst>
          </p:cNvPr>
          <p:cNvSpPr>
            <a:spLocks noGrp="1"/>
          </p:cNvSpPr>
          <p:nvPr>
            <p:ph type="sldNum" sz="quarter" idx="12"/>
          </p:nvPr>
        </p:nvSpPr>
        <p:spPr/>
        <p:txBody>
          <a:bodyPr/>
          <a:lstStyle/>
          <a:p>
            <a:fld id="{F23AFC95-989C-443A-BD3C-DAE4CC2D2739}" type="slidenum">
              <a:rPr lang="id-ID" smtClean="0"/>
              <a:t>14</a:t>
            </a:fld>
            <a:endParaRPr lang="id-ID"/>
          </a:p>
        </p:txBody>
      </p:sp>
    </p:spTree>
    <p:extLst>
      <p:ext uri="{BB962C8B-B14F-4D97-AF65-F5344CB8AC3E}">
        <p14:creationId xmlns:p14="http://schemas.microsoft.com/office/powerpoint/2010/main" val="532715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FAF3E1-0809-4111-A007-630D1C98E8BF}"/>
              </a:ext>
            </a:extLst>
          </p:cNvPr>
          <p:cNvSpPr>
            <a:spLocks noGrp="1"/>
          </p:cNvSpPr>
          <p:nvPr>
            <p:ph idx="1"/>
          </p:nvPr>
        </p:nvSpPr>
        <p:spPr>
          <a:xfrm>
            <a:off x="528035" y="365125"/>
            <a:ext cx="5314682" cy="5811838"/>
          </a:xfrm>
        </p:spPr>
        <p:txBody>
          <a:bodyPr>
            <a:normAutofit lnSpcReduction="10000"/>
          </a:bodyPr>
          <a:lstStyle/>
          <a:p>
            <a:pPr marL="0" indent="0">
              <a:buNone/>
            </a:pPr>
            <a:r>
              <a:rPr lang="en-ID" b="1"/>
              <a:t>Kelebihan</a:t>
            </a:r>
            <a:r>
              <a:rPr lang="en-ID"/>
              <a:t>:</a:t>
            </a:r>
          </a:p>
          <a:p>
            <a:r>
              <a:rPr lang="en-ID"/>
              <a:t>Merupakan jaringan kuat dan memiliki sifat Robust.</a:t>
            </a:r>
          </a:p>
          <a:p>
            <a:r>
              <a:rPr lang="en-ID"/>
              <a:t>Pengiriman data dapat dilakukan secara bersamaan</a:t>
            </a:r>
          </a:p>
          <a:p>
            <a:r>
              <a:rPr lang="en-ID"/>
              <a:t>Pemecahan masalah (troubleshoot) lebih mudah dan fault tolerance.</a:t>
            </a:r>
          </a:p>
          <a:p>
            <a:r>
              <a:rPr lang="en-ID"/>
              <a:t>Kecil kemungkinan terjadinya collusion.</a:t>
            </a:r>
          </a:p>
          <a:p>
            <a:r>
              <a:rPr lang="en-ID"/>
              <a:t>Kapasitas komunikasi lebih terjamin dan mampu menampung banyak user atau pengguna yang aktif.</a:t>
            </a:r>
          </a:p>
        </p:txBody>
      </p:sp>
      <p:sp>
        <p:nvSpPr>
          <p:cNvPr id="4" name="Footer Placeholder 3">
            <a:extLst>
              <a:ext uri="{FF2B5EF4-FFF2-40B4-BE49-F238E27FC236}">
                <a16:creationId xmlns:a16="http://schemas.microsoft.com/office/drawing/2014/main" id="{B52717FB-3265-43B5-A8E1-1AA2CC90D5F6}"/>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5CD36F23-6806-4EA1-9F16-C01F3B00E239}"/>
              </a:ext>
            </a:extLst>
          </p:cNvPr>
          <p:cNvSpPr>
            <a:spLocks noGrp="1"/>
          </p:cNvSpPr>
          <p:nvPr>
            <p:ph type="sldNum" sz="quarter" idx="12"/>
          </p:nvPr>
        </p:nvSpPr>
        <p:spPr/>
        <p:txBody>
          <a:bodyPr/>
          <a:lstStyle/>
          <a:p>
            <a:fld id="{F23AFC95-989C-443A-BD3C-DAE4CC2D2739}" type="slidenum">
              <a:rPr lang="id-ID" smtClean="0"/>
              <a:t>15</a:t>
            </a:fld>
            <a:endParaRPr lang="id-ID"/>
          </a:p>
        </p:txBody>
      </p:sp>
      <p:sp>
        <p:nvSpPr>
          <p:cNvPr id="8" name="Content Placeholder 2">
            <a:extLst>
              <a:ext uri="{FF2B5EF4-FFF2-40B4-BE49-F238E27FC236}">
                <a16:creationId xmlns:a16="http://schemas.microsoft.com/office/drawing/2014/main" id="{E7EB846E-1D54-49C6-88A8-AF7179806FCB}"/>
              </a:ext>
            </a:extLst>
          </p:cNvPr>
          <p:cNvSpPr txBox="1">
            <a:spLocks/>
          </p:cNvSpPr>
          <p:nvPr/>
        </p:nvSpPr>
        <p:spPr>
          <a:xfrm>
            <a:off x="5906573" y="365125"/>
            <a:ext cx="5757392" cy="58118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b="1"/>
              <a:t>Kekurangan</a:t>
            </a:r>
            <a:r>
              <a:rPr lang="en-ID"/>
              <a:t>:</a:t>
            </a:r>
          </a:p>
          <a:p>
            <a:r>
              <a:rPr lang="en-ID"/>
              <a:t>Membutuhkan kabel dan port I/O yang banyak.</a:t>
            </a:r>
          </a:p>
          <a:p>
            <a:r>
              <a:rPr lang="en-ID"/>
              <a:t>Proses instalasi dan konfigurasi cenderung rumit.</a:t>
            </a:r>
          </a:p>
          <a:p>
            <a:r>
              <a:rPr lang="en-ID"/>
              <a:t>Membutuhkan ruang yang besar.</a:t>
            </a:r>
          </a:p>
          <a:p>
            <a:r>
              <a:rPr lang="en-ID"/>
              <a:t>Proses perawatan menyita waktu dan dana yang besar.</a:t>
            </a:r>
          </a:p>
          <a:p>
            <a:r>
              <a:rPr lang="en-ID"/>
              <a:t>Sulit untuk diimplementasikan atau diterapkan.</a:t>
            </a:r>
          </a:p>
          <a:p>
            <a:r>
              <a:rPr lang="en-ID"/>
              <a:t>Resiko terjadinya gangguan lebih besar.</a:t>
            </a:r>
          </a:p>
          <a:p>
            <a:r>
              <a:rPr lang="en-ID"/>
              <a:t>Tingkat redudansi cukup tinggi.</a:t>
            </a:r>
          </a:p>
          <a:p>
            <a:r>
              <a:rPr lang="en-ID"/>
              <a:t>Butuh biaya yang besar.</a:t>
            </a:r>
          </a:p>
          <a:p>
            <a:endParaRPr lang="en-ID"/>
          </a:p>
        </p:txBody>
      </p:sp>
    </p:spTree>
    <p:extLst>
      <p:ext uri="{BB962C8B-B14F-4D97-AF65-F5344CB8AC3E}">
        <p14:creationId xmlns:p14="http://schemas.microsoft.com/office/powerpoint/2010/main" val="60509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D624-B4AA-4851-AA89-7C614A9692FD}"/>
              </a:ext>
            </a:extLst>
          </p:cNvPr>
          <p:cNvSpPr>
            <a:spLocks noGrp="1"/>
          </p:cNvSpPr>
          <p:nvPr>
            <p:ph type="title"/>
          </p:nvPr>
        </p:nvSpPr>
        <p:spPr/>
        <p:txBody>
          <a:bodyPr/>
          <a:lstStyle/>
          <a:p>
            <a:r>
              <a:rPr lang="en-US"/>
              <a:t>Ilustrasi Pendukung:</a:t>
            </a:r>
            <a:endParaRPr lang="en-ID"/>
          </a:p>
        </p:txBody>
      </p:sp>
      <p:sp>
        <p:nvSpPr>
          <p:cNvPr id="3" name="Content Placeholder 2">
            <a:extLst>
              <a:ext uri="{FF2B5EF4-FFF2-40B4-BE49-F238E27FC236}">
                <a16:creationId xmlns:a16="http://schemas.microsoft.com/office/drawing/2014/main" id="{7D7A639B-5455-4439-8427-5C4B90C34D17}"/>
              </a:ext>
            </a:extLst>
          </p:cNvPr>
          <p:cNvSpPr>
            <a:spLocks noGrp="1"/>
          </p:cNvSpPr>
          <p:nvPr>
            <p:ph idx="1"/>
          </p:nvPr>
        </p:nvSpPr>
        <p:spPr/>
        <p:txBody>
          <a:bodyPr/>
          <a:lstStyle/>
          <a:p>
            <a:pPr marL="0" indent="0">
              <a:buNone/>
            </a:pPr>
            <a:r>
              <a:rPr lang="en-ID"/>
              <a:t>Kunjungi link e-Learning Pertemuan 5 untuk melihat video (Video 1: Ilustrasi Topologi Jaringan ):</a:t>
            </a:r>
          </a:p>
          <a:p>
            <a:r>
              <a:rPr lang="en-ID"/>
              <a:t>URL: https://www.youtube.com/watch?v=zbqrNg4C98U</a:t>
            </a:r>
          </a:p>
        </p:txBody>
      </p:sp>
      <p:sp>
        <p:nvSpPr>
          <p:cNvPr id="4" name="Footer Placeholder 3">
            <a:extLst>
              <a:ext uri="{FF2B5EF4-FFF2-40B4-BE49-F238E27FC236}">
                <a16:creationId xmlns:a16="http://schemas.microsoft.com/office/drawing/2014/main" id="{A96D9CA1-9F16-482D-88CD-043CBA9928CC}"/>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D2E5CE19-6841-4603-952D-31081BB6A546}"/>
              </a:ext>
            </a:extLst>
          </p:cNvPr>
          <p:cNvSpPr>
            <a:spLocks noGrp="1"/>
          </p:cNvSpPr>
          <p:nvPr>
            <p:ph type="sldNum" sz="quarter" idx="12"/>
          </p:nvPr>
        </p:nvSpPr>
        <p:spPr/>
        <p:txBody>
          <a:bodyPr/>
          <a:lstStyle/>
          <a:p>
            <a:fld id="{F23AFC95-989C-443A-BD3C-DAE4CC2D2739}" type="slidenum">
              <a:rPr lang="id-ID" smtClean="0"/>
              <a:t>16</a:t>
            </a:fld>
            <a:endParaRPr lang="id-ID"/>
          </a:p>
        </p:txBody>
      </p:sp>
    </p:spTree>
    <p:extLst>
      <p:ext uri="{BB962C8B-B14F-4D97-AF65-F5344CB8AC3E}">
        <p14:creationId xmlns:p14="http://schemas.microsoft.com/office/powerpoint/2010/main" val="15904498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B598-F6D2-4817-BF50-F467993099A7}"/>
              </a:ext>
            </a:extLst>
          </p:cNvPr>
          <p:cNvSpPr>
            <a:spLocks noGrp="1"/>
          </p:cNvSpPr>
          <p:nvPr>
            <p:ph type="title"/>
          </p:nvPr>
        </p:nvSpPr>
        <p:spPr/>
        <p:txBody>
          <a:bodyPr/>
          <a:lstStyle/>
          <a:p>
            <a:r>
              <a:rPr lang="en-US"/>
              <a:t>Topologi Logik</a:t>
            </a:r>
            <a:endParaRPr lang="en-ID"/>
          </a:p>
        </p:txBody>
      </p:sp>
      <p:sp>
        <p:nvSpPr>
          <p:cNvPr id="3" name="Content Placeholder 2">
            <a:extLst>
              <a:ext uri="{FF2B5EF4-FFF2-40B4-BE49-F238E27FC236}">
                <a16:creationId xmlns:a16="http://schemas.microsoft.com/office/drawing/2014/main" id="{ED8F61C6-5B8B-4EA6-AFB6-95A98A2D9DD4}"/>
              </a:ext>
            </a:extLst>
          </p:cNvPr>
          <p:cNvSpPr>
            <a:spLocks noGrp="1"/>
          </p:cNvSpPr>
          <p:nvPr>
            <p:ph idx="1"/>
          </p:nvPr>
        </p:nvSpPr>
        <p:spPr/>
        <p:txBody>
          <a:bodyPr/>
          <a:lstStyle/>
          <a:p>
            <a:pPr algn="just"/>
            <a:r>
              <a:rPr lang="en-ID" b="1"/>
              <a:t>Topologi Broadcast </a:t>
            </a:r>
            <a:r>
              <a:rPr lang="en-ID">
                <a:sym typeface="Wingdings" panose="05000000000000000000" pitchFamily="2" charset="2"/>
              </a:rPr>
              <a:t> </a:t>
            </a:r>
            <a:r>
              <a:rPr lang="en-ID"/>
              <a:t>Secara sederhana dapat digambarkan yaitu suatu host yang mengirimkan data kepada seluruh host lain pada media jaringan.</a:t>
            </a:r>
          </a:p>
          <a:p>
            <a:pPr algn="just"/>
            <a:r>
              <a:rPr lang="en-ID" b="1"/>
              <a:t>Topologi Token </a:t>
            </a:r>
            <a:r>
              <a:rPr lang="en-ID"/>
              <a:t>(Passing)/(Ring) </a:t>
            </a:r>
            <a:r>
              <a:rPr lang="en-ID">
                <a:sym typeface="Wingdings" panose="05000000000000000000" pitchFamily="2" charset="2"/>
              </a:rPr>
              <a:t> </a:t>
            </a:r>
            <a:r>
              <a:rPr lang="en-ID"/>
              <a:t>Mengatur pengiriman data pada host melalui media dengan menggunakan token yang secara teratur berputar pada seluruh host. Host hanya dapat mengirimkan data hanya jika host tersebut memiliki token. Dengan token ini, collision dapat dicegah.</a:t>
            </a:r>
          </a:p>
          <a:p>
            <a:endParaRPr lang="en-ID"/>
          </a:p>
        </p:txBody>
      </p:sp>
      <p:sp>
        <p:nvSpPr>
          <p:cNvPr id="4" name="Footer Placeholder 3">
            <a:extLst>
              <a:ext uri="{FF2B5EF4-FFF2-40B4-BE49-F238E27FC236}">
                <a16:creationId xmlns:a16="http://schemas.microsoft.com/office/drawing/2014/main" id="{9DFE50D4-61A8-4C3F-8A36-765B8B68DCD8}"/>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EAA87570-DA23-4318-9938-DCBAED9F42B3}"/>
              </a:ext>
            </a:extLst>
          </p:cNvPr>
          <p:cNvSpPr>
            <a:spLocks noGrp="1"/>
          </p:cNvSpPr>
          <p:nvPr>
            <p:ph type="sldNum" sz="quarter" idx="12"/>
          </p:nvPr>
        </p:nvSpPr>
        <p:spPr/>
        <p:txBody>
          <a:bodyPr/>
          <a:lstStyle/>
          <a:p>
            <a:fld id="{F23AFC95-989C-443A-BD3C-DAE4CC2D2739}" type="slidenum">
              <a:rPr lang="id-ID" smtClean="0"/>
              <a:t>17</a:t>
            </a:fld>
            <a:endParaRPr lang="id-ID"/>
          </a:p>
        </p:txBody>
      </p:sp>
    </p:spTree>
    <p:extLst>
      <p:ext uri="{BB962C8B-B14F-4D97-AF65-F5344CB8AC3E}">
        <p14:creationId xmlns:p14="http://schemas.microsoft.com/office/powerpoint/2010/main" val="36755176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53" y="365125"/>
            <a:ext cx="10910047" cy="1325563"/>
          </a:xfrm>
        </p:spPr>
        <p:txBody>
          <a:bodyPr/>
          <a:lstStyle/>
          <a:p>
            <a:r>
              <a:rPr lang="id-ID" b="1" dirty="0"/>
              <a:t>Referensi:</a:t>
            </a:r>
          </a:p>
        </p:txBody>
      </p:sp>
      <p:sp>
        <p:nvSpPr>
          <p:cNvPr id="3" name="Content Placeholder 2"/>
          <p:cNvSpPr>
            <a:spLocks noGrp="1"/>
          </p:cNvSpPr>
          <p:nvPr>
            <p:ph idx="1"/>
          </p:nvPr>
        </p:nvSpPr>
        <p:spPr>
          <a:xfrm>
            <a:off x="443753" y="1506071"/>
            <a:ext cx="11443447" cy="4670892"/>
          </a:xfrm>
        </p:spPr>
        <p:txBody>
          <a:bodyPr>
            <a:normAutofit fontScale="77500" lnSpcReduction="20000"/>
          </a:bodyPr>
          <a:lstStyle/>
          <a:p>
            <a:r>
              <a:rPr lang="en-US" altLang="id-ID" i="1" dirty="0" err="1"/>
              <a:t>Sofana</a:t>
            </a:r>
            <a:r>
              <a:rPr lang="en-US" altLang="id-ID" i="1" dirty="0"/>
              <a:t>, </a:t>
            </a:r>
            <a:r>
              <a:rPr lang="en-US" altLang="id-ID" i="1" dirty="0" err="1"/>
              <a:t>Iwan</a:t>
            </a:r>
            <a:r>
              <a:rPr lang="en-US" altLang="id-ID" i="1" dirty="0"/>
              <a:t>. 2013. “</a:t>
            </a:r>
            <a:r>
              <a:rPr lang="en-US" altLang="id-ID" i="1" dirty="0" err="1"/>
              <a:t>Membangun</a:t>
            </a:r>
            <a:r>
              <a:rPr lang="en-US" altLang="id-ID" i="1" dirty="0"/>
              <a:t> </a:t>
            </a:r>
            <a:r>
              <a:rPr lang="en-US" altLang="id-ID" i="1" dirty="0" err="1"/>
              <a:t>Jaringan</a:t>
            </a:r>
            <a:r>
              <a:rPr lang="en-US" altLang="id-ID" i="1" dirty="0"/>
              <a:t> </a:t>
            </a:r>
            <a:r>
              <a:rPr lang="en-US" altLang="id-ID" i="1" dirty="0" err="1"/>
              <a:t>Komputer</a:t>
            </a:r>
            <a:r>
              <a:rPr lang="en-US" altLang="id-ID" i="1" dirty="0"/>
              <a:t>: </a:t>
            </a:r>
            <a:r>
              <a:rPr lang="en-US" altLang="id-ID" i="1" dirty="0" err="1"/>
              <a:t>Mudah</a:t>
            </a:r>
            <a:r>
              <a:rPr lang="en-US" altLang="id-ID" i="1" dirty="0"/>
              <a:t> </a:t>
            </a:r>
            <a:r>
              <a:rPr lang="en-US" altLang="id-ID" i="1" dirty="0" err="1"/>
              <a:t>membuat</a:t>
            </a:r>
            <a:r>
              <a:rPr lang="en-US" altLang="id-ID" i="1" dirty="0"/>
              <a:t> </a:t>
            </a:r>
            <a:r>
              <a:rPr lang="en-US" altLang="id-ID" i="1" dirty="0" err="1"/>
              <a:t>jaringan</a:t>
            </a:r>
            <a:r>
              <a:rPr lang="en-US" altLang="id-ID" i="1" dirty="0"/>
              <a:t> </a:t>
            </a:r>
            <a:r>
              <a:rPr lang="en-US" altLang="id-ID" i="1" dirty="0" err="1"/>
              <a:t>komputer</a:t>
            </a:r>
            <a:r>
              <a:rPr lang="en-US" altLang="id-ID" i="1" dirty="0"/>
              <a:t> (wire &amp; wireless) </a:t>
            </a:r>
            <a:r>
              <a:rPr lang="en-US" altLang="id-ID" i="1" dirty="0" err="1"/>
              <a:t>untuk</a:t>
            </a:r>
            <a:r>
              <a:rPr lang="en-US" altLang="id-ID" i="1" dirty="0"/>
              <a:t> </a:t>
            </a:r>
            <a:r>
              <a:rPr lang="en-US" altLang="id-ID" i="1" dirty="0" err="1"/>
              <a:t>pengguna</a:t>
            </a:r>
            <a:r>
              <a:rPr lang="en-US" altLang="id-ID" i="1" dirty="0"/>
              <a:t> Windows </a:t>
            </a:r>
            <a:r>
              <a:rPr lang="en-US" altLang="id-ID" i="1" dirty="0" err="1"/>
              <a:t>dan</a:t>
            </a:r>
            <a:r>
              <a:rPr lang="en-US" altLang="id-ID" i="1" dirty="0"/>
              <a:t> Linux”. </a:t>
            </a:r>
            <a:r>
              <a:rPr lang="en-US" altLang="id-ID" i="1" dirty="0" err="1"/>
              <a:t>Informatika</a:t>
            </a:r>
            <a:r>
              <a:rPr lang="en-US" altLang="id-ID" i="1" dirty="0"/>
              <a:t>. Bandung.</a:t>
            </a:r>
          </a:p>
          <a:p>
            <a:r>
              <a:rPr lang="en-US" altLang="id-ID" i="1" dirty="0" err="1"/>
              <a:t>Sofana</a:t>
            </a:r>
            <a:r>
              <a:rPr lang="en-US" altLang="id-ID" i="1" dirty="0"/>
              <a:t>, </a:t>
            </a:r>
            <a:r>
              <a:rPr lang="en-US" altLang="id-ID" i="1" dirty="0" err="1"/>
              <a:t>Iwan</a:t>
            </a:r>
            <a:r>
              <a:rPr lang="en-US" altLang="id-ID" i="1" dirty="0"/>
              <a:t>. 2010 “CISCO </a:t>
            </a:r>
            <a:r>
              <a:rPr lang="en-US" altLang="id-ID" i="1" dirty="0" err="1"/>
              <a:t>CCNA</a:t>
            </a:r>
            <a:r>
              <a:rPr lang="en-US" altLang="id-ID" i="1" dirty="0"/>
              <a:t> &amp; </a:t>
            </a:r>
            <a:r>
              <a:rPr lang="en-US" altLang="id-ID" i="1" dirty="0" err="1"/>
              <a:t>Jaringan</a:t>
            </a:r>
            <a:r>
              <a:rPr lang="en-US" altLang="id-ID" i="1" dirty="0"/>
              <a:t> </a:t>
            </a:r>
            <a:r>
              <a:rPr lang="en-US" altLang="id-ID" i="1" dirty="0" err="1"/>
              <a:t>Komputer</a:t>
            </a:r>
            <a:r>
              <a:rPr lang="en-US" altLang="id-ID" i="1" dirty="0"/>
              <a:t>”. </a:t>
            </a:r>
            <a:r>
              <a:rPr lang="en-US" altLang="id-ID" i="1" dirty="0" err="1"/>
              <a:t>Informatika</a:t>
            </a:r>
            <a:r>
              <a:rPr lang="en-US" altLang="id-ID" i="1" dirty="0"/>
              <a:t>. Bandung.</a:t>
            </a:r>
          </a:p>
          <a:p>
            <a:r>
              <a:rPr lang="en-US" altLang="id-ID" i="1" dirty="0" err="1"/>
              <a:t>Sofana</a:t>
            </a:r>
            <a:r>
              <a:rPr lang="en-US" altLang="id-ID" i="1" dirty="0"/>
              <a:t>, </a:t>
            </a:r>
            <a:r>
              <a:rPr lang="en-US" altLang="id-ID" i="1" dirty="0" err="1"/>
              <a:t>Iwan</a:t>
            </a:r>
            <a:r>
              <a:rPr lang="en-US" altLang="id-ID" i="1" dirty="0"/>
              <a:t>. 2008. “</a:t>
            </a:r>
            <a:r>
              <a:rPr lang="en-US" altLang="id-ID" i="1" dirty="0" err="1"/>
              <a:t>Membangun</a:t>
            </a:r>
            <a:r>
              <a:rPr lang="en-US" altLang="id-ID" i="1" dirty="0"/>
              <a:t> </a:t>
            </a:r>
            <a:r>
              <a:rPr lang="en-US" altLang="id-ID" i="1" dirty="0" err="1"/>
              <a:t>Jaringan</a:t>
            </a:r>
            <a:r>
              <a:rPr lang="en-US" altLang="id-ID" i="1" dirty="0"/>
              <a:t> </a:t>
            </a:r>
            <a:r>
              <a:rPr lang="en-US" altLang="id-ID" i="1" dirty="0" err="1"/>
              <a:t>Komputer</a:t>
            </a:r>
            <a:r>
              <a:rPr lang="en-US" altLang="id-ID" i="1" dirty="0"/>
              <a:t>: </a:t>
            </a:r>
            <a:r>
              <a:rPr lang="en-US" altLang="id-ID" i="1" dirty="0" err="1"/>
              <a:t>Membuat</a:t>
            </a:r>
            <a:r>
              <a:rPr lang="en-US" altLang="id-ID" i="1" dirty="0"/>
              <a:t> </a:t>
            </a:r>
            <a:r>
              <a:rPr lang="en-US" altLang="id-ID" i="1" dirty="0" err="1"/>
              <a:t>jaringan</a:t>
            </a:r>
            <a:r>
              <a:rPr lang="en-US" altLang="id-ID" i="1" dirty="0"/>
              <a:t> </a:t>
            </a:r>
            <a:r>
              <a:rPr lang="en-US" altLang="id-ID" i="1" dirty="0" err="1"/>
              <a:t>komputer</a:t>
            </a:r>
            <a:r>
              <a:rPr lang="en-US" altLang="id-ID" i="1" dirty="0"/>
              <a:t> (wire &amp; wireless) </a:t>
            </a:r>
            <a:r>
              <a:rPr lang="en-US" altLang="id-ID" i="1" dirty="0" err="1"/>
              <a:t>untuk</a:t>
            </a:r>
            <a:r>
              <a:rPr lang="en-US" altLang="id-ID" i="1" dirty="0"/>
              <a:t> </a:t>
            </a:r>
            <a:r>
              <a:rPr lang="en-US" altLang="id-ID" i="1" dirty="0" err="1"/>
              <a:t>pengguna</a:t>
            </a:r>
            <a:r>
              <a:rPr lang="en-US" altLang="id-ID" i="1" dirty="0"/>
              <a:t> Windows </a:t>
            </a:r>
            <a:r>
              <a:rPr lang="en-US" altLang="id-ID" i="1" dirty="0" err="1"/>
              <a:t>dan</a:t>
            </a:r>
            <a:r>
              <a:rPr lang="en-US" altLang="id-ID" i="1" dirty="0"/>
              <a:t> Linux”. </a:t>
            </a:r>
            <a:r>
              <a:rPr lang="en-US" altLang="id-ID" i="1" dirty="0" err="1"/>
              <a:t>Informatika</a:t>
            </a:r>
            <a:r>
              <a:rPr lang="en-US" altLang="id-ID" i="1" dirty="0"/>
              <a:t>. Bandung.</a:t>
            </a:r>
          </a:p>
          <a:p>
            <a:r>
              <a:rPr lang="en-US" altLang="id-ID" i="1" dirty="0" err="1"/>
              <a:t>Saludin</a:t>
            </a:r>
            <a:r>
              <a:rPr lang="en-US" altLang="id-ID" i="1" dirty="0"/>
              <a:t>. 2014. “</a:t>
            </a:r>
            <a:r>
              <a:rPr lang="en-US" altLang="id-ID" i="1" dirty="0" err="1"/>
              <a:t>Aplikasi</a:t>
            </a:r>
            <a:r>
              <a:rPr lang="en-US" altLang="id-ID" i="1" dirty="0"/>
              <a:t> </a:t>
            </a:r>
            <a:r>
              <a:rPr lang="en-US" altLang="id-ID" i="1" dirty="0" err="1"/>
              <a:t>Teknologi</a:t>
            </a:r>
            <a:r>
              <a:rPr lang="en-US" altLang="id-ID" i="1" dirty="0"/>
              <a:t> </a:t>
            </a:r>
            <a:r>
              <a:rPr lang="en-US" altLang="id-ID" i="1" dirty="0" err="1"/>
              <a:t>Antena</a:t>
            </a:r>
            <a:r>
              <a:rPr lang="en-US" altLang="id-ID" i="1" dirty="0"/>
              <a:t> </a:t>
            </a:r>
            <a:r>
              <a:rPr lang="en-US" altLang="id-ID" i="1" dirty="0" err="1"/>
              <a:t>Cerdas</a:t>
            </a:r>
            <a:r>
              <a:rPr lang="en-US" altLang="id-ID" i="1" dirty="0"/>
              <a:t> </a:t>
            </a:r>
            <a:r>
              <a:rPr lang="en-US" altLang="id-ID" i="1" dirty="0" err="1"/>
              <a:t>pada</a:t>
            </a:r>
            <a:r>
              <a:rPr lang="en-US" altLang="id-ID" i="1" dirty="0"/>
              <a:t> </a:t>
            </a:r>
            <a:r>
              <a:rPr lang="en-US" altLang="id-ID" i="1" dirty="0" err="1"/>
              <a:t>Komunikasi</a:t>
            </a:r>
            <a:r>
              <a:rPr lang="en-US" altLang="id-ID" i="1" dirty="0"/>
              <a:t> </a:t>
            </a:r>
            <a:r>
              <a:rPr lang="en-US" altLang="id-ID" i="1" dirty="0" err="1"/>
              <a:t>Jaringan</a:t>
            </a:r>
            <a:r>
              <a:rPr lang="en-US" altLang="id-ID" i="1" dirty="0"/>
              <a:t> </a:t>
            </a:r>
            <a:r>
              <a:rPr lang="en-US" altLang="id-ID" i="1" dirty="0" err="1"/>
              <a:t>Nirkabel</a:t>
            </a:r>
            <a:r>
              <a:rPr lang="en-US" altLang="id-ID" i="1" dirty="0"/>
              <a:t>”. </a:t>
            </a:r>
            <a:r>
              <a:rPr lang="en-US" altLang="id-ID" i="1" dirty="0" err="1"/>
              <a:t>Mitra</a:t>
            </a:r>
            <a:r>
              <a:rPr lang="en-US" altLang="id-ID" i="1" dirty="0"/>
              <a:t> </a:t>
            </a:r>
            <a:r>
              <a:rPr lang="en-US" altLang="id-ID" i="1" dirty="0" err="1"/>
              <a:t>Wacana</a:t>
            </a:r>
            <a:r>
              <a:rPr lang="en-US" altLang="id-ID" i="1" dirty="0"/>
              <a:t> Media. Jakarta.</a:t>
            </a:r>
          </a:p>
          <a:p>
            <a:r>
              <a:rPr lang="en-US" altLang="id-ID" i="1" dirty="0"/>
              <a:t>Enterprise, Jubilee. 2014. “</a:t>
            </a:r>
            <a:r>
              <a:rPr lang="en-US" altLang="id-ID" i="1" dirty="0" err="1"/>
              <a:t>Trik</a:t>
            </a:r>
            <a:r>
              <a:rPr lang="en-US" altLang="id-ID" i="1" dirty="0"/>
              <a:t> </a:t>
            </a:r>
            <a:r>
              <a:rPr lang="en-US" altLang="id-ID" i="1" dirty="0" err="1"/>
              <a:t>Membuat</a:t>
            </a:r>
            <a:r>
              <a:rPr lang="en-US" altLang="id-ID" i="1" dirty="0"/>
              <a:t> </a:t>
            </a:r>
            <a:r>
              <a:rPr lang="en-US" altLang="id-ID" i="1" dirty="0" err="1"/>
              <a:t>Jaringan</a:t>
            </a:r>
            <a:r>
              <a:rPr lang="en-US" altLang="id-ID" i="1" dirty="0"/>
              <a:t> </a:t>
            </a:r>
            <a:r>
              <a:rPr lang="en-US" altLang="id-ID" i="1" dirty="0" err="1"/>
              <a:t>Komputer</a:t>
            </a:r>
            <a:r>
              <a:rPr lang="en-US" altLang="id-ID" i="1" dirty="0"/>
              <a:t> </a:t>
            </a:r>
            <a:r>
              <a:rPr lang="en-US" altLang="id-ID" i="1" dirty="0" err="1"/>
              <a:t>dan</a:t>
            </a:r>
            <a:r>
              <a:rPr lang="en-US" altLang="id-ID" i="1" dirty="0"/>
              <a:t> </a:t>
            </a:r>
            <a:r>
              <a:rPr lang="en-US" altLang="id-ID" i="1" dirty="0" err="1"/>
              <a:t>Wifi</a:t>
            </a:r>
            <a:r>
              <a:rPr lang="en-US" altLang="id-ID" i="1" dirty="0"/>
              <a:t>”. </a:t>
            </a:r>
            <a:r>
              <a:rPr lang="en-US" altLang="id-ID" i="1" dirty="0" err="1"/>
              <a:t>Elex</a:t>
            </a:r>
            <a:r>
              <a:rPr lang="en-US" altLang="id-ID" i="1" dirty="0"/>
              <a:t> Media </a:t>
            </a:r>
            <a:r>
              <a:rPr lang="en-US" altLang="id-ID" i="1" dirty="0" err="1"/>
              <a:t>Komputindo</a:t>
            </a:r>
            <a:r>
              <a:rPr lang="en-US" altLang="id-ID" i="1" dirty="0"/>
              <a:t>. Jakarta.</a:t>
            </a:r>
          </a:p>
          <a:p>
            <a:r>
              <a:rPr lang="en-US" altLang="id-ID" i="1" dirty="0" err="1"/>
              <a:t>Daryanto</a:t>
            </a:r>
            <a:r>
              <a:rPr lang="en-US" altLang="id-ID" i="1" dirty="0"/>
              <a:t>. 2010. “</a:t>
            </a:r>
            <a:r>
              <a:rPr lang="en-US" altLang="id-ID" i="1" dirty="0" err="1"/>
              <a:t>Teknik</a:t>
            </a:r>
            <a:r>
              <a:rPr lang="en-US" altLang="id-ID" i="1" dirty="0"/>
              <a:t> </a:t>
            </a:r>
            <a:r>
              <a:rPr lang="en-US" altLang="id-ID" i="1" dirty="0" err="1"/>
              <a:t>Jaringan</a:t>
            </a:r>
            <a:r>
              <a:rPr lang="en-US" altLang="id-ID" i="1" dirty="0"/>
              <a:t> </a:t>
            </a:r>
            <a:r>
              <a:rPr lang="en-US" altLang="id-ID" i="1" dirty="0" err="1"/>
              <a:t>Komputer</a:t>
            </a:r>
            <a:r>
              <a:rPr lang="en-US" altLang="id-ID" i="1" dirty="0"/>
              <a:t>”. </a:t>
            </a:r>
            <a:r>
              <a:rPr lang="en-US" altLang="id-ID" i="1" dirty="0" err="1"/>
              <a:t>Alfabeta</a:t>
            </a:r>
            <a:r>
              <a:rPr lang="en-US" altLang="id-ID" i="1" dirty="0"/>
              <a:t>. Bandung.</a:t>
            </a:r>
          </a:p>
          <a:p>
            <a:r>
              <a:rPr lang="en-US" altLang="id-ID" i="1" dirty="0" err="1"/>
              <a:t>Purbo</a:t>
            </a:r>
            <a:r>
              <a:rPr lang="en-US" altLang="id-ID" i="1" dirty="0"/>
              <a:t> OW, </a:t>
            </a:r>
            <a:r>
              <a:rPr lang="en-US" altLang="id-ID" i="1" dirty="0" err="1"/>
              <a:t>Tanuhandaru</a:t>
            </a:r>
            <a:r>
              <a:rPr lang="en-US" altLang="id-ID" i="1" dirty="0"/>
              <a:t> P, </a:t>
            </a:r>
            <a:r>
              <a:rPr lang="en-US" altLang="id-ID" i="1" dirty="0" err="1"/>
              <a:t>Noertam</a:t>
            </a:r>
            <a:r>
              <a:rPr lang="en-US" altLang="id-ID" i="1" dirty="0"/>
              <a:t> N, </a:t>
            </a:r>
            <a:r>
              <a:rPr lang="en-US" altLang="id-ID" i="1" dirty="0" err="1"/>
              <a:t>Djajadikara</a:t>
            </a:r>
            <a:r>
              <a:rPr lang="en-US" altLang="id-ID" i="1" dirty="0"/>
              <a:t> MR. 2007.“</a:t>
            </a:r>
            <a:r>
              <a:rPr lang="en-US" altLang="id-ID" i="1" dirty="0" err="1"/>
              <a:t>Jaringan</a:t>
            </a:r>
            <a:r>
              <a:rPr lang="en-US" altLang="id-ID" i="1" dirty="0"/>
              <a:t> Wireless Di </a:t>
            </a:r>
            <a:r>
              <a:rPr lang="en-US" altLang="id-ID" i="1" dirty="0" err="1"/>
              <a:t>Dunia</a:t>
            </a:r>
            <a:r>
              <a:rPr lang="en-US" altLang="id-ID" i="1" dirty="0"/>
              <a:t> </a:t>
            </a:r>
            <a:r>
              <a:rPr lang="en-US" altLang="id-ID" i="1" dirty="0" err="1"/>
              <a:t>Berkembang</a:t>
            </a:r>
            <a:r>
              <a:rPr lang="en-US" altLang="id-ID" i="1" dirty="0"/>
              <a:t>” [</a:t>
            </a:r>
            <a:r>
              <a:rPr lang="en-US" altLang="id-ID" i="1" dirty="0" err="1"/>
              <a:t>edisi</a:t>
            </a:r>
            <a:r>
              <a:rPr lang="en-US" altLang="id-ID" i="1" dirty="0"/>
              <a:t> 2]. </a:t>
            </a:r>
            <a:r>
              <a:rPr lang="en-US" altLang="id-ID" i="1" dirty="0" err="1"/>
              <a:t>wndw.net</a:t>
            </a:r>
            <a:r>
              <a:rPr lang="en-US" altLang="id-ID" i="1" dirty="0"/>
              <a:t>. </a:t>
            </a:r>
          </a:p>
          <a:p>
            <a:r>
              <a:rPr lang="en-US" altLang="id-ID" i="1" dirty="0" err="1"/>
              <a:t>Sopandi</a:t>
            </a:r>
            <a:r>
              <a:rPr lang="en-US" altLang="id-ID" i="1" dirty="0"/>
              <a:t>, </a:t>
            </a:r>
            <a:r>
              <a:rPr lang="en-US" altLang="id-ID" i="1" dirty="0" err="1"/>
              <a:t>Dede</a:t>
            </a:r>
            <a:r>
              <a:rPr lang="en-US" altLang="id-ID" i="1" dirty="0"/>
              <a:t>. 2010. “</a:t>
            </a:r>
            <a:r>
              <a:rPr lang="en-US" altLang="id-ID" i="1" dirty="0" err="1"/>
              <a:t>Instalasi</a:t>
            </a:r>
            <a:r>
              <a:rPr lang="en-US" altLang="id-ID" i="1" dirty="0"/>
              <a:t> </a:t>
            </a:r>
            <a:r>
              <a:rPr lang="en-US" altLang="id-ID" i="1" dirty="0" err="1"/>
              <a:t>dan</a:t>
            </a:r>
            <a:r>
              <a:rPr lang="en-US" altLang="id-ID" i="1" dirty="0"/>
              <a:t> </a:t>
            </a:r>
            <a:r>
              <a:rPr lang="en-US" altLang="id-ID" i="1" dirty="0" err="1"/>
              <a:t>Konfigurasi</a:t>
            </a:r>
            <a:r>
              <a:rPr lang="en-US" altLang="id-ID" i="1" dirty="0"/>
              <a:t> </a:t>
            </a:r>
            <a:r>
              <a:rPr lang="en-US" altLang="id-ID" i="1" dirty="0" err="1"/>
              <a:t>Jaringan</a:t>
            </a:r>
            <a:r>
              <a:rPr lang="en-US" altLang="id-ID" i="1" dirty="0"/>
              <a:t> </a:t>
            </a:r>
            <a:r>
              <a:rPr lang="en-US" altLang="id-ID" i="1" dirty="0" err="1"/>
              <a:t>Komputer</a:t>
            </a:r>
            <a:r>
              <a:rPr lang="en-US" altLang="id-ID" i="1" dirty="0"/>
              <a:t>”. </a:t>
            </a:r>
            <a:r>
              <a:rPr lang="en-US" altLang="id-ID" i="1" dirty="0" err="1"/>
              <a:t>Informatika</a:t>
            </a:r>
            <a:r>
              <a:rPr lang="en-US" altLang="id-ID" i="1" dirty="0"/>
              <a:t>. Bandung.</a:t>
            </a:r>
            <a:endParaRPr lang="id-ID" altLang="id-ID" i="1" dirty="0"/>
          </a:p>
          <a:p>
            <a:r>
              <a:rPr lang="id-ID" altLang="id-ID" i="1" dirty="0"/>
              <a:t>Referensi tanpa batas yang bersifat pendukung dapat di searching di Google.</a:t>
            </a:r>
            <a:endParaRPr lang="en-US" altLang="id-ID" dirty="0"/>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18</a:t>
            </a:fld>
            <a:endParaRPr lang="id-ID"/>
          </a:p>
        </p:txBody>
      </p:sp>
    </p:spTree>
    <p:extLst>
      <p:ext uri="{BB962C8B-B14F-4D97-AF65-F5344CB8AC3E}">
        <p14:creationId xmlns:p14="http://schemas.microsoft.com/office/powerpoint/2010/main" val="3531416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5500" y="428625"/>
            <a:ext cx="8369300" cy="6276975"/>
          </a:xfrm>
          <a:prstGeom prst="rect">
            <a:avLst/>
          </a:prstGeom>
        </p:spPr>
      </p:pic>
      <p:sp>
        <p:nvSpPr>
          <p:cNvPr id="2" name="Footer Placeholder 1"/>
          <p:cNvSpPr>
            <a:spLocks noGrp="1"/>
          </p:cNvSpPr>
          <p:nvPr>
            <p:ph type="ftr" sz="quarter" idx="11"/>
          </p:nvPr>
        </p:nvSpPr>
        <p:spPr/>
        <p:txBody>
          <a:bodyPr/>
          <a:lstStyle/>
          <a:p>
            <a:r>
              <a:rPr lang="nn-NO"/>
              <a:t>Program Studi Sistem Informasi - FASTE - UIN Suska Riau</a:t>
            </a:r>
            <a:endParaRPr lang="id-ID"/>
          </a:p>
        </p:txBody>
      </p:sp>
      <p:sp>
        <p:nvSpPr>
          <p:cNvPr id="3" name="Slide Number Placeholder 2"/>
          <p:cNvSpPr>
            <a:spLocks noGrp="1"/>
          </p:cNvSpPr>
          <p:nvPr>
            <p:ph type="sldNum" sz="quarter" idx="12"/>
          </p:nvPr>
        </p:nvSpPr>
        <p:spPr/>
        <p:txBody>
          <a:bodyPr/>
          <a:lstStyle/>
          <a:p>
            <a:fld id="{F23AFC95-989C-443A-BD3C-DAE4CC2D2739}" type="slidenum">
              <a:rPr lang="id-ID" smtClean="0"/>
              <a:t>19</a:t>
            </a:fld>
            <a:endParaRPr lang="id-ID"/>
          </a:p>
        </p:txBody>
      </p:sp>
    </p:spTree>
    <p:extLst>
      <p:ext uri="{BB962C8B-B14F-4D97-AF65-F5344CB8AC3E}">
        <p14:creationId xmlns:p14="http://schemas.microsoft.com/office/powerpoint/2010/main" val="178445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Course Outline</a:t>
            </a:r>
          </a:p>
        </p:txBody>
      </p:sp>
      <p:sp>
        <p:nvSpPr>
          <p:cNvPr id="3" name="Content Placeholder 2"/>
          <p:cNvSpPr>
            <a:spLocks noGrp="1"/>
          </p:cNvSpPr>
          <p:nvPr>
            <p:ph idx="1"/>
          </p:nvPr>
        </p:nvSpPr>
        <p:spPr>
          <a:xfrm>
            <a:off x="838200" y="1825625"/>
            <a:ext cx="7475806" cy="4351338"/>
          </a:xfrm>
        </p:spPr>
        <p:txBody>
          <a:bodyPr>
            <a:normAutofit/>
          </a:bodyPr>
          <a:lstStyle/>
          <a:p>
            <a:r>
              <a:rPr lang="en-US"/>
              <a:t>Pendahuluan</a:t>
            </a:r>
          </a:p>
          <a:p>
            <a:r>
              <a:rPr lang="en-US"/>
              <a:t>Pertimbangan Pemilihan Topologi</a:t>
            </a:r>
          </a:p>
          <a:p>
            <a:r>
              <a:rPr lang="en-US"/>
              <a:t>Jenis-jenis Topologi Jaringan Komputer</a:t>
            </a:r>
          </a:p>
          <a:p>
            <a:r>
              <a:rPr lang="en-US"/>
              <a:t>Topologi Logic &amp; Topologi Fisik</a:t>
            </a:r>
          </a:p>
          <a:p>
            <a:r>
              <a:rPr lang="en-US"/>
              <a:t>Kelebihan dan Kekurangan Topologi Fisik</a:t>
            </a:r>
          </a:p>
          <a:p>
            <a:r>
              <a:rPr lang="en-US"/>
              <a:t>Ilustrasi (Demonstrasi</a:t>
            </a:r>
            <a:r>
              <a:rPr lang="en-US" dirty="0"/>
              <a:t>)</a:t>
            </a:r>
            <a:endParaRPr lang="en-US"/>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2</a:t>
            </a:fld>
            <a:endParaRPr lang="id-ID"/>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0165" y="2076776"/>
            <a:ext cx="2704237" cy="2704237"/>
          </a:xfrm>
          <a:prstGeom prst="rect">
            <a:avLst/>
          </a:prstGeom>
        </p:spPr>
      </p:pic>
    </p:spTree>
    <p:extLst>
      <p:ext uri="{BB962C8B-B14F-4D97-AF65-F5344CB8AC3E}">
        <p14:creationId xmlns:p14="http://schemas.microsoft.com/office/powerpoint/2010/main" val="1945780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4369"/>
            <a:ext cx="6355977" cy="1325563"/>
          </a:xfrm>
        </p:spPr>
        <p:txBody>
          <a:bodyPr/>
          <a:lstStyle/>
          <a:p>
            <a:r>
              <a:rPr lang="id-ID" b="1" dirty="0"/>
              <a:t>Thanks...</a:t>
            </a:r>
          </a:p>
        </p:txBody>
      </p:sp>
      <p:sp>
        <p:nvSpPr>
          <p:cNvPr id="3" name="Content Placeholder 2"/>
          <p:cNvSpPr>
            <a:spLocks noGrp="1"/>
          </p:cNvSpPr>
          <p:nvPr>
            <p:ph idx="1"/>
          </p:nvPr>
        </p:nvSpPr>
        <p:spPr>
          <a:xfrm>
            <a:off x="838200" y="2524869"/>
            <a:ext cx="5643282" cy="971363"/>
          </a:xfrm>
        </p:spPr>
        <p:txBody>
          <a:bodyPr/>
          <a:lstStyle/>
          <a:p>
            <a:pPr marL="0" indent="0">
              <a:buNone/>
            </a:pPr>
            <a:r>
              <a:rPr lang="id-ID" dirty="0"/>
              <a:t>See u next week...</a:t>
            </a:r>
          </a:p>
          <a:p>
            <a:pPr marL="0" indent="0">
              <a:buNone/>
            </a:pPr>
            <a:endParaRPr lang="id-ID" dirty="0"/>
          </a:p>
          <a:p>
            <a:pPr marL="0" indent="0">
              <a:buNone/>
            </a:pPr>
            <a:endParaRPr lang="id-ID"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4177" y="822566"/>
            <a:ext cx="4159624" cy="5263722"/>
          </a:xfrm>
          <a:prstGeom prst="rect">
            <a:avLst/>
          </a:prstGeom>
          <a:ln>
            <a:noFill/>
          </a:ln>
          <a:effectLst>
            <a:softEdge rad="112500"/>
          </a:effectLst>
        </p:spPr>
      </p:pic>
      <p:sp>
        <p:nvSpPr>
          <p:cNvPr id="5" name="Content Placeholder 2"/>
          <p:cNvSpPr txBox="1">
            <a:spLocks/>
          </p:cNvSpPr>
          <p:nvPr/>
        </p:nvSpPr>
        <p:spPr>
          <a:xfrm>
            <a:off x="838200" y="3953435"/>
            <a:ext cx="5643282" cy="21328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i="1"/>
              <a:t>...</a:t>
            </a:r>
            <a:endParaRPr lang="id-ID" dirty="0"/>
          </a:p>
          <a:p>
            <a:pPr marL="0" indent="0">
              <a:buFont typeface="Arial" panose="020B0604020202020204" pitchFamily="34" charset="0"/>
              <a:buNone/>
            </a:pPr>
            <a:endParaRPr lang="id-ID" i="1" dirty="0"/>
          </a:p>
          <a:p>
            <a:pPr marL="0" indent="0">
              <a:buFont typeface="Arial" panose="020B0604020202020204" pitchFamily="34" charset="0"/>
              <a:buNone/>
            </a:pPr>
            <a:endParaRPr lang="id-ID" i="1" dirty="0"/>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20</a:t>
            </a:fld>
            <a:endParaRPr lang="id-ID"/>
          </a:p>
        </p:txBody>
      </p:sp>
    </p:spTree>
    <p:extLst>
      <p:ext uri="{BB962C8B-B14F-4D97-AF65-F5344CB8AC3E}">
        <p14:creationId xmlns:p14="http://schemas.microsoft.com/office/powerpoint/2010/main" val="937718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5006" y="0"/>
            <a:ext cx="2617470" cy="6858000"/>
          </a:xfrm>
          <a:prstGeom prst="rect">
            <a:avLst/>
          </a:prstGeom>
        </p:spPr>
      </p:pic>
      <p:sp>
        <p:nvSpPr>
          <p:cNvPr id="2" name="Title 1"/>
          <p:cNvSpPr>
            <a:spLocks noGrp="1"/>
          </p:cNvSpPr>
          <p:nvPr>
            <p:ph type="title"/>
          </p:nvPr>
        </p:nvSpPr>
        <p:spPr>
          <a:xfrm>
            <a:off x="6026242" y="214160"/>
            <a:ext cx="3536096" cy="899008"/>
          </a:xfrm>
        </p:spPr>
        <p:txBody>
          <a:bodyPr/>
          <a:lstStyle/>
          <a:p>
            <a:pPr algn="r"/>
            <a:r>
              <a:rPr lang="id-ID" dirty="0"/>
              <a:t>Sosial Media</a:t>
            </a:r>
          </a:p>
        </p:txBody>
      </p:sp>
      <p:sp>
        <p:nvSpPr>
          <p:cNvPr id="5" name="Content Placeholder 2"/>
          <p:cNvSpPr txBox="1">
            <a:spLocks/>
          </p:cNvSpPr>
          <p:nvPr/>
        </p:nvSpPr>
        <p:spPr>
          <a:xfrm>
            <a:off x="2899815" y="6034254"/>
            <a:ext cx="2667001" cy="46166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d-ID" dirty="0">
                <a:hlinkClick r:id="rId3"/>
              </a:rPr>
              <a:t>tengkukhairilahsyar</a:t>
            </a:r>
            <a:endParaRPr lang="id-ID" dirty="0"/>
          </a:p>
        </p:txBody>
      </p:sp>
      <p:sp>
        <p:nvSpPr>
          <p:cNvPr id="6" name="Rectangle 5"/>
          <p:cNvSpPr/>
          <p:nvPr/>
        </p:nvSpPr>
        <p:spPr>
          <a:xfrm>
            <a:off x="1368307" y="6034101"/>
            <a:ext cx="837089" cy="369332"/>
          </a:xfrm>
          <a:prstGeom prst="rect">
            <a:avLst/>
          </a:prstGeom>
        </p:spPr>
        <p:txBody>
          <a:bodyPr wrap="none">
            <a:spAutoFit/>
          </a:bodyPr>
          <a:lstStyle/>
          <a:p>
            <a:r>
              <a:rPr lang="id-ID" dirty="0">
                <a:hlinkClick r:id="rId3"/>
              </a:rPr>
              <a:t>tkhairil</a:t>
            </a:r>
            <a:endParaRPr lang="id-ID" dirty="0"/>
          </a:p>
        </p:txBody>
      </p:sp>
      <p:sp>
        <p:nvSpPr>
          <p:cNvPr id="7" name="Rectangle 6"/>
          <p:cNvSpPr/>
          <p:nvPr/>
        </p:nvSpPr>
        <p:spPr>
          <a:xfrm>
            <a:off x="7671221" y="2348354"/>
            <a:ext cx="2398798" cy="369332"/>
          </a:xfrm>
          <a:prstGeom prst="rect">
            <a:avLst/>
          </a:prstGeom>
        </p:spPr>
        <p:txBody>
          <a:bodyPr wrap="none">
            <a:spAutoFit/>
          </a:bodyPr>
          <a:lstStyle/>
          <a:p>
            <a:r>
              <a:rPr lang="id-ID" dirty="0">
                <a:hlinkClick r:id="rId4"/>
              </a:rPr>
              <a:t>www.tengkukhairil.com</a:t>
            </a:r>
            <a:endParaRPr lang="id-ID" dirty="0"/>
          </a:p>
        </p:txBody>
      </p:sp>
      <p:sp>
        <p:nvSpPr>
          <p:cNvPr id="8" name="Rectangle 7"/>
          <p:cNvSpPr/>
          <p:nvPr/>
        </p:nvSpPr>
        <p:spPr>
          <a:xfrm>
            <a:off x="7214741" y="6051849"/>
            <a:ext cx="837089" cy="369332"/>
          </a:xfrm>
          <a:prstGeom prst="rect">
            <a:avLst/>
          </a:prstGeom>
        </p:spPr>
        <p:txBody>
          <a:bodyPr wrap="none">
            <a:spAutoFit/>
          </a:bodyPr>
          <a:lstStyle/>
          <a:p>
            <a:r>
              <a:rPr lang="id-ID" dirty="0">
                <a:hlinkClick r:id="rId3"/>
              </a:rPr>
              <a:t>tkhairil</a:t>
            </a:r>
            <a:endParaRPr lang="id-ID" dirty="0"/>
          </a:p>
        </p:txBody>
      </p:sp>
      <p:sp>
        <p:nvSpPr>
          <p:cNvPr id="9" name="Rectangle 8"/>
          <p:cNvSpPr/>
          <p:nvPr/>
        </p:nvSpPr>
        <p:spPr>
          <a:xfrm>
            <a:off x="5517184" y="6050942"/>
            <a:ext cx="1610697" cy="369332"/>
          </a:xfrm>
          <a:prstGeom prst="rect">
            <a:avLst/>
          </a:prstGeom>
        </p:spPr>
        <p:txBody>
          <a:bodyPr wrap="none">
            <a:spAutoFit/>
          </a:bodyPr>
          <a:lstStyle/>
          <a:p>
            <a:r>
              <a:rPr lang="id-ID" dirty="0">
                <a:hlinkClick r:id="rId3"/>
              </a:rPr>
              <a:t>@tengkukhairil</a:t>
            </a:r>
            <a:endParaRPr lang="id-ID" dirty="0"/>
          </a:p>
        </p:txBody>
      </p:sp>
      <p:sp>
        <p:nvSpPr>
          <p:cNvPr id="10" name="Rectangle 9"/>
          <p:cNvSpPr/>
          <p:nvPr/>
        </p:nvSpPr>
        <p:spPr>
          <a:xfrm>
            <a:off x="8250685" y="6046017"/>
            <a:ext cx="1135247" cy="369332"/>
          </a:xfrm>
          <a:prstGeom prst="rect">
            <a:avLst/>
          </a:prstGeom>
        </p:spPr>
        <p:txBody>
          <a:bodyPr wrap="none">
            <a:spAutoFit/>
          </a:bodyPr>
          <a:lstStyle/>
          <a:p>
            <a:r>
              <a:rPr lang="id-ID" dirty="0">
                <a:hlinkClick r:id="rId3"/>
              </a:rPr>
              <a:t>D15115F0</a:t>
            </a:r>
            <a:endParaRPr lang="id-ID" dirty="0"/>
          </a:p>
        </p:txBody>
      </p:sp>
      <p:sp>
        <p:nvSpPr>
          <p:cNvPr id="11" name="Rectangle 10"/>
          <p:cNvSpPr/>
          <p:nvPr/>
        </p:nvSpPr>
        <p:spPr>
          <a:xfrm>
            <a:off x="1068153" y="3411483"/>
            <a:ext cx="1588897" cy="369332"/>
          </a:xfrm>
          <a:prstGeom prst="rect">
            <a:avLst/>
          </a:prstGeom>
        </p:spPr>
        <p:txBody>
          <a:bodyPr wrap="none">
            <a:spAutoFit/>
          </a:bodyPr>
          <a:lstStyle/>
          <a:p>
            <a:r>
              <a:rPr lang="id-ID" dirty="0">
                <a:hlinkClick r:id="rId3"/>
              </a:rPr>
              <a:t>081378243334</a:t>
            </a:r>
            <a:endParaRPr lang="id-ID" dirty="0"/>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1161" y="5191659"/>
            <a:ext cx="964161" cy="957532"/>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6124" y="4297850"/>
            <a:ext cx="1753177" cy="1753177"/>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14239" y="5132851"/>
            <a:ext cx="1027824" cy="1027824"/>
          </a:xfrm>
          <a:prstGeom prst="rect">
            <a:avLst/>
          </a:prstGeom>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84391" y="4993651"/>
            <a:ext cx="1047964" cy="1047964"/>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2163" y="1341571"/>
            <a:ext cx="2134445" cy="2134445"/>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0707" y="4374108"/>
            <a:ext cx="2164650" cy="1623488"/>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043840" y="3123437"/>
            <a:ext cx="1538568" cy="1538568"/>
          </a:xfrm>
          <a:prstGeom prst="rect">
            <a:avLst/>
          </a:prstGeom>
        </p:spPr>
      </p:pic>
      <p:sp>
        <p:nvSpPr>
          <p:cNvPr id="19" name="Content Placeholder 2"/>
          <p:cNvSpPr txBox="1">
            <a:spLocks/>
          </p:cNvSpPr>
          <p:nvPr/>
        </p:nvSpPr>
        <p:spPr>
          <a:xfrm>
            <a:off x="5846771" y="4467217"/>
            <a:ext cx="3544974" cy="461669"/>
          </a:xfrm>
          <a:prstGeom prst="rect">
            <a:avLst/>
          </a:prstGeom>
        </p:spPr>
        <p:txBody>
          <a:bodyPr vert="horz" lIns="91440" tIns="45720" rIns="91440" bIns="45720" rtlCol="0">
            <a:normAutofit/>
          </a:bodyPr>
          <a:lst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ctr">
              <a:buNone/>
            </a:pPr>
            <a:r>
              <a:rPr lang="id-ID" dirty="0">
                <a:hlinkClick r:id="rId12"/>
              </a:rPr>
              <a:t>tengkukhairil@uin-suska.ac.id</a:t>
            </a:r>
            <a:endParaRPr lang="id-ID" dirty="0"/>
          </a:p>
        </p:txBody>
      </p:sp>
      <p:pic>
        <p:nvPicPr>
          <p:cNvPr id="20" name="Picture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164741" y="1254403"/>
            <a:ext cx="1415949" cy="1089192"/>
          </a:xfrm>
          <a:prstGeom prst="rect">
            <a:avLst/>
          </a:prstGeom>
        </p:spPr>
      </p:pic>
      <p:pic>
        <p:nvPicPr>
          <p:cNvPr id="21" name="Picture 2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85594" y="3000248"/>
            <a:ext cx="1049661" cy="1049661"/>
          </a:xfrm>
          <a:prstGeom prst="rect">
            <a:avLst/>
          </a:prstGeom>
        </p:spPr>
      </p:pic>
      <p:pic>
        <p:nvPicPr>
          <p:cNvPr id="22" name="Picture 2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68895" y="1212332"/>
            <a:ext cx="1475890" cy="1475890"/>
          </a:xfrm>
          <a:prstGeom prst="rect">
            <a:avLst/>
          </a:prstGeom>
        </p:spPr>
      </p:pic>
      <p:sp>
        <p:nvSpPr>
          <p:cNvPr id="23" name="Rectangle 22"/>
          <p:cNvSpPr/>
          <p:nvPr/>
        </p:nvSpPr>
        <p:spPr>
          <a:xfrm>
            <a:off x="6026242" y="2612870"/>
            <a:ext cx="1403910" cy="369332"/>
          </a:xfrm>
          <a:prstGeom prst="rect">
            <a:avLst/>
          </a:prstGeom>
        </p:spPr>
        <p:txBody>
          <a:bodyPr wrap="none">
            <a:spAutoFit/>
          </a:bodyPr>
          <a:lstStyle/>
          <a:p>
            <a:r>
              <a:rPr lang="id-ID" dirty="0">
                <a:hlinkClick r:id="rId3"/>
              </a:rPr>
              <a:t>tengkukhairil</a:t>
            </a:r>
            <a:endParaRPr lang="id-ID" dirty="0"/>
          </a:p>
        </p:txBody>
      </p:sp>
      <p:sp>
        <p:nvSpPr>
          <p:cNvPr id="24" name="Rectangle 23"/>
          <p:cNvSpPr/>
          <p:nvPr/>
        </p:nvSpPr>
        <p:spPr>
          <a:xfrm>
            <a:off x="8186880" y="4065950"/>
            <a:ext cx="1610697" cy="369332"/>
          </a:xfrm>
          <a:prstGeom prst="rect">
            <a:avLst/>
          </a:prstGeom>
        </p:spPr>
        <p:txBody>
          <a:bodyPr wrap="none">
            <a:spAutoFit/>
          </a:bodyPr>
          <a:lstStyle/>
          <a:p>
            <a:r>
              <a:rPr lang="id-ID" dirty="0">
                <a:hlinkClick r:id="rId3"/>
              </a:rPr>
              <a:t>@tengkukhairil</a:t>
            </a:r>
            <a:endParaRPr lang="id-ID" dirty="0"/>
          </a:p>
        </p:txBody>
      </p:sp>
      <p:pic>
        <p:nvPicPr>
          <p:cNvPr id="25" name="Picture 2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12712" y="253545"/>
            <a:ext cx="746824" cy="1081500"/>
          </a:xfrm>
          <a:prstGeom prst="rect">
            <a:avLst/>
          </a:prstGeom>
        </p:spPr>
      </p:pic>
      <p:sp>
        <p:nvSpPr>
          <p:cNvPr id="3" name="Footer Placeholder 2"/>
          <p:cNvSpPr>
            <a:spLocks noGrp="1"/>
          </p:cNvSpPr>
          <p:nvPr>
            <p:ph type="ftr" sz="quarter" idx="11"/>
          </p:nvPr>
        </p:nvSpPr>
        <p:spPr/>
        <p:txBody>
          <a:bodyPr/>
          <a:lstStyle/>
          <a:p>
            <a:r>
              <a:rPr lang="nn-NO" dirty="0"/>
              <a:t>Program Studi Sistem Informasi - FASTE - UIN Suska Riau</a:t>
            </a:r>
            <a:endParaRPr lang="id-ID" dirty="0"/>
          </a:p>
        </p:txBody>
      </p:sp>
      <p:sp>
        <p:nvSpPr>
          <p:cNvPr id="26" name="Slide Number Placeholder 25"/>
          <p:cNvSpPr>
            <a:spLocks noGrp="1"/>
          </p:cNvSpPr>
          <p:nvPr>
            <p:ph type="sldNum" sz="quarter" idx="12"/>
          </p:nvPr>
        </p:nvSpPr>
        <p:spPr/>
        <p:txBody>
          <a:bodyPr/>
          <a:lstStyle/>
          <a:p>
            <a:fld id="{F23AFC95-989C-443A-BD3C-DAE4CC2D2739}" type="slidenum">
              <a:rPr lang="id-ID" smtClean="0"/>
              <a:t>3</a:t>
            </a:fld>
            <a:endParaRPr lang="id-ID"/>
          </a:p>
        </p:txBody>
      </p:sp>
      <p:pic>
        <p:nvPicPr>
          <p:cNvPr id="1028" name="Picture 4" descr="Tik Tok Logo PNG, Tiktok Images Download - Free Transparent PNG Logos">
            <a:extLst>
              <a:ext uri="{FF2B5EF4-FFF2-40B4-BE49-F238E27FC236}">
                <a16:creationId xmlns:a16="http://schemas.microsoft.com/office/drawing/2014/main" id="{F11B8014-EE45-A56F-015A-770E91C93D6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39300" y="1854768"/>
            <a:ext cx="3329595" cy="1872897"/>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D6BCA7C2-F5C1-4959-957A-28B7B96C97E2}"/>
              </a:ext>
            </a:extLst>
          </p:cNvPr>
          <p:cNvSpPr/>
          <p:nvPr/>
        </p:nvSpPr>
        <p:spPr>
          <a:xfrm>
            <a:off x="3523873" y="3660593"/>
            <a:ext cx="1610697" cy="369332"/>
          </a:xfrm>
          <a:prstGeom prst="rect">
            <a:avLst/>
          </a:prstGeom>
        </p:spPr>
        <p:txBody>
          <a:bodyPr wrap="none">
            <a:spAutoFit/>
          </a:bodyPr>
          <a:lstStyle/>
          <a:p>
            <a:r>
              <a:rPr lang="id-ID" dirty="0">
                <a:hlinkClick r:id="rId3"/>
              </a:rPr>
              <a:t>@tengkukhairil</a:t>
            </a:r>
            <a:endParaRPr lang="id-ID" dirty="0"/>
          </a:p>
        </p:txBody>
      </p:sp>
      <p:pic>
        <p:nvPicPr>
          <p:cNvPr id="1032" name="Picture 8" descr="THE NEW YOUTUBE LOGO PNG 2023">
            <a:extLst>
              <a:ext uri="{FF2B5EF4-FFF2-40B4-BE49-F238E27FC236}">
                <a16:creationId xmlns:a16="http://schemas.microsoft.com/office/drawing/2014/main" id="{80A989A4-E334-3B8D-EE80-71BCBECDEFC3}"/>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388265" y="344058"/>
            <a:ext cx="3580630" cy="803653"/>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a:extLst>
              <a:ext uri="{FF2B5EF4-FFF2-40B4-BE49-F238E27FC236}">
                <a16:creationId xmlns:a16="http://schemas.microsoft.com/office/drawing/2014/main" id="{FB013B90-C766-F1E9-AF4C-211E93B1961C}"/>
              </a:ext>
            </a:extLst>
          </p:cNvPr>
          <p:cNvSpPr/>
          <p:nvPr/>
        </p:nvSpPr>
        <p:spPr>
          <a:xfrm>
            <a:off x="3556564" y="1075821"/>
            <a:ext cx="1610697" cy="369332"/>
          </a:xfrm>
          <a:prstGeom prst="rect">
            <a:avLst/>
          </a:prstGeom>
        </p:spPr>
        <p:txBody>
          <a:bodyPr wrap="none">
            <a:spAutoFit/>
          </a:bodyPr>
          <a:lstStyle/>
          <a:p>
            <a:r>
              <a:rPr lang="id-ID" dirty="0">
                <a:hlinkClick r:id="rId3"/>
              </a:rPr>
              <a:t>@tengkukhairil</a:t>
            </a:r>
            <a:endParaRPr lang="id-ID" dirty="0"/>
          </a:p>
        </p:txBody>
      </p:sp>
    </p:spTree>
    <p:extLst>
      <p:ext uri="{BB962C8B-B14F-4D97-AF65-F5344CB8AC3E}">
        <p14:creationId xmlns:p14="http://schemas.microsoft.com/office/powerpoint/2010/main" val="2974738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7CAC4B0-AD98-4F1C-BA80-A9478A1A472B}"/>
              </a:ext>
            </a:extLst>
          </p:cNvPr>
          <p:cNvSpPr>
            <a:spLocks noGrp="1"/>
          </p:cNvSpPr>
          <p:nvPr>
            <p:ph type="sldNum" sz="quarter" idx="12"/>
          </p:nvPr>
        </p:nvSpPr>
        <p:spPr/>
        <p:txBody>
          <a:bodyPr/>
          <a:lstStyle/>
          <a:p>
            <a:fld id="{F23AFC95-989C-443A-BD3C-DAE4CC2D2739}" type="slidenum">
              <a:rPr lang="id-ID" smtClean="0"/>
              <a:t>4</a:t>
            </a:fld>
            <a:endParaRPr lang="id-ID"/>
          </a:p>
        </p:txBody>
      </p:sp>
      <p:pic>
        <p:nvPicPr>
          <p:cNvPr id="1026" name="Picture 2">
            <a:extLst>
              <a:ext uri="{FF2B5EF4-FFF2-40B4-BE49-F238E27FC236}">
                <a16:creationId xmlns:a16="http://schemas.microsoft.com/office/drawing/2014/main" id="{66777018-4E48-4AB0-AA1A-ECAE7A9B2F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8256" y="411956"/>
            <a:ext cx="7855487" cy="603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8566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61C61-926B-4F83-8122-F057911BB11E}"/>
              </a:ext>
            </a:extLst>
          </p:cNvPr>
          <p:cNvSpPr>
            <a:spLocks noGrp="1"/>
          </p:cNvSpPr>
          <p:nvPr>
            <p:ph type="title"/>
          </p:nvPr>
        </p:nvSpPr>
        <p:spPr/>
        <p:txBody>
          <a:bodyPr/>
          <a:lstStyle/>
          <a:p>
            <a:r>
              <a:rPr lang="en-US"/>
              <a:t>Pendahuluan</a:t>
            </a:r>
            <a:endParaRPr lang="en-ID"/>
          </a:p>
        </p:txBody>
      </p:sp>
      <p:sp>
        <p:nvSpPr>
          <p:cNvPr id="3" name="Content Placeholder 2">
            <a:extLst>
              <a:ext uri="{FF2B5EF4-FFF2-40B4-BE49-F238E27FC236}">
                <a16:creationId xmlns:a16="http://schemas.microsoft.com/office/drawing/2014/main" id="{A6524FF7-08DE-4130-A5F7-71B5CC965054}"/>
              </a:ext>
            </a:extLst>
          </p:cNvPr>
          <p:cNvSpPr>
            <a:spLocks noGrp="1"/>
          </p:cNvSpPr>
          <p:nvPr>
            <p:ph idx="1"/>
          </p:nvPr>
        </p:nvSpPr>
        <p:spPr/>
        <p:txBody>
          <a:bodyPr/>
          <a:lstStyle/>
          <a:p>
            <a:r>
              <a:rPr lang="en-ID" b="1" i="0">
                <a:solidFill>
                  <a:srgbClr val="00B050"/>
                </a:solidFill>
                <a:effectLst/>
                <a:latin typeface="Arial" panose="020B0604020202020204" pitchFamily="34" charset="0"/>
              </a:rPr>
              <a:t>Topologi</a:t>
            </a:r>
            <a:r>
              <a:rPr lang="en-ID" b="0" i="0">
                <a:solidFill>
                  <a:srgbClr val="202122"/>
                </a:solidFill>
                <a:effectLst/>
                <a:latin typeface="Arial" panose="020B0604020202020204" pitchFamily="34" charset="0"/>
              </a:rPr>
              <a:t> berasal dari bahasa Yunani “</a:t>
            </a:r>
            <a:r>
              <a:rPr lang="el-GR" b="0" i="0">
                <a:solidFill>
                  <a:srgbClr val="202122"/>
                </a:solidFill>
                <a:effectLst/>
                <a:latin typeface="Arial" panose="020B0604020202020204" pitchFamily="34" charset="0"/>
              </a:rPr>
              <a:t>τόπος</a:t>
            </a:r>
            <a:r>
              <a:rPr lang="en-US" b="0" i="0">
                <a:solidFill>
                  <a:srgbClr val="202122"/>
                </a:solidFill>
                <a:effectLst/>
                <a:latin typeface="Arial" panose="020B0604020202020204" pitchFamily="34" charset="0"/>
              </a:rPr>
              <a:t>” </a:t>
            </a:r>
            <a:r>
              <a:rPr lang="en-US" b="0" i="0">
                <a:solidFill>
                  <a:srgbClr val="202122"/>
                </a:solidFill>
                <a:effectLst/>
                <a:latin typeface="Arial" panose="020B0604020202020204" pitchFamily="34" charset="0"/>
                <a:sym typeface="Wingdings" panose="05000000000000000000" pitchFamily="2" charset="2"/>
              </a:rPr>
              <a:t> “</a:t>
            </a:r>
            <a:r>
              <a:rPr lang="en-ID" b="0" i="0">
                <a:solidFill>
                  <a:srgbClr val="202122"/>
                </a:solidFill>
                <a:effectLst/>
                <a:latin typeface="Arial" panose="020B0604020202020204" pitchFamily="34" charset="0"/>
              </a:rPr>
              <a:t>tempat", dan “</a:t>
            </a:r>
            <a:r>
              <a:rPr lang="el-GR" b="0" i="0">
                <a:solidFill>
                  <a:srgbClr val="202122"/>
                </a:solidFill>
                <a:effectLst/>
                <a:latin typeface="Arial" panose="020B0604020202020204" pitchFamily="34" charset="0"/>
              </a:rPr>
              <a:t>λόγος</a:t>
            </a:r>
            <a:r>
              <a:rPr lang="en-US" b="0" i="0">
                <a:solidFill>
                  <a:srgbClr val="202122"/>
                </a:solidFill>
                <a:effectLst/>
                <a:latin typeface="Arial" panose="020B0604020202020204" pitchFamily="34" charset="0"/>
              </a:rPr>
              <a:t>”</a:t>
            </a:r>
            <a:r>
              <a:rPr lang="el-GR" b="0" i="0">
                <a:solidFill>
                  <a:srgbClr val="202122"/>
                </a:solidFill>
                <a:effectLst/>
                <a:latin typeface="Arial" panose="020B0604020202020204" pitchFamily="34" charset="0"/>
              </a:rPr>
              <a:t> </a:t>
            </a:r>
            <a:r>
              <a:rPr lang="en-US" b="0" i="0">
                <a:solidFill>
                  <a:srgbClr val="202122"/>
                </a:solidFill>
                <a:effectLst/>
                <a:latin typeface="Arial" panose="020B0604020202020204" pitchFamily="34" charset="0"/>
              </a:rPr>
              <a:t>(</a:t>
            </a:r>
            <a:r>
              <a:rPr lang="en-ID" b="0" i="0">
                <a:solidFill>
                  <a:srgbClr val="202122"/>
                </a:solidFill>
                <a:effectLst/>
                <a:latin typeface="Arial" panose="020B0604020202020204" pitchFamily="34" charset="0"/>
              </a:rPr>
              <a:t>ilmu).</a:t>
            </a:r>
          </a:p>
          <a:p>
            <a:r>
              <a:rPr lang="en-ID">
                <a:solidFill>
                  <a:srgbClr val="202122"/>
                </a:solidFill>
                <a:latin typeface="Arial" panose="020B0604020202020204" pitchFamily="34" charset="0"/>
              </a:rPr>
              <a:t>M</a:t>
            </a:r>
            <a:r>
              <a:rPr lang="en-ID" b="0" i="0">
                <a:solidFill>
                  <a:srgbClr val="202122"/>
                </a:solidFill>
                <a:effectLst/>
                <a:latin typeface="Arial" panose="020B0604020202020204" pitchFamily="34" charset="0"/>
              </a:rPr>
              <a:t>erupakan cabang matematika yang bersangkutan dengan tata ruang yang tidak berubah dalam deformasi dwikontinu (</a:t>
            </a:r>
            <a:r>
              <a:rPr lang="en-ID" sz="2400" b="0" i="1">
                <a:solidFill>
                  <a:srgbClr val="202122"/>
                </a:solidFill>
                <a:effectLst/>
                <a:latin typeface="Arial" panose="020B0604020202020204" pitchFamily="34" charset="0"/>
              </a:rPr>
              <a:t>yaitu ruang yang dapat ditekuk, dilipat, disusut, direntangkan, dan dipilin, tetapi tidak diperkenankan untuk dipotong, dirobek, ditusuk atau dilekatkan</a:t>
            </a:r>
            <a:r>
              <a:rPr lang="en-ID" b="0" i="0">
                <a:solidFill>
                  <a:srgbClr val="202122"/>
                </a:solidFill>
                <a:effectLst/>
                <a:latin typeface="Arial" panose="020B0604020202020204" pitchFamily="34" charset="0"/>
              </a:rPr>
              <a:t>).</a:t>
            </a:r>
          </a:p>
          <a:p>
            <a:r>
              <a:rPr lang="en-ID"/>
              <a:t>Topologi jaringan adalah hal yang menjelaskan hubungan geometris antara unsur-unsur dasar penyusun jaringan, yaitu node, link, dan station (</a:t>
            </a:r>
            <a:r>
              <a:rPr lang="en-ID" i="1"/>
              <a:t>Wikipedia</a:t>
            </a:r>
            <a:r>
              <a:rPr lang="en-ID"/>
              <a:t>).</a:t>
            </a:r>
          </a:p>
        </p:txBody>
      </p:sp>
      <p:sp>
        <p:nvSpPr>
          <p:cNvPr id="4" name="Footer Placeholder 3">
            <a:extLst>
              <a:ext uri="{FF2B5EF4-FFF2-40B4-BE49-F238E27FC236}">
                <a16:creationId xmlns:a16="http://schemas.microsoft.com/office/drawing/2014/main" id="{484A16B7-0350-4113-B081-D2196CC76A7C}"/>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9595B306-866D-42CC-94FD-1E76EBB43D00}"/>
              </a:ext>
            </a:extLst>
          </p:cNvPr>
          <p:cNvSpPr>
            <a:spLocks noGrp="1"/>
          </p:cNvSpPr>
          <p:nvPr>
            <p:ph type="sldNum" sz="quarter" idx="12"/>
          </p:nvPr>
        </p:nvSpPr>
        <p:spPr/>
        <p:txBody>
          <a:bodyPr/>
          <a:lstStyle/>
          <a:p>
            <a:fld id="{F23AFC95-989C-443A-BD3C-DAE4CC2D2739}" type="slidenum">
              <a:rPr lang="id-ID" smtClean="0"/>
              <a:t>5</a:t>
            </a:fld>
            <a:endParaRPr lang="id-ID"/>
          </a:p>
        </p:txBody>
      </p:sp>
    </p:spTree>
    <p:extLst>
      <p:ext uri="{BB962C8B-B14F-4D97-AF65-F5344CB8AC3E}">
        <p14:creationId xmlns:p14="http://schemas.microsoft.com/office/powerpoint/2010/main" val="7663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9C6C9-6FC4-440A-902B-C4C0126A2637}"/>
              </a:ext>
            </a:extLst>
          </p:cNvPr>
          <p:cNvSpPr>
            <a:spLocks noGrp="1"/>
          </p:cNvSpPr>
          <p:nvPr>
            <p:ph type="title"/>
          </p:nvPr>
        </p:nvSpPr>
        <p:spPr/>
        <p:txBody>
          <a:bodyPr/>
          <a:lstStyle/>
          <a:p>
            <a:r>
              <a:rPr lang="en-US"/>
              <a:t>Pendahuluan..</a:t>
            </a:r>
            <a:endParaRPr lang="en-ID"/>
          </a:p>
        </p:txBody>
      </p:sp>
      <p:sp>
        <p:nvSpPr>
          <p:cNvPr id="3" name="Content Placeholder 2">
            <a:extLst>
              <a:ext uri="{FF2B5EF4-FFF2-40B4-BE49-F238E27FC236}">
                <a16:creationId xmlns:a16="http://schemas.microsoft.com/office/drawing/2014/main" id="{39C34CA6-054E-4D9C-B101-1140CED17F02}"/>
              </a:ext>
            </a:extLst>
          </p:cNvPr>
          <p:cNvSpPr>
            <a:spLocks noGrp="1"/>
          </p:cNvSpPr>
          <p:nvPr>
            <p:ph idx="1"/>
          </p:nvPr>
        </p:nvSpPr>
        <p:spPr/>
        <p:txBody>
          <a:bodyPr>
            <a:normAutofit/>
          </a:bodyPr>
          <a:lstStyle/>
          <a:p>
            <a:r>
              <a:rPr lang="en-ID"/>
              <a:t>Sering ditemui dikehidupan sehari-hari, tetapi tidak menyadarinya. </a:t>
            </a:r>
          </a:p>
          <a:p>
            <a:r>
              <a:rPr lang="en-ID"/>
              <a:t>Topologi </a:t>
            </a:r>
            <a:r>
              <a:rPr lang="en-ID" b="1" i="1"/>
              <a:t>menggambarkan struktur dari suatu jaringan atau bagaimana sebuah jaringan didesain</a:t>
            </a:r>
            <a:r>
              <a:rPr lang="en-ID"/>
              <a:t>. </a:t>
            </a:r>
          </a:p>
          <a:p>
            <a:r>
              <a:rPr lang="en-ID"/>
              <a:t>Setiap jenis topologi memiliki </a:t>
            </a:r>
            <a:r>
              <a:rPr lang="en-ID" b="1">
                <a:solidFill>
                  <a:srgbClr val="00B050"/>
                </a:solidFill>
              </a:rPr>
              <a:t>kelebihan</a:t>
            </a:r>
            <a:r>
              <a:rPr lang="en-ID"/>
              <a:t> dan </a:t>
            </a:r>
            <a:r>
              <a:rPr lang="en-ID" b="1">
                <a:solidFill>
                  <a:srgbClr val="C00000"/>
                </a:solidFill>
              </a:rPr>
              <a:t>kekurangan</a:t>
            </a:r>
            <a:r>
              <a:rPr lang="en-ID"/>
              <a:t>. </a:t>
            </a:r>
          </a:p>
          <a:p>
            <a:r>
              <a:rPr lang="en-ID"/>
              <a:t>Pemilihan topologi jaringan didasarkan pada </a:t>
            </a:r>
            <a:r>
              <a:rPr lang="en-ID" b="1"/>
              <a:t>skala jaringan</a:t>
            </a:r>
            <a:r>
              <a:rPr lang="en-ID"/>
              <a:t>, </a:t>
            </a:r>
            <a:r>
              <a:rPr lang="en-ID" b="1"/>
              <a:t>biaya</a:t>
            </a:r>
            <a:r>
              <a:rPr lang="en-ID"/>
              <a:t>, </a:t>
            </a:r>
            <a:r>
              <a:rPr lang="en-ID" b="1"/>
              <a:t>tujuan</a:t>
            </a:r>
            <a:r>
              <a:rPr lang="en-ID"/>
              <a:t>, dan </a:t>
            </a:r>
            <a:r>
              <a:rPr lang="en-ID" b="1"/>
              <a:t>pengguna</a:t>
            </a:r>
            <a:r>
              <a:rPr lang="en-ID"/>
              <a:t>. </a:t>
            </a:r>
          </a:p>
          <a:p>
            <a:r>
              <a:rPr lang="en-ID"/>
              <a:t>Topologi pertama yang digunakan adalah topologi bus.</a:t>
            </a:r>
          </a:p>
          <a:p>
            <a:endParaRPr lang="en-ID"/>
          </a:p>
        </p:txBody>
      </p:sp>
      <p:sp>
        <p:nvSpPr>
          <p:cNvPr id="4" name="Footer Placeholder 3">
            <a:extLst>
              <a:ext uri="{FF2B5EF4-FFF2-40B4-BE49-F238E27FC236}">
                <a16:creationId xmlns:a16="http://schemas.microsoft.com/office/drawing/2014/main" id="{56081CEC-371A-4C07-8674-7C7AA64283EC}"/>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08052F1B-CF9C-47BB-86AE-8E06DAD6474C}"/>
              </a:ext>
            </a:extLst>
          </p:cNvPr>
          <p:cNvSpPr>
            <a:spLocks noGrp="1"/>
          </p:cNvSpPr>
          <p:nvPr>
            <p:ph type="sldNum" sz="quarter" idx="12"/>
          </p:nvPr>
        </p:nvSpPr>
        <p:spPr/>
        <p:txBody>
          <a:bodyPr/>
          <a:lstStyle/>
          <a:p>
            <a:fld id="{F23AFC95-989C-443A-BD3C-DAE4CC2D2739}" type="slidenum">
              <a:rPr lang="id-ID" smtClean="0"/>
              <a:t>6</a:t>
            </a:fld>
            <a:endParaRPr lang="id-ID"/>
          </a:p>
        </p:txBody>
      </p:sp>
    </p:spTree>
    <p:extLst>
      <p:ext uri="{BB962C8B-B14F-4D97-AF65-F5344CB8AC3E}">
        <p14:creationId xmlns:p14="http://schemas.microsoft.com/office/powerpoint/2010/main" val="1859965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458B-29AC-4B36-A17D-D2412FFC3315}"/>
              </a:ext>
            </a:extLst>
          </p:cNvPr>
          <p:cNvSpPr>
            <a:spLocks noGrp="1"/>
          </p:cNvSpPr>
          <p:nvPr>
            <p:ph type="title"/>
          </p:nvPr>
        </p:nvSpPr>
        <p:spPr/>
        <p:txBody>
          <a:bodyPr/>
          <a:lstStyle/>
          <a:p>
            <a:r>
              <a:rPr lang="en-US"/>
              <a:t>Pertimbangan Pemilihan Topologi</a:t>
            </a:r>
            <a:endParaRPr lang="en-ID"/>
          </a:p>
        </p:txBody>
      </p:sp>
      <p:sp>
        <p:nvSpPr>
          <p:cNvPr id="3" name="Content Placeholder 2">
            <a:extLst>
              <a:ext uri="{FF2B5EF4-FFF2-40B4-BE49-F238E27FC236}">
                <a16:creationId xmlns:a16="http://schemas.microsoft.com/office/drawing/2014/main" id="{47B95F6C-789F-4E9F-A190-1CF903E165A4}"/>
              </a:ext>
            </a:extLst>
          </p:cNvPr>
          <p:cNvSpPr>
            <a:spLocks noGrp="1"/>
          </p:cNvSpPr>
          <p:nvPr>
            <p:ph idx="1"/>
          </p:nvPr>
        </p:nvSpPr>
        <p:spPr/>
        <p:txBody>
          <a:bodyPr>
            <a:normAutofit/>
          </a:bodyPr>
          <a:lstStyle/>
          <a:p>
            <a:pPr marL="514350" indent="-514350">
              <a:buFont typeface="+mj-lt"/>
              <a:buAutoNum type="arabicPeriod"/>
            </a:pPr>
            <a:r>
              <a:rPr lang="en-ID" b="1">
                <a:solidFill>
                  <a:srgbClr val="00B050"/>
                </a:solidFill>
              </a:rPr>
              <a:t>Biaya</a:t>
            </a:r>
            <a:r>
              <a:rPr lang="en-ID"/>
              <a:t> </a:t>
            </a:r>
            <a:r>
              <a:rPr lang="en-ID">
                <a:sym typeface="Wingdings" panose="05000000000000000000" pitchFamily="2" charset="2"/>
              </a:rPr>
              <a:t> </a:t>
            </a:r>
            <a:r>
              <a:rPr lang="en-ID"/>
              <a:t>Berapa budget yang akan dikeluarkan?</a:t>
            </a:r>
          </a:p>
          <a:p>
            <a:pPr marL="514350" indent="-514350">
              <a:buFont typeface="+mj-lt"/>
              <a:buAutoNum type="arabicPeriod"/>
            </a:pPr>
            <a:r>
              <a:rPr lang="en-ID" b="1">
                <a:solidFill>
                  <a:srgbClr val="00B050"/>
                </a:solidFill>
              </a:rPr>
              <a:t>Kecepatan</a:t>
            </a:r>
            <a:r>
              <a:rPr lang="en-ID"/>
              <a:t> </a:t>
            </a:r>
            <a:r>
              <a:rPr lang="en-ID">
                <a:sym typeface="Wingdings" panose="05000000000000000000" pitchFamily="2" charset="2"/>
              </a:rPr>
              <a:t> </a:t>
            </a:r>
            <a:r>
              <a:rPr lang="en-ID"/>
              <a:t>Sejauh mana kecepatan yang dibutuhkan?</a:t>
            </a:r>
          </a:p>
          <a:p>
            <a:pPr marL="514350" indent="-514350">
              <a:buFont typeface="+mj-lt"/>
              <a:buAutoNum type="arabicPeriod"/>
            </a:pPr>
            <a:r>
              <a:rPr lang="en-ID" b="1">
                <a:solidFill>
                  <a:srgbClr val="00B050"/>
                </a:solidFill>
              </a:rPr>
              <a:t>Lingkungan</a:t>
            </a:r>
            <a:r>
              <a:rPr lang="en-ID"/>
              <a:t> </a:t>
            </a:r>
            <a:r>
              <a:rPr lang="en-ID">
                <a:sym typeface="Wingdings" panose="05000000000000000000" pitchFamily="2" charset="2"/>
              </a:rPr>
              <a:t> </a:t>
            </a:r>
            <a:r>
              <a:rPr lang="en-ID"/>
              <a:t>Faktor apa yang mempengaruhi keberadaan?</a:t>
            </a:r>
          </a:p>
          <a:p>
            <a:pPr marL="514350" indent="-514350">
              <a:buFont typeface="+mj-lt"/>
              <a:buAutoNum type="arabicPeriod"/>
            </a:pPr>
            <a:r>
              <a:rPr lang="en-ID" b="1">
                <a:solidFill>
                  <a:srgbClr val="00B050"/>
                </a:solidFill>
              </a:rPr>
              <a:t>Ukuran</a:t>
            </a:r>
            <a:r>
              <a:rPr lang="en-ID"/>
              <a:t> </a:t>
            </a:r>
            <a:r>
              <a:rPr lang="en-ID">
                <a:sym typeface="Wingdings" panose="05000000000000000000" pitchFamily="2" charset="2"/>
              </a:rPr>
              <a:t> </a:t>
            </a:r>
            <a:r>
              <a:rPr lang="en-ID"/>
              <a:t>Seberapa besar ukuran jaringan yang dibangun?</a:t>
            </a:r>
          </a:p>
          <a:p>
            <a:pPr marL="514350" indent="-514350">
              <a:buFont typeface="+mj-lt"/>
              <a:buAutoNum type="arabicPeriod"/>
            </a:pPr>
            <a:r>
              <a:rPr lang="en-ID" b="1">
                <a:solidFill>
                  <a:srgbClr val="00B050"/>
                </a:solidFill>
              </a:rPr>
              <a:t>Perangkat</a:t>
            </a:r>
            <a:r>
              <a:rPr lang="en-ID"/>
              <a:t> </a:t>
            </a:r>
            <a:r>
              <a:rPr lang="en-ID">
                <a:sym typeface="Wingdings" panose="05000000000000000000" pitchFamily="2" charset="2"/>
              </a:rPr>
              <a:t> Apa saja perangkat yang digunakan?</a:t>
            </a:r>
            <a:endParaRPr lang="en-ID"/>
          </a:p>
          <a:p>
            <a:pPr marL="514350" indent="-514350">
              <a:buFont typeface="+mj-lt"/>
              <a:buAutoNum type="arabicPeriod"/>
            </a:pPr>
            <a:r>
              <a:rPr lang="en-ID" b="1">
                <a:solidFill>
                  <a:srgbClr val="00B050"/>
                </a:solidFill>
              </a:rPr>
              <a:t>Konektivitas</a:t>
            </a:r>
            <a:r>
              <a:rPr lang="en-ID"/>
              <a:t> </a:t>
            </a:r>
            <a:r>
              <a:rPr lang="en-ID">
                <a:sym typeface="Wingdings" panose="05000000000000000000" pitchFamily="2" charset="2"/>
              </a:rPr>
              <a:t> </a:t>
            </a:r>
            <a:r>
              <a:rPr lang="en-ID"/>
              <a:t>Seperti apa koneksi yang terjalin antar perangkat?</a:t>
            </a:r>
          </a:p>
          <a:p>
            <a:endParaRPr lang="en-ID"/>
          </a:p>
        </p:txBody>
      </p:sp>
      <p:sp>
        <p:nvSpPr>
          <p:cNvPr id="4" name="Footer Placeholder 3">
            <a:extLst>
              <a:ext uri="{FF2B5EF4-FFF2-40B4-BE49-F238E27FC236}">
                <a16:creationId xmlns:a16="http://schemas.microsoft.com/office/drawing/2014/main" id="{A51FB66B-679A-4C59-AEE7-97FFCE20E9EC}"/>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88CD1FCC-CE00-41D4-BF05-225586C9799E}"/>
              </a:ext>
            </a:extLst>
          </p:cNvPr>
          <p:cNvSpPr>
            <a:spLocks noGrp="1"/>
          </p:cNvSpPr>
          <p:nvPr>
            <p:ph type="sldNum" sz="quarter" idx="12"/>
          </p:nvPr>
        </p:nvSpPr>
        <p:spPr/>
        <p:txBody>
          <a:bodyPr/>
          <a:lstStyle/>
          <a:p>
            <a:fld id="{F23AFC95-989C-443A-BD3C-DAE4CC2D2739}" type="slidenum">
              <a:rPr lang="id-ID" smtClean="0"/>
              <a:t>7</a:t>
            </a:fld>
            <a:endParaRPr lang="id-ID"/>
          </a:p>
        </p:txBody>
      </p:sp>
    </p:spTree>
    <p:extLst>
      <p:ext uri="{BB962C8B-B14F-4D97-AF65-F5344CB8AC3E}">
        <p14:creationId xmlns:p14="http://schemas.microsoft.com/office/powerpoint/2010/main" val="49398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DE030-FCF6-4DF5-BAF3-D0B417F7F5C1}"/>
              </a:ext>
            </a:extLst>
          </p:cNvPr>
          <p:cNvSpPr>
            <a:spLocks noGrp="1"/>
          </p:cNvSpPr>
          <p:nvPr>
            <p:ph type="title"/>
          </p:nvPr>
        </p:nvSpPr>
        <p:spPr/>
        <p:txBody>
          <a:bodyPr/>
          <a:lstStyle/>
          <a:p>
            <a:r>
              <a:rPr lang="en-US"/>
              <a:t>Jenis Topologi Jaringan Komputer</a:t>
            </a:r>
            <a:endParaRPr lang="en-ID"/>
          </a:p>
        </p:txBody>
      </p:sp>
      <p:sp>
        <p:nvSpPr>
          <p:cNvPr id="3" name="Content Placeholder 2">
            <a:extLst>
              <a:ext uri="{FF2B5EF4-FFF2-40B4-BE49-F238E27FC236}">
                <a16:creationId xmlns:a16="http://schemas.microsoft.com/office/drawing/2014/main" id="{ADE418C3-718C-4443-A6E5-01AD0F280A72}"/>
              </a:ext>
            </a:extLst>
          </p:cNvPr>
          <p:cNvSpPr>
            <a:spLocks noGrp="1"/>
          </p:cNvSpPr>
          <p:nvPr>
            <p:ph idx="1"/>
          </p:nvPr>
        </p:nvSpPr>
        <p:spPr/>
        <p:txBody>
          <a:bodyPr/>
          <a:lstStyle/>
          <a:p>
            <a:pPr marL="0" indent="0">
              <a:buNone/>
            </a:pPr>
            <a:r>
              <a:rPr lang="it-IT"/>
              <a:t>Dalam definisi, topologi terbagi menjadi dua:</a:t>
            </a:r>
            <a:endParaRPr lang="en-ID"/>
          </a:p>
          <a:p>
            <a:r>
              <a:rPr lang="en-ID"/>
              <a:t>Topologi Fisik (</a:t>
            </a:r>
            <a:r>
              <a:rPr lang="en-ID" i="1"/>
              <a:t>physical topology</a:t>
            </a:r>
            <a:r>
              <a:rPr lang="en-ID"/>
              <a:t>):</a:t>
            </a:r>
          </a:p>
          <a:p>
            <a:pPr marL="0" indent="0">
              <a:buNone/>
            </a:pPr>
            <a:r>
              <a:rPr lang="en-ID">
                <a:sym typeface="Wingdings" panose="05000000000000000000" pitchFamily="2" charset="2"/>
              </a:rPr>
              <a:t>	 </a:t>
            </a:r>
            <a:r>
              <a:rPr lang="en-ID"/>
              <a:t>yang menunjukan posisi pemasangan kabel secara fisik.</a:t>
            </a:r>
          </a:p>
          <a:p>
            <a:r>
              <a:rPr lang="en-ID"/>
              <a:t>Topologi Logik (</a:t>
            </a:r>
            <a:r>
              <a:rPr lang="en-ID" i="1"/>
              <a:t>logical topology</a:t>
            </a:r>
            <a:r>
              <a:rPr lang="en-ID"/>
              <a:t>):</a:t>
            </a:r>
          </a:p>
          <a:p>
            <a:pPr marL="0" indent="0">
              <a:buNone/>
            </a:pPr>
            <a:r>
              <a:rPr lang="en-ID">
                <a:sym typeface="Wingdings" panose="05000000000000000000" pitchFamily="2" charset="2"/>
              </a:rPr>
              <a:t>	 </a:t>
            </a:r>
            <a:r>
              <a:rPr lang="en-ID"/>
              <a:t>menunjukan bagaimana suatu media diakses oleh host.</a:t>
            </a:r>
          </a:p>
          <a:p>
            <a:endParaRPr lang="en-ID"/>
          </a:p>
        </p:txBody>
      </p:sp>
      <p:sp>
        <p:nvSpPr>
          <p:cNvPr id="4" name="Footer Placeholder 3">
            <a:extLst>
              <a:ext uri="{FF2B5EF4-FFF2-40B4-BE49-F238E27FC236}">
                <a16:creationId xmlns:a16="http://schemas.microsoft.com/office/drawing/2014/main" id="{DEA54B21-B5B1-4730-87AA-36410E37E18E}"/>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D52CE674-71AB-4475-8052-44B2E330CE04}"/>
              </a:ext>
            </a:extLst>
          </p:cNvPr>
          <p:cNvSpPr>
            <a:spLocks noGrp="1"/>
          </p:cNvSpPr>
          <p:nvPr>
            <p:ph type="sldNum" sz="quarter" idx="12"/>
          </p:nvPr>
        </p:nvSpPr>
        <p:spPr/>
        <p:txBody>
          <a:bodyPr/>
          <a:lstStyle/>
          <a:p>
            <a:fld id="{F23AFC95-989C-443A-BD3C-DAE4CC2D2739}" type="slidenum">
              <a:rPr lang="id-ID" smtClean="0"/>
              <a:t>8</a:t>
            </a:fld>
            <a:endParaRPr lang="id-ID"/>
          </a:p>
        </p:txBody>
      </p:sp>
    </p:spTree>
    <p:extLst>
      <p:ext uri="{BB962C8B-B14F-4D97-AF65-F5344CB8AC3E}">
        <p14:creationId xmlns:p14="http://schemas.microsoft.com/office/powerpoint/2010/main" val="3375946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638E6-EC09-4B0E-B85F-F1F0C3E81487}"/>
              </a:ext>
            </a:extLst>
          </p:cNvPr>
          <p:cNvSpPr>
            <a:spLocks noGrp="1"/>
          </p:cNvSpPr>
          <p:nvPr>
            <p:ph type="title"/>
          </p:nvPr>
        </p:nvSpPr>
        <p:spPr/>
        <p:txBody>
          <a:bodyPr/>
          <a:lstStyle/>
          <a:p>
            <a:r>
              <a:rPr lang="en-US"/>
              <a:t>Topologi Fisik</a:t>
            </a:r>
            <a:endParaRPr lang="en-ID"/>
          </a:p>
        </p:txBody>
      </p:sp>
      <p:sp>
        <p:nvSpPr>
          <p:cNvPr id="3" name="Content Placeholder 2">
            <a:extLst>
              <a:ext uri="{FF2B5EF4-FFF2-40B4-BE49-F238E27FC236}">
                <a16:creationId xmlns:a16="http://schemas.microsoft.com/office/drawing/2014/main" id="{1AAC7980-2D4D-4C4D-808A-69012C5DD47F}"/>
              </a:ext>
            </a:extLst>
          </p:cNvPr>
          <p:cNvSpPr>
            <a:spLocks noGrp="1"/>
          </p:cNvSpPr>
          <p:nvPr>
            <p:ph idx="1"/>
          </p:nvPr>
        </p:nvSpPr>
        <p:spPr/>
        <p:txBody>
          <a:bodyPr>
            <a:normAutofit fontScale="92500" lnSpcReduction="20000"/>
          </a:bodyPr>
          <a:lstStyle/>
          <a:p>
            <a:r>
              <a:rPr lang="en-US"/>
              <a:t>Bus</a:t>
            </a:r>
          </a:p>
          <a:p>
            <a:r>
              <a:rPr lang="en-US"/>
              <a:t>Ring</a:t>
            </a:r>
          </a:p>
          <a:p>
            <a:r>
              <a:rPr lang="en-US"/>
              <a:t>Star</a:t>
            </a:r>
          </a:p>
          <a:p>
            <a:r>
              <a:rPr lang="en-US"/>
              <a:t>Extended Star</a:t>
            </a:r>
          </a:p>
          <a:p>
            <a:r>
              <a:rPr lang="en-US"/>
              <a:t>Hierarchy</a:t>
            </a:r>
          </a:p>
          <a:p>
            <a:r>
              <a:rPr lang="en-US"/>
              <a:t>Tree</a:t>
            </a:r>
          </a:p>
          <a:p>
            <a:r>
              <a:rPr lang="en-US"/>
              <a:t>Mesh</a:t>
            </a:r>
          </a:p>
          <a:p>
            <a:r>
              <a:rPr lang="en-US"/>
              <a:t>Fully Connected</a:t>
            </a:r>
          </a:p>
          <a:p>
            <a:r>
              <a:rPr lang="en-US"/>
              <a:t>Line</a:t>
            </a:r>
          </a:p>
          <a:p>
            <a:r>
              <a:rPr lang="en-US"/>
              <a:t>Hybrid</a:t>
            </a:r>
          </a:p>
          <a:p>
            <a:endParaRPr lang="en-ID"/>
          </a:p>
        </p:txBody>
      </p:sp>
      <p:sp>
        <p:nvSpPr>
          <p:cNvPr id="4" name="Footer Placeholder 3">
            <a:extLst>
              <a:ext uri="{FF2B5EF4-FFF2-40B4-BE49-F238E27FC236}">
                <a16:creationId xmlns:a16="http://schemas.microsoft.com/office/drawing/2014/main" id="{ACC513E8-4ED2-4CE5-8908-2812A4D6A724}"/>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E561596B-F7B3-41F5-A20D-1603F38E7112}"/>
              </a:ext>
            </a:extLst>
          </p:cNvPr>
          <p:cNvSpPr>
            <a:spLocks noGrp="1"/>
          </p:cNvSpPr>
          <p:nvPr>
            <p:ph type="sldNum" sz="quarter" idx="12"/>
          </p:nvPr>
        </p:nvSpPr>
        <p:spPr/>
        <p:txBody>
          <a:bodyPr/>
          <a:lstStyle/>
          <a:p>
            <a:fld id="{F23AFC95-989C-443A-BD3C-DAE4CC2D2739}" type="slidenum">
              <a:rPr lang="id-ID" smtClean="0"/>
              <a:t>9</a:t>
            </a:fld>
            <a:endParaRPr lang="id-ID"/>
          </a:p>
        </p:txBody>
      </p:sp>
      <p:pic>
        <p:nvPicPr>
          <p:cNvPr id="7" name="Picture 5" descr="topologi">
            <a:extLst>
              <a:ext uri="{FF2B5EF4-FFF2-40B4-BE49-F238E27FC236}">
                <a16:creationId xmlns:a16="http://schemas.microsoft.com/office/drawing/2014/main" id="{3372BFB6-9853-442E-A766-91D235F84EB5}"/>
              </a:ext>
            </a:extLst>
          </p:cNvPr>
          <p:cNvPicPr>
            <a:picLocks noChangeAspect="1" noChangeArrowheads="1"/>
          </p:cNvPicPr>
          <p:nvPr/>
        </p:nvPicPr>
        <p:blipFill>
          <a:blip r:embed="rId2" cstate="print"/>
          <a:srcRect l="73642" b="44336"/>
          <a:stretch>
            <a:fillRect/>
          </a:stretch>
        </p:blipFill>
        <p:spPr bwMode="auto">
          <a:xfrm>
            <a:off x="5213690" y="4197253"/>
            <a:ext cx="1912855" cy="1979710"/>
          </a:xfrm>
          <a:prstGeom prst="rect">
            <a:avLst/>
          </a:prstGeom>
          <a:noFill/>
          <a:ln w="9525">
            <a:noFill/>
            <a:miter lim="800000"/>
            <a:headEnd/>
            <a:tailEnd/>
          </a:ln>
        </p:spPr>
      </p:pic>
      <p:pic>
        <p:nvPicPr>
          <p:cNvPr id="9" name="Picture 4" descr="topologi">
            <a:extLst>
              <a:ext uri="{FF2B5EF4-FFF2-40B4-BE49-F238E27FC236}">
                <a16:creationId xmlns:a16="http://schemas.microsoft.com/office/drawing/2014/main" id="{6F2EFC39-B615-4EA1-A482-FD82EBDD9BDD}"/>
              </a:ext>
            </a:extLst>
          </p:cNvPr>
          <p:cNvPicPr>
            <a:picLocks noChangeAspect="1" noChangeArrowheads="1"/>
          </p:cNvPicPr>
          <p:nvPr/>
        </p:nvPicPr>
        <p:blipFill>
          <a:blip r:embed="rId2" cstate="print"/>
          <a:srcRect t="53297" r="31352"/>
          <a:stretch>
            <a:fillRect/>
          </a:stretch>
        </p:blipFill>
        <p:spPr bwMode="auto">
          <a:xfrm>
            <a:off x="7275430" y="4656556"/>
            <a:ext cx="4559981" cy="1520407"/>
          </a:xfrm>
          <a:prstGeom prst="rect">
            <a:avLst/>
          </a:prstGeom>
          <a:noFill/>
          <a:ln w="9525">
            <a:noFill/>
            <a:miter lim="800000"/>
            <a:headEnd/>
            <a:tailEnd/>
          </a:ln>
        </p:spPr>
      </p:pic>
      <p:pic>
        <p:nvPicPr>
          <p:cNvPr id="10" name="Picture 4">
            <a:extLst>
              <a:ext uri="{FF2B5EF4-FFF2-40B4-BE49-F238E27FC236}">
                <a16:creationId xmlns:a16="http://schemas.microsoft.com/office/drawing/2014/main" id="{A72CAA83-03EB-4A4A-861E-1B1075508C98}"/>
              </a:ext>
            </a:extLst>
          </p:cNvPr>
          <p:cNvPicPr>
            <a:picLocks noChangeAspect="1" noChangeArrowheads="1"/>
          </p:cNvPicPr>
          <p:nvPr/>
        </p:nvPicPr>
        <p:blipFill>
          <a:blip r:embed="rId3" cstate="print"/>
          <a:srcRect/>
          <a:stretch>
            <a:fillRect/>
          </a:stretch>
        </p:blipFill>
        <p:spPr>
          <a:xfrm>
            <a:off x="5064805" y="7420"/>
            <a:ext cx="6582909" cy="4327113"/>
          </a:xfrm>
          <a:prstGeom prst="rect">
            <a:avLst/>
          </a:prstGeom>
          <a:noFill/>
        </p:spPr>
      </p:pic>
    </p:spTree>
    <p:extLst>
      <p:ext uri="{BB962C8B-B14F-4D97-AF65-F5344CB8AC3E}">
        <p14:creationId xmlns:p14="http://schemas.microsoft.com/office/powerpoint/2010/main" val="37131981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7721</TotalTime>
  <Words>1309</Words>
  <Application>Microsoft Office PowerPoint</Application>
  <PresentationFormat>Widescreen</PresentationFormat>
  <Paragraphs>183</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 3</vt:lpstr>
      <vt:lpstr>Office Theme</vt:lpstr>
      <vt:lpstr>Topologi Jaringan Komputer</vt:lpstr>
      <vt:lpstr>Course Outline</vt:lpstr>
      <vt:lpstr>Sosial Media</vt:lpstr>
      <vt:lpstr>PowerPoint Presentation</vt:lpstr>
      <vt:lpstr>Pendahuluan</vt:lpstr>
      <vt:lpstr>Pendahuluan..</vt:lpstr>
      <vt:lpstr>Pertimbangan Pemilihan Topologi</vt:lpstr>
      <vt:lpstr>Jenis Topologi Jaringan Komputer</vt:lpstr>
      <vt:lpstr>Topologi Fisik</vt:lpstr>
      <vt:lpstr>1. Topologi Bus</vt:lpstr>
      <vt:lpstr>2. Topologi Ring</vt:lpstr>
      <vt:lpstr>3. Topologi Star</vt:lpstr>
      <vt:lpstr>4. Topologi Mesh</vt:lpstr>
      <vt:lpstr>Karakteristik Topologi Mesh</vt:lpstr>
      <vt:lpstr>PowerPoint Presentation</vt:lpstr>
      <vt:lpstr>Ilustrasi Pendukung:</vt:lpstr>
      <vt:lpstr>Topologi Logik</vt:lpstr>
      <vt:lpstr>Referensi:</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ENTERPRENEURSHIP</dc:title>
  <dc:creator>Ayel</dc:creator>
  <cp:lastModifiedBy>T. Khairil Ahsyar</cp:lastModifiedBy>
  <cp:revision>345</cp:revision>
  <dcterms:created xsi:type="dcterms:W3CDTF">2018-03-10T06:00:56Z</dcterms:created>
  <dcterms:modified xsi:type="dcterms:W3CDTF">2024-01-24T07:45:51Z</dcterms:modified>
</cp:coreProperties>
</file>