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6" r:id="rId2"/>
    <p:sldId id="281" r:id="rId3"/>
    <p:sldId id="277" r:id="rId4"/>
    <p:sldId id="337" r:id="rId5"/>
    <p:sldId id="385" r:id="rId6"/>
    <p:sldId id="387" r:id="rId7"/>
    <p:sldId id="388" r:id="rId8"/>
    <p:sldId id="386" r:id="rId9"/>
    <p:sldId id="389" r:id="rId10"/>
    <p:sldId id="400" r:id="rId11"/>
    <p:sldId id="399" r:id="rId12"/>
    <p:sldId id="401" r:id="rId13"/>
    <p:sldId id="390" r:id="rId14"/>
    <p:sldId id="391" r:id="rId15"/>
    <p:sldId id="392" r:id="rId16"/>
    <p:sldId id="394" r:id="rId17"/>
    <p:sldId id="395" r:id="rId18"/>
    <p:sldId id="396" r:id="rId19"/>
    <p:sldId id="398" r:id="rId20"/>
    <p:sldId id="393" r:id="rId21"/>
    <p:sldId id="429" r:id="rId22"/>
    <p:sldId id="397" r:id="rId23"/>
    <p:sldId id="404" r:id="rId24"/>
    <p:sldId id="426" r:id="rId25"/>
    <p:sldId id="406" r:id="rId26"/>
    <p:sldId id="430" r:id="rId27"/>
    <p:sldId id="425" r:id="rId28"/>
    <p:sldId id="437" r:id="rId29"/>
    <p:sldId id="431" r:id="rId30"/>
    <p:sldId id="436" r:id="rId31"/>
    <p:sldId id="435" r:id="rId32"/>
    <p:sldId id="434" r:id="rId33"/>
    <p:sldId id="433" r:id="rId34"/>
    <p:sldId id="432" r:id="rId35"/>
    <p:sldId id="293" r:id="rId36"/>
    <p:sldId id="286" r:id="rId37"/>
    <p:sldId id="294" r:id="rId38"/>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45" autoAdjust="0"/>
    <p:restoredTop sz="94660"/>
  </p:normalViewPr>
  <p:slideViewPr>
    <p:cSldViewPr snapToGrid="0">
      <p:cViewPr varScale="1">
        <p:scale>
          <a:sx n="70" d="100"/>
          <a:sy n="70" d="100"/>
        </p:scale>
        <p:origin x="4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961116-26B9-4E4D-AC14-ADE545B5F226}" type="datetimeFigureOut">
              <a:rPr lang="id-ID" smtClean="0"/>
              <a:t>29/03/2021</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n-NO"/>
              <a:t>Program Studi Sistem Informasi - FASTE - UIN Suska Riau</a:t>
            </a:r>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28FB06-26D3-4812-9C1E-4EE80B389A04}" type="slidenum">
              <a:rPr lang="id-ID" smtClean="0"/>
              <a:t>‹#›</a:t>
            </a:fld>
            <a:endParaRPr lang="id-ID"/>
          </a:p>
        </p:txBody>
      </p:sp>
    </p:spTree>
    <p:extLst>
      <p:ext uri="{BB962C8B-B14F-4D97-AF65-F5344CB8AC3E}">
        <p14:creationId xmlns:p14="http://schemas.microsoft.com/office/powerpoint/2010/main" val="125691019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E3D78-4473-4AD0-8A00-B580A8A1AF04}" type="datetimeFigureOut">
              <a:rPr lang="id-ID" smtClean="0"/>
              <a:t>29/03/2021</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nn-NO"/>
              <a:t>Program Studi Sistem Informasi - FASTE - UIN Suska Riau</a:t>
            </a:r>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330896-C91C-4318-9159-AA46DBC971EA}" type="slidenum">
              <a:rPr lang="id-ID" smtClean="0"/>
              <a:t>‹#›</a:t>
            </a:fld>
            <a:endParaRPr lang="id-ID"/>
          </a:p>
        </p:txBody>
      </p:sp>
    </p:spTree>
    <p:extLst>
      <p:ext uri="{BB962C8B-B14F-4D97-AF65-F5344CB8AC3E}">
        <p14:creationId xmlns:p14="http://schemas.microsoft.com/office/powerpoint/2010/main" val="78976446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D5CDAC5E-C496-4521-81AE-C7E02ECE68CF}" type="datetime1">
              <a:rPr lang="id-ID" smtClean="0"/>
              <a:t>29/03/2021</a:t>
            </a:fld>
            <a:endParaRPr lang="id-ID"/>
          </a:p>
        </p:txBody>
      </p:sp>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321781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E09FC9A4-6513-4D4D-A8F8-5D2D9158C4B1}" type="datetime1">
              <a:rPr lang="id-ID" smtClean="0"/>
              <a:t>29/03/2021</a:t>
            </a:fld>
            <a:endParaRPr lang="id-ID"/>
          </a:p>
        </p:txBody>
      </p:sp>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2724923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BD224E18-5C13-48A8-A25E-2B9074945E4A}" type="datetime1">
              <a:rPr lang="id-ID" smtClean="0"/>
              <a:t>29/03/2021</a:t>
            </a:fld>
            <a:endParaRPr lang="id-ID"/>
          </a:p>
        </p:txBody>
      </p:sp>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101306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2EAC5B28-AC13-4A83-B3A2-8409ACC6150C}" type="datetime1">
              <a:rPr lang="id-ID" smtClean="0"/>
              <a:t>29/03/2021</a:t>
            </a:fld>
            <a:endParaRPr lang="id-ID"/>
          </a:p>
        </p:txBody>
      </p:sp>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547620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F7CFB5-C02D-4E52-9F91-DB7BFB88E309}" type="datetime1">
              <a:rPr lang="id-ID" smtClean="0"/>
              <a:t>29/03/2021</a:t>
            </a:fld>
            <a:endParaRPr lang="id-ID"/>
          </a:p>
        </p:txBody>
      </p:sp>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1854650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F92D0761-78B7-4889-9C0A-D705D4CD869B}" type="datetime1">
              <a:rPr lang="id-ID" smtClean="0"/>
              <a:t>29/03/2021</a:t>
            </a:fld>
            <a:endParaRPr lang="id-ID"/>
          </a:p>
        </p:txBody>
      </p:sp>
      <p:sp>
        <p:nvSpPr>
          <p:cNvPr id="6" name="Footer Placeholder 5"/>
          <p:cNvSpPr>
            <a:spLocks noGrp="1"/>
          </p:cNvSpPr>
          <p:nvPr>
            <p:ph type="ftr" sz="quarter" idx="11"/>
          </p:nvPr>
        </p:nvSpPr>
        <p:spPr/>
        <p:txBody>
          <a:bodyPr/>
          <a:lstStyle/>
          <a:p>
            <a:r>
              <a:rPr lang="nn-NO"/>
              <a:t>Program Studi Sistem Informasi - FASTE - UIN Suska Riau</a:t>
            </a:r>
            <a:endParaRPr lang="id-ID"/>
          </a:p>
        </p:txBody>
      </p:sp>
      <p:sp>
        <p:nvSpPr>
          <p:cNvPr id="7" name="Slide Number Placeholder 6"/>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131332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2B711421-7052-4FDE-BBED-846A32DF8D18}" type="datetime1">
              <a:rPr lang="id-ID" smtClean="0"/>
              <a:t>29/03/2021</a:t>
            </a:fld>
            <a:endParaRPr lang="id-ID"/>
          </a:p>
        </p:txBody>
      </p:sp>
      <p:sp>
        <p:nvSpPr>
          <p:cNvPr id="8" name="Footer Placeholder 7"/>
          <p:cNvSpPr>
            <a:spLocks noGrp="1"/>
          </p:cNvSpPr>
          <p:nvPr>
            <p:ph type="ftr" sz="quarter" idx="11"/>
          </p:nvPr>
        </p:nvSpPr>
        <p:spPr/>
        <p:txBody>
          <a:bodyPr/>
          <a:lstStyle/>
          <a:p>
            <a:r>
              <a:rPr lang="nn-NO"/>
              <a:t>Program Studi Sistem Informasi - FASTE - UIN Suska Riau</a:t>
            </a:r>
            <a:endParaRPr lang="id-ID"/>
          </a:p>
        </p:txBody>
      </p:sp>
      <p:sp>
        <p:nvSpPr>
          <p:cNvPr id="9" name="Slide Number Placeholder 8"/>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378034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FD1AA09B-88B7-4B61-B49F-333C70F5E59B}" type="datetime1">
              <a:rPr lang="id-ID" smtClean="0"/>
              <a:t>29/03/2021</a:t>
            </a:fld>
            <a:endParaRPr lang="id-ID"/>
          </a:p>
        </p:txBody>
      </p:sp>
      <p:sp>
        <p:nvSpPr>
          <p:cNvPr id="4" name="Footer Placeholder 3"/>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1146801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6048E7-C4D6-4F87-BD12-9D87E509AFAB}" type="datetime1">
              <a:rPr lang="id-ID" smtClean="0"/>
              <a:t>29/03/2021</a:t>
            </a:fld>
            <a:endParaRPr lang="id-ID"/>
          </a:p>
        </p:txBody>
      </p:sp>
      <p:sp>
        <p:nvSpPr>
          <p:cNvPr id="3" name="Footer Placeholder 2"/>
          <p:cNvSpPr>
            <a:spLocks noGrp="1"/>
          </p:cNvSpPr>
          <p:nvPr>
            <p:ph type="ftr" sz="quarter" idx="11"/>
          </p:nvPr>
        </p:nvSpPr>
        <p:spPr/>
        <p:txBody>
          <a:bodyPr/>
          <a:lstStyle/>
          <a:p>
            <a:r>
              <a:rPr lang="nn-NO"/>
              <a:t>Program Studi Sistem Informasi - FASTE - UIN Suska Riau</a:t>
            </a:r>
            <a:endParaRPr lang="id-ID"/>
          </a:p>
        </p:txBody>
      </p:sp>
      <p:sp>
        <p:nvSpPr>
          <p:cNvPr id="4" name="Slide Number Placeholder 3"/>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3450575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F98D7F-812C-48A2-BF59-75C6F1E532CA}" type="datetime1">
              <a:rPr lang="id-ID" smtClean="0"/>
              <a:t>29/03/2021</a:t>
            </a:fld>
            <a:endParaRPr lang="id-ID"/>
          </a:p>
        </p:txBody>
      </p:sp>
      <p:sp>
        <p:nvSpPr>
          <p:cNvPr id="6" name="Footer Placeholder 5"/>
          <p:cNvSpPr>
            <a:spLocks noGrp="1"/>
          </p:cNvSpPr>
          <p:nvPr>
            <p:ph type="ftr" sz="quarter" idx="11"/>
          </p:nvPr>
        </p:nvSpPr>
        <p:spPr/>
        <p:txBody>
          <a:bodyPr/>
          <a:lstStyle/>
          <a:p>
            <a:r>
              <a:rPr lang="nn-NO"/>
              <a:t>Program Studi Sistem Informasi - FASTE - UIN Suska Riau</a:t>
            </a:r>
            <a:endParaRPr lang="id-ID"/>
          </a:p>
        </p:txBody>
      </p:sp>
      <p:sp>
        <p:nvSpPr>
          <p:cNvPr id="7" name="Slide Number Placeholder 6"/>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3239013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E4F09E-571A-448E-B51C-956D064559A8}" type="datetime1">
              <a:rPr lang="id-ID" smtClean="0"/>
              <a:t>29/03/2021</a:t>
            </a:fld>
            <a:endParaRPr lang="id-ID"/>
          </a:p>
        </p:txBody>
      </p:sp>
      <p:sp>
        <p:nvSpPr>
          <p:cNvPr id="6" name="Footer Placeholder 5"/>
          <p:cNvSpPr>
            <a:spLocks noGrp="1"/>
          </p:cNvSpPr>
          <p:nvPr>
            <p:ph type="ftr" sz="quarter" idx="11"/>
          </p:nvPr>
        </p:nvSpPr>
        <p:spPr/>
        <p:txBody>
          <a:bodyPr/>
          <a:lstStyle/>
          <a:p>
            <a:r>
              <a:rPr lang="nn-NO"/>
              <a:t>Program Studi Sistem Informasi - FASTE - UIN Suska Riau</a:t>
            </a:r>
            <a:endParaRPr lang="id-ID"/>
          </a:p>
        </p:txBody>
      </p:sp>
      <p:sp>
        <p:nvSpPr>
          <p:cNvPr id="7" name="Slide Number Placeholder 6"/>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245471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CED1A-5DA3-4BD7-92C7-0099D628C4A9}" type="datetime1">
              <a:rPr lang="id-ID" smtClean="0"/>
              <a:t>29/03/2021</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n-NO"/>
              <a:t>Program Studi Sistem Informasi - FASTE - UIN Suska Riau</a:t>
            </a:r>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AFC95-989C-443A-BD3C-DAE4CC2D2739}" type="slidenum">
              <a:rPr lang="id-ID" smtClean="0"/>
              <a:t>‹#›</a:t>
            </a:fld>
            <a:endParaRPr lang="id-ID"/>
          </a:p>
        </p:txBody>
      </p:sp>
    </p:spTree>
    <p:extLst>
      <p:ext uri="{BB962C8B-B14F-4D97-AF65-F5344CB8AC3E}">
        <p14:creationId xmlns:p14="http://schemas.microsoft.com/office/powerpoint/2010/main" val="3737151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263" y="1066239"/>
            <a:ext cx="10809376" cy="1522045"/>
          </a:xfrm>
        </p:spPr>
        <p:txBody>
          <a:bodyPr>
            <a:normAutofit fontScale="90000"/>
          </a:bodyPr>
          <a:lstStyle/>
          <a:p>
            <a:r>
              <a:rPr lang="en-US" b="1"/>
              <a:t>Open System Interconnection </a:t>
            </a:r>
            <a:br>
              <a:rPr lang="en-US" b="1"/>
            </a:br>
            <a:r>
              <a:rPr lang="en-US" b="1"/>
              <a:t>(7 OSI Layer)</a:t>
            </a:r>
            <a:endParaRPr lang="id-ID" b="1" dirty="0"/>
          </a:p>
        </p:txBody>
      </p:sp>
      <p:sp>
        <p:nvSpPr>
          <p:cNvPr id="3" name="Subtitle 2"/>
          <p:cNvSpPr>
            <a:spLocks noGrp="1"/>
          </p:cNvSpPr>
          <p:nvPr>
            <p:ph type="subTitle" idx="1"/>
          </p:nvPr>
        </p:nvSpPr>
        <p:spPr>
          <a:xfrm>
            <a:off x="2904326" y="2792542"/>
            <a:ext cx="3505200" cy="792162"/>
          </a:xfrm>
        </p:spPr>
        <p:txBody>
          <a:bodyPr>
            <a:normAutofit/>
          </a:bodyPr>
          <a:lstStyle/>
          <a:p>
            <a:pPr algn="r"/>
            <a:r>
              <a:rPr lang="id-ID" dirty="0"/>
              <a:t>Oleh: </a:t>
            </a:r>
            <a:br>
              <a:rPr lang="id-ID" dirty="0"/>
            </a:br>
            <a:r>
              <a:rPr lang="id-ID" dirty="0"/>
              <a:t>T. Khairil Ahsyar, M.Kom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724" y="5390622"/>
            <a:ext cx="810092" cy="908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ubtitle 2"/>
          <p:cNvSpPr txBox="1">
            <a:spLocks/>
          </p:cNvSpPr>
          <p:nvPr/>
        </p:nvSpPr>
        <p:spPr>
          <a:xfrm>
            <a:off x="1796670" y="4254500"/>
            <a:ext cx="4760370" cy="17907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id-ID" sz="2800" dirty="0"/>
              <a:t>Program Studi Sistem Informasi</a:t>
            </a:r>
            <a:br>
              <a:rPr lang="id-ID" sz="2800" dirty="0"/>
            </a:br>
            <a:r>
              <a:rPr lang="id-ID" sz="2800" dirty="0"/>
              <a:t>Fakultas Sains dan Teknologi</a:t>
            </a:r>
            <a:br>
              <a:rPr lang="id-ID" sz="2800" dirty="0"/>
            </a:br>
            <a:r>
              <a:rPr lang="id-ID" sz="2800" dirty="0"/>
              <a:t>UIN Suska Riau</a:t>
            </a:r>
          </a:p>
          <a:p>
            <a:pPr algn="r"/>
            <a:endParaRPr lang="id-ID"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6040" y="5411853"/>
            <a:ext cx="867984" cy="8376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Subtitle 2"/>
          <p:cNvSpPr txBox="1">
            <a:spLocks/>
          </p:cNvSpPr>
          <p:nvPr/>
        </p:nvSpPr>
        <p:spPr>
          <a:xfrm>
            <a:off x="317500" y="241909"/>
            <a:ext cx="11285444" cy="433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a:t>Pertemuan</a:t>
            </a:r>
            <a:r>
              <a:rPr lang="id-ID" sz="2800" b="1"/>
              <a:t> 4 – </a:t>
            </a:r>
            <a:r>
              <a:rPr lang="en-US" sz="2800" b="1"/>
              <a:t>Manajemen Jaringan Komputer</a:t>
            </a:r>
            <a:endParaRPr lang="id-ID" sz="2800" b="1" dirty="0"/>
          </a:p>
        </p:txBody>
      </p:sp>
      <p:pic>
        <p:nvPicPr>
          <p:cNvPr id="14" name="Content Placeholder 6">
            <a:extLst>
              <a:ext uri="{FF2B5EF4-FFF2-40B4-BE49-F238E27FC236}">
                <a16:creationId xmlns:a16="http://schemas.microsoft.com/office/drawing/2014/main" id="{EFE11D4B-AD7B-4F11-9F05-F0E8493E591C}"/>
              </a:ext>
            </a:extLst>
          </p:cNvPr>
          <p:cNvPicPr>
            <a:picLocks noChangeAspect="1"/>
          </p:cNvPicPr>
          <p:nvPr/>
        </p:nvPicPr>
        <p:blipFill>
          <a:blip r:embed="rId4"/>
          <a:stretch>
            <a:fillRect/>
          </a:stretch>
        </p:blipFill>
        <p:spPr>
          <a:xfrm>
            <a:off x="7881744" y="2663397"/>
            <a:ext cx="3159243" cy="3212639"/>
          </a:xfrm>
          <a:prstGeom prst="rect">
            <a:avLst/>
          </a:prstGeom>
        </p:spPr>
      </p:pic>
    </p:spTree>
    <p:extLst>
      <p:ext uri="{BB962C8B-B14F-4D97-AF65-F5344CB8AC3E}">
        <p14:creationId xmlns:p14="http://schemas.microsoft.com/office/powerpoint/2010/main" val="4161927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6D885-5ACD-42F0-A1F9-16DDE0BD737B}"/>
              </a:ext>
            </a:extLst>
          </p:cNvPr>
          <p:cNvSpPr>
            <a:spLocks noGrp="1"/>
          </p:cNvSpPr>
          <p:nvPr>
            <p:ph type="title"/>
          </p:nvPr>
        </p:nvSpPr>
        <p:spPr/>
        <p:txBody>
          <a:bodyPr/>
          <a:lstStyle/>
          <a:p>
            <a:r>
              <a:rPr lang="en-US"/>
              <a:t>Upper Layer (Lapisan 7 s.d 5)</a:t>
            </a:r>
            <a:endParaRPr lang="en-ID"/>
          </a:p>
        </p:txBody>
      </p:sp>
      <p:sp>
        <p:nvSpPr>
          <p:cNvPr id="3" name="Content Placeholder 2">
            <a:extLst>
              <a:ext uri="{FF2B5EF4-FFF2-40B4-BE49-F238E27FC236}">
                <a16:creationId xmlns:a16="http://schemas.microsoft.com/office/drawing/2014/main" id="{01224083-A1FC-4844-8314-148E996272AC}"/>
              </a:ext>
            </a:extLst>
          </p:cNvPr>
          <p:cNvSpPr>
            <a:spLocks noGrp="1"/>
          </p:cNvSpPr>
          <p:nvPr>
            <p:ph idx="1"/>
          </p:nvPr>
        </p:nvSpPr>
        <p:spPr>
          <a:xfrm>
            <a:off x="838200" y="1825625"/>
            <a:ext cx="10515600" cy="1741823"/>
          </a:xfrm>
        </p:spPr>
        <p:txBody>
          <a:bodyPr/>
          <a:lstStyle/>
          <a:p>
            <a:r>
              <a:rPr lang="en-ID"/>
              <a:t>Segala sesuatu yang </a:t>
            </a:r>
            <a:r>
              <a:rPr lang="en-ID" b="1">
                <a:solidFill>
                  <a:srgbClr val="00B050"/>
                </a:solidFill>
              </a:rPr>
              <a:t>berkaitan dengan user interface</a:t>
            </a:r>
            <a:r>
              <a:rPr lang="en-ID"/>
              <a:t>, </a:t>
            </a:r>
            <a:r>
              <a:rPr lang="en-ID" b="1">
                <a:solidFill>
                  <a:srgbClr val="00B050"/>
                </a:solidFill>
              </a:rPr>
              <a:t>data formatting</a:t>
            </a:r>
            <a:r>
              <a:rPr lang="en-ID"/>
              <a:t>, dan </a:t>
            </a:r>
            <a:r>
              <a:rPr lang="en-ID" b="1">
                <a:solidFill>
                  <a:srgbClr val="00B050"/>
                </a:solidFill>
              </a:rPr>
              <a:t>communication sessions </a:t>
            </a:r>
            <a:r>
              <a:rPr lang="en-ID"/>
              <a:t>ditangani layer ini. </a:t>
            </a:r>
          </a:p>
          <a:p>
            <a:r>
              <a:rPr lang="en-ID"/>
              <a:t>Banyak diimplementasikan dalam bentuk software (aplikasi).</a:t>
            </a:r>
          </a:p>
        </p:txBody>
      </p:sp>
      <p:sp>
        <p:nvSpPr>
          <p:cNvPr id="4" name="Footer Placeholder 3">
            <a:extLst>
              <a:ext uri="{FF2B5EF4-FFF2-40B4-BE49-F238E27FC236}">
                <a16:creationId xmlns:a16="http://schemas.microsoft.com/office/drawing/2014/main" id="{801E7A24-EC79-4AB3-A6BA-74B9093EFD04}"/>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3EC70EF8-E882-45C8-B5A7-7513954161A5}"/>
              </a:ext>
            </a:extLst>
          </p:cNvPr>
          <p:cNvSpPr>
            <a:spLocks noGrp="1"/>
          </p:cNvSpPr>
          <p:nvPr>
            <p:ph type="sldNum" sz="quarter" idx="12"/>
          </p:nvPr>
        </p:nvSpPr>
        <p:spPr/>
        <p:txBody>
          <a:bodyPr/>
          <a:lstStyle/>
          <a:p>
            <a:fld id="{F23AFC95-989C-443A-BD3C-DAE4CC2D2739}" type="slidenum">
              <a:rPr lang="id-ID" smtClean="0"/>
              <a:t>10</a:t>
            </a:fld>
            <a:endParaRPr lang="id-ID"/>
          </a:p>
        </p:txBody>
      </p:sp>
      <p:pic>
        <p:nvPicPr>
          <p:cNvPr id="7" name="Content Placeholder 5" descr="osi layer.jpg">
            <a:extLst>
              <a:ext uri="{FF2B5EF4-FFF2-40B4-BE49-F238E27FC236}">
                <a16:creationId xmlns:a16="http://schemas.microsoft.com/office/drawing/2014/main" id="{1B9B3397-41AB-4435-AF0F-09D75969D730}"/>
              </a:ext>
            </a:extLst>
          </p:cNvPr>
          <p:cNvPicPr>
            <a:picLocks noChangeAspect="1"/>
          </p:cNvPicPr>
          <p:nvPr/>
        </p:nvPicPr>
        <p:blipFill rotWithShape="1">
          <a:blip r:embed="rId2">
            <a:extLst>
              <a:ext uri="{28A0092B-C50C-407E-A947-70E740481C1C}">
                <a14:useLocalDpi xmlns:a14="http://schemas.microsoft.com/office/drawing/2010/main" val="0"/>
              </a:ext>
            </a:extLst>
          </a:blip>
          <a:srcRect b="57338"/>
          <a:stretch/>
        </p:blipFill>
        <p:spPr>
          <a:xfrm>
            <a:off x="1997394" y="3374310"/>
            <a:ext cx="7810998" cy="2477484"/>
          </a:xfrm>
          <a:prstGeom prst="rect">
            <a:avLst/>
          </a:prstGeom>
        </p:spPr>
      </p:pic>
    </p:spTree>
    <p:extLst>
      <p:ext uri="{BB962C8B-B14F-4D97-AF65-F5344CB8AC3E}">
        <p14:creationId xmlns:p14="http://schemas.microsoft.com/office/powerpoint/2010/main" val="1159146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FF5BD-4468-40BD-B022-05680E002181}"/>
              </a:ext>
            </a:extLst>
          </p:cNvPr>
          <p:cNvSpPr>
            <a:spLocks noGrp="1"/>
          </p:cNvSpPr>
          <p:nvPr>
            <p:ph type="title"/>
          </p:nvPr>
        </p:nvSpPr>
        <p:spPr>
          <a:xfrm>
            <a:off x="838200" y="365126"/>
            <a:ext cx="10515600" cy="678064"/>
          </a:xfrm>
        </p:spPr>
        <p:txBody>
          <a:bodyPr>
            <a:normAutofit fontScale="90000"/>
          </a:bodyPr>
          <a:lstStyle/>
          <a:p>
            <a:r>
              <a:rPr lang="en-US"/>
              <a:t>Lower Layer (Lapisan 4 s.d 1)</a:t>
            </a:r>
            <a:endParaRPr lang="en-ID"/>
          </a:p>
        </p:txBody>
      </p:sp>
      <p:sp>
        <p:nvSpPr>
          <p:cNvPr id="3" name="Content Placeholder 2">
            <a:extLst>
              <a:ext uri="{FF2B5EF4-FFF2-40B4-BE49-F238E27FC236}">
                <a16:creationId xmlns:a16="http://schemas.microsoft.com/office/drawing/2014/main" id="{74D93B49-3A6F-4D3A-822E-F3B5DFD7D591}"/>
              </a:ext>
            </a:extLst>
          </p:cNvPr>
          <p:cNvSpPr>
            <a:spLocks noGrp="1"/>
          </p:cNvSpPr>
          <p:nvPr>
            <p:ph idx="1"/>
          </p:nvPr>
        </p:nvSpPr>
        <p:spPr>
          <a:xfrm>
            <a:off x="838200" y="1236373"/>
            <a:ext cx="10515600" cy="2627290"/>
          </a:xfrm>
        </p:spPr>
        <p:txBody>
          <a:bodyPr/>
          <a:lstStyle/>
          <a:p>
            <a:pPr marL="274320" indent="-274320" eaLnBrk="1" fontAlgn="auto" hangingPunct="1">
              <a:spcAft>
                <a:spcPts val="0"/>
              </a:spcAft>
              <a:buClr>
                <a:schemeClr val="accent3"/>
              </a:buClr>
              <a:buFont typeface="Wingdings 2"/>
              <a:buChar char=""/>
              <a:defRPr/>
            </a:pPr>
            <a:r>
              <a:rPr lang="id-ID"/>
              <a:t>Dikelompokkan sebagai </a:t>
            </a:r>
            <a:r>
              <a:rPr lang="id-ID" b="1" i="1">
                <a:solidFill>
                  <a:srgbClr val="00B050"/>
                </a:solidFill>
              </a:rPr>
              <a:t>data flow layers </a:t>
            </a:r>
            <a:r>
              <a:rPr lang="id-ID"/>
              <a:t>atau </a:t>
            </a:r>
            <a:r>
              <a:rPr lang="id-ID" b="1" i="1"/>
              <a:t>lower layers</a:t>
            </a:r>
            <a:r>
              <a:rPr lang="id-ID"/>
              <a:t>. (Bagaimana data mengalir pada network ditangani oleh layer ini. Dapat diimplementasikan dalam bentuk </a:t>
            </a:r>
            <a:r>
              <a:rPr lang="id-ID" i="1"/>
              <a:t>hardware</a:t>
            </a:r>
            <a:r>
              <a:rPr lang="id-ID"/>
              <a:t> maupun </a:t>
            </a:r>
            <a:r>
              <a:rPr lang="id-ID" i="1"/>
              <a:t>software</a:t>
            </a:r>
            <a:r>
              <a:rPr lang="id-ID"/>
              <a:t>.</a:t>
            </a:r>
          </a:p>
          <a:p>
            <a:pPr marL="274320" indent="-274320" eaLnBrk="1" fontAlgn="auto" hangingPunct="1">
              <a:spcAft>
                <a:spcPts val="0"/>
              </a:spcAft>
              <a:buClr>
                <a:schemeClr val="accent3"/>
              </a:buClr>
              <a:buFont typeface="Wingdings 2"/>
              <a:buChar char=""/>
              <a:defRPr/>
            </a:pPr>
            <a:r>
              <a:rPr lang="id-ID" sz="2000"/>
              <a:t>NB : </a:t>
            </a:r>
            <a:r>
              <a:rPr lang="id-ID" sz="2000" i="1"/>
              <a:t>beberapa pakar jaringan komputer berbeda pendapat tentang pembagian layer, ada yang berpendapat bahwa layer 1-3 merupakan lower layers (media layers), sedangkan 4-7 adalah upper layers (host layers). Hal ini didasari pada kenyataan bahwa proses yang terjadi pada 5-7 belum melibatkan media jaringan komputer.</a:t>
            </a:r>
          </a:p>
        </p:txBody>
      </p:sp>
      <p:sp>
        <p:nvSpPr>
          <p:cNvPr id="4" name="Footer Placeholder 3">
            <a:extLst>
              <a:ext uri="{FF2B5EF4-FFF2-40B4-BE49-F238E27FC236}">
                <a16:creationId xmlns:a16="http://schemas.microsoft.com/office/drawing/2014/main" id="{167ACE0F-EAD7-4304-9A60-953A24ABE2DE}"/>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433C9362-F744-422A-9AB2-FA423C086275}"/>
              </a:ext>
            </a:extLst>
          </p:cNvPr>
          <p:cNvSpPr>
            <a:spLocks noGrp="1"/>
          </p:cNvSpPr>
          <p:nvPr>
            <p:ph type="sldNum" sz="quarter" idx="12"/>
          </p:nvPr>
        </p:nvSpPr>
        <p:spPr/>
        <p:txBody>
          <a:bodyPr/>
          <a:lstStyle/>
          <a:p>
            <a:fld id="{F23AFC95-989C-443A-BD3C-DAE4CC2D2739}" type="slidenum">
              <a:rPr lang="id-ID" smtClean="0"/>
              <a:t>11</a:t>
            </a:fld>
            <a:endParaRPr lang="id-ID"/>
          </a:p>
        </p:txBody>
      </p:sp>
      <p:pic>
        <p:nvPicPr>
          <p:cNvPr id="7" name="Content Placeholder 5" descr="osi layer.jpg">
            <a:extLst>
              <a:ext uri="{FF2B5EF4-FFF2-40B4-BE49-F238E27FC236}">
                <a16:creationId xmlns:a16="http://schemas.microsoft.com/office/drawing/2014/main" id="{95A3FFD2-19DC-46F0-8558-E3D0EF46C94A}"/>
              </a:ext>
            </a:extLst>
          </p:cNvPr>
          <p:cNvPicPr>
            <a:picLocks noChangeAspect="1"/>
          </p:cNvPicPr>
          <p:nvPr/>
        </p:nvPicPr>
        <p:blipFill rotWithShape="1">
          <a:blip r:embed="rId2">
            <a:extLst>
              <a:ext uri="{28A0092B-C50C-407E-A947-70E740481C1C}">
                <a14:useLocalDpi xmlns:a14="http://schemas.microsoft.com/office/drawing/2010/main" val="0"/>
              </a:ext>
            </a:extLst>
          </a:blip>
          <a:srcRect t="43993"/>
          <a:stretch/>
        </p:blipFill>
        <p:spPr>
          <a:xfrm>
            <a:off x="3013655" y="3817030"/>
            <a:ext cx="6975041" cy="2904445"/>
          </a:xfrm>
          <a:prstGeom prst="rect">
            <a:avLst/>
          </a:prstGeom>
        </p:spPr>
      </p:pic>
    </p:spTree>
    <p:extLst>
      <p:ext uri="{BB962C8B-B14F-4D97-AF65-F5344CB8AC3E}">
        <p14:creationId xmlns:p14="http://schemas.microsoft.com/office/powerpoint/2010/main" val="1808730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7901F-F90A-4509-B243-CB0FE7BDD3AF}"/>
              </a:ext>
            </a:extLst>
          </p:cNvPr>
          <p:cNvSpPr>
            <a:spLocks noGrp="1"/>
          </p:cNvSpPr>
          <p:nvPr>
            <p:ph type="title"/>
          </p:nvPr>
        </p:nvSpPr>
        <p:spPr>
          <a:xfrm rot="16200000">
            <a:off x="-1318842" y="2674918"/>
            <a:ext cx="5966880" cy="1508165"/>
          </a:xfrm>
        </p:spPr>
        <p:txBody>
          <a:bodyPr>
            <a:normAutofit/>
          </a:bodyPr>
          <a:lstStyle/>
          <a:p>
            <a:pPr algn="ctr"/>
            <a:r>
              <a:rPr lang="en-US" sz="6600" b="1"/>
              <a:t>Model OSI</a:t>
            </a:r>
            <a:endParaRPr lang="en-ID" sz="6600" b="1"/>
          </a:p>
        </p:txBody>
      </p:sp>
      <p:sp>
        <p:nvSpPr>
          <p:cNvPr id="4" name="Footer Placeholder 3">
            <a:extLst>
              <a:ext uri="{FF2B5EF4-FFF2-40B4-BE49-F238E27FC236}">
                <a16:creationId xmlns:a16="http://schemas.microsoft.com/office/drawing/2014/main" id="{F011781F-EC87-4436-9719-EBA5D053A181}"/>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D85B0E86-507B-475A-BF0E-37386E3284B8}"/>
              </a:ext>
            </a:extLst>
          </p:cNvPr>
          <p:cNvSpPr>
            <a:spLocks noGrp="1"/>
          </p:cNvSpPr>
          <p:nvPr>
            <p:ph type="sldNum" sz="quarter" idx="12"/>
          </p:nvPr>
        </p:nvSpPr>
        <p:spPr/>
        <p:txBody>
          <a:bodyPr/>
          <a:lstStyle/>
          <a:p>
            <a:fld id="{F23AFC95-989C-443A-BD3C-DAE4CC2D2739}" type="slidenum">
              <a:rPr lang="id-ID" smtClean="0"/>
              <a:t>12</a:t>
            </a:fld>
            <a:endParaRPr lang="id-ID"/>
          </a:p>
        </p:txBody>
      </p:sp>
      <p:pic>
        <p:nvPicPr>
          <p:cNvPr id="9" name="Picture 4">
            <a:extLst>
              <a:ext uri="{FF2B5EF4-FFF2-40B4-BE49-F238E27FC236}">
                <a16:creationId xmlns:a16="http://schemas.microsoft.com/office/drawing/2014/main" id="{86CD07F4-C64C-4BFE-8C78-5C95F392FB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75881" y="389471"/>
            <a:ext cx="8165202" cy="5966879"/>
          </a:xfrm>
          <a:noFill/>
        </p:spPr>
      </p:pic>
    </p:spTree>
    <p:extLst>
      <p:ext uri="{BB962C8B-B14F-4D97-AF65-F5344CB8AC3E}">
        <p14:creationId xmlns:p14="http://schemas.microsoft.com/office/powerpoint/2010/main" val="3405766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3C6A6-02AC-45D5-B9E1-8D02C3C88382}"/>
              </a:ext>
            </a:extLst>
          </p:cNvPr>
          <p:cNvSpPr>
            <a:spLocks noGrp="1"/>
          </p:cNvSpPr>
          <p:nvPr>
            <p:ph type="title"/>
          </p:nvPr>
        </p:nvSpPr>
        <p:spPr/>
        <p:txBody>
          <a:bodyPr/>
          <a:lstStyle/>
          <a:p>
            <a:r>
              <a:rPr lang="en-US"/>
              <a:t>Application (Lapisan 7)</a:t>
            </a:r>
            <a:endParaRPr lang="en-ID"/>
          </a:p>
        </p:txBody>
      </p:sp>
      <p:sp>
        <p:nvSpPr>
          <p:cNvPr id="3" name="Content Placeholder 2">
            <a:extLst>
              <a:ext uri="{FF2B5EF4-FFF2-40B4-BE49-F238E27FC236}">
                <a16:creationId xmlns:a16="http://schemas.microsoft.com/office/drawing/2014/main" id="{C8D002C4-0D04-493F-AE99-871EC00EF357}"/>
              </a:ext>
            </a:extLst>
          </p:cNvPr>
          <p:cNvSpPr>
            <a:spLocks noGrp="1"/>
          </p:cNvSpPr>
          <p:nvPr>
            <p:ph idx="1"/>
          </p:nvPr>
        </p:nvSpPr>
        <p:spPr>
          <a:xfrm>
            <a:off x="838200" y="1825625"/>
            <a:ext cx="5080701" cy="4351338"/>
          </a:xfrm>
        </p:spPr>
        <p:txBody>
          <a:bodyPr>
            <a:normAutofit/>
          </a:bodyPr>
          <a:lstStyle/>
          <a:p>
            <a:r>
              <a:rPr lang="en-ID"/>
              <a:t>Berfungsi untuk menyediakan akses tingkat aplikasi ke jaringan. </a:t>
            </a:r>
          </a:p>
          <a:p>
            <a:r>
              <a:rPr lang="en-ID"/>
              <a:t>Transfer terminal remote dan elemen lain dari jaringan, aktivitas yang dilakukan seperti akses dan transfer file.</a:t>
            </a:r>
          </a:p>
        </p:txBody>
      </p:sp>
      <p:sp>
        <p:nvSpPr>
          <p:cNvPr id="4" name="Footer Placeholder 3">
            <a:extLst>
              <a:ext uri="{FF2B5EF4-FFF2-40B4-BE49-F238E27FC236}">
                <a16:creationId xmlns:a16="http://schemas.microsoft.com/office/drawing/2014/main" id="{7B614E38-57A3-48BE-9B58-49FBF09B472F}"/>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800C6E59-146D-49BC-B381-BFC49D46C6CA}"/>
              </a:ext>
            </a:extLst>
          </p:cNvPr>
          <p:cNvSpPr>
            <a:spLocks noGrp="1"/>
          </p:cNvSpPr>
          <p:nvPr>
            <p:ph type="sldNum" sz="quarter" idx="12"/>
          </p:nvPr>
        </p:nvSpPr>
        <p:spPr/>
        <p:txBody>
          <a:bodyPr/>
          <a:lstStyle/>
          <a:p>
            <a:fld id="{F23AFC95-989C-443A-BD3C-DAE4CC2D2739}" type="slidenum">
              <a:rPr lang="id-ID" smtClean="0"/>
              <a:t>13</a:t>
            </a:fld>
            <a:endParaRPr lang="id-ID"/>
          </a:p>
        </p:txBody>
      </p:sp>
      <p:pic>
        <p:nvPicPr>
          <p:cNvPr id="7" name="Content Placeholder 6">
            <a:extLst>
              <a:ext uri="{FF2B5EF4-FFF2-40B4-BE49-F238E27FC236}">
                <a16:creationId xmlns:a16="http://schemas.microsoft.com/office/drawing/2014/main" id="{7B25A4E3-8E7B-4E29-828A-0F1C0EFF5585}"/>
              </a:ext>
            </a:extLst>
          </p:cNvPr>
          <p:cNvPicPr>
            <a:picLocks noChangeAspect="1"/>
          </p:cNvPicPr>
          <p:nvPr/>
        </p:nvPicPr>
        <p:blipFill>
          <a:blip r:embed="rId2"/>
          <a:stretch>
            <a:fillRect/>
          </a:stretch>
        </p:blipFill>
        <p:spPr>
          <a:xfrm>
            <a:off x="6273100" y="824247"/>
            <a:ext cx="5263750" cy="5352715"/>
          </a:xfrm>
          <a:prstGeom prst="rect">
            <a:avLst/>
          </a:prstGeom>
        </p:spPr>
      </p:pic>
    </p:spTree>
    <p:extLst>
      <p:ext uri="{BB962C8B-B14F-4D97-AF65-F5344CB8AC3E}">
        <p14:creationId xmlns:p14="http://schemas.microsoft.com/office/powerpoint/2010/main" val="2904699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E70C-77BD-404E-B2C8-D669E1412FE4}"/>
              </a:ext>
            </a:extLst>
          </p:cNvPr>
          <p:cNvSpPr>
            <a:spLocks noGrp="1"/>
          </p:cNvSpPr>
          <p:nvPr>
            <p:ph type="title"/>
          </p:nvPr>
        </p:nvSpPr>
        <p:spPr/>
        <p:txBody>
          <a:bodyPr/>
          <a:lstStyle/>
          <a:p>
            <a:r>
              <a:rPr lang="en-US"/>
              <a:t>Presentation (Layer 6)</a:t>
            </a:r>
            <a:endParaRPr lang="en-ID"/>
          </a:p>
        </p:txBody>
      </p:sp>
      <p:sp>
        <p:nvSpPr>
          <p:cNvPr id="3" name="Content Placeholder 2">
            <a:extLst>
              <a:ext uri="{FF2B5EF4-FFF2-40B4-BE49-F238E27FC236}">
                <a16:creationId xmlns:a16="http://schemas.microsoft.com/office/drawing/2014/main" id="{5460F8B8-A28E-4903-B8D1-B043CA53AC2F}"/>
              </a:ext>
            </a:extLst>
          </p:cNvPr>
          <p:cNvSpPr>
            <a:spLocks noGrp="1"/>
          </p:cNvSpPr>
          <p:nvPr>
            <p:ph idx="1"/>
          </p:nvPr>
        </p:nvSpPr>
        <p:spPr>
          <a:xfrm>
            <a:off x="838200" y="1825625"/>
            <a:ext cx="5080701" cy="4351338"/>
          </a:xfrm>
        </p:spPr>
        <p:txBody>
          <a:bodyPr/>
          <a:lstStyle/>
          <a:p>
            <a:r>
              <a:rPr lang="en-ID"/>
              <a:t>Melakukan terjemahan struktur data di antara berbagai arsitektur, perbedaan dalam representasi data dikelola di tingkat ini. </a:t>
            </a:r>
          </a:p>
          <a:p>
            <a:r>
              <a:rPr lang="en-ID"/>
              <a:t>Selain itu, layer ini juga melakukan kompresi data, enkripsi dan dekripsi serta konversi format data misalnya dari EBCDIC ke ASCII.</a:t>
            </a:r>
          </a:p>
        </p:txBody>
      </p:sp>
      <p:sp>
        <p:nvSpPr>
          <p:cNvPr id="4" name="Footer Placeholder 3">
            <a:extLst>
              <a:ext uri="{FF2B5EF4-FFF2-40B4-BE49-F238E27FC236}">
                <a16:creationId xmlns:a16="http://schemas.microsoft.com/office/drawing/2014/main" id="{1495FBDF-BA3D-453A-871E-808703ECA34F}"/>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CEF7CBED-90AD-4EBA-BD22-09F05B5D28D6}"/>
              </a:ext>
            </a:extLst>
          </p:cNvPr>
          <p:cNvSpPr>
            <a:spLocks noGrp="1"/>
          </p:cNvSpPr>
          <p:nvPr>
            <p:ph type="sldNum" sz="quarter" idx="12"/>
          </p:nvPr>
        </p:nvSpPr>
        <p:spPr/>
        <p:txBody>
          <a:bodyPr/>
          <a:lstStyle/>
          <a:p>
            <a:fld id="{F23AFC95-989C-443A-BD3C-DAE4CC2D2739}" type="slidenum">
              <a:rPr lang="id-ID" smtClean="0"/>
              <a:t>14</a:t>
            </a:fld>
            <a:endParaRPr lang="id-ID"/>
          </a:p>
        </p:txBody>
      </p:sp>
      <p:pic>
        <p:nvPicPr>
          <p:cNvPr id="9" name="Content Placeholder 6">
            <a:extLst>
              <a:ext uri="{FF2B5EF4-FFF2-40B4-BE49-F238E27FC236}">
                <a16:creationId xmlns:a16="http://schemas.microsoft.com/office/drawing/2014/main" id="{58B33789-E659-4AEA-BD9C-787177FE3F1E}"/>
              </a:ext>
            </a:extLst>
          </p:cNvPr>
          <p:cNvPicPr>
            <a:picLocks noChangeAspect="1"/>
          </p:cNvPicPr>
          <p:nvPr/>
        </p:nvPicPr>
        <p:blipFill>
          <a:blip r:embed="rId2"/>
          <a:stretch>
            <a:fillRect/>
          </a:stretch>
        </p:blipFill>
        <p:spPr>
          <a:xfrm>
            <a:off x="6273100" y="824247"/>
            <a:ext cx="5263750" cy="5352715"/>
          </a:xfrm>
          <a:prstGeom prst="rect">
            <a:avLst/>
          </a:prstGeom>
        </p:spPr>
      </p:pic>
    </p:spTree>
    <p:extLst>
      <p:ext uri="{BB962C8B-B14F-4D97-AF65-F5344CB8AC3E}">
        <p14:creationId xmlns:p14="http://schemas.microsoft.com/office/powerpoint/2010/main" val="3845759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5E316-1E3C-4CCB-83EE-E8276D99F833}"/>
              </a:ext>
            </a:extLst>
          </p:cNvPr>
          <p:cNvSpPr>
            <a:spLocks noGrp="1"/>
          </p:cNvSpPr>
          <p:nvPr>
            <p:ph type="title"/>
          </p:nvPr>
        </p:nvSpPr>
        <p:spPr/>
        <p:txBody>
          <a:bodyPr/>
          <a:lstStyle/>
          <a:p>
            <a:r>
              <a:rPr lang="en-US"/>
              <a:t>Session (Layer 5)</a:t>
            </a:r>
            <a:endParaRPr lang="en-ID"/>
          </a:p>
        </p:txBody>
      </p:sp>
      <p:sp>
        <p:nvSpPr>
          <p:cNvPr id="3" name="Content Placeholder 2">
            <a:extLst>
              <a:ext uri="{FF2B5EF4-FFF2-40B4-BE49-F238E27FC236}">
                <a16:creationId xmlns:a16="http://schemas.microsoft.com/office/drawing/2014/main" id="{63F91B7C-102F-48EB-A038-C51F89E3ECB5}"/>
              </a:ext>
            </a:extLst>
          </p:cNvPr>
          <p:cNvSpPr>
            <a:spLocks noGrp="1"/>
          </p:cNvSpPr>
          <p:nvPr>
            <p:ph idx="1"/>
          </p:nvPr>
        </p:nvSpPr>
        <p:spPr>
          <a:xfrm>
            <a:off x="838200" y="1825625"/>
            <a:ext cx="5080701" cy="4351338"/>
          </a:xfrm>
        </p:spPr>
        <p:txBody>
          <a:bodyPr>
            <a:normAutofit fontScale="85000" lnSpcReduction="10000"/>
          </a:bodyPr>
          <a:lstStyle/>
          <a:p>
            <a:r>
              <a:rPr lang="en-ID"/>
              <a:t>Mengijinkan para pengguna untuk menetapkan session dengan pengguna lainnya. </a:t>
            </a:r>
          </a:p>
          <a:p>
            <a:r>
              <a:rPr lang="en-ID"/>
              <a:t>Sebuah session selain memungkinkan transport data biasa seperti yang dilakukan oleh tranport layer, juga menyediakan layanan yang istimewa untuk aplikasi-aplikasi tertentu. </a:t>
            </a:r>
          </a:p>
          <a:p>
            <a:r>
              <a:rPr lang="en-ID"/>
              <a:t>Session layer diperlukan juga untuk kendali dialog antara proses yang menentukan penanganan komunikasi dua arah dan pengujian paket yang keluar dari urutannya.</a:t>
            </a:r>
          </a:p>
        </p:txBody>
      </p:sp>
      <p:sp>
        <p:nvSpPr>
          <p:cNvPr id="4" name="Footer Placeholder 3">
            <a:extLst>
              <a:ext uri="{FF2B5EF4-FFF2-40B4-BE49-F238E27FC236}">
                <a16:creationId xmlns:a16="http://schemas.microsoft.com/office/drawing/2014/main" id="{63BDC257-C477-4D65-BB5B-F00A1CADEFE5}"/>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55019D29-249B-4AB3-8E81-E18F10298585}"/>
              </a:ext>
            </a:extLst>
          </p:cNvPr>
          <p:cNvSpPr>
            <a:spLocks noGrp="1"/>
          </p:cNvSpPr>
          <p:nvPr>
            <p:ph type="sldNum" sz="quarter" idx="12"/>
          </p:nvPr>
        </p:nvSpPr>
        <p:spPr/>
        <p:txBody>
          <a:bodyPr/>
          <a:lstStyle/>
          <a:p>
            <a:fld id="{F23AFC95-989C-443A-BD3C-DAE4CC2D2739}" type="slidenum">
              <a:rPr lang="id-ID" smtClean="0"/>
              <a:t>15</a:t>
            </a:fld>
            <a:endParaRPr lang="id-ID"/>
          </a:p>
        </p:txBody>
      </p:sp>
      <p:pic>
        <p:nvPicPr>
          <p:cNvPr id="7" name="Content Placeholder 6">
            <a:extLst>
              <a:ext uri="{FF2B5EF4-FFF2-40B4-BE49-F238E27FC236}">
                <a16:creationId xmlns:a16="http://schemas.microsoft.com/office/drawing/2014/main" id="{72344C8A-48F2-4804-B645-55EF8026EDEE}"/>
              </a:ext>
            </a:extLst>
          </p:cNvPr>
          <p:cNvPicPr>
            <a:picLocks noChangeAspect="1"/>
          </p:cNvPicPr>
          <p:nvPr/>
        </p:nvPicPr>
        <p:blipFill>
          <a:blip r:embed="rId2"/>
          <a:stretch>
            <a:fillRect/>
          </a:stretch>
        </p:blipFill>
        <p:spPr>
          <a:xfrm>
            <a:off x="6273100" y="824247"/>
            <a:ext cx="5263750" cy="5352715"/>
          </a:xfrm>
          <a:prstGeom prst="rect">
            <a:avLst/>
          </a:prstGeom>
        </p:spPr>
      </p:pic>
    </p:spTree>
    <p:extLst>
      <p:ext uri="{BB962C8B-B14F-4D97-AF65-F5344CB8AC3E}">
        <p14:creationId xmlns:p14="http://schemas.microsoft.com/office/powerpoint/2010/main" val="2249019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5E316-1E3C-4CCB-83EE-E8276D99F833}"/>
              </a:ext>
            </a:extLst>
          </p:cNvPr>
          <p:cNvSpPr>
            <a:spLocks noGrp="1"/>
          </p:cNvSpPr>
          <p:nvPr>
            <p:ph type="title"/>
          </p:nvPr>
        </p:nvSpPr>
        <p:spPr/>
        <p:txBody>
          <a:bodyPr/>
          <a:lstStyle/>
          <a:p>
            <a:r>
              <a:rPr lang="en-US"/>
              <a:t>Transport (Layer 4)</a:t>
            </a:r>
            <a:endParaRPr lang="en-ID"/>
          </a:p>
        </p:txBody>
      </p:sp>
      <p:sp>
        <p:nvSpPr>
          <p:cNvPr id="3" name="Content Placeholder 2">
            <a:extLst>
              <a:ext uri="{FF2B5EF4-FFF2-40B4-BE49-F238E27FC236}">
                <a16:creationId xmlns:a16="http://schemas.microsoft.com/office/drawing/2014/main" id="{63F91B7C-102F-48EB-A038-C51F89E3ECB5}"/>
              </a:ext>
            </a:extLst>
          </p:cNvPr>
          <p:cNvSpPr>
            <a:spLocks noGrp="1"/>
          </p:cNvSpPr>
          <p:nvPr>
            <p:ph idx="1"/>
          </p:nvPr>
        </p:nvSpPr>
        <p:spPr>
          <a:xfrm>
            <a:off x="838200" y="1825625"/>
            <a:ext cx="5536842" cy="4351338"/>
          </a:xfrm>
        </p:spPr>
        <p:txBody>
          <a:bodyPr>
            <a:normAutofit fontScale="70000" lnSpcReduction="20000"/>
          </a:bodyPr>
          <a:lstStyle/>
          <a:p>
            <a:r>
              <a:rPr lang="en-ID"/>
              <a:t>Menerima data dari session layer, memecah data menjadi bagian-bagian yang lebih kecil, meneruskan data ke network layer dan menjamin semua potongan data tersebut tiba dengan benar. </a:t>
            </a:r>
          </a:p>
          <a:p>
            <a:r>
              <a:rPr lang="en-ID"/>
              <a:t>Menentukan jenis layanan untuk session layer dan pada giliranya jenis layanan bagi para pemakai jaringan. </a:t>
            </a:r>
          </a:p>
          <a:p>
            <a:r>
              <a:rPr lang="en-ID"/>
              <a:t>Menyediakan koneksi end-to-end antara komputer. Memastikan ketiga layer terendah bekerja dengan benar serta menyediakan aliran data yang transparan, dan logis antara end user dengan jaringan yang dipilihnya.</a:t>
            </a:r>
          </a:p>
          <a:p>
            <a:r>
              <a:rPr lang="en-ID"/>
              <a:t>Merupakan layer yang menyediakan layanan bagi user lokal.</a:t>
            </a:r>
          </a:p>
          <a:p>
            <a:r>
              <a:rPr lang="en-ID"/>
              <a:t>Bertugas untuk menciptakan frame, memisahkannya dan menggabungkanya kembali.</a:t>
            </a:r>
          </a:p>
        </p:txBody>
      </p:sp>
      <p:sp>
        <p:nvSpPr>
          <p:cNvPr id="4" name="Footer Placeholder 3">
            <a:extLst>
              <a:ext uri="{FF2B5EF4-FFF2-40B4-BE49-F238E27FC236}">
                <a16:creationId xmlns:a16="http://schemas.microsoft.com/office/drawing/2014/main" id="{63BDC257-C477-4D65-BB5B-F00A1CADEFE5}"/>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55019D29-249B-4AB3-8E81-E18F10298585}"/>
              </a:ext>
            </a:extLst>
          </p:cNvPr>
          <p:cNvSpPr>
            <a:spLocks noGrp="1"/>
          </p:cNvSpPr>
          <p:nvPr>
            <p:ph type="sldNum" sz="quarter" idx="12"/>
          </p:nvPr>
        </p:nvSpPr>
        <p:spPr/>
        <p:txBody>
          <a:bodyPr/>
          <a:lstStyle/>
          <a:p>
            <a:fld id="{F23AFC95-989C-443A-BD3C-DAE4CC2D2739}" type="slidenum">
              <a:rPr lang="id-ID" smtClean="0"/>
              <a:t>16</a:t>
            </a:fld>
            <a:endParaRPr lang="id-ID"/>
          </a:p>
        </p:txBody>
      </p:sp>
      <p:pic>
        <p:nvPicPr>
          <p:cNvPr id="7" name="Content Placeholder 6">
            <a:extLst>
              <a:ext uri="{FF2B5EF4-FFF2-40B4-BE49-F238E27FC236}">
                <a16:creationId xmlns:a16="http://schemas.microsoft.com/office/drawing/2014/main" id="{5E844449-03AC-4D48-B64F-F258ACC18D20}"/>
              </a:ext>
            </a:extLst>
          </p:cNvPr>
          <p:cNvPicPr>
            <a:picLocks noChangeAspect="1"/>
          </p:cNvPicPr>
          <p:nvPr/>
        </p:nvPicPr>
        <p:blipFill>
          <a:blip r:embed="rId2"/>
          <a:stretch>
            <a:fillRect/>
          </a:stretch>
        </p:blipFill>
        <p:spPr>
          <a:xfrm>
            <a:off x="6273100" y="824247"/>
            <a:ext cx="5263750" cy="5352715"/>
          </a:xfrm>
          <a:prstGeom prst="rect">
            <a:avLst/>
          </a:prstGeom>
        </p:spPr>
      </p:pic>
    </p:spTree>
    <p:extLst>
      <p:ext uri="{BB962C8B-B14F-4D97-AF65-F5344CB8AC3E}">
        <p14:creationId xmlns:p14="http://schemas.microsoft.com/office/powerpoint/2010/main" val="734852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5E316-1E3C-4CCB-83EE-E8276D99F833}"/>
              </a:ext>
            </a:extLst>
          </p:cNvPr>
          <p:cNvSpPr>
            <a:spLocks noGrp="1"/>
          </p:cNvSpPr>
          <p:nvPr>
            <p:ph type="title"/>
          </p:nvPr>
        </p:nvSpPr>
        <p:spPr/>
        <p:txBody>
          <a:bodyPr/>
          <a:lstStyle/>
          <a:p>
            <a:r>
              <a:rPr lang="en-US"/>
              <a:t>Network (Layer 3)</a:t>
            </a:r>
            <a:endParaRPr lang="en-ID"/>
          </a:p>
        </p:txBody>
      </p:sp>
      <p:sp>
        <p:nvSpPr>
          <p:cNvPr id="3" name="Content Placeholder 2">
            <a:extLst>
              <a:ext uri="{FF2B5EF4-FFF2-40B4-BE49-F238E27FC236}">
                <a16:creationId xmlns:a16="http://schemas.microsoft.com/office/drawing/2014/main" id="{63F91B7C-102F-48EB-A038-C51F89E3ECB5}"/>
              </a:ext>
            </a:extLst>
          </p:cNvPr>
          <p:cNvSpPr>
            <a:spLocks noGrp="1"/>
          </p:cNvSpPr>
          <p:nvPr>
            <p:ph idx="1"/>
          </p:nvPr>
        </p:nvSpPr>
        <p:spPr>
          <a:xfrm>
            <a:off x="838200" y="1825625"/>
            <a:ext cx="5034566" cy="4351338"/>
          </a:xfrm>
        </p:spPr>
        <p:txBody>
          <a:bodyPr/>
          <a:lstStyle/>
          <a:p>
            <a:r>
              <a:rPr lang="en-ID"/>
              <a:t>Network layer bertanggungjawab untuk merutekan paket ke tujuan yang seharusnya, pengendalian operasi subnet dan mengatasi semua masalah yang ada pada jaringan sehingga memungkinkan jaringan-jaringan yang berbeda bisa saling terkoneksi.</a:t>
            </a:r>
          </a:p>
        </p:txBody>
      </p:sp>
      <p:sp>
        <p:nvSpPr>
          <p:cNvPr id="4" name="Footer Placeholder 3">
            <a:extLst>
              <a:ext uri="{FF2B5EF4-FFF2-40B4-BE49-F238E27FC236}">
                <a16:creationId xmlns:a16="http://schemas.microsoft.com/office/drawing/2014/main" id="{63BDC257-C477-4D65-BB5B-F00A1CADEFE5}"/>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55019D29-249B-4AB3-8E81-E18F10298585}"/>
              </a:ext>
            </a:extLst>
          </p:cNvPr>
          <p:cNvSpPr>
            <a:spLocks noGrp="1"/>
          </p:cNvSpPr>
          <p:nvPr>
            <p:ph type="sldNum" sz="quarter" idx="12"/>
          </p:nvPr>
        </p:nvSpPr>
        <p:spPr/>
        <p:txBody>
          <a:bodyPr/>
          <a:lstStyle/>
          <a:p>
            <a:fld id="{F23AFC95-989C-443A-BD3C-DAE4CC2D2739}" type="slidenum">
              <a:rPr lang="id-ID" smtClean="0"/>
              <a:t>17</a:t>
            </a:fld>
            <a:endParaRPr lang="id-ID"/>
          </a:p>
        </p:txBody>
      </p:sp>
      <p:pic>
        <p:nvPicPr>
          <p:cNvPr id="7" name="Content Placeholder 6">
            <a:extLst>
              <a:ext uri="{FF2B5EF4-FFF2-40B4-BE49-F238E27FC236}">
                <a16:creationId xmlns:a16="http://schemas.microsoft.com/office/drawing/2014/main" id="{CDAC9AE1-27C7-4398-AA6B-3F9015275166}"/>
              </a:ext>
            </a:extLst>
          </p:cNvPr>
          <p:cNvPicPr>
            <a:picLocks noChangeAspect="1"/>
          </p:cNvPicPr>
          <p:nvPr/>
        </p:nvPicPr>
        <p:blipFill>
          <a:blip r:embed="rId2"/>
          <a:stretch>
            <a:fillRect/>
          </a:stretch>
        </p:blipFill>
        <p:spPr>
          <a:xfrm>
            <a:off x="6273100" y="824247"/>
            <a:ext cx="5263750" cy="5352715"/>
          </a:xfrm>
          <a:prstGeom prst="rect">
            <a:avLst/>
          </a:prstGeom>
        </p:spPr>
      </p:pic>
    </p:spTree>
    <p:extLst>
      <p:ext uri="{BB962C8B-B14F-4D97-AF65-F5344CB8AC3E}">
        <p14:creationId xmlns:p14="http://schemas.microsoft.com/office/powerpoint/2010/main" val="2757426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5E316-1E3C-4CCB-83EE-E8276D99F833}"/>
              </a:ext>
            </a:extLst>
          </p:cNvPr>
          <p:cNvSpPr>
            <a:spLocks noGrp="1"/>
          </p:cNvSpPr>
          <p:nvPr>
            <p:ph type="title"/>
          </p:nvPr>
        </p:nvSpPr>
        <p:spPr/>
        <p:txBody>
          <a:bodyPr/>
          <a:lstStyle/>
          <a:p>
            <a:r>
              <a:rPr lang="en-US"/>
              <a:t>Data Link (Layer 2)</a:t>
            </a:r>
            <a:endParaRPr lang="en-ID"/>
          </a:p>
        </p:txBody>
      </p:sp>
      <p:sp>
        <p:nvSpPr>
          <p:cNvPr id="3" name="Content Placeholder 2">
            <a:extLst>
              <a:ext uri="{FF2B5EF4-FFF2-40B4-BE49-F238E27FC236}">
                <a16:creationId xmlns:a16="http://schemas.microsoft.com/office/drawing/2014/main" id="{63F91B7C-102F-48EB-A038-C51F89E3ECB5}"/>
              </a:ext>
            </a:extLst>
          </p:cNvPr>
          <p:cNvSpPr>
            <a:spLocks noGrp="1"/>
          </p:cNvSpPr>
          <p:nvPr>
            <p:ph idx="1"/>
          </p:nvPr>
        </p:nvSpPr>
        <p:spPr>
          <a:xfrm>
            <a:off x="838200" y="1825625"/>
            <a:ext cx="4764110" cy="4351338"/>
          </a:xfrm>
        </p:spPr>
        <p:txBody>
          <a:bodyPr/>
          <a:lstStyle/>
          <a:p>
            <a:r>
              <a:rPr lang="en-ID"/>
              <a:t>Menentukan protokol untuk pertukaran frame data yang lewat melalui kabel serta pengambilan dan pelepasan paket data dari dan ke kabel, deteksi, dan koreksi kesalahan, serta pengiriman ulang data.</a:t>
            </a:r>
          </a:p>
        </p:txBody>
      </p:sp>
      <p:sp>
        <p:nvSpPr>
          <p:cNvPr id="4" name="Footer Placeholder 3">
            <a:extLst>
              <a:ext uri="{FF2B5EF4-FFF2-40B4-BE49-F238E27FC236}">
                <a16:creationId xmlns:a16="http://schemas.microsoft.com/office/drawing/2014/main" id="{63BDC257-C477-4D65-BB5B-F00A1CADEFE5}"/>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55019D29-249B-4AB3-8E81-E18F10298585}"/>
              </a:ext>
            </a:extLst>
          </p:cNvPr>
          <p:cNvSpPr>
            <a:spLocks noGrp="1"/>
          </p:cNvSpPr>
          <p:nvPr>
            <p:ph type="sldNum" sz="quarter" idx="12"/>
          </p:nvPr>
        </p:nvSpPr>
        <p:spPr/>
        <p:txBody>
          <a:bodyPr/>
          <a:lstStyle/>
          <a:p>
            <a:fld id="{F23AFC95-989C-443A-BD3C-DAE4CC2D2739}" type="slidenum">
              <a:rPr lang="id-ID" smtClean="0"/>
              <a:t>18</a:t>
            </a:fld>
            <a:endParaRPr lang="id-ID"/>
          </a:p>
        </p:txBody>
      </p:sp>
      <p:pic>
        <p:nvPicPr>
          <p:cNvPr id="7" name="Content Placeholder 6">
            <a:extLst>
              <a:ext uri="{FF2B5EF4-FFF2-40B4-BE49-F238E27FC236}">
                <a16:creationId xmlns:a16="http://schemas.microsoft.com/office/drawing/2014/main" id="{CDC609C4-C99A-46E4-947C-9A15B47BBF6C}"/>
              </a:ext>
            </a:extLst>
          </p:cNvPr>
          <p:cNvPicPr>
            <a:picLocks noChangeAspect="1"/>
          </p:cNvPicPr>
          <p:nvPr/>
        </p:nvPicPr>
        <p:blipFill>
          <a:blip r:embed="rId2"/>
          <a:stretch>
            <a:fillRect/>
          </a:stretch>
        </p:blipFill>
        <p:spPr>
          <a:xfrm>
            <a:off x="6273100" y="824247"/>
            <a:ext cx="5263750" cy="5352715"/>
          </a:xfrm>
          <a:prstGeom prst="rect">
            <a:avLst/>
          </a:prstGeom>
        </p:spPr>
      </p:pic>
    </p:spTree>
    <p:extLst>
      <p:ext uri="{BB962C8B-B14F-4D97-AF65-F5344CB8AC3E}">
        <p14:creationId xmlns:p14="http://schemas.microsoft.com/office/powerpoint/2010/main" val="1493808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792A5-7E89-475C-B9B2-3BF3FFD2E7FC}"/>
              </a:ext>
            </a:extLst>
          </p:cNvPr>
          <p:cNvSpPr>
            <a:spLocks noGrp="1"/>
          </p:cNvSpPr>
          <p:nvPr>
            <p:ph type="title"/>
          </p:nvPr>
        </p:nvSpPr>
        <p:spPr/>
        <p:txBody>
          <a:bodyPr/>
          <a:lstStyle/>
          <a:p>
            <a:r>
              <a:rPr lang="en-US"/>
              <a:t>Sub Layer Pada Data Link Layer</a:t>
            </a:r>
            <a:endParaRPr lang="en-ID"/>
          </a:p>
        </p:txBody>
      </p:sp>
      <p:sp>
        <p:nvSpPr>
          <p:cNvPr id="3" name="Content Placeholder 2">
            <a:extLst>
              <a:ext uri="{FF2B5EF4-FFF2-40B4-BE49-F238E27FC236}">
                <a16:creationId xmlns:a16="http://schemas.microsoft.com/office/drawing/2014/main" id="{A1662B14-339D-49BC-9AB0-FDF1719ACD6D}"/>
              </a:ext>
            </a:extLst>
          </p:cNvPr>
          <p:cNvSpPr>
            <a:spLocks noGrp="1"/>
          </p:cNvSpPr>
          <p:nvPr>
            <p:ph idx="1"/>
          </p:nvPr>
        </p:nvSpPr>
        <p:spPr/>
        <p:txBody>
          <a:bodyPr>
            <a:normAutofit lnSpcReduction="10000"/>
          </a:bodyPr>
          <a:lstStyle/>
          <a:p>
            <a:pPr eaLnBrk="1" hangingPunct="1">
              <a:lnSpc>
                <a:spcPct val="90000"/>
              </a:lnSpc>
              <a:buFontTx/>
              <a:buNone/>
            </a:pPr>
            <a:r>
              <a:rPr lang="en-US" altLang="id-ID" sz="2800" b="1"/>
              <a:t>1) LLC (</a:t>
            </a:r>
            <a:r>
              <a:rPr lang="en-US" altLang="id-ID" sz="2800" b="1" i="1"/>
              <a:t>Logical Link Control</a:t>
            </a:r>
            <a:r>
              <a:rPr lang="en-US" altLang="id-ID" sz="2800" b="1"/>
              <a:t>)</a:t>
            </a:r>
          </a:p>
          <a:p>
            <a:pPr eaLnBrk="1" hangingPunct="1">
              <a:lnSpc>
                <a:spcPct val="90000"/>
              </a:lnSpc>
              <a:buFontTx/>
              <a:buNone/>
            </a:pPr>
            <a:r>
              <a:rPr lang="en-US" altLang="id-ID" sz="2800"/>
              <a:t>	Melakukan pemeriksaan kesalahan dan menangani transmisi </a:t>
            </a:r>
            <a:r>
              <a:rPr lang="en-US" altLang="id-ID" sz="2800" i="1"/>
              <a:t>frame</a:t>
            </a:r>
            <a:r>
              <a:rPr lang="en-US" altLang="id-ID" sz="2800"/>
              <a:t>. Setiap frame merupakan sebuah paket daya dan nomor urut yang digunakan untuk memastikan pengiriman dan sebuah </a:t>
            </a:r>
            <a:r>
              <a:rPr lang="en-US" altLang="id-ID" sz="2800" i="1"/>
              <a:t>cheksum </a:t>
            </a:r>
            <a:r>
              <a:rPr lang="en-US" altLang="id-ID" sz="2800"/>
              <a:t>untuk melacak data yang korup.</a:t>
            </a:r>
          </a:p>
          <a:p>
            <a:pPr eaLnBrk="1" hangingPunct="1">
              <a:lnSpc>
                <a:spcPct val="90000"/>
              </a:lnSpc>
              <a:buFontTx/>
              <a:buNone/>
            </a:pPr>
            <a:endParaRPr lang="en-US" altLang="id-ID" sz="2800"/>
          </a:p>
          <a:p>
            <a:pPr eaLnBrk="1" hangingPunct="1">
              <a:lnSpc>
                <a:spcPct val="90000"/>
              </a:lnSpc>
              <a:buFontTx/>
              <a:buNone/>
            </a:pPr>
            <a:r>
              <a:rPr lang="en-US" altLang="id-ID" sz="2800" b="1"/>
              <a:t>2) MAC (</a:t>
            </a:r>
            <a:r>
              <a:rPr lang="en-US" altLang="id-ID" sz="2800" b="1" i="1"/>
              <a:t>Medium Access Control</a:t>
            </a:r>
            <a:r>
              <a:rPr lang="en-US" altLang="id-ID" sz="2800" b="1"/>
              <a:t>)</a:t>
            </a:r>
          </a:p>
          <a:p>
            <a:pPr eaLnBrk="1" hangingPunct="1">
              <a:lnSpc>
                <a:spcPct val="90000"/>
              </a:lnSpc>
              <a:buFontTx/>
              <a:buNone/>
            </a:pPr>
            <a:r>
              <a:rPr lang="en-US" altLang="id-ID" sz="2800"/>
              <a:t>	Berurusan dengan mengambil dan melepaskan data dari dan ke kabel, menentukan protokol untuk akses ke kabel yang di-</a:t>
            </a:r>
            <a:r>
              <a:rPr lang="en-US" altLang="id-ID" sz="2800" i="1"/>
              <a:t>share </a:t>
            </a:r>
            <a:r>
              <a:rPr lang="en-US" altLang="id-ID" sz="2800"/>
              <a:t>di dalam sebuah LAN</a:t>
            </a:r>
            <a:r>
              <a:rPr lang="en-ID" altLang="id-ID" sz="2800"/>
              <a:t>.</a:t>
            </a:r>
            <a:endParaRPr lang="en-US" altLang="id-ID" sz="2800"/>
          </a:p>
        </p:txBody>
      </p:sp>
      <p:sp>
        <p:nvSpPr>
          <p:cNvPr id="4" name="Footer Placeholder 3">
            <a:extLst>
              <a:ext uri="{FF2B5EF4-FFF2-40B4-BE49-F238E27FC236}">
                <a16:creationId xmlns:a16="http://schemas.microsoft.com/office/drawing/2014/main" id="{77C5C041-F7D6-4637-8677-D794B3870051}"/>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B3DBA835-454F-40D5-8919-6A5C380944FB}"/>
              </a:ext>
            </a:extLst>
          </p:cNvPr>
          <p:cNvSpPr>
            <a:spLocks noGrp="1"/>
          </p:cNvSpPr>
          <p:nvPr>
            <p:ph type="sldNum" sz="quarter" idx="12"/>
          </p:nvPr>
        </p:nvSpPr>
        <p:spPr/>
        <p:txBody>
          <a:bodyPr/>
          <a:lstStyle/>
          <a:p>
            <a:fld id="{F23AFC95-989C-443A-BD3C-DAE4CC2D2739}" type="slidenum">
              <a:rPr lang="id-ID" smtClean="0"/>
              <a:t>19</a:t>
            </a:fld>
            <a:endParaRPr lang="id-ID"/>
          </a:p>
        </p:txBody>
      </p:sp>
    </p:spTree>
    <p:extLst>
      <p:ext uri="{BB962C8B-B14F-4D97-AF65-F5344CB8AC3E}">
        <p14:creationId xmlns:p14="http://schemas.microsoft.com/office/powerpoint/2010/main" val="2948162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1064187"/>
            <a:ext cx="5353797" cy="4623919"/>
          </a:xfrm>
        </p:spPr>
        <p:txBody>
          <a:bodyPr>
            <a:noAutofit/>
          </a:bodyPr>
          <a:lstStyle/>
          <a:p>
            <a:r>
              <a:rPr lang="id-ID" sz="3200" i="1" dirty="0"/>
              <a:t>“Bantinglah otak untuk mencari ilmu sebanyak-banyaknya guna mencari rahasia besar yang terkandung di dalam benda besar yang bernama dunia ini, tetapi pasanglah pelita dalam hati sanubari, yaitu pelita kehidupan jiwa". </a:t>
            </a:r>
          </a:p>
          <a:p>
            <a:r>
              <a:rPr lang="id-ID" sz="3200" i="1" dirty="0"/>
              <a:t>(Imam Al-Ghazali)</a:t>
            </a:r>
            <a:endParaRPr lang="id-ID"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8250" y="1064187"/>
            <a:ext cx="5159934" cy="5159934"/>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2</a:t>
            </a:fld>
            <a:endParaRPr lang="id-ID"/>
          </a:p>
        </p:txBody>
      </p:sp>
    </p:spTree>
    <p:extLst>
      <p:ext uri="{BB962C8B-B14F-4D97-AF65-F5344CB8AC3E}">
        <p14:creationId xmlns:p14="http://schemas.microsoft.com/office/powerpoint/2010/main" val="1054781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6942-6877-4421-9FC2-AD4F1E973BF2}"/>
              </a:ext>
            </a:extLst>
          </p:cNvPr>
          <p:cNvSpPr>
            <a:spLocks noGrp="1"/>
          </p:cNvSpPr>
          <p:nvPr>
            <p:ph type="title"/>
          </p:nvPr>
        </p:nvSpPr>
        <p:spPr/>
        <p:txBody>
          <a:bodyPr/>
          <a:lstStyle/>
          <a:p>
            <a:r>
              <a:rPr lang="en-US"/>
              <a:t>Physical (Layer 1)</a:t>
            </a:r>
            <a:endParaRPr lang="en-ID"/>
          </a:p>
        </p:txBody>
      </p:sp>
      <p:sp>
        <p:nvSpPr>
          <p:cNvPr id="3" name="Content Placeholder 2">
            <a:extLst>
              <a:ext uri="{FF2B5EF4-FFF2-40B4-BE49-F238E27FC236}">
                <a16:creationId xmlns:a16="http://schemas.microsoft.com/office/drawing/2014/main" id="{4562F293-5A62-4674-9454-EE996E179121}"/>
              </a:ext>
            </a:extLst>
          </p:cNvPr>
          <p:cNvSpPr>
            <a:spLocks noGrp="1"/>
          </p:cNvSpPr>
          <p:nvPr>
            <p:ph idx="1"/>
          </p:nvPr>
        </p:nvSpPr>
        <p:spPr>
          <a:xfrm>
            <a:off x="838200" y="1825625"/>
            <a:ext cx="5257800" cy="4351338"/>
          </a:xfrm>
        </p:spPr>
        <p:txBody>
          <a:bodyPr>
            <a:normAutofit lnSpcReduction="10000"/>
          </a:bodyPr>
          <a:lstStyle/>
          <a:p>
            <a:r>
              <a:rPr lang="en-ID"/>
              <a:t>Physical layer berfungsi untuk menentukan karakteristik dari kabel yang digunakan untuk menghubungkan komputer dengan jaringan. </a:t>
            </a:r>
          </a:p>
          <a:p>
            <a:r>
              <a:rPr lang="en-ID"/>
              <a:t>Mentransfer dan menentukan cara bit-bit dikodekan.</a:t>
            </a:r>
          </a:p>
          <a:p>
            <a:r>
              <a:rPr lang="en-ID"/>
              <a:t>Menangani interkoneksi fisik (kabel), mekanik, elektrikal, konektor dan spesifikasi pensinyalan didefinisikan.</a:t>
            </a:r>
          </a:p>
        </p:txBody>
      </p:sp>
      <p:sp>
        <p:nvSpPr>
          <p:cNvPr id="4" name="Footer Placeholder 3">
            <a:extLst>
              <a:ext uri="{FF2B5EF4-FFF2-40B4-BE49-F238E27FC236}">
                <a16:creationId xmlns:a16="http://schemas.microsoft.com/office/drawing/2014/main" id="{E23AAA41-5095-4BAB-BBFE-3D89DE99F31E}"/>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A7063C1D-213C-438D-99B3-535D1127B09D}"/>
              </a:ext>
            </a:extLst>
          </p:cNvPr>
          <p:cNvSpPr>
            <a:spLocks noGrp="1"/>
          </p:cNvSpPr>
          <p:nvPr>
            <p:ph type="sldNum" sz="quarter" idx="12"/>
          </p:nvPr>
        </p:nvSpPr>
        <p:spPr/>
        <p:txBody>
          <a:bodyPr/>
          <a:lstStyle/>
          <a:p>
            <a:fld id="{F23AFC95-989C-443A-BD3C-DAE4CC2D2739}" type="slidenum">
              <a:rPr lang="id-ID" smtClean="0"/>
              <a:t>20</a:t>
            </a:fld>
            <a:endParaRPr lang="id-ID"/>
          </a:p>
        </p:txBody>
      </p:sp>
      <p:pic>
        <p:nvPicPr>
          <p:cNvPr id="7" name="Content Placeholder 6">
            <a:extLst>
              <a:ext uri="{FF2B5EF4-FFF2-40B4-BE49-F238E27FC236}">
                <a16:creationId xmlns:a16="http://schemas.microsoft.com/office/drawing/2014/main" id="{488F1FCC-AAC9-4CA4-ACBB-CCDB96FB1828}"/>
              </a:ext>
            </a:extLst>
          </p:cNvPr>
          <p:cNvPicPr>
            <a:picLocks noChangeAspect="1"/>
          </p:cNvPicPr>
          <p:nvPr/>
        </p:nvPicPr>
        <p:blipFill>
          <a:blip r:embed="rId2"/>
          <a:stretch>
            <a:fillRect/>
          </a:stretch>
        </p:blipFill>
        <p:spPr>
          <a:xfrm>
            <a:off x="6273100" y="824247"/>
            <a:ext cx="5263750" cy="5352715"/>
          </a:xfrm>
          <a:prstGeom prst="rect">
            <a:avLst/>
          </a:prstGeom>
        </p:spPr>
      </p:pic>
    </p:spTree>
    <p:extLst>
      <p:ext uri="{BB962C8B-B14F-4D97-AF65-F5344CB8AC3E}">
        <p14:creationId xmlns:p14="http://schemas.microsoft.com/office/powerpoint/2010/main" val="911411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2BDA83-7A8E-46D4-9F39-C0EE5C59CDA5}"/>
              </a:ext>
            </a:extLst>
          </p:cNvPr>
          <p:cNvSpPr>
            <a:spLocks noGrp="1"/>
          </p:cNvSpPr>
          <p:nvPr>
            <p:ph type="ftr" sz="quarter" idx="11"/>
          </p:nvPr>
        </p:nvSpPr>
        <p:spPr/>
        <p:txBody>
          <a:bodyPr/>
          <a:lstStyle/>
          <a:p>
            <a:r>
              <a:rPr lang="nn-NO"/>
              <a:t>Sumber: Wikipedia</a:t>
            </a:r>
            <a:endParaRPr lang="id-ID"/>
          </a:p>
        </p:txBody>
      </p:sp>
      <p:sp>
        <p:nvSpPr>
          <p:cNvPr id="3" name="Slide Number Placeholder 2">
            <a:extLst>
              <a:ext uri="{FF2B5EF4-FFF2-40B4-BE49-F238E27FC236}">
                <a16:creationId xmlns:a16="http://schemas.microsoft.com/office/drawing/2014/main" id="{A9D5EBEF-8CD3-4AFA-B44F-A2A5E579C121}"/>
              </a:ext>
            </a:extLst>
          </p:cNvPr>
          <p:cNvSpPr>
            <a:spLocks noGrp="1"/>
          </p:cNvSpPr>
          <p:nvPr>
            <p:ph type="sldNum" sz="quarter" idx="12"/>
          </p:nvPr>
        </p:nvSpPr>
        <p:spPr/>
        <p:txBody>
          <a:bodyPr/>
          <a:lstStyle/>
          <a:p>
            <a:fld id="{F23AFC95-989C-443A-BD3C-DAE4CC2D2739}" type="slidenum">
              <a:rPr lang="id-ID" smtClean="0"/>
              <a:t>21</a:t>
            </a:fld>
            <a:endParaRPr lang="id-ID"/>
          </a:p>
        </p:txBody>
      </p:sp>
      <p:pic>
        <p:nvPicPr>
          <p:cNvPr id="5" name="Picture 4">
            <a:extLst>
              <a:ext uri="{FF2B5EF4-FFF2-40B4-BE49-F238E27FC236}">
                <a16:creationId xmlns:a16="http://schemas.microsoft.com/office/drawing/2014/main" id="{8D586157-8D62-4892-AFCA-AECC8593AE47}"/>
              </a:ext>
            </a:extLst>
          </p:cNvPr>
          <p:cNvPicPr>
            <a:picLocks noChangeAspect="1"/>
          </p:cNvPicPr>
          <p:nvPr/>
        </p:nvPicPr>
        <p:blipFill rotWithShape="1">
          <a:blip r:embed="rId2"/>
          <a:srcRect l="14049" t="9746" r="19401" b="10967"/>
          <a:stretch/>
        </p:blipFill>
        <p:spPr>
          <a:xfrm>
            <a:off x="244698" y="136525"/>
            <a:ext cx="11578108" cy="6219825"/>
          </a:xfrm>
          <a:prstGeom prst="rect">
            <a:avLst/>
          </a:prstGeom>
        </p:spPr>
      </p:pic>
    </p:spTree>
    <p:extLst>
      <p:ext uri="{BB962C8B-B14F-4D97-AF65-F5344CB8AC3E}">
        <p14:creationId xmlns:p14="http://schemas.microsoft.com/office/powerpoint/2010/main" val="4268602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62DFECA-0CA1-404E-93C2-B1CC4727A2C5}"/>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65F45BCF-4BE2-4DD7-A106-BDCDFD3CE85E}"/>
              </a:ext>
            </a:extLst>
          </p:cNvPr>
          <p:cNvSpPr>
            <a:spLocks noGrp="1"/>
          </p:cNvSpPr>
          <p:nvPr>
            <p:ph type="sldNum" sz="quarter" idx="12"/>
          </p:nvPr>
        </p:nvSpPr>
        <p:spPr/>
        <p:txBody>
          <a:bodyPr/>
          <a:lstStyle/>
          <a:p>
            <a:fld id="{F23AFC95-989C-443A-BD3C-DAE4CC2D2739}" type="slidenum">
              <a:rPr lang="id-ID" smtClean="0"/>
              <a:t>22</a:t>
            </a:fld>
            <a:endParaRPr lang="id-ID"/>
          </a:p>
        </p:txBody>
      </p:sp>
      <p:pic>
        <p:nvPicPr>
          <p:cNvPr id="6" name="Picture 4">
            <a:extLst>
              <a:ext uri="{FF2B5EF4-FFF2-40B4-BE49-F238E27FC236}">
                <a16:creationId xmlns:a16="http://schemas.microsoft.com/office/drawing/2014/main" id="{D1E65525-275A-40F2-B308-403447467F8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27786" y="136525"/>
            <a:ext cx="9736427" cy="6584950"/>
          </a:xfrm>
          <a:noFill/>
        </p:spPr>
      </p:pic>
    </p:spTree>
    <p:extLst>
      <p:ext uri="{BB962C8B-B14F-4D97-AF65-F5344CB8AC3E}">
        <p14:creationId xmlns:p14="http://schemas.microsoft.com/office/powerpoint/2010/main" val="3006416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8A4BD8A-F8EF-44E3-A0A1-D86289776D9D}"/>
              </a:ext>
            </a:extLst>
          </p:cNvPr>
          <p:cNvPicPr>
            <a:picLocks noGrp="1" noChangeAspect="1"/>
          </p:cNvPicPr>
          <p:nvPr>
            <p:ph idx="1"/>
          </p:nvPr>
        </p:nvPicPr>
        <p:blipFill rotWithShape="1">
          <a:blip r:embed="rId2"/>
          <a:srcRect l="23417" t="19015" r="17509" b="17054"/>
          <a:stretch/>
        </p:blipFill>
        <p:spPr>
          <a:xfrm>
            <a:off x="419637" y="287895"/>
            <a:ext cx="9973614" cy="6068455"/>
          </a:xfrm>
        </p:spPr>
      </p:pic>
      <p:sp>
        <p:nvSpPr>
          <p:cNvPr id="4" name="Footer Placeholder 3">
            <a:extLst>
              <a:ext uri="{FF2B5EF4-FFF2-40B4-BE49-F238E27FC236}">
                <a16:creationId xmlns:a16="http://schemas.microsoft.com/office/drawing/2014/main" id="{3658AA6E-6AFB-489F-8677-BC894E8203D4}"/>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AA065DF0-E031-468F-97EE-2837EA49448E}"/>
              </a:ext>
            </a:extLst>
          </p:cNvPr>
          <p:cNvSpPr>
            <a:spLocks noGrp="1"/>
          </p:cNvSpPr>
          <p:nvPr>
            <p:ph type="sldNum" sz="quarter" idx="12"/>
          </p:nvPr>
        </p:nvSpPr>
        <p:spPr/>
        <p:txBody>
          <a:bodyPr/>
          <a:lstStyle/>
          <a:p>
            <a:fld id="{F23AFC95-989C-443A-BD3C-DAE4CC2D2739}" type="slidenum">
              <a:rPr lang="id-ID" smtClean="0"/>
              <a:t>23</a:t>
            </a:fld>
            <a:endParaRPr lang="id-ID"/>
          </a:p>
        </p:txBody>
      </p:sp>
      <p:sp>
        <p:nvSpPr>
          <p:cNvPr id="2" name="Title 1">
            <a:extLst>
              <a:ext uri="{FF2B5EF4-FFF2-40B4-BE49-F238E27FC236}">
                <a16:creationId xmlns:a16="http://schemas.microsoft.com/office/drawing/2014/main" id="{3CB47E49-824D-4789-8D4C-9A90AA2D9B69}"/>
              </a:ext>
            </a:extLst>
          </p:cNvPr>
          <p:cNvSpPr>
            <a:spLocks noGrp="1"/>
          </p:cNvSpPr>
          <p:nvPr>
            <p:ph type="title"/>
          </p:nvPr>
        </p:nvSpPr>
        <p:spPr>
          <a:xfrm>
            <a:off x="6272010" y="365125"/>
            <a:ext cx="5081789" cy="1325563"/>
          </a:xfrm>
        </p:spPr>
        <p:txBody>
          <a:bodyPr>
            <a:normAutofit/>
          </a:bodyPr>
          <a:lstStyle/>
          <a:p>
            <a:pPr algn="ctr"/>
            <a:r>
              <a:rPr lang="en-US" sz="4000" b="1"/>
              <a:t>Perangkat Yang Terlibat</a:t>
            </a:r>
            <a:endParaRPr lang="en-ID" sz="4000" b="1"/>
          </a:p>
        </p:txBody>
      </p:sp>
    </p:spTree>
    <p:extLst>
      <p:ext uri="{BB962C8B-B14F-4D97-AF65-F5344CB8AC3E}">
        <p14:creationId xmlns:p14="http://schemas.microsoft.com/office/powerpoint/2010/main" val="4022261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6F85B-925F-40C2-84CA-7B94F6AED3F7}"/>
              </a:ext>
            </a:extLst>
          </p:cNvPr>
          <p:cNvSpPr>
            <a:spLocks noGrp="1"/>
          </p:cNvSpPr>
          <p:nvPr>
            <p:ph type="ctrTitle"/>
          </p:nvPr>
        </p:nvSpPr>
        <p:spPr>
          <a:xfrm>
            <a:off x="1524000" y="1122363"/>
            <a:ext cx="9144000" cy="1655762"/>
          </a:xfrm>
        </p:spPr>
        <p:txBody>
          <a:bodyPr/>
          <a:lstStyle/>
          <a:p>
            <a:r>
              <a:rPr lang="en-US"/>
              <a:t>Encapsulasi Data</a:t>
            </a:r>
            <a:endParaRPr lang="en-ID"/>
          </a:p>
        </p:txBody>
      </p:sp>
      <p:sp>
        <p:nvSpPr>
          <p:cNvPr id="3" name="Subtitle 2">
            <a:extLst>
              <a:ext uri="{FF2B5EF4-FFF2-40B4-BE49-F238E27FC236}">
                <a16:creationId xmlns:a16="http://schemas.microsoft.com/office/drawing/2014/main" id="{8D313DD8-E34A-4CEB-90C5-C9C9C8C23452}"/>
              </a:ext>
            </a:extLst>
          </p:cNvPr>
          <p:cNvSpPr>
            <a:spLocks noGrp="1"/>
          </p:cNvSpPr>
          <p:nvPr>
            <p:ph type="subTitle" idx="1"/>
          </p:nvPr>
        </p:nvSpPr>
        <p:spPr/>
        <p:txBody>
          <a:bodyPr>
            <a:normAutofit lnSpcReduction="10000"/>
          </a:bodyPr>
          <a:lstStyle/>
          <a:p>
            <a:r>
              <a:rPr lang="en-ID"/>
              <a:t>“</a:t>
            </a:r>
            <a:r>
              <a:rPr lang="en-ID" i="1"/>
              <a:t>Enkapsulasi adalah suatu proses menambahkan header dan trailer pada sebuah data. Secara sederhana, ia juga bisa diartikan sebagai proses pemaketan data. Saat sebuah host mengirimkan data ke alat lain, ia akan melalui proses enkapsulasi. Data itu akan dibungkus dengan informasi protokol di tiap layer.</a:t>
            </a:r>
            <a:r>
              <a:rPr lang="en-ID"/>
              <a:t>”</a:t>
            </a:r>
          </a:p>
        </p:txBody>
      </p:sp>
    </p:spTree>
    <p:extLst>
      <p:ext uri="{BB962C8B-B14F-4D97-AF65-F5344CB8AC3E}">
        <p14:creationId xmlns:p14="http://schemas.microsoft.com/office/powerpoint/2010/main" val="3956887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28F3D4-6C40-4889-B8F1-F3D1646C0438}"/>
              </a:ext>
            </a:extLst>
          </p:cNvPr>
          <p:cNvPicPr>
            <a:picLocks noChangeAspect="1"/>
          </p:cNvPicPr>
          <p:nvPr/>
        </p:nvPicPr>
        <p:blipFill>
          <a:blip r:embed="rId2"/>
          <a:stretch>
            <a:fillRect/>
          </a:stretch>
        </p:blipFill>
        <p:spPr>
          <a:xfrm>
            <a:off x="0" y="1673"/>
            <a:ext cx="12192000" cy="6854653"/>
          </a:xfrm>
          <a:prstGeom prst="rect">
            <a:avLst/>
          </a:prstGeom>
        </p:spPr>
      </p:pic>
      <p:sp>
        <p:nvSpPr>
          <p:cNvPr id="2" name="Footer Placeholder 1">
            <a:extLst>
              <a:ext uri="{FF2B5EF4-FFF2-40B4-BE49-F238E27FC236}">
                <a16:creationId xmlns:a16="http://schemas.microsoft.com/office/drawing/2014/main" id="{EA6F237E-23FB-414E-A15F-47A02E2ED942}"/>
              </a:ext>
            </a:extLst>
          </p:cNvPr>
          <p:cNvSpPr>
            <a:spLocks noGrp="1"/>
          </p:cNvSpPr>
          <p:nvPr>
            <p:ph type="ftr" sz="quarter" idx="11"/>
          </p:nvPr>
        </p:nvSpPr>
        <p:spPr/>
        <p:txBody>
          <a:bodyPr/>
          <a:lstStyle/>
          <a:p>
            <a:r>
              <a:rPr lang="nn-NO"/>
              <a:t>Program Studi Sistem Informasi - FASTE - UIN Suska Riau</a:t>
            </a:r>
            <a:endParaRPr lang="id-ID"/>
          </a:p>
        </p:txBody>
      </p:sp>
      <p:sp>
        <p:nvSpPr>
          <p:cNvPr id="3" name="Slide Number Placeholder 2">
            <a:extLst>
              <a:ext uri="{FF2B5EF4-FFF2-40B4-BE49-F238E27FC236}">
                <a16:creationId xmlns:a16="http://schemas.microsoft.com/office/drawing/2014/main" id="{875847EF-88C1-4795-A6EA-144C9A551E43}"/>
              </a:ext>
            </a:extLst>
          </p:cNvPr>
          <p:cNvSpPr>
            <a:spLocks noGrp="1"/>
          </p:cNvSpPr>
          <p:nvPr>
            <p:ph type="sldNum" sz="quarter" idx="12"/>
          </p:nvPr>
        </p:nvSpPr>
        <p:spPr/>
        <p:txBody>
          <a:bodyPr/>
          <a:lstStyle/>
          <a:p>
            <a:fld id="{F23AFC95-989C-443A-BD3C-DAE4CC2D2739}" type="slidenum">
              <a:rPr lang="id-ID" smtClean="0"/>
              <a:t>25</a:t>
            </a:fld>
            <a:endParaRPr lang="id-ID"/>
          </a:p>
        </p:txBody>
      </p:sp>
      <p:pic>
        <p:nvPicPr>
          <p:cNvPr id="7" name="Picture 6">
            <a:extLst>
              <a:ext uri="{FF2B5EF4-FFF2-40B4-BE49-F238E27FC236}">
                <a16:creationId xmlns:a16="http://schemas.microsoft.com/office/drawing/2014/main" id="{82C36534-42C2-4BCE-8930-44AE2551C60A}"/>
              </a:ext>
            </a:extLst>
          </p:cNvPr>
          <p:cNvPicPr>
            <a:picLocks noChangeAspect="1"/>
          </p:cNvPicPr>
          <p:nvPr/>
        </p:nvPicPr>
        <p:blipFill>
          <a:blip r:embed="rId3"/>
          <a:stretch>
            <a:fillRect/>
          </a:stretch>
        </p:blipFill>
        <p:spPr>
          <a:xfrm>
            <a:off x="0" y="3347"/>
            <a:ext cx="12192000" cy="6854653"/>
          </a:xfrm>
          <a:prstGeom prst="rect">
            <a:avLst/>
          </a:prstGeom>
        </p:spPr>
      </p:pic>
      <p:pic>
        <p:nvPicPr>
          <p:cNvPr id="8" name="Picture 7">
            <a:extLst>
              <a:ext uri="{FF2B5EF4-FFF2-40B4-BE49-F238E27FC236}">
                <a16:creationId xmlns:a16="http://schemas.microsoft.com/office/drawing/2014/main" id="{A7A4A770-B6D1-4A4A-93C3-55CE6DEE93FE}"/>
              </a:ext>
            </a:extLst>
          </p:cNvPr>
          <p:cNvPicPr>
            <a:picLocks noChangeAspect="1"/>
          </p:cNvPicPr>
          <p:nvPr/>
        </p:nvPicPr>
        <p:blipFill>
          <a:blip r:embed="rId4"/>
          <a:stretch>
            <a:fillRect/>
          </a:stretch>
        </p:blipFill>
        <p:spPr>
          <a:xfrm>
            <a:off x="0" y="3347"/>
            <a:ext cx="12192000" cy="6854653"/>
          </a:xfrm>
          <a:prstGeom prst="rect">
            <a:avLst/>
          </a:prstGeom>
        </p:spPr>
      </p:pic>
      <p:pic>
        <p:nvPicPr>
          <p:cNvPr id="9" name="Picture 8">
            <a:extLst>
              <a:ext uri="{FF2B5EF4-FFF2-40B4-BE49-F238E27FC236}">
                <a16:creationId xmlns:a16="http://schemas.microsoft.com/office/drawing/2014/main" id="{08D4CD51-1E74-4729-A214-5340A38B5254}"/>
              </a:ext>
            </a:extLst>
          </p:cNvPr>
          <p:cNvPicPr>
            <a:picLocks noChangeAspect="1"/>
          </p:cNvPicPr>
          <p:nvPr/>
        </p:nvPicPr>
        <p:blipFill>
          <a:blip r:embed="rId5"/>
          <a:stretch>
            <a:fillRect/>
          </a:stretch>
        </p:blipFill>
        <p:spPr>
          <a:xfrm>
            <a:off x="0" y="3347"/>
            <a:ext cx="12192000" cy="6854653"/>
          </a:xfrm>
          <a:prstGeom prst="rect">
            <a:avLst/>
          </a:prstGeom>
        </p:spPr>
      </p:pic>
      <p:pic>
        <p:nvPicPr>
          <p:cNvPr id="10" name="Picture 9">
            <a:extLst>
              <a:ext uri="{FF2B5EF4-FFF2-40B4-BE49-F238E27FC236}">
                <a16:creationId xmlns:a16="http://schemas.microsoft.com/office/drawing/2014/main" id="{547CB1F6-3DE9-47B1-A6BF-3C6FED427A0B}"/>
              </a:ext>
            </a:extLst>
          </p:cNvPr>
          <p:cNvPicPr>
            <a:picLocks noChangeAspect="1"/>
          </p:cNvPicPr>
          <p:nvPr/>
        </p:nvPicPr>
        <p:blipFill>
          <a:blip r:embed="rId6"/>
          <a:stretch>
            <a:fillRect/>
          </a:stretch>
        </p:blipFill>
        <p:spPr>
          <a:xfrm>
            <a:off x="0" y="3347"/>
            <a:ext cx="12192000" cy="6854653"/>
          </a:xfrm>
          <a:prstGeom prst="rect">
            <a:avLst/>
          </a:prstGeom>
        </p:spPr>
      </p:pic>
      <p:pic>
        <p:nvPicPr>
          <p:cNvPr id="11" name="Picture 10">
            <a:extLst>
              <a:ext uri="{FF2B5EF4-FFF2-40B4-BE49-F238E27FC236}">
                <a16:creationId xmlns:a16="http://schemas.microsoft.com/office/drawing/2014/main" id="{E2D91E20-3F5D-4D66-A935-87E04936605C}"/>
              </a:ext>
            </a:extLst>
          </p:cNvPr>
          <p:cNvPicPr>
            <a:picLocks noChangeAspect="1"/>
          </p:cNvPicPr>
          <p:nvPr/>
        </p:nvPicPr>
        <p:blipFill>
          <a:blip r:embed="rId7"/>
          <a:stretch>
            <a:fillRect/>
          </a:stretch>
        </p:blipFill>
        <p:spPr>
          <a:xfrm>
            <a:off x="0" y="3347"/>
            <a:ext cx="12192000" cy="6854653"/>
          </a:xfrm>
          <a:prstGeom prst="rect">
            <a:avLst/>
          </a:prstGeom>
        </p:spPr>
      </p:pic>
      <p:pic>
        <p:nvPicPr>
          <p:cNvPr id="12" name="Picture 11">
            <a:extLst>
              <a:ext uri="{FF2B5EF4-FFF2-40B4-BE49-F238E27FC236}">
                <a16:creationId xmlns:a16="http://schemas.microsoft.com/office/drawing/2014/main" id="{9E6BEB0B-68C7-4F17-9A9D-256CCB328C61}"/>
              </a:ext>
            </a:extLst>
          </p:cNvPr>
          <p:cNvPicPr>
            <a:picLocks noChangeAspect="1"/>
          </p:cNvPicPr>
          <p:nvPr/>
        </p:nvPicPr>
        <p:blipFill>
          <a:blip r:embed="rId8"/>
          <a:stretch>
            <a:fillRect/>
          </a:stretch>
        </p:blipFill>
        <p:spPr>
          <a:xfrm>
            <a:off x="0" y="3347"/>
            <a:ext cx="12192000" cy="6854653"/>
          </a:xfrm>
          <a:prstGeom prst="rect">
            <a:avLst/>
          </a:prstGeom>
        </p:spPr>
      </p:pic>
      <p:pic>
        <p:nvPicPr>
          <p:cNvPr id="13" name="Picture 12">
            <a:extLst>
              <a:ext uri="{FF2B5EF4-FFF2-40B4-BE49-F238E27FC236}">
                <a16:creationId xmlns:a16="http://schemas.microsoft.com/office/drawing/2014/main" id="{C0B5A7AD-3A27-40D6-89E1-BE88FA9D1A1B}"/>
              </a:ext>
            </a:extLst>
          </p:cNvPr>
          <p:cNvPicPr>
            <a:picLocks noChangeAspect="1"/>
          </p:cNvPicPr>
          <p:nvPr/>
        </p:nvPicPr>
        <p:blipFill>
          <a:blip r:embed="rId9"/>
          <a:stretch>
            <a:fillRect/>
          </a:stretch>
        </p:blipFill>
        <p:spPr>
          <a:xfrm>
            <a:off x="0" y="3347"/>
            <a:ext cx="12192000" cy="6854653"/>
          </a:xfrm>
          <a:prstGeom prst="rect">
            <a:avLst/>
          </a:prstGeom>
        </p:spPr>
      </p:pic>
      <p:pic>
        <p:nvPicPr>
          <p:cNvPr id="14" name="Picture 13">
            <a:extLst>
              <a:ext uri="{FF2B5EF4-FFF2-40B4-BE49-F238E27FC236}">
                <a16:creationId xmlns:a16="http://schemas.microsoft.com/office/drawing/2014/main" id="{0EABE28B-B6DA-407F-97E4-026670B76765}"/>
              </a:ext>
            </a:extLst>
          </p:cNvPr>
          <p:cNvPicPr>
            <a:picLocks noChangeAspect="1"/>
          </p:cNvPicPr>
          <p:nvPr/>
        </p:nvPicPr>
        <p:blipFill>
          <a:blip r:embed="rId10"/>
          <a:stretch>
            <a:fillRect/>
          </a:stretch>
        </p:blipFill>
        <p:spPr>
          <a:xfrm>
            <a:off x="0" y="3347"/>
            <a:ext cx="12192000" cy="6854653"/>
          </a:xfrm>
          <a:prstGeom prst="rect">
            <a:avLst/>
          </a:prstGeom>
        </p:spPr>
      </p:pic>
      <p:pic>
        <p:nvPicPr>
          <p:cNvPr id="15" name="Picture 14">
            <a:extLst>
              <a:ext uri="{FF2B5EF4-FFF2-40B4-BE49-F238E27FC236}">
                <a16:creationId xmlns:a16="http://schemas.microsoft.com/office/drawing/2014/main" id="{1FE41CD3-B026-42AC-B657-EC41178686F6}"/>
              </a:ext>
            </a:extLst>
          </p:cNvPr>
          <p:cNvPicPr>
            <a:picLocks noChangeAspect="1"/>
          </p:cNvPicPr>
          <p:nvPr/>
        </p:nvPicPr>
        <p:blipFill>
          <a:blip r:embed="rId11"/>
          <a:stretch>
            <a:fillRect/>
          </a:stretch>
        </p:blipFill>
        <p:spPr>
          <a:xfrm>
            <a:off x="0" y="3347"/>
            <a:ext cx="12192000" cy="6854653"/>
          </a:xfrm>
          <a:prstGeom prst="rect">
            <a:avLst/>
          </a:prstGeom>
        </p:spPr>
      </p:pic>
      <p:pic>
        <p:nvPicPr>
          <p:cNvPr id="16" name="Picture 15">
            <a:extLst>
              <a:ext uri="{FF2B5EF4-FFF2-40B4-BE49-F238E27FC236}">
                <a16:creationId xmlns:a16="http://schemas.microsoft.com/office/drawing/2014/main" id="{3628F337-0116-4322-B7B1-691D18DD32A9}"/>
              </a:ext>
            </a:extLst>
          </p:cNvPr>
          <p:cNvPicPr>
            <a:picLocks noChangeAspect="1"/>
          </p:cNvPicPr>
          <p:nvPr/>
        </p:nvPicPr>
        <p:blipFill>
          <a:blip r:embed="rId12"/>
          <a:stretch>
            <a:fillRect/>
          </a:stretch>
        </p:blipFill>
        <p:spPr>
          <a:xfrm>
            <a:off x="0" y="3347"/>
            <a:ext cx="12192000" cy="6854653"/>
          </a:xfrm>
          <a:prstGeom prst="rect">
            <a:avLst/>
          </a:prstGeom>
        </p:spPr>
      </p:pic>
      <p:pic>
        <p:nvPicPr>
          <p:cNvPr id="17" name="Picture 16">
            <a:extLst>
              <a:ext uri="{FF2B5EF4-FFF2-40B4-BE49-F238E27FC236}">
                <a16:creationId xmlns:a16="http://schemas.microsoft.com/office/drawing/2014/main" id="{698337C4-AA93-492E-92BE-2C602FB341CB}"/>
              </a:ext>
            </a:extLst>
          </p:cNvPr>
          <p:cNvPicPr>
            <a:picLocks noChangeAspect="1"/>
          </p:cNvPicPr>
          <p:nvPr/>
        </p:nvPicPr>
        <p:blipFill>
          <a:blip r:embed="rId13"/>
          <a:stretch>
            <a:fillRect/>
          </a:stretch>
        </p:blipFill>
        <p:spPr>
          <a:xfrm>
            <a:off x="0" y="3347"/>
            <a:ext cx="12192000" cy="6854653"/>
          </a:xfrm>
          <a:prstGeom prst="rect">
            <a:avLst/>
          </a:prstGeom>
        </p:spPr>
      </p:pic>
      <p:pic>
        <p:nvPicPr>
          <p:cNvPr id="18" name="Picture 17">
            <a:extLst>
              <a:ext uri="{FF2B5EF4-FFF2-40B4-BE49-F238E27FC236}">
                <a16:creationId xmlns:a16="http://schemas.microsoft.com/office/drawing/2014/main" id="{A56E5295-6A77-46EC-9F99-DDE2E4B648C7}"/>
              </a:ext>
            </a:extLst>
          </p:cNvPr>
          <p:cNvPicPr>
            <a:picLocks noChangeAspect="1"/>
          </p:cNvPicPr>
          <p:nvPr/>
        </p:nvPicPr>
        <p:blipFill>
          <a:blip r:embed="rId14"/>
          <a:stretch>
            <a:fillRect/>
          </a:stretch>
        </p:blipFill>
        <p:spPr>
          <a:xfrm>
            <a:off x="0" y="3347"/>
            <a:ext cx="12192000" cy="6854653"/>
          </a:xfrm>
          <a:prstGeom prst="rect">
            <a:avLst/>
          </a:prstGeom>
        </p:spPr>
      </p:pic>
      <p:pic>
        <p:nvPicPr>
          <p:cNvPr id="19" name="Picture 18">
            <a:extLst>
              <a:ext uri="{FF2B5EF4-FFF2-40B4-BE49-F238E27FC236}">
                <a16:creationId xmlns:a16="http://schemas.microsoft.com/office/drawing/2014/main" id="{617BF34E-FA15-4A1E-AB7F-9242FB794963}"/>
              </a:ext>
            </a:extLst>
          </p:cNvPr>
          <p:cNvPicPr>
            <a:picLocks noChangeAspect="1"/>
          </p:cNvPicPr>
          <p:nvPr/>
        </p:nvPicPr>
        <p:blipFill>
          <a:blip r:embed="rId15"/>
          <a:stretch>
            <a:fillRect/>
          </a:stretch>
        </p:blipFill>
        <p:spPr>
          <a:xfrm>
            <a:off x="0" y="3347"/>
            <a:ext cx="12192000" cy="6854653"/>
          </a:xfrm>
          <a:prstGeom prst="rect">
            <a:avLst/>
          </a:prstGeom>
        </p:spPr>
      </p:pic>
      <p:pic>
        <p:nvPicPr>
          <p:cNvPr id="20" name="Picture 19">
            <a:extLst>
              <a:ext uri="{FF2B5EF4-FFF2-40B4-BE49-F238E27FC236}">
                <a16:creationId xmlns:a16="http://schemas.microsoft.com/office/drawing/2014/main" id="{B3609D08-E5BB-434B-8AE0-F0F21D263959}"/>
              </a:ext>
            </a:extLst>
          </p:cNvPr>
          <p:cNvPicPr>
            <a:picLocks noChangeAspect="1"/>
          </p:cNvPicPr>
          <p:nvPr/>
        </p:nvPicPr>
        <p:blipFill>
          <a:blip r:embed="rId16"/>
          <a:stretch>
            <a:fillRect/>
          </a:stretch>
        </p:blipFill>
        <p:spPr>
          <a:xfrm>
            <a:off x="0" y="3347"/>
            <a:ext cx="12192000" cy="6854653"/>
          </a:xfrm>
          <a:prstGeom prst="rect">
            <a:avLst/>
          </a:prstGeom>
        </p:spPr>
      </p:pic>
      <p:pic>
        <p:nvPicPr>
          <p:cNvPr id="21" name="Picture 20">
            <a:extLst>
              <a:ext uri="{FF2B5EF4-FFF2-40B4-BE49-F238E27FC236}">
                <a16:creationId xmlns:a16="http://schemas.microsoft.com/office/drawing/2014/main" id="{480A945D-EEDA-4E64-BC54-C511ED827E0B}"/>
              </a:ext>
            </a:extLst>
          </p:cNvPr>
          <p:cNvPicPr>
            <a:picLocks noChangeAspect="1"/>
          </p:cNvPicPr>
          <p:nvPr/>
        </p:nvPicPr>
        <p:blipFill>
          <a:blip r:embed="rId17"/>
          <a:stretch>
            <a:fillRect/>
          </a:stretch>
        </p:blipFill>
        <p:spPr>
          <a:xfrm>
            <a:off x="0" y="3347"/>
            <a:ext cx="12192000" cy="6854653"/>
          </a:xfrm>
          <a:prstGeom prst="rect">
            <a:avLst/>
          </a:prstGeom>
        </p:spPr>
      </p:pic>
      <p:pic>
        <p:nvPicPr>
          <p:cNvPr id="22" name="Picture 21">
            <a:extLst>
              <a:ext uri="{FF2B5EF4-FFF2-40B4-BE49-F238E27FC236}">
                <a16:creationId xmlns:a16="http://schemas.microsoft.com/office/drawing/2014/main" id="{31EA61C1-B9D6-415F-B8E0-B44DCB20EA75}"/>
              </a:ext>
            </a:extLst>
          </p:cNvPr>
          <p:cNvPicPr>
            <a:picLocks noChangeAspect="1"/>
          </p:cNvPicPr>
          <p:nvPr/>
        </p:nvPicPr>
        <p:blipFill>
          <a:blip r:embed="rId18"/>
          <a:stretch>
            <a:fillRect/>
          </a:stretch>
        </p:blipFill>
        <p:spPr>
          <a:xfrm>
            <a:off x="0" y="-1"/>
            <a:ext cx="12192000" cy="6854653"/>
          </a:xfrm>
          <a:prstGeom prst="rect">
            <a:avLst/>
          </a:prstGeom>
        </p:spPr>
      </p:pic>
      <p:pic>
        <p:nvPicPr>
          <p:cNvPr id="23" name="Picture 22">
            <a:extLst>
              <a:ext uri="{FF2B5EF4-FFF2-40B4-BE49-F238E27FC236}">
                <a16:creationId xmlns:a16="http://schemas.microsoft.com/office/drawing/2014/main" id="{50AC09BB-26FC-40B5-94D4-7E3DD62CF67C}"/>
              </a:ext>
            </a:extLst>
          </p:cNvPr>
          <p:cNvPicPr>
            <a:picLocks noChangeAspect="1"/>
          </p:cNvPicPr>
          <p:nvPr/>
        </p:nvPicPr>
        <p:blipFill>
          <a:blip r:embed="rId19"/>
          <a:stretch>
            <a:fillRect/>
          </a:stretch>
        </p:blipFill>
        <p:spPr>
          <a:xfrm>
            <a:off x="0" y="-1675"/>
            <a:ext cx="12192000" cy="6854653"/>
          </a:xfrm>
          <a:prstGeom prst="rect">
            <a:avLst/>
          </a:prstGeom>
        </p:spPr>
      </p:pic>
    </p:spTree>
    <p:extLst>
      <p:ext uri="{BB962C8B-B14F-4D97-AF65-F5344CB8AC3E}">
        <p14:creationId xmlns:p14="http://schemas.microsoft.com/office/powerpoint/2010/main" val="316283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FACE9B-E94B-47CF-A0C7-315633C756DA}"/>
              </a:ext>
            </a:extLst>
          </p:cNvPr>
          <p:cNvSpPr>
            <a:spLocks noGrp="1"/>
          </p:cNvSpPr>
          <p:nvPr>
            <p:ph type="ftr" sz="quarter" idx="11"/>
          </p:nvPr>
        </p:nvSpPr>
        <p:spPr/>
        <p:txBody>
          <a:bodyPr/>
          <a:lstStyle/>
          <a:p>
            <a:r>
              <a:rPr lang="nn-NO"/>
              <a:t>Program Studi Sistem Informasi - FASTE - UIN Suska Riau</a:t>
            </a:r>
            <a:endParaRPr lang="id-ID"/>
          </a:p>
        </p:txBody>
      </p:sp>
      <p:sp>
        <p:nvSpPr>
          <p:cNvPr id="3" name="Slide Number Placeholder 2">
            <a:extLst>
              <a:ext uri="{FF2B5EF4-FFF2-40B4-BE49-F238E27FC236}">
                <a16:creationId xmlns:a16="http://schemas.microsoft.com/office/drawing/2014/main" id="{843C27FA-1A01-4ACB-95B8-02F9F3393E22}"/>
              </a:ext>
            </a:extLst>
          </p:cNvPr>
          <p:cNvSpPr>
            <a:spLocks noGrp="1"/>
          </p:cNvSpPr>
          <p:nvPr>
            <p:ph type="sldNum" sz="quarter" idx="12"/>
          </p:nvPr>
        </p:nvSpPr>
        <p:spPr/>
        <p:txBody>
          <a:bodyPr/>
          <a:lstStyle/>
          <a:p>
            <a:fld id="{F23AFC95-989C-443A-BD3C-DAE4CC2D2739}" type="slidenum">
              <a:rPr lang="id-ID" smtClean="0"/>
              <a:t>26</a:t>
            </a:fld>
            <a:endParaRPr lang="id-ID"/>
          </a:p>
        </p:txBody>
      </p:sp>
      <p:pic>
        <p:nvPicPr>
          <p:cNvPr id="5" name="Picture 4">
            <a:extLst>
              <a:ext uri="{FF2B5EF4-FFF2-40B4-BE49-F238E27FC236}">
                <a16:creationId xmlns:a16="http://schemas.microsoft.com/office/drawing/2014/main" id="{EEFE1EA0-BE19-4BE8-9C9F-FC33902C73C7}"/>
              </a:ext>
            </a:extLst>
          </p:cNvPr>
          <p:cNvPicPr>
            <a:picLocks noChangeAspect="1"/>
          </p:cNvPicPr>
          <p:nvPr/>
        </p:nvPicPr>
        <p:blipFill rotWithShape="1">
          <a:blip r:embed="rId2"/>
          <a:srcRect l="21655" t="25152" r="23627" b="7294"/>
          <a:stretch/>
        </p:blipFill>
        <p:spPr>
          <a:xfrm>
            <a:off x="1493949" y="562266"/>
            <a:ext cx="8873544" cy="6159209"/>
          </a:xfrm>
          <a:prstGeom prst="rect">
            <a:avLst/>
          </a:prstGeom>
        </p:spPr>
      </p:pic>
    </p:spTree>
    <p:extLst>
      <p:ext uri="{BB962C8B-B14F-4D97-AF65-F5344CB8AC3E}">
        <p14:creationId xmlns:p14="http://schemas.microsoft.com/office/powerpoint/2010/main" val="1987607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F770B-9EDE-4296-80EA-1474A8AC645A}"/>
              </a:ext>
            </a:extLst>
          </p:cNvPr>
          <p:cNvSpPr>
            <a:spLocks noGrp="1"/>
          </p:cNvSpPr>
          <p:nvPr>
            <p:ph type="title"/>
          </p:nvPr>
        </p:nvSpPr>
        <p:spPr>
          <a:xfrm>
            <a:off x="435990" y="136526"/>
            <a:ext cx="5859890" cy="852488"/>
          </a:xfrm>
        </p:spPr>
        <p:txBody>
          <a:bodyPr/>
          <a:lstStyle/>
          <a:p>
            <a:r>
              <a:rPr lang="en-US" b="1"/>
              <a:t>Komunikasi Peer-to-Peer</a:t>
            </a:r>
            <a:endParaRPr lang="en-ID" b="1"/>
          </a:p>
        </p:txBody>
      </p:sp>
      <p:sp>
        <p:nvSpPr>
          <p:cNvPr id="4" name="Footer Placeholder 3">
            <a:extLst>
              <a:ext uri="{FF2B5EF4-FFF2-40B4-BE49-F238E27FC236}">
                <a16:creationId xmlns:a16="http://schemas.microsoft.com/office/drawing/2014/main" id="{5FE6BC67-A6C5-4016-9FE2-58B78CAC1793}"/>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79BAD178-7D87-410C-B740-62BE4B6EBBE1}"/>
              </a:ext>
            </a:extLst>
          </p:cNvPr>
          <p:cNvSpPr>
            <a:spLocks noGrp="1"/>
          </p:cNvSpPr>
          <p:nvPr>
            <p:ph type="sldNum" sz="quarter" idx="12"/>
          </p:nvPr>
        </p:nvSpPr>
        <p:spPr/>
        <p:txBody>
          <a:bodyPr/>
          <a:lstStyle/>
          <a:p>
            <a:fld id="{F23AFC95-989C-443A-BD3C-DAE4CC2D2739}" type="slidenum">
              <a:rPr lang="id-ID" smtClean="0"/>
              <a:t>27</a:t>
            </a:fld>
            <a:endParaRPr lang="id-ID"/>
          </a:p>
        </p:txBody>
      </p:sp>
      <p:pic>
        <p:nvPicPr>
          <p:cNvPr id="6" name="Picture 4">
            <a:extLst>
              <a:ext uri="{FF2B5EF4-FFF2-40B4-BE49-F238E27FC236}">
                <a16:creationId xmlns:a16="http://schemas.microsoft.com/office/drawing/2014/main" id="{EA6543CC-BF87-4F5D-B22F-C6C5BCCEE6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19280" y="1354138"/>
            <a:ext cx="6553200" cy="5002212"/>
          </a:xfrm>
          <a:noFill/>
        </p:spPr>
      </p:pic>
    </p:spTree>
    <p:extLst>
      <p:ext uri="{BB962C8B-B14F-4D97-AF65-F5344CB8AC3E}">
        <p14:creationId xmlns:p14="http://schemas.microsoft.com/office/powerpoint/2010/main" val="2760544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DA3E-A4B1-407C-AEB5-E21202791EFA}"/>
              </a:ext>
            </a:extLst>
          </p:cNvPr>
          <p:cNvSpPr>
            <a:spLocks noGrp="1"/>
          </p:cNvSpPr>
          <p:nvPr>
            <p:ph type="ctrTitle"/>
          </p:nvPr>
        </p:nvSpPr>
        <p:spPr/>
        <p:txBody>
          <a:bodyPr/>
          <a:lstStyle/>
          <a:p>
            <a:r>
              <a:rPr lang="en-US"/>
              <a:t>OSI Layer Protocol</a:t>
            </a:r>
            <a:endParaRPr lang="en-ID"/>
          </a:p>
        </p:txBody>
      </p:sp>
      <p:sp>
        <p:nvSpPr>
          <p:cNvPr id="3" name="Subtitle 2">
            <a:extLst>
              <a:ext uri="{FF2B5EF4-FFF2-40B4-BE49-F238E27FC236}">
                <a16:creationId xmlns:a16="http://schemas.microsoft.com/office/drawing/2014/main" id="{359061AC-27B0-401B-A03D-5C3761BBE60D}"/>
              </a:ext>
            </a:extLst>
          </p:cNvPr>
          <p:cNvSpPr>
            <a:spLocks noGrp="1"/>
          </p:cNvSpPr>
          <p:nvPr>
            <p:ph type="subTitle" idx="1"/>
          </p:nvPr>
        </p:nvSpPr>
        <p:spPr/>
        <p:txBody>
          <a:bodyPr/>
          <a:lstStyle/>
          <a:p>
            <a:endParaRPr lang="en-ID"/>
          </a:p>
        </p:txBody>
      </p:sp>
    </p:spTree>
    <p:extLst>
      <p:ext uri="{BB962C8B-B14F-4D97-AF65-F5344CB8AC3E}">
        <p14:creationId xmlns:p14="http://schemas.microsoft.com/office/powerpoint/2010/main" val="765439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CF166-7829-401C-A467-6323DD668F0F}"/>
              </a:ext>
            </a:extLst>
          </p:cNvPr>
          <p:cNvSpPr>
            <a:spLocks noGrp="1"/>
          </p:cNvSpPr>
          <p:nvPr>
            <p:ph type="title"/>
          </p:nvPr>
        </p:nvSpPr>
        <p:spPr>
          <a:xfrm>
            <a:off x="838200" y="365126"/>
            <a:ext cx="10515600" cy="822230"/>
          </a:xfrm>
        </p:spPr>
        <p:txBody>
          <a:bodyPr/>
          <a:lstStyle/>
          <a:p>
            <a:r>
              <a:rPr lang="en-US"/>
              <a:t>Protocol Pada Application Layer</a:t>
            </a:r>
            <a:endParaRPr lang="en-ID"/>
          </a:p>
        </p:txBody>
      </p:sp>
      <p:sp>
        <p:nvSpPr>
          <p:cNvPr id="3" name="Content Placeholder 2">
            <a:extLst>
              <a:ext uri="{FF2B5EF4-FFF2-40B4-BE49-F238E27FC236}">
                <a16:creationId xmlns:a16="http://schemas.microsoft.com/office/drawing/2014/main" id="{B137AFAF-28CA-46EB-8FE5-2C90A262C503}"/>
              </a:ext>
            </a:extLst>
          </p:cNvPr>
          <p:cNvSpPr>
            <a:spLocks noGrp="1"/>
          </p:cNvSpPr>
          <p:nvPr>
            <p:ph idx="1"/>
          </p:nvPr>
        </p:nvSpPr>
        <p:spPr>
          <a:xfrm>
            <a:off x="838200" y="1555844"/>
            <a:ext cx="10515600" cy="4937029"/>
          </a:xfrm>
        </p:spPr>
        <p:txBody>
          <a:bodyPr>
            <a:normAutofit/>
          </a:bodyPr>
          <a:lstStyle/>
          <a:p>
            <a:r>
              <a:rPr lang="en-ID"/>
              <a:t>DHCP (</a:t>
            </a:r>
            <a:r>
              <a:rPr lang="en-ID" i="1"/>
              <a:t>Dynamic Host Configuration Protocol</a:t>
            </a:r>
            <a:r>
              <a:rPr lang="en-ID"/>
              <a:t>)</a:t>
            </a:r>
          </a:p>
          <a:p>
            <a:r>
              <a:rPr lang="en-US"/>
              <a:t>DNS (</a:t>
            </a:r>
            <a:r>
              <a:rPr lang="en-US" i="1"/>
              <a:t>Domain Name System Protocol</a:t>
            </a:r>
            <a:r>
              <a:rPr lang="en-US"/>
              <a:t>)</a:t>
            </a:r>
          </a:p>
          <a:p>
            <a:r>
              <a:rPr lang="en-ID"/>
              <a:t>FTP (</a:t>
            </a:r>
            <a:r>
              <a:rPr lang="en-ID" i="1"/>
              <a:t>File Transfer Protocol</a:t>
            </a:r>
            <a:r>
              <a:rPr lang="en-ID"/>
              <a:t>)</a:t>
            </a:r>
            <a:endParaRPr lang="en-US"/>
          </a:p>
          <a:p>
            <a:r>
              <a:rPr lang="en-ID"/>
              <a:t>HTTP (</a:t>
            </a:r>
            <a:r>
              <a:rPr lang="en-ID" i="1"/>
              <a:t>Hyper Text Transfer Protocol</a:t>
            </a:r>
            <a:r>
              <a:rPr lang="en-ID"/>
              <a:t>)</a:t>
            </a:r>
            <a:endParaRPr lang="en-US"/>
          </a:p>
          <a:p>
            <a:r>
              <a:rPr lang="en-ID"/>
              <a:t>IMAP and IMAP4 (</a:t>
            </a:r>
            <a:r>
              <a:rPr lang="en-ID" i="1"/>
              <a:t>Internet Message Access Protocol</a:t>
            </a:r>
            <a:r>
              <a:rPr lang="en-ID"/>
              <a:t>)</a:t>
            </a:r>
            <a:endParaRPr lang="en-US"/>
          </a:p>
          <a:p>
            <a:r>
              <a:rPr lang="en-US"/>
              <a:t>POP and POP3 (</a:t>
            </a:r>
            <a:r>
              <a:rPr lang="en-US" i="1"/>
              <a:t>Post Office Protocol</a:t>
            </a:r>
            <a:r>
              <a:rPr lang="en-US"/>
              <a:t>)</a:t>
            </a:r>
          </a:p>
          <a:p>
            <a:r>
              <a:rPr lang="en-ID"/>
              <a:t>SMTP (</a:t>
            </a:r>
            <a:r>
              <a:rPr lang="en-ID" i="1"/>
              <a:t>Simple Mail Transfer Protocol</a:t>
            </a:r>
            <a:r>
              <a:rPr lang="en-ID"/>
              <a:t>)</a:t>
            </a:r>
            <a:endParaRPr lang="en-US"/>
          </a:p>
          <a:p>
            <a:r>
              <a:rPr lang="en-ID"/>
              <a:t>Telnet (</a:t>
            </a:r>
            <a:r>
              <a:rPr lang="en-ID" i="1"/>
              <a:t>Terminal emulation Protocol</a:t>
            </a:r>
            <a:r>
              <a:rPr lang="en-ID"/>
              <a:t>)</a:t>
            </a:r>
            <a:endParaRPr lang="en-US"/>
          </a:p>
          <a:p>
            <a:r>
              <a:rPr lang="en-ID"/>
              <a:t>SNMP (</a:t>
            </a:r>
            <a:r>
              <a:rPr lang="en-ID" i="1"/>
              <a:t>Simple Network Management Protocol</a:t>
            </a:r>
            <a:r>
              <a:rPr lang="en-ID"/>
              <a:t>)</a:t>
            </a:r>
          </a:p>
        </p:txBody>
      </p:sp>
      <p:sp>
        <p:nvSpPr>
          <p:cNvPr id="4" name="Footer Placeholder 3">
            <a:extLst>
              <a:ext uri="{FF2B5EF4-FFF2-40B4-BE49-F238E27FC236}">
                <a16:creationId xmlns:a16="http://schemas.microsoft.com/office/drawing/2014/main" id="{82C51367-7DDC-4B29-8493-339EB56CDCB9}"/>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F69AC92B-2EF2-4183-ABAF-2D9B85843F90}"/>
              </a:ext>
            </a:extLst>
          </p:cNvPr>
          <p:cNvSpPr>
            <a:spLocks noGrp="1"/>
          </p:cNvSpPr>
          <p:nvPr>
            <p:ph type="sldNum" sz="quarter" idx="12"/>
          </p:nvPr>
        </p:nvSpPr>
        <p:spPr/>
        <p:txBody>
          <a:bodyPr/>
          <a:lstStyle/>
          <a:p>
            <a:fld id="{F23AFC95-989C-443A-BD3C-DAE4CC2D2739}" type="slidenum">
              <a:rPr lang="id-ID" smtClean="0"/>
              <a:t>29</a:t>
            </a:fld>
            <a:endParaRPr lang="id-ID"/>
          </a:p>
        </p:txBody>
      </p:sp>
    </p:spTree>
    <p:extLst>
      <p:ext uri="{BB962C8B-B14F-4D97-AF65-F5344CB8AC3E}">
        <p14:creationId xmlns:p14="http://schemas.microsoft.com/office/powerpoint/2010/main" val="831134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105" y="365125"/>
            <a:ext cx="4335002" cy="4335002"/>
          </a:xfrm>
          <a:prstGeom prst="rect">
            <a:avLst/>
          </a:prstGeom>
        </p:spPr>
      </p:pic>
      <p:sp>
        <p:nvSpPr>
          <p:cNvPr id="2" name="Title 1"/>
          <p:cNvSpPr>
            <a:spLocks noGrp="1"/>
          </p:cNvSpPr>
          <p:nvPr>
            <p:ph type="title"/>
          </p:nvPr>
        </p:nvSpPr>
        <p:spPr/>
        <p:txBody>
          <a:bodyPr/>
          <a:lstStyle/>
          <a:p>
            <a:r>
              <a:rPr lang="id-ID" b="1" dirty="0"/>
              <a:t>Course Outline</a:t>
            </a:r>
          </a:p>
        </p:txBody>
      </p:sp>
      <p:sp>
        <p:nvSpPr>
          <p:cNvPr id="3" name="Content Placeholder 2"/>
          <p:cNvSpPr>
            <a:spLocks noGrp="1"/>
          </p:cNvSpPr>
          <p:nvPr>
            <p:ph idx="1"/>
          </p:nvPr>
        </p:nvSpPr>
        <p:spPr>
          <a:xfrm>
            <a:off x="838200" y="1825625"/>
            <a:ext cx="10515600" cy="3717925"/>
          </a:xfrm>
        </p:spPr>
        <p:txBody>
          <a:bodyPr>
            <a:normAutofit/>
          </a:bodyPr>
          <a:lstStyle/>
          <a:p>
            <a:r>
              <a:rPr lang="en-US"/>
              <a:t>Pengantar</a:t>
            </a:r>
          </a:p>
          <a:p>
            <a:r>
              <a:rPr lang="en-US"/>
              <a:t>Model Referensi 7 OSI Layer</a:t>
            </a:r>
          </a:p>
          <a:p>
            <a:r>
              <a:rPr lang="en-US"/>
              <a:t>Tujuan Dibentuknya Model 7 OSI Layer</a:t>
            </a:r>
          </a:p>
          <a:p>
            <a:r>
              <a:rPr lang="en-US"/>
              <a:t>Prinsip 7 OSI Layer</a:t>
            </a:r>
          </a:p>
          <a:p>
            <a:r>
              <a:rPr lang="en-US"/>
              <a:t>Upper &amp; Lower Layer</a:t>
            </a:r>
          </a:p>
          <a:p>
            <a:r>
              <a:rPr lang="en-US"/>
              <a:t>Encapsulation</a:t>
            </a:r>
          </a:p>
          <a:p>
            <a:r>
              <a:rPr lang="en-US"/>
              <a:t>Protocol </a:t>
            </a:r>
            <a:endParaRPr lang="id-ID" dirty="0"/>
          </a:p>
        </p:txBody>
      </p:sp>
      <p:sp>
        <p:nvSpPr>
          <p:cNvPr id="4" name="Footer Placeholder 3"/>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12"/>
          </p:nvPr>
        </p:nvSpPr>
        <p:spPr/>
        <p:txBody>
          <a:bodyPr/>
          <a:lstStyle/>
          <a:p>
            <a:fld id="{F23AFC95-989C-443A-BD3C-DAE4CC2D2739}" type="slidenum">
              <a:rPr lang="id-ID" smtClean="0"/>
              <a:t>3</a:t>
            </a:fld>
            <a:endParaRPr lang="id-ID"/>
          </a:p>
        </p:txBody>
      </p:sp>
    </p:spTree>
    <p:extLst>
      <p:ext uri="{BB962C8B-B14F-4D97-AF65-F5344CB8AC3E}">
        <p14:creationId xmlns:p14="http://schemas.microsoft.com/office/powerpoint/2010/main" val="1945780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B6C25-1D98-4D1A-8E14-A6C1BA074321}"/>
              </a:ext>
            </a:extLst>
          </p:cNvPr>
          <p:cNvSpPr>
            <a:spLocks noGrp="1"/>
          </p:cNvSpPr>
          <p:nvPr>
            <p:ph type="title"/>
          </p:nvPr>
        </p:nvSpPr>
        <p:spPr/>
        <p:txBody>
          <a:bodyPr/>
          <a:lstStyle/>
          <a:p>
            <a:r>
              <a:rPr lang="en-US"/>
              <a:t>Protocol Pada Presentation Layer</a:t>
            </a:r>
            <a:endParaRPr lang="en-ID"/>
          </a:p>
        </p:txBody>
      </p:sp>
      <p:sp>
        <p:nvSpPr>
          <p:cNvPr id="3" name="Content Placeholder 2">
            <a:extLst>
              <a:ext uri="{FF2B5EF4-FFF2-40B4-BE49-F238E27FC236}">
                <a16:creationId xmlns:a16="http://schemas.microsoft.com/office/drawing/2014/main" id="{DBE2B73D-1812-49BC-AFDB-E9B0EAD9944F}"/>
              </a:ext>
            </a:extLst>
          </p:cNvPr>
          <p:cNvSpPr>
            <a:spLocks noGrp="1"/>
          </p:cNvSpPr>
          <p:nvPr>
            <p:ph idx="1"/>
          </p:nvPr>
        </p:nvSpPr>
        <p:spPr/>
        <p:txBody>
          <a:bodyPr/>
          <a:lstStyle/>
          <a:p>
            <a:r>
              <a:rPr lang="en-ID"/>
              <a:t>LPP (</a:t>
            </a:r>
            <a:r>
              <a:rPr lang="en-ID" i="1"/>
              <a:t>Lightweight Presentation Protocol</a:t>
            </a:r>
            <a:r>
              <a:rPr lang="en-ID"/>
              <a:t>)</a:t>
            </a:r>
          </a:p>
          <a:p>
            <a:pPr lvl="1"/>
            <a:r>
              <a:rPr lang="en-ID"/>
              <a:t>Membantu memberikan dukungan yang efisien untuk layanan aplikasi OSI di jaringan yang berjalan pada protokol TCP/IP untuk beberapa lingkungan yang dibatasi. </a:t>
            </a:r>
          </a:p>
          <a:p>
            <a:pPr lvl="1"/>
            <a:r>
              <a:rPr lang="en-ID"/>
              <a:t>LPP dirancang untuk kelas aplikasi OSI tertentu, yaitu entitas yang konteks aplikasinya hanya berisi </a:t>
            </a:r>
            <a:r>
              <a:rPr lang="en-ID" i="1"/>
              <a:t>Association Control Service Element </a:t>
            </a:r>
            <a:r>
              <a:rPr lang="en-ID"/>
              <a:t>(ACSE) dan Remote Operations Service Element (ROSE). </a:t>
            </a:r>
          </a:p>
          <a:p>
            <a:pPr lvl="1"/>
            <a:r>
              <a:rPr lang="en-ID"/>
              <a:t>LPP tidak berlaku untuk entitas yang konteks aplikasinya lebih luas, yaitu, berisi Reliable Transfer Service Element (RTSE).</a:t>
            </a:r>
          </a:p>
        </p:txBody>
      </p:sp>
      <p:sp>
        <p:nvSpPr>
          <p:cNvPr id="4" name="Footer Placeholder 3">
            <a:extLst>
              <a:ext uri="{FF2B5EF4-FFF2-40B4-BE49-F238E27FC236}">
                <a16:creationId xmlns:a16="http://schemas.microsoft.com/office/drawing/2014/main" id="{C4326E9F-176C-4C71-91E4-775F4FB39141}"/>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27AFF689-F943-4E62-9C6F-36CAE17877D0}"/>
              </a:ext>
            </a:extLst>
          </p:cNvPr>
          <p:cNvSpPr>
            <a:spLocks noGrp="1"/>
          </p:cNvSpPr>
          <p:nvPr>
            <p:ph type="sldNum" sz="quarter" idx="12"/>
          </p:nvPr>
        </p:nvSpPr>
        <p:spPr/>
        <p:txBody>
          <a:bodyPr/>
          <a:lstStyle/>
          <a:p>
            <a:fld id="{F23AFC95-989C-443A-BD3C-DAE4CC2D2739}" type="slidenum">
              <a:rPr lang="id-ID" smtClean="0"/>
              <a:t>30</a:t>
            </a:fld>
            <a:endParaRPr lang="id-ID"/>
          </a:p>
        </p:txBody>
      </p:sp>
    </p:spTree>
    <p:extLst>
      <p:ext uri="{BB962C8B-B14F-4D97-AF65-F5344CB8AC3E}">
        <p14:creationId xmlns:p14="http://schemas.microsoft.com/office/powerpoint/2010/main" val="2779983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8F8D3-758B-41F4-9414-989566C155A1}"/>
              </a:ext>
            </a:extLst>
          </p:cNvPr>
          <p:cNvSpPr>
            <a:spLocks noGrp="1"/>
          </p:cNvSpPr>
          <p:nvPr>
            <p:ph type="title"/>
          </p:nvPr>
        </p:nvSpPr>
        <p:spPr/>
        <p:txBody>
          <a:bodyPr/>
          <a:lstStyle/>
          <a:p>
            <a:r>
              <a:rPr lang="en-US"/>
              <a:t>Protocol Pada Session Layer</a:t>
            </a:r>
            <a:endParaRPr lang="en-ID"/>
          </a:p>
        </p:txBody>
      </p:sp>
      <p:sp>
        <p:nvSpPr>
          <p:cNvPr id="3" name="Content Placeholder 2">
            <a:extLst>
              <a:ext uri="{FF2B5EF4-FFF2-40B4-BE49-F238E27FC236}">
                <a16:creationId xmlns:a16="http://schemas.microsoft.com/office/drawing/2014/main" id="{587D3FFF-FBB1-4A1E-9BA4-650D9E518FD5}"/>
              </a:ext>
            </a:extLst>
          </p:cNvPr>
          <p:cNvSpPr>
            <a:spLocks noGrp="1"/>
          </p:cNvSpPr>
          <p:nvPr>
            <p:ph idx="1"/>
          </p:nvPr>
        </p:nvSpPr>
        <p:spPr/>
        <p:txBody>
          <a:bodyPr/>
          <a:lstStyle/>
          <a:p>
            <a:r>
              <a:rPr lang="en-ID"/>
              <a:t>RPC (</a:t>
            </a:r>
            <a:r>
              <a:rPr lang="en-ID" i="1"/>
              <a:t>Remote Procedure Call Protocol</a:t>
            </a:r>
            <a:r>
              <a:rPr lang="en-ID"/>
              <a:t>)</a:t>
            </a:r>
          </a:p>
          <a:p>
            <a:pPr lvl="1"/>
            <a:r>
              <a:rPr lang="en-ID"/>
              <a:t>RPC adalah protokol untuk meminta layanan dari program di komputer jarak jauh melalui jaringan, dan dapat digunakan tanpa harus memahami teknologi jaringan yang mendasarinya. </a:t>
            </a:r>
          </a:p>
          <a:p>
            <a:pPr lvl="1"/>
            <a:r>
              <a:rPr lang="en-ID"/>
              <a:t>RPC menggunakan TCP atau UDP untuk membawa pesan antar program komunikasi. </a:t>
            </a:r>
          </a:p>
          <a:p>
            <a:pPr lvl="1"/>
            <a:r>
              <a:rPr lang="en-ID"/>
              <a:t>RPC juga bekerja pada model clien-server. Program yang meminta adalah klien, dan program penyedia layanan adalah server.</a:t>
            </a:r>
          </a:p>
        </p:txBody>
      </p:sp>
      <p:sp>
        <p:nvSpPr>
          <p:cNvPr id="4" name="Footer Placeholder 3">
            <a:extLst>
              <a:ext uri="{FF2B5EF4-FFF2-40B4-BE49-F238E27FC236}">
                <a16:creationId xmlns:a16="http://schemas.microsoft.com/office/drawing/2014/main" id="{620C9AED-5B4B-4592-84B7-6A3D54566B1E}"/>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6274D085-B34A-4E54-A989-C2CCA079EF1D}"/>
              </a:ext>
            </a:extLst>
          </p:cNvPr>
          <p:cNvSpPr>
            <a:spLocks noGrp="1"/>
          </p:cNvSpPr>
          <p:nvPr>
            <p:ph type="sldNum" sz="quarter" idx="12"/>
          </p:nvPr>
        </p:nvSpPr>
        <p:spPr/>
        <p:txBody>
          <a:bodyPr/>
          <a:lstStyle/>
          <a:p>
            <a:fld id="{F23AFC95-989C-443A-BD3C-DAE4CC2D2739}" type="slidenum">
              <a:rPr lang="id-ID" smtClean="0"/>
              <a:t>31</a:t>
            </a:fld>
            <a:endParaRPr lang="id-ID"/>
          </a:p>
        </p:txBody>
      </p:sp>
    </p:spTree>
    <p:extLst>
      <p:ext uri="{BB962C8B-B14F-4D97-AF65-F5344CB8AC3E}">
        <p14:creationId xmlns:p14="http://schemas.microsoft.com/office/powerpoint/2010/main" val="225610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8D3A6-42FA-43C9-B56D-49E1A342FA68}"/>
              </a:ext>
            </a:extLst>
          </p:cNvPr>
          <p:cNvSpPr>
            <a:spLocks noGrp="1"/>
          </p:cNvSpPr>
          <p:nvPr>
            <p:ph type="title"/>
          </p:nvPr>
        </p:nvSpPr>
        <p:spPr>
          <a:xfrm>
            <a:off x="838200" y="365126"/>
            <a:ext cx="10515600" cy="713048"/>
          </a:xfrm>
        </p:spPr>
        <p:txBody>
          <a:bodyPr/>
          <a:lstStyle/>
          <a:p>
            <a:r>
              <a:rPr lang="en-US"/>
              <a:t>Protocol Pada Transport Layer</a:t>
            </a:r>
            <a:endParaRPr lang="en-ID"/>
          </a:p>
        </p:txBody>
      </p:sp>
      <p:sp>
        <p:nvSpPr>
          <p:cNvPr id="3" name="Content Placeholder 2">
            <a:extLst>
              <a:ext uri="{FF2B5EF4-FFF2-40B4-BE49-F238E27FC236}">
                <a16:creationId xmlns:a16="http://schemas.microsoft.com/office/drawing/2014/main" id="{667B7021-51BF-45F1-A01B-51B0B0FA00BD}"/>
              </a:ext>
            </a:extLst>
          </p:cNvPr>
          <p:cNvSpPr>
            <a:spLocks noGrp="1"/>
          </p:cNvSpPr>
          <p:nvPr>
            <p:ph idx="1"/>
          </p:nvPr>
        </p:nvSpPr>
        <p:spPr>
          <a:xfrm>
            <a:off x="838200" y="1241946"/>
            <a:ext cx="10515600" cy="5250928"/>
          </a:xfrm>
        </p:spPr>
        <p:txBody>
          <a:bodyPr>
            <a:normAutofit/>
          </a:bodyPr>
          <a:lstStyle/>
          <a:p>
            <a:r>
              <a:rPr lang="en-ID"/>
              <a:t>UDP (</a:t>
            </a:r>
            <a:r>
              <a:rPr lang="en-ID" i="1"/>
              <a:t>User Datagram Protocol</a:t>
            </a:r>
            <a:r>
              <a:rPr lang="en-ID"/>
              <a:t>)</a:t>
            </a:r>
          </a:p>
          <a:p>
            <a:pPr lvl="1"/>
            <a:r>
              <a:rPr lang="en-ID"/>
              <a:t>Protokol lapisan transport bersifat connection-less yang menyediakan layanan pesan sederhana namun tidak reliabel. </a:t>
            </a:r>
          </a:p>
          <a:p>
            <a:pPr lvl="1"/>
            <a:r>
              <a:rPr lang="en-ID"/>
              <a:t>Tidak seperti TCP, UDP tidak menambahkan fungsi reliability, flow control, atau pemulihan kesalahan. </a:t>
            </a:r>
          </a:p>
          <a:p>
            <a:pPr lvl="1"/>
            <a:r>
              <a:rPr lang="en-ID"/>
              <a:t>Berguna dalam situasi di mana mekanisme TCP tidak diperlukan. </a:t>
            </a:r>
          </a:p>
          <a:p>
            <a:pPr lvl="1"/>
            <a:r>
              <a:rPr lang="en-ID"/>
              <a:t>Transmisi ulang paket data yang hilang tidak dimungkinkan dengan UDP.</a:t>
            </a:r>
          </a:p>
          <a:p>
            <a:pPr lvl="1"/>
            <a:r>
              <a:rPr lang="en-ID"/>
              <a:t>Koneksi broadcast dan multicast dimungkinkan dengan UDP.</a:t>
            </a:r>
          </a:p>
          <a:p>
            <a:pPr lvl="1"/>
            <a:r>
              <a:rPr lang="en-ID"/>
              <a:t>Lebih cepat dari TCP.</a:t>
            </a:r>
          </a:p>
          <a:p>
            <a:r>
              <a:rPr lang="en-ID"/>
              <a:t>TCP (</a:t>
            </a:r>
            <a:r>
              <a:rPr lang="en-ID" i="1"/>
              <a:t>Transmission Control Protocol</a:t>
            </a:r>
            <a:r>
              <a:rPr lang="en-ID"/>
              <a:t>)</a:t>
            </a:r>
          </a:p>
          <a:p>
            <a:pPr lvl="1"/>
            <a:r>
              <a:rPr lang="en-ID"/>
              <a:t>TCP memastikan 3 hal: data mencapai tujuan, tepat waktu, dan tanpa duplikasi. </a:t>
            </a:r>
          </a:p>
          <a:p>
            <a:pPr lvl="1"/>
            <a:r>
              <a:rPr lang="en-ID"/>
              <a:t>TCP secara otomatis memecah data menjadi paket-paket sebelum transmisi.</a:t>
            </a:r>
          </a:p>
        </p:txBody>
      </p:sp>
      <p:sp>
        <p:nvSpPr>
          <p:cNvPr id="4" name="Footer Placeholder 3">
            <a:extLst>
              <a:ext uri="{FF2B5EF4-FFF2-40B4-BE49-F238E27FC236}">
                <a16:creationId xmlns:a16="http://schemas.microsoft.com/office/drawing/2014/main" id="{0317818F-7A5D-40B4-970F-9723712CC3B4}"/>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5D412B47-4576-468C-8BDD-5ADE7539308A}"/>
              </a:ext>
            </a:extLst>
          </p:cNvPr>
          <p:cNvSpPr>
            <a:spLocks noGrp="1"/>
          </p:cNvSpPr>
          <p:nvPr>
            <p:ph type="sldNum" sz="quarter" idx="12"/>
          </p:nvPr>
        </p:nvSpPr>
        <p:spPr/>
        <p:txBody>
          <a:bodyPr/>
          <a:lstStyle/>
          <a:p>
            <a:fld id="{F23AFC95-989C-443A-BD3C-DAE4CC2D2739}" type="slidenum">
              <a:rPr lang="id-ID" smtClean="0"/>
              <a:t>32</a:t>
            </a:fld>
            <a:endParaRPr lang="id-ID"/>
          </a:p>
        </p:txBody>
      </p:sp>
    </p:spTree>
    <p:extLst>
      <p:ext uri="{BB962C8B-B14F-4D97-AF65-F5344CB8AC3E}">
        <p14:creationId xmlns:p14="http://schemas.microsoft.com/office/powerpoint/2010/main" val="92539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D001-BE78-45CA-952D-71D39B89EAC4}"/>
              </a:ext>
            </a:extLst>
          </p:cNvPr>
          <p:cNvSpPr>
            <a:spLocks noGrp="1"/>
          </p:cNvSpPr>
          <p:nvPr>
            <p:ph type="title"/>
          </p:nvPr>
        </p:nvSpPr>
        <p:spPr>
          <a:xfrm>
            <a:off x="838200" y="365126"/>
            <a:ext cx="10515600" cy="699400"/>
          </a:xfrm>
        </p:spPr>
        <p:txBody>
          <a:bodyPr/>
          <a:lstStyle/>
          <a:p>
            <a:r>
              <a:rPr lang="en-US"/>
              <a:t>Protocol Pada Network Layer</a:t>
            </a:r>
            <a:endParaRPr lang="en-ID"/>
          </a:p>
        </p:txBody>
      </p:sp>
      <p:sp>
        <p:nvSpPr>
          <p:cNvPr id="3" name="Content Placeholder 2">
            <a:extLst>
              <a:ext uri="{FF2B5EF4-FFF2-40B4-BE49-F238E27FC236}">
                <a16:creationId xmlns:a16="http://schemas.microsoft.com/office/drawing/2014/main" id="{0D495627-DBDC-426C-AB02-E9B13866B831}"/>
              </a:ext>
            </a:extLst>
          </p:cNvPr>
          <p:cNvSpPr>
            <a:spLocks noGrp="1"/>
          </p:cNvSpPr>
          <p:nvPr>
            <p:ph idx="1"/>
          </p:nvPr>
        </p:nvSpPr>
        <p:spPr>
          <a:xfrm>
            <a:off x="838200" y="1064525"/>
            <a:ext cx="10515600" cy="5656949"/>
          </a:xfrm>
        </p:spPr>
        <p:txBody>
          <a:bodyPr>
            <a:normAutofit fontScale="92500" lnSpcReduction="20000"/>
          </a:bodyPr>
          <a:lstStyle/>
          <a:p>
            <a:r>
              <a:rPr lang="en-ID"/>
              <a:t>IPv4 (</a:t>
            </a:r>
            <a:r>
              <a:rPr lang="en-ID" i="1"/>
              <a:t>Internet Protocol version </a:t>
            </a:r>
            <a:r>
              <a:rPr lang="en-ID"/>
              <a:t>4)</a:t>
            </a:r>
          </a:p>
          <a:p>
            <a:pPr lvl="1"/>
            <a:r>
              <a:rPr lang="en-ID"/>
              <a:t>Berisi informasi pengalamatan dan kontrol yang membantu pengarahan paket dalam jaringan. Bekerja bersama dengan TCP untuk mengirimkan paket data ke seluruh jaringan. Setiap host diberi alamat 32-bit yang terdiri dari dua bagian utama: nomor jaringan (Network ID) dan nomor host (Host ID). IP hanya bertanggung jawab untuk mengirimkan paket, dan TCP membantu mengembalikannya ke urutan yang benar.</a:t>
            </a:r>
          </a:p>
          <a:p>
            <a:r>
              <a:rPr lang="en-ID"/>
              <a:t>IPv6 (</a:t>
            </a:r>
            <a:r>
              <a:rPr lang="en-ID" i="1"/>
              <a:t>Internet Protocol version </a:t>
            </a:r>
            <a:r>
              <a:rPr lang="en-ID"/>
              <a:t>6)</a:t>
            </a:r>
          </a:p>
          <a:p>
            <a:pPr lvl="1"/>
            <a:r>
              <a:rPr lang="en-ID"/>
              <a:t>Merupakan versi terbaru IP, memiliki informasi pengalamatan dan kontrol untuk memungkinkan paket dirutekan dalam jaringan. Dibuat untuk menangani habisnya IPv4. Memiliki Panjang 128 bit.</a:t>
            </a:r>
          </a:p>
          <a:p>
            <a:r>
              <a:rPr lang="en-ID"/>
              <a:t>ICMP (</a:t>
            </a:r>
            <a:r>
              <a:rPr lang="en-ID" i="1"/>
              <a:t>Internet Control Message Protocol</a:t>
            </a:r>
            <a:r>
              <a:rPr lang="en-ID"/>
              <a:t>)</a:t>
            </a:r>
          </a:p>
          <a:p>
            <a:pPr lvl="1"/>
            <a:r>
              <a:rPr lang="en-ID"/>
              <a:t>Digunakan untuk mendiagnosa isu-isu kesalahan pada jaringan.</a:t>
            </a:r>
          </a:p>
          <a:p>
            <a:pPr lvl="1"/>
            <a:r>
              <a:rPr lang="en-ID"/>
              <a:t>Merupakan protokol pendukung lapisan jaringan yang digunakan oleh perangkat untuk mengirim pesan kesalahan dan informasi operasional. </a:t>
            </a:r>
          </a:p>
          <a:p>
            <a:pPr lvl="1"/>
            <a:r>
              <a:rPr lang="en-ID"/>
              <a:t>Pesan yang dikirim dalam paket IP digunakan untuk pesan out-of-band (keluar dari jalur) yang terkait dengan operasi jaringan atau misoperation. </a:t>
            </a:r>
          </a:p>
          <a:p>
            <a:pPr lvl="1"/>
            <a:r>
              <a:rPr lang="en-ID"/>
              <a:t>Digunakan untuk mengumumkan kesalahan jaringan, kemacetan, dan batas waktu, serta membantu dalam pemecahan masalah.</a:t>
            </a:r>
          </a:p>
        </p:txBody>
      </p:sp>
      <p:sp>
        <p:nvSpPr>
          <p:cNvPr id="4" name="Footer Placeholder 3">
            <a:extLst>
              <a:ext uri="{FF2B5EF4-FFF2-40B4-BE49-F238E27FC236}">
                <a16:creationId xmlns:a16="http://schemas.microsoft.com/office/drawing/2014/main" id="{21C6C16E-90AA-4645-B16F-C95FB3CE2C4F}"/>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ADD8C687-1E5F-4EC0-BCBC-03494AF8557A}"/>
              </a:ext>
            </a:extLst>
          </p:cNvPr>
          <p:cNvSpPr>
            <a:spLocks noGrp="1"/>
          </p:cNvSpPr>
          <p:nvPr>
            <p:ph type="sldNum" sz="quarter" idx="12"/>
          </p:nvPr>
        </p:nvSpPr>
        <p:spPr/>
        <p:txBody>
          <a:bodyPr/>
          <a:lstStyle/>
          <a:p>
            <a:fld id="{F23AFC95-989C-443A-BD3C-DAE4CC2D2739}" type="slidenum">
              <a:rPr lang="id-ID" smtClean="0"/>
              <a:t>33</a:t>
            </a:fld>
            <a:endParaRPr lang="id-ID"/>
          </a:p>
        </p:txBody>
      </p:sp>
    </p:spTree>
    <p:extLst>
      <p:ext uri="{BB962C8B-B14F-4D97-AF65-F5344CB8AC3E}">
        <p14:creationId xmlns:p14="http://schemas.microsoft.com/office/powerpoint/2010/main" val="2593143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D4761-F720-40B0-9A08-8D9C8D3E5305}"/>
              </a:ext>
            </a:extLst>
          </p:cNvPr>
          <p:cNvSpPr>
            <a:spLocks noGrp="1"/>
          </p:cNvSpPr>
          <p:nvPr>
            <p:ph type="title"/>
          </p:nvPr>
        </p:nvSpPr>
        <p:spPr>
          <a:xfrm>
            <a:off x="838200" y="365125"/>
            <a:ext cx="10515600" cy="672105"/>
          </a:xfrm>
        </p:spPr>
        <p:txBody>
          <a:bodyPr>
            <a:normAutofit fontScale="90000"/>
          </a:bodyPr>
          <a:lstStyle/>
          <a:p>
            <a:r>
              <a:rPr lang="en-US"/>
              <a:t>Protocol Pada Data Link Layer</a:t>
            </a:r>
            <a:endParaRPr lang="en-ID"/>
          </a:p>
        </p:txBody>
      </p:sp>
      <p:sp>
        <p:nvSpPr>
          <p:cNvPr id="3" name="Content Placeholder 2">
            <a:extLst>
              <a:ext uri="{FF2B5EF4-FFF2-40B4-BE49-F238E27FC236}">
                <a16:creationId xmlns:a16="http://schemas.microsoft.com/office/drawing/2014/main" id="{46FB1C4D-95DC-4749-A172-DD9132D1D8FC}"/>
              </a:ext>
            </a:extLst>
          </p:cNvPr>
          <p:cNvSpPr>
            <a:spLocks noGrp="1"/>
          </p:cNvSpPr>
          <p:nvPr>
            <p:ph idx="1"/>
          </p:nvPr>
        </p:nvSpPr>
        <p:spPr>
          <a:xfrm>
            <a:off x="838200" y="1282890"/>
            <a:ext cx="10515600" cy="5209985"/>
          </a:xfrm>
        </p:spPr>
        <p:txBody>
          <a:bodyPr>
            <a:normAutofit fontScale="92500"/>
          </a:bodyPr>
          <a:lstStyle/>
          <a:p>
            <a:r>
              <a:rPr lang="en-ID"/>
              <a:t>ARP (</a:t>
            </a:r>
            <a:r>
              <a:rPr lang="en-ID" i="1"/>
              <a:t>Address Resolution Protocol</a:t>
            </a:r>
            <a:r>
              <a:rPr lang="en-ID"/>
              <a:t>)</a:t>
            </a:r>
          </a:p>
          <a:p>
            <a:pPr lvl="1"/>
            <a:r>
              <a:rPr lang="en-ID"/>
              <a:t>Memetakan alamat IP ke alamat fisik mesin (MAC Address untuk Ethernet) yang dikenali di jaringan lokal. Menggunakan tabel cache ARP untuk menjaga korelasi antara setiap IP Address dan MAC Address yang sesuai serta menawarkan aturan untuk membuat korelasi dan membantu mengonversi alamat di kedua arah.</a:t>
            </a:r>
          </a:p>
          <a:p>
            <a:r>
              <a:rPr lang="en-ID"/>
              <a:t>SLIP (</a:t>
            </a:r>
            <a:r>
              <a:rPr lang="en-ID" i="1"/>
              <a:t>Serial Line IP</a:t>
            </a:r>
            <a:r>
              <a:rPr lang="en-ID"/>
              <a:t>)</a:t>
            </a:r>
          </a:p>
          <a:p>
            <a:pPr lvl="1"/>
            <a:r>
              <a:rPr lang="en-ID"/>
              <a:t>Digunakan untuk koneksi serial point-to-point menggunakan TCP/IP pada Dedicated Serial Link, dan terkadang untuk tujuan dial-up. </a:t>
            </a:r>
          </a:p>
          <a:p>
            <a:pPr lvl="1"/>
            <a:r>
              <a:rPr lang="en-ID"/>
              <a:t>Memungkinkan host dan router dapat berkomunikasi, misalnya: host-host, host-router, dan router-router yang merupakan konfigurasi jaringan SLIP yang umum. </a:t>
            </a:r>
          </a:p>
          <a:p>
            <a:pPr lvl="1"/>
            <a:r>
              <a:rPr lang="en-ID"/>
              <a:t>Merupakan Protokol Frame paket: mendefinisikan urutan karakter yang membingkai paket IP pada jalur serial. </a:t>
            </a:r>
          </a:p>
          <a:p>
            <a:pPr lvl="1"/>
            <a:r>
              <a:rPr lang="en-ID"/>
              <a:t>Tidak menyediakan pengalamatan, identifikasi jenis paket, deteksi atau koreksi kesalahan, serta mekanisme kompresi.</a:t>
            </a:r>
          </a:p>
        </p:txBody>
      </p:sp>
      <p:sp>
        <p:nvSpPr>
          <p:cNvPr id="4" name="Footer Placeholder 3">
            <a:extLst>
              <a:ext uri="{FF2B5EF4-FFF2-40B4-BE49-F238E27FC236}">
                <a16:creationId xmlns:a16="http://schemas.microsoft.com/office/drawing/2014/main" id="{0D80C33D-EE37-4DAA-A72E-EB48CB570541}"/>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AA58B77F-E582-4DC8-9482-90B6550CF962}"/>
              </a:ext>
            </a:extLst>
          </p:cNvPr>
          <p:cNvSpPr>
            <a:spLocks noGrp="1"/>
          </p:cNvSpPr>
          <p:nvPr>
            <p:ph type="sldNum" sz="quarter" idx="12"/>
          </p:nvPr>
        </p:nvSpPr>
        <p:spPr/>
        <p:txBody>
          <a:bodyPr/>
          <a:lstStyle/>
          <a:p>
            <a:fld id="{F23AFC95-989C-443A-BD3C-DAE4CC2D2739}" type="slidenum">
              <a:rPr lang="id-ID" smtClean="0"/>
              <a:t>34</a:t>
            </a:fld>
            <a:endParaRPr lang="id-ID"/>
          </a:p>
        </p:txBody>
      </p:sp>
    </p:spTree>
    <p:extLst>
      <p:ext uri="{BB962C8B-B14F-4D97-AF65-F5344CB8AC3E}">
        <p14:creationId xmlns:p14="http://schemas.microsoft.com/office/powerpoint/2010/main" val="485158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53" y="365125"/>
            <a:ext cx="10910047" cy="1325563"/>
          </a:xfrm>
        </p:spPr>
        <p:txBody>
          <a:bodyPr/>
          <a:lstStyle/>
          <a:p>
            <a:r>
              <a:rPr lang="id-ID" b="1" dirty="0"/>
              <a:t>Referensi:</a:t>
            </a:r>
          </a:p>
        </p:txBody>
      </p:sp>
      <p:sp>
        <p:nvSpPr>
          <p:cNvPr id="3" name="Content Placeholder 2"/>
          <p:cNvSpPr>
            <a:spLocks noGrp="1"/>
          </p:cNvSpPr>
          <p:nvPr>
            <p:ph idx="1"/>
          </p:nvPr>
        </p:nvSpPr>
        <p:spPr>
          <a:xfrm>
            <a:off x="443753" y="1506071"/>
            <a:ext cx="11443447" cy="5085798"/>
          </a:xfrm>
        </p:spPr>
        <p:txBody>
          <a:bodyPr>
            <a:normAutofit fontScale="77500" lnSpcReduction="20000"/>
          </a:bodyPr>
          <a:lstStyle/>
          <a:p>
            <a:r>
              <a:rPr lang="en-US" altLang="id-ID" i="1"/>
              <a:t>Sofana, Iwan. 2013. “Membangun Jaringan Komputer: Mudah membuat jaringan komputer (wire &amp; wireless) untuk pengguna Windows dan Linux”. Informatika. Bandung.</a:t>
            </a:r>
          </a:p>
          <a:p>
            <a:r>
              <a:rPr lang="en-US" altLang="id-ID" i="1"/>
              <a:t>Sofana, Iwan. 2010 “CISCO CCNA &amp; Jaringan Komputer”. Informatika. Bandung.</a:t>
            </a:r>
          </a:p>
          <a:p>
            <a:r>
              <a:rPr lang="en-US" altLang="id-ID" i="1"/>
              <a:t>Sofana, Iwan. 2008. “Membangun Jaringan Komputer: Membuat jaringan komputer (wire &amp; wireless) untuk pengguna Windows dan Linux”. Informatika. Bandung.</a:t>
            </a:r>
          </a:p>
          <a:p>
            <a:r>
              <a:rPr lang="en-US" altLang="id-ID" i="1"/>
              <a:t>Saludin. 2014. “Aplikasi Teknologi Antena Cerdas pada Komunikasi Jaringan Nirkabel”. Mitra Wacana Media. Jakarta.</a:t>
            </a:r>
          </a:p>
          <a:p>
            <a:r>
              <a:rPr lang="en-US" altLang="id-ID" i="1"/>
              <a:t>Enterprise, Jubilee. 2014. “Trik Membuat Jaringan Komputer dan Wifi”. Elex Media Komputindo. Jakarta.</a:t>
            </a:r>
          </a:p>
          <a:p>
            <a:r>
              <a:rPr lang="en-US" altLang="id-ID" i="1"/>
              <a:t>Daryanto. 2010. “Teknik Jaringan Komputer”. Alfabeta. Bandung.</a:t>
            </a:r>
          </a:p>
          <a:p>
            <a:r>
              <a:rPr lang="en-US" altLang="id-ID" i="1"/>
              <a:t>Purbo OW, Tanuhandaru P, Noertam N, Djajadikara MR. 2007.“Jaringan Wireless Di Dunia Berkembang” [edisi 2]. wndw.net. </a:t>
            </a:r>
          </a:p>
          <a:p>
            <a:r>
              <a:rPr lang="en-US" altLang="id-ID" i="1"/>
              <a:t>Sopandi, Dede. 2010. “Instalasi dan Konfigurasi Jaringan Komputer”. Informatika. Bandung.</a:t>
            </a:r>
          </a:p>
          <a:p>
            <a:r>
              <a:rPr lang="id-ID" altLang="id-ID" i="1"/>
              <a:t>https://www.manageengine.com/network-monitoring/network-protocols.html</a:t>
            </a:r>
          </a:p>
          <a:p>
            <a:r>
              <a:rPr lang="id-ID" altLang="id-ID" i="1"/>
              <a:t>Referensi tanpa batas yang bersifat pendukung dapat di searching di Google.</a:t>
            </a:r>
            <a:endParaRPr lang="en-US" altLang="id-ID"/>
          </a:p>
        </p:txBody>
      </p:sp>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35</a:t>
            </a:fld>
            <a:endParaRPr lang="id-ID"/>
          </a:p>
        </p:txBody>
      </p:sp>
    </p:spTree>
    <p:extLst>
      <p:ext uri="{BB962C8B-B14F-4D97-AF65-F5344CB8AC3E}">
        <p14:creationId xmlns:p14="http://schemas.microsoft.com/office/powerpoint/2010/main" val="3531416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5500" y="428625"/>
            <a:ext cx="8369300" cy="6276975"/>
          </a:xfrm>
          <a:prstGeom prst="rect">
            <a:avLst/>
          </a:prstGeom>
        </p:spPr>
      </p:pic>
      <p:sp>
        <p:nvSpPr>
          <p:cNvPr id="2" name="Footer Placeholder 1"/>
          <p:cNvSpPr>
            <a:spLocks noGrp="1"/>
          </p:cNvSpPr>
          <p:nvPr>
            <p:ph type="ftr" sz="quarter" idx="11"/>
          </p:nvPr>
        </p:nvSpPr>
        <p:spPr/>
        <p:txBody>
          <a:bodyPr/>
          <a:lstStyle/>
          <a:p>
            <a:r>
              <a:rPr lang="nn-NO"/>
              <a:t>Program Studi Sistem Informasi - FASTE - UIN Suska Riau</a:t>
            </a:r>
            <a:endParaRPr lang="id-ID"/>
          </a:p>
        </p:txBody>
      </p:sp>
      <p:sp>
        <p:nvSpPr>
          <p:cNvPr id="3" name="Slide Number Placeholder 2"/>
          <p:cNvSpPr>
            <a:spLocks noGrp="1"/>
          </p:cNvSpPr>
          <p:nvPr>
            <p:ph type="sldNum" sz="quarter" idx="12"/>
          </p:nvPr>
        </p:nvSpPr>
        <p:spPr/>
        <p:txBody>
          <a:bodyPr/>
          <a:lstStyle/>
          <a:p>
            <a:fld id="{F23AFC95-989C-443A-BD3C-DAE4CC2D2739}" type="slidenum">
              <a:rPr lang="id-ID" smtClean="0"/>
              <a:t>36</a:t>
            </a:fld>
            <a:endParaRPr lang="id-ID"/>
          </a:p>
        </p:txBody>
      </p:sp>
    </p:spTree>
    <p:extLst>
      <p:ext uri="{BB962C8B-B14F-4D97-AF65-F5344CB8AC3E}">
        <p14:creationId xmlns:p14="http://schemas.microsoft.com/office/powerpoint/2010/main" val="1784452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4369"/>
            <a:ext cx="6355977" cy="1325563"/>
          </a:xfrm>
        </p:spPr>
        <p:txBody>
          <a:bodyPr/>
          <a:lstStyle/>
          <a:p>
            <a:r>
              <a:rPr lang="id-ID" b="1" dirty="0"/>
              <a:t>Thanks...</a:t>
            </a:r>
          </a:p>
        </p:txBody>
      </p:sp>
      <p:sp>
        <p:nvSpPr>
          <p:cNvPr id="3" name="Content Placeholder 2"/>
          <p:cNvSpPr>
            <a:spLocks noGrp="1"/>
          </p:cNvSpPr>
          <p:nvPr>
            <p:ph idx="1"/>
          </p:nvPr>
        </p:nvSpPr>
        <p:spPr>
          <a:xfrm>
            <a:off x="838200" y="2524869"/>
            <a:ext cx="5643282" cy="971363"/>
          </a:xfrm>
        </p:spPr>
        <p:txBody>
          <a:bodyPr/>
          <a:lstStyle/>
          <a:p>
            <a:pPr marL="0" indent="0">
              <a:buNone/>
            </a:pPr>
            <a:r>
              <a:rPr lang="id-ID" dirty="0"/>
              <a:t>See u next week...</a:t>
            </a:r>
          </a:p>
          <a:p>
            <a:pPr marL="0" indent="0">
              <a:buNone/>
            </a:pPr>
            <a:endParaRPr lang="id-ID" dirty="0"/>
          </a:p>
          <a:p>
            <a:pPr marL="0" indent="0">
              <a:buNone/>
            </a:pPr>
            <a:endParaRPr lang="id-ID"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4177" y="822566"/>
            <a:ext cx="4159624" cy="5263722"/>
          </a:xfrm>
          <a:prstGeom prst="rect">
            <a:avLst/>
          </a:prstGeom>
          <a:ln>
            <a:noFill/>
          </a:ln>
          <a:effectLst>
            <a:softEdge rad="112500"/>
          </a:effectLst>
        </p:spPr>
      </p:pic>
      <p:sp>
        <p:nvSpPr>
          <p:cNvPr id="5" name="Content Placeholder 2"/>
          <p:cNvSpPr txBox="1">
            <a:spLocks/>
          </p:cNvSpPr>
          <p:nvPr/>
        </p:nvSpPr>
        <p:spPr>
          <a:xfrm>
            <a:off x="838200" y="3631169"/>
            <a:ext cx="5643282" cy="24551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i="1" dirty="0"/>
              <a:t>“Engkau tak dapat meraih ilmu kecuali dengan enam hal, yaitu: cerdas, selalu ingin tahu, tabah, punya bekal dalam menuntut ilmu, bimbingan dari guru dan dalam waktu yang lama". (Ali bin Abi Thalib)</a:t>
            </a:r>
          </a:p>
        </p:txBody>
      </p:sp>
      <p:sp>
        <p:nvSpPr>
          <p:cNvPr id="6" name="Footer Placeholder 5"/>
          <p:cNvSpPr>
            <a:spLocks noGrp="1"/>
          </p:cNvSpPr>
          <p:nvPr>
            <p:ph type="ftr" sz="quarter" idx="11"/>
          </p:nvPr>
        </p:nvSpPr>
        <p:spPr/>
        <p:txBody>
          <a:bodyPr/>
          <a:lstStyle/>
          <a:p>
            <a:r>
              <a:rPr lang="nn-NO"/>
              <a:t>Program Studi Sistem Informasi - FASTE - UIN Suska Riau</a:t>
            </a:r>
            <a:endParaRPr lang="id-ID"/>
          </a:p>
        </p:txBody>
      </p:sp>
      <p:sp>
        <p:nvSpPr>
          <p:cNvPr id="7" name="Slide Number Placeholder 6"/>
          <p:cNvSpPr>
            <a:spLocks noGrp="1"/>
          </p:cNvSpPr>
          <p:nvPr>
            <p:ph type="sldNum" sz="quarter" idx="12"/>
          </p:nvPr>
        </p:nvSpPr>
        <p:spPr/>
        <p:txBody>
          <a:bodyPr/>
          <a:lstStyle/>
          <a:p>
            <a:fld id="{F23AFC95-989C-443A-BD3C-DAE4CC2D2739}" type="slidenum">
              <a:rPr lang="id-ID" smtClean="0"/>
              <a:t>37</a:t>
            </a:fld>
            <a:endParaRPr lang="id-ID"/>
          </a:p>
        </p:txBody>
      </p:sp>
    </p:spTree>
    <p:extLst>
      <p:ext uri="{BB962C8B-B14F-4D97-AF65-F5344CB8AC3E}">
        <p14:creationId xmlns:p14="http://schemas.microsoft.com/office/powerpoint/2010/main" val="937718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Capaian Perkuliahan:</a:t>
            </a:r>
          </a:p>
        </p:txBody>
      </p:sp>
      <p:sp>
        <p:nvSpPr>
          <p:cNvPr id="3" name="Content Placeholder 2"/>
          <p:cNvSpPr>
            <a:spLocks noGrp="1"/>
          </p:cNvSpPr>
          <p:nvPr>
            <p:ph idx="1"/>
          </p:nvPr>
        </p:nvSpPr>
        <p:spPr>
          <a:xfrm>
            <a:off x="838200" y="1744943"/>
            <a:ext cx="4044043" cy="4351338"/>
          </a:xfrm>
        </p:spPr>
        <p:txBody>
          <a:bodyPr>
            <a:normAutofit fontScale="92500" lnSpcReduction="10000"/>
          </a:bodyPr>
          <a:lstStyle/>
          <a:p>
            <a:r>
              <a:rPr lang="id-ID" dirty="0"/>
              <a:t>Mahasiswa </a:t>
            </a:r>
            <a:r>
              <a:rPr lang="id-ID"/>
              <a:t>mampu memahami</a:t>
            </a:r>
            <a:r>
              <a:rPr lang="en-US"/>
              <a:t> </a:t>
            </a:r>
            <a:r>
              <a:rPr lang="en-ID"/>
              <a:t>gambaran fungsi, tujuan dan kerangka kerja tentang struktur model referensi proses yang bersifat logis dalam sistem komunikasi jaringan.</a:t>
            </a:r>
          </a:p>
          <a:p>
            <a:r>
              <a:rPr lang="en-US"/>
              <a:t>Mahasiswa dapat mengetahui perangkat-perangkat dan protocol yang terlibat pada tiap lapisan OSI</a:t>
            </a:r>
            <a:r>
              <a:rPr lang="id-ID"/>
              <a:t>.</a:t>
            </a:r>
            <a:endParaRPr lang="id-ID" dirty="0"/>
          </a:p>
        </p:txBody>
      </p:sp>
      <p:sp>
        <p:nvSpPr>
          <p:cNvPr id="4" name="Footer Placeholder 3"/>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12"/>
          </p:nvPr>
        </p:nvSpPr>
        <p:spPr/>
        <p:txBody>
          <a:bodyPr/>
          <a:lstStyle/>
          <a:p>
            <a:fld id="{F23AFC95-989C-443A-BD3C-DAE4CC2D2739}" type="slidenum">
              <a:rPr lang="id-ID" smtClean="0"/>
              <a:t>4</a:t>
            </a:fld>
            <a:endParaRPr lang="id-ID"/>
          </a:p>
        </p:txBody>
      </p:sp>
      <p:pic>
        <p:nvPicPr>
          <p:cNvPr id="1026" name="Picture 2" descr="Hasil gambar untuk capaian tar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5753" y="1865499"/>
            <a:ext cx="6572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659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DF866-64D5-412F-8859-19713AD46F12}"/>
              </a:ext>
            </a:extLst>
          </p:cNvPr>
          <p:cNvSpPr>
            <a:spLocks noGrp="1"/>
          </p:cNvSpPr>
          <p:nvPr>
            <p:ph type="title"/>
          </p:nvPr>
        </p:nvSpPr>
        <p:spPr/>
        <p:txBody>
          <a:bodyPr/>
          <a:lstStyle/>
          <a:p>
            <a:r>
              <a:rPr lang="en-US"/>
              <a:t>Introduction</a:t>
            </a:r>
            <a:endParaRPr lang="en-ID"/>
          </a:p>
        </p:txBody>
      </p:sp>
      <p:sp>
        <p:nvSpPr>
          <p:cNvPr id="3" name="Content Placeholder 2">
            <a:extLst>
              <a:ext uri="{FF2B5EF4-FFF2-40B4-BE49-F238E27FC236}">
                <a16:creationId xmlns:a16="http://schemas.microsoft.com/office/drawing/2014/main" id="{6587F017-1523-4299-86A5-42F05C1338ED}"/>
              </a:ext>
            </a:extLst>
          </p:cNvPr>
          <p:cNvSpPr>
            <a:spLocks noGrp="1"/>
          </p:cNvSpPr>
          <p:nvPr>
            <p:ph idx="1"/>
          </p:nvPr>
        </p:nvSpPr>
        <p:spPr>
          <a:xfrm>
            <a:off x="838200" y="1825625"/>
            <a:ext cx="7315200" cy="4351338"/>
          </a:xfrm>
        </p:spPr>
        <p:txBody>
          <a:bodyPr>
            <a:normAutofit/>
          </a:bodyPr>
          <a:lstStyle/>
          <a:p>
            <a:r>
              <a:rPr lang="en-ID" b="1">
                <a:solidFill>
                  <a:srgbClr val="00B050"/>
                </a:solidFill>
              </a:rPr>
              <a:t>Open System Interconection (OSI) </a:t>
            </a:r>
            <a:r>
              <a:rPr lang="en-ID"/>
              <a:t>merupakan salah satu </a:t>
            </a:r>
            <a:r>
              <a:rPr lang="en-ID" b="1">
                <a:solidFill>
                  <a:srgbClr val="0070C0"/>
                </a:solidFill>
              </a:rPr>
              <a:t>standard</a:t>
            </a:r>
            <a:r>
              <a:rPr lang="en-ID"/>
              <a:t> dalam protokol jaringan yang dikembangkan oleh </a:t>
            </a:r>
            <a:r>
              <a:rPr lang="en-ID" i="1"/>
              <a:t>International Standard Organization</a:t>
            </a:r>
            <a:r>
              <a:rPr lang="en-ID"/>
              <a:t> (ISO) yang memberikan gambaran tentang </a:t>
            </a:r>
            <a:r>
              <a:rPr lang="en-ID" b="1"/>
              <a:t>fungsi</a:t>
            </a:r>
            <a:r>
              <a:rPr lang="en-ID"/>
              <a:t>, </a:t>
            </a:r>
            <a:r>
              <a:rPr lang="en-ID" b="1"/>
              <a:t>tujuan</a:t>
            </a:r>
            <a:r>
              <a:rPr lang="en-ID"/>
              <a:t> dan </a:t>
            </a:r>
            <a:r>
              <a:rPr lang="en-ID" b="1"/>
              <a:t>kerangka kerja</a:t>
            </a:r>
            <a:r>
              <a:rPr lang="en-ID"/>
              <a:t> </a:t>
            </a:r>
            <a:r>
              <a:rPr lang="en-ID" b="1"/>
              <a:t>struktur model</a:t>
            </a:r>
            <a:r>
              <a:rPr lang="en-ID"/>
              <a:t> referensi untuk proses yang bersifat logis dalam sistem komunikasi.</a:t>
            </a:r>
          </a:p>
          <a:p>
            <a:endParaRPr lang="en-ID"/>
          </a:p>
          <a:p>
            <a:pPr marL="0" indent="0">
              <a:buNone/>
            </a:pPr>
            <a:r>
              <a:rPr lang="en-ID" sz="2000"/>
              <a:t>NB : </a:t>
            </a:r>
            <a:r>
              <a:rPr lang="en-ID" sz="2000" i="1"/>
              <a:t>Perlu dipahami bahwa model OSI bukanlah sebuah protokol. Protokol adalah sekumpulan aturan yang digunakan pada komunikasi data. Ex : TCP/IP, NetBIOS, AppleTalk dsb.</a:t>
            </a:r>
          </a:p>
          <a:p>
            <a:endParaRPr lang="en-ID"/>
          </a:p>
        </p:txBody>
      </p:sp>
      <p:sp>
        <p:nvSpPr>
          <p:cNvPr id="4" name="Footer Placeholder 3">
            <a:extLst>
              <a:ext uri="{FF2B5EF4-FFF2-40B4-BE49-F238E27FC236}">
                <a16:creationId xmlns:a16="http://schemas.microsoft.com/office/drawing/2014/main" id="{013038AA-614E-43D7-98F4-BE314242CC20}"/>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AA9C75C1-D2F3-47DF-860B-F436D8A365DC}"/>
              </a:ext>
            </a:extLst>
          </p:cNvPr>
          <p:cNvSpPr>
            <a:spLocks noGrp="1"/>
          </p:cNvSpPr>
          <p:nvPr>
            <p:ph type="sldNum" sz="quarter" idx="12"/>
          </p:nvPr>
        </p:nvSpPr>
        <p:spPr/>
        <p:txBody>
          <a:bodyPr/>
          <a:lstStyle/>
          <a:p>
            <a:fld id="{F23AFC95-989C-443A-BD3C-DAE4CC2D2739}" type="slidenum">
              <a:rPr lang="id-ID" smtClean="0"/>
              <a:t>5</a:t>
            </a:fld>
            <a:endParaRPr lang="id-ID"/>
          </a:p>
        </p:txBody>
      </p:sp>
      <p:pic>
        <p:nvPicPr>
          <p:cNvPr id="7" name="Picture 6">
            <a:extLst>
              <a:ext uri="{FF2B5EF4-FFF2-40B4-BE49-F238E27FC236}">
                <a16:creationId xmlns:a16="http://schemas.microsoft.com/office/drawing/2014/main" id="{1B13B768-1553-45E8-B5FF-D994C8481D55}"/>
              </a:ext>
            </a:extLst>
          </p:cNvPr>
          <p:cNvPicPr>
            <a:picLocks noChangeAspect="1"/>
          </p:cNvPicPr>
          <p:nvPr/>
        </p:nvPicPr>
        <p:blipFill>
          <a:blip r:embed="rId2"/>
          <a:stretch>
            <a:fillRect/>
          </a:stretch>
        </p:blipFill>
        <p:spPr>
          <a:xfrm>
            <a:off x="8080099" y="2596943"/>
            <a:ext cx="3804201" cy="2853151"/>
          </a:xfrm>
          <a:prstGeom prst="rect">
            <a:avLst/>
          </a:prstGeom>
        </p:spPr>
      </p:pic>
    </p:spTree>
    <p:extLst>
      <p:ext uri="{BB962C8B-B14F-4D97-AF65-F5344CB8AC3E}">
        <p14:creationId xmlns:p14="http://schemas.microsoft.com/office/powerpoint/2010/main" val="3960843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4E294-D629-4416-84FA-B1D0E51D2EB4}"/>
              </a:ext>
            </a:extLst>
          </p:cNvPr>
          <p:cNvSpPr>
            <a:spLocks noGrp="1"/>
          </p:cNvSpPr>
          <p:nvPr>
            <p:ph type="title"/>
          </p:nvPr>
        </p:nvSpPr>
        <p:spPr/>
        <p:txBody>
          <a:bodyPr/>
          <a:lstStyle/>
          <a:p>
            <a:r>
              <a:rPr lang="en-US"/>
              <a:t>Tujuan Dibentuknya Model 7 OSI Layer</a:t>
            </a:r>
            <a:endParaRPr lang="en-ID"/>
          </a:p>
        </p:txBody>
      </p:sp>
      <p:sp>
        <p:nvSpPr>
          <p:cNvPr id="3" name="Content Placeholder 2">
            <a:extLst>
              <a:ext uri="{FF2B5EF4-FFF2-40B4-BE49-F238E27FC236}">
                <a16:creationId xmlns:a16="http://schemas.microsoft.com/office/drawing/2014/main" id="{3D365C9F-360C-4D6F-B05A-88A7BADA2D13}"/>
              </a:ext>
            </a:extLst>
          </p:cNvPr>
          <p:cNvSpPr>
            <a:spLocks noGrp="1"/>
          </p:cNvSpPr>
          <p:nvPr>
            <p:ph idx="1"/>
          </p:nvPr>
        </p:nvSpPr>
        <p:spPr/>
        <p:txBody>
          <a:bodyPr>
            <a:normAutofit fontScale="92500"/>
          </a:bodyPr>
          <a:lstStyle/>
          <a:p>
            <a:r>
              <a:rPr lang="en-ID"/>
              <a:t>Memudahkan dalam </a:t>
            </a:r>
            <a:r>
              <a:rPr lang="en-ID" b="1">
                <a:solidFill>
                  <a:srgbClr val="00B050"/>
                </a:solidFill>
              </a:rPr>
              <a:t>memahami cara kerja</a:t>
            </a:r>
            <a:r>
              <a:rPr lang="en-ID"/>
              <a:t> jaringan komputer secara menyeluruh, khususnya para pemula.</a:t>
            </a:r>
          </a:p>
          <a:p>
            <a:r>
              <a:rPr lang="en-ID"/>
              <a:t>Memecahkan persoalan komunikasi data yang rumit menjadi bagian2 kecil sehingga </a:t>
            </a:r>
            <a:r>
              <a:rPr lang="en-ID" b="1">
                <a:solidFill>
                  <a:srgbClr val="00B050"/>
                </a:solidFill>
              </a:rPr>
              <a:t>memudahkan trouble shooting</a:t>
            </a:r>
            <a:r>
              <a:rPr lang="en-ID"/>
              <a:t>.</a:t>
            </a:r>
          </a:p>
          <a:p>
            <a:r>
              <a:rPr lang="en-ID"/>
              <a:t>Memungkinkan vendor/pakar network </a:t>
            </a:r>
            <a:r>
              <a:rPr lang="en-ID" b="1">
                <a:solidFill>
                  <a:srgbClr val="00B050"/>
                </a:solidFill>
              </a:rPr>
              <a:t>mendesain dan mengembangkan</a:t>
            </a:r>
            <a:r>
              <a:rPr lang="en-ID"/>
              <a:t> hardware/software yang sesuai dengan fungsi layer tertentu.</a:t>
            </a:r>
          </a:p>
          <a:p>
            <a:r>
              <a:rPr lang="en-ID"/>
              <a:t>Menyediakan </a:t>
            </a:r>
            <a:r>
              <a:rPr lang="en-ID" b="1">
                <a:solidFill>
                  <a:srgbClr val="00B050"/>
                </a:solidFill>
              </a:rPr>
              <a:t>standar </a:t>
            </a:r>
            <a:r>
              <a:rPr lang="en-ID" b="1" i="1">
                <a:solidFill>
                  <a:srgbClr val="00B050"/>
                </a:solidFill>
              </a:rPr>
              <a:t>interface</a:t>
            </a:r>
            <a:r>
              <a:rPr lang="en-ID" b="1">
                <a:solidFill>
                  <a:srgbClr val="00B050"/>
                </a:solidFill>
              </a:rPr>
              <a:t> </a:t>
            </a:r>
            <a:r>
              <a:rPr lang="en-ID"/>
              <a:t>bagi pengembangan perangkat yang melibatkan multivendor.</a:t>
            </a:r>
          </a:p>
          <a:p>
            <a:r>
              <a:rPr lang="en-ID"/>
              <a:t>Menjadi </a:t>
            </a:r>
            <a:r>
              <a:rPr lang="en-ID" b="1">
                <a:solidFill>
                  <a:srgbClr val="00B050"/>
                </a:solidFill>
              </a:rPr>
              <a:t>patokan bagi perkembangan </a:t>
            </a:r>
            <a:r>
              <a:rPr lang="en-ID"/>
              <a:t>prosedur komunikasi pada masa yang akan datang.</a:t>
            </a:r>
          </a:p>
        </p:txBody>
      </p:sp>
      <p:sp>
        <p:nvSpPr>
          <p:cNvPr id="4" name="Footer Placeholder 3">
            <a:extLst>
              <a:ext uri="{FF2B5EF4-FFF2-40B4-BE49-F238E27FC236}">
                <a16:creationId xmlns:a16="http://schemas.microsoft.com/office/drawing/2014/main" id="{4B1A3892-F4F6-4057-816F-B951345ECC92}"/>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474BA77E-E5A0-423A-BCF1-38F9FA078D51}"/>
              </a:ext>
            </a:extLst>
          </p:cNvPr>
          <p:cNvSpPr>
            <a:spLocks noGrp="1"/>
          </p:cNvSpPr>
          <p:nvPr>
            <p:ph type="sldNum" sz="quarter" idx="12"/>
          </p:nvPr>
        </p:nvSpPr>
        <p:spPr/>
        <p:txBody>
          <a:bodyPr/>
          <a:lstStyle/>
          <a:p>
            <a:fld id="{F23AFC95-989C-443A-BD3C-DAE4CC2D2739}" type="slidenum">
              <a:rPr lang="id-ID" smtClean="0"/>
              <a:t>6</a:t>
            </a:fld>
            <a:endParaRPr lang="id-ID"/>
          </a:p>
        </p:txBody>
      </p:sp>
    </p:spTree>
    <p:extLst>
      <p:ext uri="{BB962C8B-B14F-4D97-AF65-F5344CB8AC3E}">
        <p14:creationId xmlns:p14="http://schemas.microsoft.com/office/powerpoint/2010/main" val="3889719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BA928-FC5A-45D8-8F7D-64A3E03FAD82}"/>
              </a:ext>
            </a:extLst>
          </p:cNvPr>
          <p:cNvSpPr>
            <a:spLocks noGrp="1"/>
          </p:cNvSpPr>
          <p:nvPr>
            <p:ph type="title"/>
          </p:nvPr>
        </p:nvSpPr>
        <p:spPr>
          <a:xfrm>
            <a:off x="838200" y="365125"/>
            <a:ext cx="10515600" cy="733343"/>
          </a:xfrm>
        </p:spPr>
        <p:txBody>
          <a:bodyPr/>
          <a:lstStyle/>
          <a:p>
            <a:r>
              <a:rPr lang="en-US"/>
              <a:t>Prinsip Model 7 OSI Layer</a:t>
            </a:r>
            <a:endParaRPr lang="en-ID"/>
          </a:p>
        </p:txBody>
      </p:sp>
      <p:sp>
        <p:nvSpPr>
          <p:cNvPr id="3" name="Content Placeholder 2">
            <a:extLst>
              <a:ext uri="{FF2B5EF4-FFF2-40B4-BE49-F238E27FC236}">
                <a16:creationId xmlns:a16="http://schemas.microsoft.com/office/drawing/2014/main" id="{D5527158-9F8F-4616-9E7A-CADCD4C00BB9}"/>
              </a:ext>
            </a:extLst>
          </p:cNvPr>
          <p:cNvSpPr>
            <a:spLocks noGrp="1"/>
          </p:cNvSpPr>
          <p:nvPr>
            <p:ph idx="1"/>
          </p:nvPr>
        </p:nvSpPr>
        <p:spPr>
          <a:xfrm>
            <a:off x="838200" y="1448790"/>
            <a:ext cx="6263243" cy="4907559"/>
          </a:xfrm>
        </p:spPr>
        <p:txBody>
          <a:bodyPr>
            <a:normAutofit fontScale="92500" lnSpcReduction="10000"/>
          </a:bodyPr>
          <a:lstStyle/>
          <a:p>
            <a:r>
              <a:rPr lang="en-ID"/>
              <a:t>Setiap lapisan memiliki fungsi dan proses yang berbeda.</a:t>
            </a:r>
          </a:p>
          <a:p>
            <a:r>
              <a:rPr lang="en-ID"/>
              <a:t>Fungsi setiap lapisan dipilih berdasarkan penetapan protokol yang telah memenuhi standar internasional.</a:t>
            </a:r>
          </a:p>
          <a:p>
            <a:r>
              <a:rPr lang="en-ID"/>
              <a:t>Sebuah lapisan harus dibuat bila diperlukan tingkat abstraksi yang berbeda.</a:t>
            </a:r>
          </a:p>
          <a:p>
            <a:r>
              <a:rPr lang="en-ID"/>
              <a:t>Batasan lapisan harus ditentukan agar dapat meminimalkan arus informasi yang melewati interface.</a:t>
            </a:r>
          </a:p>
          <a:p>
            <a:r>
              <a:rPr lang="en-ID"/>
              <a:t>Jumlah lapisan diusahakan sedikit mungkin sehingga arsitektur jaringan tidak menjadi sulit dipakai.</a:t>
            </a:r>
          </a:p>
        </p:txBody>
      </p:sp>
      <p:sp>
        <p:nvSpPr>
          <p:cNvPr id="4" name="Footer Placeholder 3">
            <a:extLst>
              <a:ext uri="{FF2B5EF4-FFF2-40B4-BE49-F238E27FC236}">
                <a16:creationId xmlns:a16="http://schemas.microsoft.com/office/drawing/2014/main" id="{8A90389C-4581-4E40-9316-1DA8EE821612}"/>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B21B96F2-9761-41F9-8B1A-6B1844FBA5D2}"/>
              </a:ext>
            </a:extLst>
          </p:cNvPr>
          <p:cNvSpPr>
            <a:spLocks noGrp="1"/>
          </p:cNvSpPr>
          <p:nvPr>
            <p:ph type="sldNum" sz="quarter" idx="12"/>
          </p:nvPr>
        </p:nvSpPr>
        <p:spPr/>
        <p:txBody>
          <a:bodyPr/>
          <a:lstStyle/>
          <a:p>
            <a:fld id="{F23AFC95-989C-443A-BD3C-DAE4CC2D2739}" type="slidenum">
              <a:rPr lang="id-ID" smtClean="0"/>
              <a:t>7</a:t>
            </a:fld>
            <a:endParaRPr lang="id-ID"/>
          </a:p>
        </p:txBody>
      </p:sp>
      <p:pic>
        <p:nvPicPr>
          <p:cNvPr id="6" name="Content Placeholder 6">
            <a:extLst>
              <a:ext uri="{FF2B5EF4-FFF2-40B4-BE49-F238E27FC236}">
                <a16:creationId xmlns:a16="http://schemas.microsoft.com/office/drawing/2014/main" id="{807A9ED5-B398-4EB9-AEF8-6053927202D7}"/>
              </a:ext>
            </a:extLst>
          </p:cNvPr>
          <p:cNvPicPr>
            <a:picLocks noChangeAspect="1"/>
          </p:cNvPicPr>
          <p:nvPr/>
        </p:nvPicPr>
        <p:blipFill>
          <a:blip r:embed="rId2"/>
          <a:stretch>
            <a:fillRect/>
          </a:stretch>
        </p:blipFill>
        <p:spPr>
          <a:xfrm>
            <a:off x="7297754" y="1448790"/>
            <a:ext cx="4239095" cy="4310742"/>
          </a:xfrm>
          <a:prstGeom prst="rect">
            <a:avLst/>
          </a:prstGeom>
        </p:spPr>
      </p:pic>
    </p:spTree>
    <p:extLst>
      <p:ext uri="{BB962C8B-B14F-4D97-AF65-F5344CB8AC3E}">
        <p14:creationId xmlns:p14="http://schemas.microsoft.com/office/powerpoint/2010/main" val="4101971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274CD-A186-47D5-8BB7-4FAD72E56CBD}"/>
              </a:ext>
            </a:extLst>
          </p:cNvPr>
          <p:cNvSpPr>
            <a:spLocks noGrp="1"/>
          </p:cNvSpPr>
          <p:nvPr>
            <p:ph type="title"/>
          </p:nvPr>
        </p:nvSpPr>
        <p:spPr>
          <a:xfrm>
            <a:off x="838200" y="365126"/>
            <a:ext cx="10515600" cy="1125538"/>
          </a:xfrm>
        </p:spPr>
        <p:txBody>
          <a:bodyPr/>
          <a:lstStyle/>
          <a:p>
            <a:r>
              <a:rPr lang="en-US"/>
              <a:t>Cara Mengingat 7 Lapisan OSI</a:t>
            </a:r>
            <a:endParaRPr lang="en-ID"/>
          </a:p>
        </p:txBody>
      </p:sp>
      <p:sp>
        <p:nvSpPr>
          <p:cNvPr id="4" name="Footer Placeholder 3">
            <a:extLst>
              <a:ext uri="{FF2B5EF4-FFF2-40B4-BE49-F238E27FC236}">
                <a16:creationId xmlns:a16="http://schemas.microsoft.com/office/drawing/2014/main" id="{43B55161-64C7-4E27-B8F4-F428C33F17EC}"/>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97EADE99-F4F9-4A22-B8C1-1F9D8EDEFFD0}"/>
              </a:ext>
            </a:extLst>
          </p:cNvPr>
          <p:cNvSpPr>
            <a:spLocks noGrp="1"/>
          </p:cNvSpPr>
          <p:nvPr>
            <p:ph type="sldNum" sz="quarter" idx="12"/>
          </p:nvPr>
        </p:nvSpPr>
        <p:spPr/>
        <p:txBody>
          <a:bodyPr/>
          <a:lstStyle/>
          <a:p>
            <a:fld id="{F23AFC95-989C-443A-BD3C-DAE4CC2D2739}" type="slidenum">
              <a:rPr lang="id-ID" smtClean="0"/>
              <a:t>8</a:t>
            </a:fld>
            <a:endParaRPr lang="id-ID"/>
          </a:p>
        </p:txBody>
      </p:sp>
      <p:pic>
        <p:nvPicPr>
          <p:cNvPr id="6" name="Picture 4">
            <a:extLst>
              <a:ext uri="{FF2B5EF4-FFF2-40B4-BE49-F238E27FC236}">
                <a16:creationId xmlns:a16="http://schemas.microsoft.com/office/drawing/2014/main" id="{B6A75D1C-6DD8-42CE-BBDE-F276AF3EF5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893888" y="1673226"/>
            <a:ext cx="2643187" cy="4500562"/>
          </a:xfrm>
          <a:prstGeom prst="rect">
            <a:avLst/>
          </a:prstGeom>
          <a:noFill/>
        </p:spPr>
      </p:pic>
      <p:sp>
        <p:nvSpPr>
          <p:cNvPr id="7" name="Text Box 5">
            <a:extLst>
              <a:ext uri="{FF2B5EF4-FFF2-40B4-BE49-F238E27FC236}">
                <a16:creationId xmlns:a16="http://schemas.microsoft.com/office/drawing/2014/main" id="{08CA2A20-9D25-4F41-B1F9-64EC8DFF77A0}"/>
              </a:ext>
            </a:extLst>
          </p:cNvPr>
          <p:cNvSpPr txBox="1">
            <a:spLocks noChangeArrowheads="1"/>
          </p:cNvSpPr>
          <p:nvPr/>
        </p:nvSpPr>
        <p:spPr bwMode="auto">
          <a:xfrm>
            <a:off x="4845050" y="1962151"/>
            <a:ext cx="1728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id-ID" sz="1800" b="1">
                <a:latin typeface="Arial" panose="020B0604020202020204" pitchFamily="34" charset="0"/>
              </a:rPr>
              <a:t>Aku</a:t>
            </a:r>
          </a:p>
        </p:txBody>
      </p:sp>
      <p:sp>
        <p:nvSpPr>
          <p:cNvPr id="8" name="Text Box 6">
            <a:extLst>
              <a:ext uri="{FF2B5EF4-FFF2-40B4-BE49-F238E27FC236}">
                <a16:creationId xmlns:a16="http://schemas.microsoft.com/office/drawing/2014/main" id="{28DCC581-4056-466F-B1A8-6C9924E585BE}"/>
              </a:ext>
            </a:extLst>
          </p:cNvPr>
          <p:cNvSpPr txBox="1">
            <a:spLocks noChangeArrowheads="1"/>
          </p:cNvSpPr>
          <p:nvPr/>
        </p:nvSpPr>
        <p:spPr bwMode="auto">
          <a:xfrm>
            <a:off x="4845050" y="2538413"/>
            <a:ext cx="172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id-ID" sz="1800" b="1">
                <a:latin typeface="Arial" panose="020B0604020202020204" pitchFamily="34" charset="0"/>
              </a:rPr>
              <a:t>Pergi</a:t>
            </a:r>
          </a:p>
        </p:txBody>
      </p:sp>
      <p:sp>
        <p:nvSpPr>
          <p:cNvPr id="9" name="Text Box 7">
            <a:extLst>
              <a:ext uri="{FF2B5EF4-FFF2-40B4-BE49-F238E27FC236}">
                <a16:creationId xmlns:a16="http://schemas.microsoft.com/office/drawing/2014/main" id="{52F7E041-17E6-468D-B460-512EA0E5F5C9}"/>
              </a:ext>
            </a:extLst>
          </p:cNvPr>
          <p:cNvSpPr txBox="1">
            <a:spLocks noChangeArrowheads="1"/>
          </p:cNvSpPr>
          <p:nvPr/>
        </p:nvSpPr>
        <p:spPr bwMode="auto">
          <a:xfrm>
            <a:off x="4845050" y="3114676"/>
            <a:ext cx="1728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id-ID" sz="1800" b="1">
                <a:latin typeface="Arial" panose="020B0604020202020204" pitchFamily="34" charset="0"/>
              </a:rPr>
              <a:t>Sekolah</a:t>
            </a:r>
          </a:p>
        </p:txBody>
      </p:sp>
      <p:sp>
        <p:nvSpPr>
          <p:cNvPr id="10" name="Text Box 8">
            <a:extLst>
              <a:ext uri="{FF2B5EF4-FFF2-40B4-BE49-F238E27FC236}">
                <a16:creationId xmlns:a16="http://schemas.microsoft.com/office/drawing/2014/main" id="{F6CD80B4-028E-48E4-8AA3-829F8AEC663E}"/>
              </a:ext>
            </a:extLst>
          </p:cNvPr>
          <p:cNvSpPr txBox="1">
            <a:spLocks noChangeArrowheads="1"/>
          </p:cNvSpPr>
          <p:nvPr/>
        </p:nvSpPr>
        <p:spPr bwMode="auto">
          <a:xfrm>
            <a:off x="4845050" y="3689351"/>
            <a:ext cx="1728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id-ID" sz="1800" b="1">
                <a:latin typeface="Arial" panose="020B0604020202020204" pitchFamily="34" charset="0"/>
              </a:rPr>
              <a:t>Tadi</a:t>
            </a:r>
          </a:p>
        </p:txBody>
      </p:sp>
      <p:sp>
        <p:nvSpPr>
          <p:cNvPr id="11" name="Text Box 9">
            <a:extLst>
              <a:ext uri="{FF2B5EF4-FFF2-40B4-BE49-F238E27FC236}">
                <a16:creationId xmlns:a16="http://schemas.microsoft.com/office/drawing/2014/main" id="{9271AB61-AC65-4DA4-8B23-6216FAA2B7AF}"/>
              </a:ext>
            </a:extLst>
          </p:cNvPr>
          <p:cNvSpPr txBox="1">
            <a:spLocks noChangeArrowheads="1"/>
          </p:cNvSpPr>
          <p:nvPr/>
        </p:nvSpPr>
        <p:spPr bwMode="auto">
          <a:xfrm>
            <a:off x="4845050" y="4194176"/>
            <a:ext cx="1728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id-ID" sz="1800" b="1">
                <a:latin typeface="Arial" panose="020B0604020202020204" pitchFamily="34" charset="0"/>
              </a:rPr>
              <a:t>Naik</a:t>
            </a:r>
          </a:p>
        </p:txBody>
      </p:sp>
      <p:sp>
        <p:nvSpPr>
          <p:cNvPr id="12" name="Text Box 10">
            <a:extLst>
              <a:ext uri="{FF2B5EF4-FFF2-40B4-BE49-F238E27FC236}">
                <a16:creationId xmlns:a16="http://schemas.microsoft.com/office/drawing/2014/main" id="{7F57E4BB-E94D-4B07-B609-7701BE9F7248}"/>
              </a:ext>
            </a:extLst>
          </p:cNvPr>
          <p:cNvSpPr txBox="1">
            <a:spLocks noChangeArrowheads="1"/>
          </p:cNvSpPr>
          <p:nvPr/>
        </p:nvSpPr>
        <p:spPr bwMode="auto">
          <a:xfrm>
            <a:off x="4845050" y="4770438"/>
            <a:ext cx="172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id-ID" sz="1800" b="1">
                <a:latin typeface="Arial" panose="020B0604020202020204" pitchFamily="34" charset="0"/>
              </a:rPr>
              <a:t>Delman</a:t>
            </a:r>
          </a:p>
        </p:txBody>
      </p:sp>
      <p:sp>
        <p:nvSpPr>
          <p:cNvPr id="13" name="Text Box 11">
            <a:extLst>
              <a:ext uri="{FF2B5EF4-FFF2-40B4-BE49-F238E27FC236}">
                <a16:creationId xmlns:a16="http://schemas.microsoft.com/office/drawing/2014/main" id="{D630C466-5B0C-4FEE-8791-14C977F7390A}"/>
              </a:ext>
            </a:extLst>
          </p:cNvPr>
          <p:cNvSpPr txBox="1">
            <a:spLocks noChangeArrowheads="1"/>
          </p:cNvSpPr>
          <p:nvPr/>
        </p:nvSpPr>
        <p:spPr bwMode="auto">
          <a:xfrm>
            <a:off x="4845050" y="5346701"/>
            <a:ext cx="1728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id-ID" sz="1800" b="1">
                <a:latin typeface="Arial" panose="020B0604020202020204" pitchFamily="34" charset="0"/>
              </a:rPr>
              <a:t>Papa</a:t>
            </a:r>
          </a:p>
        </p:txBody>
      </p:sp>
      <p:sp>
        <p:nvSpPr>
          <p:cNvPr id="15" name="Text Box 5">
            <a:extLst>
              <a:ext uri="{FF2B5EF4-FFF2-40B4-BE49-F238E27FC236}">
                <a16:creationId xmlns:a16="http://schemas.microsoft.com/office/drawing/2014/main" id="{4654E8C7-C864-481C-A8F6-D96B3E788D53}"/>
              </a:ext>
            </a:extLst>
          </p:cNvPr>
          <p:cNvSpPr txBox="1">
            <a:spLocks noChangeArrowheads="1"/>
          </p:cNvSpPr>
          <p:nvPr/>
        </p:nvSpPr>
        <p:spPr bwMode="auto">
          <a:xfrm>
            <a:off x="6881813" y="1947863"/>
            <a:ext cx="17287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id-ID" altLang="id-ID" sz="1800" b="1">
                <a:latin typeface="Arial" panose="020B0604020202020204" pitchFamily="34" charset="0"/>
              </a:rPr>
              <a:t>Anak</a:t>
            </a:r>
            <a:endParaRPr lang="en-US" altLang="id-ID" sz="1800" b="1">
              <a:latin typeface="Arial" panose="020B0604020202020204" pitchFamily="34" charset="0"/>
            </a:endParaRPr>
          </a:p>
        </p:txBody>
      </p:sp>
      <p:sp>
        <p:nvSpPr>
          <p:cNvPr id="16" name="Text Box 6">
            <a:extLst>
              <a:ext uri="{FF2B5EF4-FFF2-40B4-BE49-F238E27FC236}">
                <a16:creationId xmlns:a16="http://schemas.microsoft.com/office/drawing/2014/main" id="{C218BFA8-F441-4CFE-AE9D-679A38DC7416}"/>
              </a:ext>
            </a:extLst>
          </p:cNvPr>
          <p:cNvSpPr txBox="1">
            <a:spLocks noChangeArrowheads="1"/>
          </p:cNvSpPr>
          <p:nvPr/>
        </p:nvSpPr>
        <p:spPr bwMode="auto">
          <a:xfrm>
            <a:off x="6881813" y="2524126"/>
            <a:ext cx="1728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id-ID" altLang="id-ID" sz="1800" b="1">
                <a:latin typeface="Arial" panose="020B0604020202020204" pitchFamily="34" charset="0"/>
              </a:rPr>
              <a:t>Pak</a:t>
            </a:r>
            <a:endParaRPr lang="en-US" altLang="id-ID" sz="1800" b="1">
              <a:latin typeface="Arial" panose="020B0604020202020204" pitchFamily="34" charset="0"/>
            </a:endParaRPr>
          </a:p>
        </p:txBody>
      </p:sp>
      <p:sp>
        <p:nvSpPr>
          <p:cNvPr id="17" name="Text Box 7">
            <a:extLst>
              <a:ext uri="{FF2B5EF4-FFF2-40B4-BE49-F238E27FC236}">
                <a16:creationId xmlns:a16="http://schemas.microsoft.com/office/drawing/2014/main" id="{2EA7EA78-977E-475B-8D21-4F2DECCF0FC7}"/>
              </a:ext>
            </a:extLst>
          </p:cNvPr>
          <p:cNvSpPr txBox="1">
            <a:spLocks noChangeArrowheads="1"/>
          </p:cNvSpPr>
          <p:nvPr/>
        </p:nvSpPr>
        <p:spPr bwMode="auto">
          <a:xfrm>
            <a:off x="6881813" y="3100388"/>
            <a:ext cx="17287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id-ID" altLang="id-ID" sz="1800" b="1">
                <a:latin typeface="Arial" panose="020B0604020202020204" pitchFamily="34" charset="0"/>
              </a:rPr>
              <a:t>Soleh</a:t>
            </a:r>
            <a:endParaRPr lang="en-US" altLang="id-ID" sz="1800" b="1">
              <a:latin typeface="Arial" panose="020B0604020202020204" pitchFamily="34" charset="0"/>
            </a:endParaRPr>
          </a:p>
        </p:txBody>
      </p:sp>
      <p:sp>
        <p:nvSpPr>
          <p:cNvPr id="18" name="Text Box 8">
            <a:extLst>
              <a:ext uri="{FF2B5EF4-FFF2-40B4-BE49-F238E27FC236}">
                <a16:creationId xmlns:a16="http://schemas.microsoft.com/office/drawing/2014/main" id="{AB703A72-7CEF-4134-A4A9-8F06D85C51EC}"/>
              </a:ext>
            </a:extLst>
          </p:cNvPr>
          <p:cNvSpPr txBox="1">
            <a:spLocks noChangeArrowheads="1"/>
          </p:cNvSpPr>
          <p:nvPr/>
        </p:nvSpPr>
        <p:spPr bwMode="auto">
          <a:xfrm>
            <a:off x="6881813" y="3675063"/>
            <a:ext cx="17287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id-ID" altLang="id-ID" sz="1800" b="1">
                <a:latin typeface="Arial" panose="020B0604020202020204" pitchFamily="34" charset="0"/>
              </a:rPr>
              <a:t>Tidak</a:t>
            </a:r>
            <a:endParaRPr lang="en-US" altLang="id-ID" sz="1800" b="1">
              <a:latin typeface="Arial" panose="020B0604020202020204" pitchFamily="34" charset="0"/>
            </a:endParaRPr>
          </a:p>
        </p:txBody>
      </p:sp>
      <p:sp>
        <p:nvSpPr>
          <p:cNvPr id="19" name="Text Box 9">
            <a:extLst>
              <a:ext uri="{FF2B5EF4-FFF2-40B4-BE49-F238E27FC236}">
                <a16:creationId xmlns:a16="http://schemas.microsoft.com/office/drawing/2014/main" id="{9AB25546-2886-4A67-8F41-0AB9C2DC1C0C}"/>
              </a:ext>
            </a:extLst>
          </p:cNvPr>
          <p:cNvSpPr txBox="1">
            <a:spLocks noChangeArrowheads="1"/>
          </p:cNvSpPr>
          <p:nvPr/>
        </p:nvSpPr>
        <p:spPr bwMode="auto">
          <a:xfrm>
            <a:off x="6881813" y="4179888"/>
            <a:ext cx="17287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id-ID" altLang="id-ID" sz="1800" b="1">
                <a:latin typeface="Arial" panose="020B0604020202020204" pitchFamily="34" charset="0"/>
              </a:rPr>
              <a:t>Nakal</a:t>
            </a:r>
            <a:endParaRPr lang="en-US" altLang="id-ID" sz="1800" b="1">
              <a:latin typeface="Arial" panose="020B0604020202020204" pitchFamily="34" charset="0"/>
            </a:endParaRPr>
          </a:p>
        </p:txBody>
      </p:sp>
      <p:sp>
        <p:nvSpPr>
          <p:cNvPr id="20" name="Text Box 10">
            <a:extLst>
              <a:ext uri="{FF2B5EF4-FFF2-40B4-BE49-F238E27FC236}">
                <a16:creationId xmlns:a16="http://schemas.microsoft.com/office/drawing/2014/main" id="{25969F73-C8FB-4FB5-AC75-2B9D1400B5F7}"/>
              </a:ext>
            </a:extLst>
          </p:cNvPr>
          <p:cNvSpPr txBox="1">
            <a:spLocks noChangeArrowheads="1"/>
          </p:cNvSpPr>
          <p:nvPr/>
        </p:nvSpPr>
        <p:spPr bwMode="auto">
          <a:xfrm>
            <a:off x="6881813" y="4756151"/>
            <a:ext cx="1728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id-ID" altLang="id-ID" sz="1800" b="1">
                <a:latin typeface="Arial" panose="020B0604020202020204" pitchFamily="34" charset="0"/>
              </a:rPr>
              <a:t>Dan</a:t>
            </a:r>
            <a:endParaRPr lang="en-US" altLang="id-ID" sz="1800" b="1">
              <a:latin typeface="Arial" panose="020B0604020202020204" pitchFamily="34" charset="0"/>
            </a:endParaRPr>
          </a:p>
        </p:txBody>
      </p:sp>
      <p:sp>
        <p:nvSpPr>
          <p:cNvPr id="21" name="Text Box 11">
            <a:extLst>
              <a:ext uri="{FF2B5EF4-FFF2-40B4-BE49-F238E27FC236}">
                <a16:creationId xmlns:a16="http://schemas.microsoft.com/office/drawing/2014/main" id="{7BD4353B-B556-45D1-BB52-60EC9900E24A}"/>
              </a:ext>
            </a:extLst>
          </p:cNvPr>
          <p:cNvSpPr txBox="1">
            <a:spLocks noChangeArrowheads="1"/>
          </p:cNvSpPr>
          <p:nvPr/>
        </p:nvSpPr>
        <p:spPr bwMode="auto">
          <a:xfrm>
            <a:off x="6881813" y="5332413"/>
            <a:ext cx="17287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id-ID" altLang="id-ID" sz="1800" b="1">
                <a:latin typeface="Arial" panose="020B0604020202020204" pitchFamily="34" charset="0"/>
              </a:rPr>
              <a:t>Pintar</a:t>
            </a:r>
            <a:endParaRPr lang="en-US" altLang="id-ID" sz="1800" b="1">
              <a:latin typeface="Arial" panose="020B0604020202020204" pitchFamily="34" charset="0"/>
            </a:endParaRPr>
          </a:p>
        </p:txBody>
      </p:sp>
      <p:pic>
        <p:nvPicPr>
          <p:cNvPr id="23" name="Picture 22">
            <a:extLst>
              <a:ext uri="{FF2B5EF4-FFF2-40B4-BE49-F238E27FC236}">
                <a16:creationId xmlns:a16="http://schemas.microsoft.com/office/drawing/2014/main" id="{D51FDE82-1039-430C-9367-7943E6DE04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5094" y="894367"/>
            <a:ext cx="2501573" cy="4992936"/>
          </a:xfrm>
          <a:prstGeom prst="rect">
            <a:avLst/>
          </a:prstGeom>
        </p:spPr>
      </p:pic>
      <p:sp>
        <p:nvSpPr>
          <p:cNvPr id="24" name="Arrow: Down 23">
            <a:extLst>
              <a:ext uri="{FF2B5EF4-FFF2-40B4-BE49-F238E27FC236}">
                <a16:creationId xmlns:a16="http://schemas.microsoft.com/office/drawing/2014/main" id="{44E0195F-69FD-4801-ACB0-6C24630A5703}"/>
              </a:ext>
            </a:extLst>
          </p:cNvPr>
          <p:cNvSpPr/>
          <p:nvPr/>
        </p:nvSpPr>
        <p:spPr>
          <a:xfrm>
            <a:off x="1160474" y="1962151"/>
            <a:ext cx="219919" cy="392515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Arrow: Down 25">
            <a:extLst>
              <a:ext uri="{FF2B5EF4-FFF2-40B4-BE49-F238E27FC236}">
                <a16:creationId xmlns:a16="http://schemas.microsoft.com/office/drawing/2014/main" id="{64707A1E-79E2-41B3-8997-4983AEDC4653}"/>
              </a:ext>
            </a:extLst>
          </p:cNvPr>
          <p:cNvSpPr/>
          <p:nvPr/>
        </p:nvSpPr>
        <p:spPr>
          <a:xfrm flipV="1">
            <a:off x="1478252" y="1962151"/>
            <a:ext cx="219919" cy="392515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172343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06F8F-5D80-44D6-AB48-0182BDE874E7}"/>
              </a:ext>
            </a:extLst>
          </p:cNvPr>
          <p:cNvSpPr>
            <a:spLocks noGrp="1"/>
          </p:cNvSpPr>
          <p:nvPr>
            <p:ph type="title"/>
          </p:nvPr>
        </p:nvSpPr>
        <p:spPr>
          <a:xfrm rot="16200000">
            <a:off x="-1248178" y="2789919"/>
            <a:ext cx="5807299" cy="1325563"/>
          </a:xfrm>
          <a:ln w="38100">
            <a:solidFill>
              <a:schemeClr val="tx1"/>
            </a:solidFill>
          </a:ln>
        </p:spPr>
        <p:txBody>
          <a:bodyPr>
            <a:normAutofit/>
          </a:bodyPr>
          <a:lstStyle/>
          <a:p>
            <a:pPr algn="ctr"/>
            <a:r>
              <a:rPr lang="en-US" sz="5400" b="1"/>
              <a:t>Batasan OSI Layer</a:t>
            </a:r>
            <a:endParaRPr lang="en-ID" sz="5400" b="1"/>
          </a:p>
        </p:txBody>
      </p:sp>
      <p:sp>
        <p:nvSpPr>
          <p:cNvPr id="4" name="Footer Placeholder 3">
            <a:extLst>
              <a:ext uri="{FF2B5EF4-FFF2-40B4-BE49-F238E27FC236}">
                <a16:creationId xmlns:a16="http://schemas.microsoft.com/office/drawing/2014/main" id="{59467AB2-B2C0-4386-B8BC-CF3505ABD846}"/>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469C65CB-D173-49E8-9A1E-7D675BD9D9C3}"/>
              </a:ext>
            </a:extLst>
          </p:cNvPr>
          <p:cNvSpPr>
            <a:spLocks noGrp="1"/>
          </p:cNvSpPr>
          <p:nvPr>
            <p:ph type="sldNum" sz="quarter" idx="12"/>
          </p:nvPr>
        </p:nvSpPr>
        <p:spPr/>
        <p:txBody>
          <a:bodyPr/>
          <a:lstStyle/>
          <a:p>
            <a:fld id="{F23AFC95-989C-443A-BD3C-DAE4CC2D2739}" type="slidenum">
              <a:rPr lang="id-ID" smtClean="0"/>
              <a:t>9</a:t>
            </a:fld>
            <a:endParaRPr lang="id-ID"/>
          </a:p>
        </p:txBody>
      </p:sp>
      <p:pic>
        <p:nvPicPr>
          <p:cNvPr id="6" name="Content Placeholder 5" descr="osi layer.jpg">
            <a:extLst>
              <a:ext uri="{FF2B5EF4-FFF2-40B4-BE49-F238E27FC236}">
                <a16:creationId xmlns:a16="http://schemas.microsoft.com/office/drawing/2014/main" id="{42A4B6BA-A234-4667-9787-80317FBAFB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388313" y="381626"/>
            <a:ext cx="7810998" cy="5807299"/>
          </a:xfrm>
          <a:prstGeom prst="rect">
            <a:avLst/>
          </a:prstGeom>
        </p:spPr>
      </p:pic>
    </p:spTree>
    <p:extLst>
      <p:ext uri="{BB962C8B-B14F-4D97-AF65-F5344CB8AC3E}">
        <p14:creationId xmlns:p14="http://schemas.microsoft.com/office/powerpoint/2010/main" val="3626392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24985</TotalTime>
  <Words>2272</Words>
  <Application>Microsoft Office PowerPoint</Application>
  <PresentationFormat>Widescreen</PresentationFormat>
  <Paragraphs>222</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Wingdings 2</vt:lpstr>
      <vt:lpstr>Office Theme</vt:lpstr>
      <vt:lpstr>Open System Interconnection  (7 OSI Layer)</vt:lpstr>
      <vt:lpstr>PowerPoint Presentation</vt:lpstr>
      <vt:lpstr>Course Outline</vt:lpstr>
      <vt:lpstr>Capaian Perkuliahan:</vt:lpstr>
      <vt:lpstr>Introduction</vt:lpstr>
      <vt:lpstr>Tujuan Dibentuknya Model 7 OSI Layer</vt:lpstr>
      <vt:lpstr>Prinsip Model 7 OSI Layer</vt:lpstr>
      <vt:lpstr>Cara Mengingat 7 Lapisan OSI</vt:lpstr>
      <vt:lpstr>Batasan OSI Layer</vt:lpstr>
      <vt:lpstr>Upper Layer (Lapisan 7 s.d 5)</vt:lpstr>
      <vt:lpstr>Lower Layer (Lapisan 4 s.d 1)</vt:lpstr>
      <vt:lpstr>Model OSI</vt:lpstr>
      <vt:lpstr>Application (Lapisan 7)</vt:lpstr>
      <vt:lpstr>Presentation (Layer 6)</vt:lpstr>
      <vt:lpstr>Session (Layer 5)</vt:lpstr>
      <vt:lpstr>Transport (Layer 4)</vt:lpstr>
      <vt:lpstr>Network (Layer 3)</vt:lpstr>
      <vt:lpstr>Data Link (Layer 2)</vt:lpstr>
      <vt:lpstr>Sub Layer Pada Data Link Layer</vt:lpstr>
      <vt:lpstr>Physical (Layer 1)</vt:lpstr>
      <vt:lpstr>PowerPoint Presentation</vt:lpstr>
      <vt:lpstr>PowerPoint Presentation</vt:lpstr>
      <vt:lpstr>Perangkat Yang Terlibat</vt:lpstr>
      <vt:lpstr>Encapsulasi Data</vt:lpstr>
      <vt:lpstr>PowerPoint Presentation</vt:lpstr>
      <vt:lpstr>PowerPoint Presentation</vt:lpstr>
      <vt:lpstr>Komunikasi Peer-to-Peer</vt:lpstr>
      <vt:lpstr>OSI Layer Protocol</vt:lpstr>
      <vt:lpstr>Protocol Pada Application Layer</vt:lpstr>
      <vt:lpstr>Protocol Pada Presentation Layer</vt:lpstr>
      <vt:lpstr>Protocol Pada Session Layer</vt:lpstr>
      <vt:lpstr>Protocol Pada Transport Layer</vt:lpstr>
      <vt:lpstr>Protocol Pada Network Layer</vt:lpstr>
      <vt:lpstr>Protocol Pada Data Link Layer</vt:lpstr>
      <vt:lpstr>Referensi:</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ENTERPRENEURSHIP</dc:title>
  <dc:creator>Ayel</dc:creator>
  <cp:lastModifiedBy>T. Khairil Ahsyar</cp:lastModifiedBy>
  <cp:revision>460</cp:revision>
  <dcterms:created xsi:type="dcterms:W3CDTF">2018-03-10T06:00:56Z</dcterms:created>
  <dcterms:modified xsi:type="dcterms:W3CDTF">2021-03-30T03:02:42Z</dcterms:modified>
</cp:coreProperties>
</file>