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81" r:id="rId3"/>
    <p:sldId id="337" r:id="rId4"/>
    <p:sldId id="304" r:id="rId5"/>
    <p:sldId id="349" r:id="rId6"/>
    <p:sldId id="375" r:id="rId7"/>
    <p:sldId id="374" r:id="rId8"/>
    <p:sldId id="346" r:id="rId9"/>
    <p:sldId id="372" r:id="rId10"/>
    <p:sldId id="373" r:id="rId11"/>
    <p:sldId id="371" r:id="rId12"/>
    <p:sldId id="370" r:id="rId13"/>
    <p:sldId id="388" r:id="rId14"/>
    <p:sldId id="368" r:id="rId15"/>
    <p:sldId id="369" r:id="rId16"/>
    <p:sldId id="361" r:id="rId17"/>
    <p:sldId id="391" r:id="rId18"/>
    <p:sldId id="365" r:id="rId19"/>
    <p:sldId id="366" r:id="rId20"/>
    <p:sldId id="343" r:id="rId21"/>
    <p:sldId id="347" r:id="rId22"/>
    <p:sldId id="357" r:id="rId23"/>
    <p:sldId id="382" r:id="rId24"/>
    <p:sldId id="383" r:id="rId25"/>
    <p:sldId id="380" r:id="rId26"/>
    <p:sldId id="384" r:id="rId27"/>
    <p:sldId id="390" r:id="rId28"/>
    <p:sldId id="363" r:id="rId29"/>
    <p:sldId id="385" r:id="rId30"/>
    <p:sldId id="387" r:id="rId31"/>
    <p:sldId id="354" r:id="rId32"/>
    <p:sldId id="367" r:id="rId33"/>
    <p:sldId id="286" r:id="rId34"/>
    <p:sldId id="294" r:id="rId35"/>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0" autoAdjust="0"/>
    <p:restoredTop sz="94660"/>
  </p:normalViewPr>
  <p:slideViewPr>
    <p:cSldViewPr snapToGrid="0">
      <p:cViewPr varScale="1">
        <p:scale>
          <a:sx n="72" d="100"/>
          <a:sy n="72" d="100"/>
        </p:scale>
        <p:origin x="6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961116-26B9-4E4D-AC14-ADE545B5F226}" type="datetimeFigureOut">
              <a:rPr lang="id-ID" smtClean="0"/>
              <a:t>01/03/2023</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nn-NO"/>
              <a:t>Program Studi Sistem Informasi - FASTE - UIN Suska Riau</a:t>
            </a:r>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28FB06-26D3-4812-9C1E-4EE80B389A04}" type="slidenum">
              <a:rPr lang="id-ID" smtClean="0"/>
              <a:t>‹#›</a:t>
            </a:fld>
            <a:endParaRPr lang="id-ID"/>
          </a:p>
        </p:txBody>
      </p:sp>
    </p:spTree>
    <p:extLst>
      <p:ext uri="{BB962C8B-B14F-4D97-AF65-F5344CB8AC3E}">
        <p14:creationId xmlns:p14="http://schemas.microsoft.com/office/powerpoint/2010/main" val="12569101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E3D78-4473-4AD0-8A00-B580A8A1AF04}" type="datetimeFigureOut">
              <a:rPr lang="id-ID" smtClean="0"/>
              <a:t>01/03/2023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nn-NO"/>
              <a:t>Program Studi Sistem Informasi - FASTE - UIN Suska Riau</a:t>
            </a:r>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30896-C91C-4318-9159-AA46DBC971EA}" type="slidenum">
              <a:rPr lang="id-ID" smtClean="0"/>
              <a:t>‹#›</a:t>
            </a:fld>
            <a:endParaRPr lang="id-ID"/>
          </a:p>
        </p:txBody>
      </p:sp>
    </p:spTree>
    <p:extLst>
      <p:ext uri="{BB962C8B-B14F-4D97-AF65-F5344CB8AC3E}">
        <p14:creationId xmlns:p14="http://schemas.microsoft.com/office/powerpoint/2010/main" val="7897644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D5CDAC5E-C496-4521-81AE-C7E02ECE68CF}" type="datetime1">
              <a:rPr lang="id-ID" smtClean="0"/>
              <a:t>01/03/2023</a:t>
            </a:fld>
            <a:endParaRPr 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321781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E09FC9A4-6513-4D4D-A8F8-5D2D9158C4B1}" type="datetime1">
              <a:rPr lang="id-ID" smtClean="0"/>
              <a:t>01/03/2023</a:t>
            </a:fld>
            <a:endParaRPr 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272492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BD224E18-5C13-48A8-A25E-2B9074945E4A}" type="datetime1">
              <a:rPr lang="id-ID" smtClean="0"/>
              <a:t>01/03/2023</a:t>
            </a:fld>
            <a:endParaRPr 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101306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EAC5B28-AC13-4A83-B3A2-8409ACC6150C}" type="datetime1">
              <a:rPr lang="id-ID" smtClean="0"/>
              <a:t>01/03/2023</a:t>
            </a:fld>
            <a:endParaRPr 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54762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F7CFB5-C02D-4E52-9F91-DB7BFB88E309}" type="datetime1">
              <a:rPr lang="id-ID" smtClean="0"/>
              <a:t>01/03/2023</a:t>
            </a:fld>
            <a:endParaRPr 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185465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F92D0761-78B7-4889-9C0A-D705D4CD869B}" type="datetime1">
              <a:rPr lang="id-ID" smtClean="0"/>
              <a:t>01/03/2023</a:t>
            </a:fld>
            <a:endParaRPr lang="id-ID"/>
          </a:p>
        </p:txBody>
      </p:sp>
      <p:sp>
        <p:nvSpPr>
          <p:cNvPr id="6" name="Footer Placeholder 5"/>
          <p:cNvSpPr>
            <a:spLocks noGrp="1"/>
          </p:cNvSpPr>
          <p:nvPr>
            <p:ph type="ftr" sz="quarter" idx="11"/>
          </p:nvPr>
        </p:nvSpPr>
        <p:spPr/>
        <p:txBody>
          <a:bodyPr/>
          <a:lstStyle/>
          <a:p>
            <a:r>
              <a:rPr lang="nn-NO"/>
              <a:t>Program Studi Sistem Informasi - FASTE - UIN Suska Riau</a:t>
            </a:r>
            <a:endParaRPr lang="id-ID"/>
          </a:p>
        </p:txBody>
      </p:sp>
      <p:sp>
        <p:nvSpPr>
          <p:cNvPr id="7" name="Slide Number Placeholder 6"/>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131332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B711421-7052-4FDE-BBED-846A32DF8D18}" type="datetime1">
              <a:rPr lang="id-ID" smtClean="0"/>
              <a:t>01/03/2023</a:t>
            </a:fld>
            <a:endParaRPr lang="id-ID"/>
          </a:p>
        </p:txBody>
      </p:sp>
      <p:sp>
        <p:nvSpPr>
          <p:cNvPr id="8" name="Footer Placeholder 7"/>
          <p:cNvSpPr>
            <a:spLocks noGrp="1"/>
          </p:cNvSpPr>
          <p:nvPr>
            <p:ph type="ftr" sz="quarter" idx="11"/>
          </p:nvPr>
        </p:nvSpPr>
        <p:spPr/>
        <p:txBody>
          <a:bodyPr/>
          <a:lstStyle/>
          <a:p>
            <a:r>
              <a:rPr lang="nn-NO"/>
              <a:t>Program Studi Sistem Informasi - FASTE - UIN Suska Riau</a:t>
            </a:r>
            <a:endParaRPr lang="id-ID"/>
          </a:p>
        </p:txBody>
      </p:sp>
      <p:sp>
        <p:nvSpPr>
          <p:cNvPr id="9" name="Slide Number Placeholder 8"/>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378034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FD1AA09B-88B7-4B61-B49F-333C70F5E59B}" type="datetime1">
              <a:rPr lang="id-ID" smtClean="0"/>
              <a:t>01/03/2023</a:t>
            </a:fld>
            <a:endParaRPr lang="id-ID"/>
          </a:p>
        </p:txBody>
      </p:sp>
      <p:sp>
        <p:nvSpPr>
          <p:cNvPr id="4" name="Footer Placeholder 3"/>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1146801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048E7-C4D6-4F87-BD12-9D87E509AFAB}" type="datetime1">
              <a:rPr lang="id-ID" smtClean="0"/>
              <a:t>01/03/2023</a:t>
            </a:fld>
            <a:endParaRPr lang="id-ID"/>
          </a:p>
        </p:txBody>
      </p:sp>
      <p:sp>
        <p:nvSpPr>
          <p:cNvPr id="3" name="Footer Placeholder 2"/>
          <p:cNvSpPr>
            <a:spLocks noGrp="1"/>
          </p:cNvSpPr>
          <p:nvPr>
            <p:ph type="ftr" sz="quarter" idx="11"/>
          </p:nvPr>
        </p:nvSpPr>
        <p:spPr/>
        <p:txBody>
          <a:bodyPr/>
          <a:lstStyle/>
          <a:p>
            <a:r>
              <a:rPr lang="nn-NO"/>
              <a:t>Program Studi Sistem Informasi - FASTE - UIN Suska Riau</a:t>
            </a:r>
            <a:endParaRPr lang="id-ID"/>
          </a:p>
        </p:txBody>
      </p:sp>
      <p:sp>
        <p:nvSpPr>
          <p:cNvPr id="4" name="Slide Number Placeholder 3"/>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345057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F98D7F-812C-48A2-BF59-75C6F1E532CA}" type="datetime1">
              <a:rPr lang="id-ID" smtClean="0"/>
              <a:t>01/03/2023</a:t>
            </a:fld>
            <a:endParaRPr lang="id-ID"/>
          </a:p>
        </p:txBody>
      </p:sp>
      <p:sp>
        <p:nvSpPr>
          <p:cNvPr id="6" name="Footer Placeholder 5"/>
          <p:cNvSpPr>
            <a:spLocks noGrp="1"/>
          </p:cNvSpPr>
          <p:nvPr>
            <p:ph type="ftr" sz="quarter" idx="11"/>
          </p:nvPr>
        </p:nvSpPr>
        <p:spPr/>
        <p:txBody>
          <a:bodyPr/>
          <a:lstStyle/>
          <a:p>
            <a:r>
              <a:rPr lang="nn-NO"/>
              <a:t>Program Studi Sistem Informasi - FASTE - UIN Suska Riau</a:t>
            </a:r>
            <a:endParaRPr lang="id-ID"/>
          </a:p>
        </p:txBody>
      </p:sp>
      <p:sp>
        <p:nvSpPr>
          <p:cNvPr id="7" name="Slide Number Placeholder 6"/>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3239013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E4F09E-571A-448E-B51C-956D064559A8}" type="datetime1">
              <a:rPr lang="id-ID" smtClean="0"/>
              <a:t>01/03/2023</a:t>
            </a:fld>
            <a:endParaRPr lang="id-ID"/>
          </a:p>
        </p:txBody>
      </p:sp>
      <p:sp>
        <p:nvSpPr>
          <p:cNvPr id="6" name="Footer Placeholder 5"/>
          <p:cNvSpPr>
            <a:spLocks noGrp="1"/>
          </p:cNvSpPr>
          <p:nvPr>
            <p:ph type="ftr" sz="quarter" idx="11"/>
          </p:nvPr>
        </p:nvSpPr>
        <p:spPr/>
        <p:txBody>
          <a:bodyPr/>
          <a:lstStyle/>
          <a:p>
            <a:r>
              <a:rPr lang="nn-NO"/>
              <a:t>Program Studi Sistem Informasi - FASTE - UIN Suska Riau</a:t>
            </a:r>
            <a:endParaRPr lang="id-ID"/>
          </a:p>
        </p:txBody>
      </p:sp>
      <p:sp>
        <p:nvSpPr>
          <p:cNvPr id="7" name="Slide Number Placeholder 6"/>
          <p:cNvSpPr>
            <a:spLocks noGrp="1"/>
          </p:cNvSpPr>
          <p:nvPr>
            <p:ph type="sldNum" sz="quarter" idx="12"/>
          </p:nvPr>
        </p:nvSpPr>
        <p:spPr/>
        <p:txBody>
          <a:bodyPr/>
          <a:lstStyle/>
          <a:p>
            <a:fld id="{F23AFC95-989C-443A-BD3C-DAE4CC2D2739}" type="slidenum">
              <a:rPr lang="id-ID" smtClean="0"/>
              <a:t>‹#›</a:t>
            </a:fld>
            <a:endParaRPr lang="id-ID"/>
          </a:p>
        </p:txBody>
      </p:sp>
    </p:spTree>
    <p:extLst>
      <p:ext uri="{BB962C8B-B14F-4D97-AF65-F5344CB8AC3E}">
        <p14:creationId xmlns:p14="http://schemas.microsoft.com/office/powerpoint/2010/main" val="245471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CED1A-5DA3-4BD7-92C7-0099D628C4A9}" type="datetime1">
              <a:rPr lang="id-ID" smtClean="0"/>
              <a:t>01/03/2023</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a:t>Program Studi Sistem Informasi - FASTE - UIN Suska Riau</a:t>
            </a:r>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AFC95-989C-443A-BD3C-DAE4CC2D2739}" type="slidenum">
              <a:rPr lang="id-ID" smtClean="0"/>
              <a:t>‹#›</a:t>
            </a:fld>
            <a:endParaRPr lang="id-ID"/>
          </a:p>
        </p:txBody>
      </p:sp>
    </p:spTree>
    <p:extLst>
      <p:ext uri="{BB962C8B-B14F-4D97-AF65-F5344CB8AC3E}">
        <p14:creationId xmlns:p14="http://schemas.microsoft.com/office/powerpoint/2010/main" val="3737151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10" Type="http://schemas.openxmlformats.org/officeDocument/2006/relationships/image" Target="../media/image42.gif"/><Relationship Id="rId4" Type="http://schemas.openxmlformats.org/officeDocument/2006/relationships/image" Target="../media/image36.jp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7xA6k8bo-DM" TargetMode="Externa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jp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9263" y="1066239"/>
            <a:ext cx="10809376" cy="1135063"/>
          </a:xfrm>
        </p:spPr>
        <p:txBody>
          <a:bodyPr>
            <a:normAutofit/>
          </a:bodyPr>
          <a:lstStyle/>
          <a:p>
            <a:r>
              <a:rPr lang="en-US" b="1" dirty="0" err="1"/>
              <a:t>Perangkat</a:t>
            </a:r>
            <a:r>
              <a:rPr lang="en-US" b="1" dirty="0"/>
              <a:t> </a:t>
            </a:r>
            <a:r>
              <a:rPr lang="en-US" b="1" dirty="0" err="1"/>
              <a:t>Jaringan</a:t>
            </a:r>
            <a:r>
              <a:rPr lang="en-US" b="1" dirty="0"/>
              <a:t> </a:t>
            </a:r>
            <a:r>
              <a:rPr lang="en-US" b="1" dirty="0" err="1"/>
              <a:t>Komputer</a:t>
            </a:r>
            <a:endParaRPr lang="id-ID" b="1" dirty="0"/>
          </a:p>
        </p:txBody>
      </p:sp>
      <p:sp>
        <p:nvSpPr>
          <p:cNvPr id="3" name="Subtitle 2"/>
          <p:cNvSpPr>
            <a:spLocks noGrp="1"/>
          </p:cNvSpPr>
          <p:nvPr>
            <p:ph type="subTitle" idx="1"/>
          </p:nvPr>
        </p:nvSpPr>
        <p:spPr>
          <a:xfrm>
            <a:off x="1556040" y="2792542"/>
            <a:ext cx="4853486" cy="792162"/>
          </a:xfrm>
        </p:spPr>
        <p:txBody>
          <a:bodyPr>
            <a:normAutofit/>
          </a:bodyPr>
          <a:lstStyle/>
          <a:p>
            <a:pPr algn="r"/>
            <a:r>
              <a:rPr lang="id-ID" dirty="0"/>
              <a:t>Oleh: </a:t>
            </a:r>
            <a:br>
              <a:rPr lang="id-ID" dirty="0"/>
            </a:br>
            <a:r>
              <a:rPr lang="id-ID" dirty="0"/>
              <a:t>T</a:t>
            </a:r>
            <a:r>
              <a:rPr lang="en-US" dirty="0" err="1"/>
              <a:t>engku</a:t>
            </a:r>
            <a:r>
              <a:rPr lang="id-ID" dirty="0"/>
              <a:t> Khairil Ahsyar,</a:t>
            </a:r>
            <a:r>
              <a:rPr lang="en-US" dirty="0"/>
              <a:t> </a:t>
            </a:r>
            <a:r>
              <a:rPr lang="en-US" dirty="0" err="1"/>
              <a:t>S.Kom</a:t>
            </a:r>
            <a:r>
              <a:rPr lang="en-US" dirty="0"/>
              <a:t>.,</a:t>
            </a:r>
            <a:r>
              <a:rPr lang="id-ID" dirty="0"/>
              <a:t> M.Kom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24" y="5390622"/>
            <a:ext cx="810092" cy="908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p:cNvSpPr txBox="1">
            <a:spLocks/>
          </p:cNvSpPr>
          <p:nvPr/>
        </p:nvSpPr>
        <p:spPr>
          <a:xfrm>
            <a:off x="1796670" y="4254500"/>
            <a:ext cx="4760370" cy="1790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id-ID" sz="2800" dirty="0"/>
              <a:t>Program Studi Sistem Informasi</a:t>
            </a:r>
            <a:br>
              <a:rPr lang="id-ID" sz="2800" dirty="0"/>
            </a:br>
            <a:r>
              <a:rPr lang="id-ID" sz="2800" dirty="0"/>
              <a:t>Fakultas Sains dan Teknologi</a:t>
            </a:r>
            <a:br>
              <a:rPr lang="id-ID" sz="2800" dirty="0"/>
            </a:br>
            <a:r>
              <a:rPr lang="id-ID" sz="2800" dirty="0"/>
              <a:t>UIN </a:t>
            </a:r>
            <a:r>
              <a:rPr lang="id-ID" sz="2800"/>
              <a:t>Suska Riau</a:t>
            </a:r>
            <a:endParaRPr lang="id-ID"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040" y="5411853"/>
            <a:ext cx="867984" cy="837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Subtitle 2"/>
          <p:cNvSpPr txBox="1">
            <a:spLocks/>
          </p:cNvSpPr>
          <p:nvPr/>
        </p:nvSpPr>
        <p:spPr>
          <a:xfrm>
            <a:off x="317500" y="241909"/>
            <a:ext cx="11285444" cy="4330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t>Meeting</a:t>
            </a:r>
            <a:r>
              <a:rPr lang="id-ID" sz="2800" b="1"/>
              <a:t> </a:t>
            </a:r>
            <a:r>
              <a:rPr lang="id-ID" sz="2800" b="1" dirty="0"/>
              <a:t>3 </a:t>
            </a:r>
            <a:r>
              <a:rPr lang="id-ID" sz="2800" b="1"/>
              <a:t>– </a:t>
            </a:r>
            <a:r>
              <a:rPr lang="en-US" sz="2800" b="1"/>
              <a:t>Manajemen Jaringan </a:t>
            </a:r>
            <a:r>
              <a:rPr lang="en-US" sz="2800" b="1" dirty="0" err="1"/>
              <a:t>Komputer</a:t>
            </a:r>
            <a:endParaRPr lang="id-ID" sz="2800" b="1" dirty="0"/>
          </a:p>
        </p:txBody>
      </p:sp>
      <p:pic>
        <p:nvPicPr>
          <p:cNvPr id="8" name="Picture 7">
            <a:extLst>
              <a:ext uri="{FF2B5EF4-FFF2-40B4-BE49-F238E27FC236}">
                <a16:creationId xmlns:a16="http://schemas.microsoft.com/office/drawing/2014/main" id="{886FA13A-65C8-4D86-9E8E-FB9FEAA819DA}"/>
              </a:ext>
            </a:extLst>
          </p:cNvPr>
          <p:cNvPicPr>
            <a:picLocks noChangeAspect="1"/>
          </p:cNvPicPr>
          <p:nvPr/>
        </p:nvPicPr>
        <p:blipFill>
          <a:blip r:embed="rId4"/>
          <a:stretch>
            <a:fillRect/>
          </a:stretch>
        </p:blipFill>
        <p:spPr>
          <a:xfrm>
            <a:off x="6840444" y="2682516"/>
            <a:ext cx="4762500" cy="3162300"/>
          </a:xfrm>
          <a:prstGeom prst="rect">
            <a:avLst/>
          </a:prstGeom>
          <a:ln>
            <a:noFill/>
          </a:ln>
          <a:effectLst>
            <a:softEdge rad="112500"/>
          </a:effectLst>
        </p:spPr>
      </p:pic>
    </p:spTree>
    <p:extLst>
      <p:ext uri="{BB962C8B-B14F-4D97-AF65-F5344CB8AC3E}">
        <p14:creationId xmlns:p14="http://schemas.microsoft.com/office/powerpoint/2010/main" val="416192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1214-723B-4599-8CD5-60925E9E701C}"/>
              </a:ext>
            </a:extLst>
          </p:cNvPr>
          <p:cNvSpPr>
            <a:spLocks noGrp="1"/>
          </p:cNvSpPr>
          <p:nvPr>
            <p:ph type="title"/>
          </p:nvPr>
        </p:nvSpPr>
        <p:spPr/>
        <p:txBody>
          <a:bodyPr/>
          <a:lstStyle/>
          <a:p>
            <a:r>
              <a:rPr lang="en-US"/>
              <a:t>Repeater</a:t>
            </a:r>
            <a:endParaRPr lang="en-ID"/>
          </a:p>
        </p:txBody>
      </p:sp>
      <p:sp>
        <p:nvSpPr>
          <p:cNvPr id="3" name="Content Placeholder 2">
            <a:extLst>
              <a:ext uri="{FF2B5EF4-FFF2-40B4-BE49-F238E27FC236}">
                <a16:creationId xmlns:a16="http://schemas.microsoft.com/office/drawing/2014/main" id="{F42DAF82-A34F-406B-9A51-E917D382D1AA}"/>
              </a:ext>
            </a:extLst>
          </p:cNvPr>
          <p:cNvSpPr>
            <a:spLocks noGrp="1"/>
          </p:cNvSpPr>
          <p:nvPr>
            <p:ph idx="1"/>
          </p:nvPr>
        </p:nvSpPr>
        <p:spPr>
          <a:xfrm>
            <a:off x="838201" y="1825625"/>
            <a:ext cx="4975746" cy="4351338"/>
          </a:xfrm>
        </p:spPr>
        <p:txBody>
          <a:bodyPr>
            <a:normAutofit/>
          </a:bodyPr>
          <a:lstStyle/>
          <a:p>
            <a:r>
              <a:rPr lang="en-ID"/>
              <a:t>Berfungsi memperkuat / memperluas jangkauan sinyal yang lemah dari perangkat asal ke tujuan. </a:t>
            </a:r>
          </a:p>
          <a:p>
            <a:r>
              <a:rPr lang="en-ID"/>
              <a:t>Cara kerja: menerima sinyal dari perangkat asal (yang lemah) kemudian memancarkannya kembali dengan jangkauan yang lebih luas dan kuat. </a:t>
            </a:r>
          </a:p>
        </p:txBody>
      </p:sp>
      <p:sp>
        <p:nvSpPr>
          <p:cNvPr id="4" name="Footer Placeholder 3">
            <a:extLst>
              <a:ext uri="{FF2B5EF4-FFF2-40B4-BE49-F238E27FC236}">
                <a16:creationId xmlns:a16="http://schemas.microsoft.com/office/drawing/2014/main" id="{A8840889-7859-4E1A-ACF8-DE3AFF1BDDBA}"/>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E66AD031-57FB-4785-89B1-F163B626C64A}"/>
              </a:ext>
            </a:extLst>
          </p:cNvPr>
          <p:cNvSpPr>
            <a:spLocks noGrp="1"/>
          </p:cNvSpPr>
          <p:nvPr>
            <p:ph type="sldNum" sz="quarter" idx="12"/>
          </p:nvPr>
        </p:nvSpPr>
        <p:spPr/>
        <p:txBody>
          <a:bodyPr/>
          <a:lstStyle/>
          <a:p>
            <a:fld id="{F23AFC95-989C-443A-BD3C-DAE4CC2D2739}" type="slidenum">
              <a:rPr lang="id-ID" smtClean="0"/>
              <a:t>10</a:t>
            </a:fld>
            <a:endParaRPr lang="id-ID"/>
          </a:p>
        </p:txBody>
      </p:sp>
      <p:pic>
        <p:nvPicPr>
          <p:cNvPr id="7" name="Picture 6">
            <a:extLst>
              <a:ext uri="{FF2B5EF4-FFF2-40B4-BE49-F238E27FC236}">
                <a16:creationId xmlns:a16="http://schemas.microsoft.com/office/drawing/2014/main" id="{767577C9-997C-47D2-9399-FE14E7E9FE05}"/>
              </a:ext>
            </a:extLst>
          </p:cNvPr>
          <p:cNvPicPr>
            <a:picLocks noChangeAspect="1"/>
          </p:cNvPicPr>
          <p:nvPr/>
        </p:nvPicPr>
        <p:blipFill>
          <a:blip r:embed="rId2"/>
          <a:stretch>
            <a:fillRect/>
          </a:stretch>
        </p:blipFill>
        <p:spPr>
          <a:xfrm>
            <a:off x="6378055" y="3696750"/>
            <a:ext cx="4598157" cy="3024725"/>
          </a:xfrm>
          <a:prstGeom prst="rect">
            <a:avLst/>
          </a:prstGeom>
        </p:spPr>
      </p:pic>
      <p:pic>
        <p:nvPicPr>
          <p:cNvPr id="8" name="Content Placeholder 6">
            <a:extLst>
              <a:ext uri="{FF2B5EF4-FFF2-40B4-BE49-F238E27FC236}">
                <a16:creationId xmlns:a16="http://schemas.microsoft.com/office/drawing/2014/main" id="{DB960687-83C5-4F0A-8C85-A3F1F7BAE121}"/>
              </a:ext>
            </a:extLst>
          </p:cNvPr>
          <p:cNvPicPr>
            <a:picLocks noChangeAspect="1"/>
          </p:cNvPicPr>
          <p:nvPr/>
        </p:nvPicPr>
        <p:blipFill>
          <a:blip r:embed="rId3"/>
          <a:stretch>
            <a:fillRect/>
          </a:stretch>
        </p:blipFill>
        <p:spPr>
          <a:xfrm>
            <a:off x="8276455" y="757379"/>
            <a:ext cx="3266139" cy="3266139"/>
          </a:xfrm>
          <a:prstGeom prst="rect">
            <a:avLst/>
          </a:prstGeom>
        </p:spPr>
      </p:pic>
    </p:spTree>
    <p:extLst>
      <p:ext uri="{BB962C8B-B14F-4D97-AF65-F5344CB8AC3E}">
        <p14:creationId xmlns:p14="http://schemas.microsoft.com/office/powerpoint/2010/main" val="231484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1D94-D4B9-4D9F-8EDD-3A020DE29998}"/>
              </a:ext>
            </a:extLst>
          </p:cNvPr>
          <p:cNvSpPr>
            <a:spLocks noGrp="1"/>
          </p:cNvSpPr>
          <p:nvPr>
            <p:ph type="title"/>
          </p:nvPr>
        </p:nvSpPr>
        <p:spPr/>
        <p:txBody>
          <a:bodyPr/>
          <a:lstStyle/>
          <a:p>
            <a:r>
              <a:rPr lang="en-US"/>
              <a:t>Switch</a:t>
            </a:r>
            <a:endParaRPr lang="en-ID"/>
          </a:p>
        </p:txBody>
      </p:sp>
      <p:sp>
        <p:nvSpPr>
          <p:cNvPr id="3" name="Content Placeholder 2">
            <a:extLst>
              <a:ext uri="{FF2B5EF4-FFF2-40B4-BE49-F238E27FC236}">
                <a16:creationId xmlns:a16="http://schemas.microsoft.com/office/drawing/2014/main" id="{F158A893-D178-4A87-98CC-F411115A0E1A}"/>
              </a:ext>
            </a:extLst>
          </p:cNvPr>
          <p:cNvSpPr>
            <a:spLocks noGrp="1"/>
          </p:cNvSpPr>
          <p:nvPr>
            <p:ph idx="1"/>
          </p:nvPr>
        </p:nvSpPr>
        <p:spPr>
          <a:xfrm>
            <a:off x="838200" y="1825625"/>
            <a:ext cx="10666863" cy="4351338"/>
          </a:xfrm>
        </p:spPr>
        <p:txBody>
          <a:bodyPr>
            <a:normAutofit/>
          </a:bodyPr>
          <a:lstStyle/>
          <a:p>
            <a:r>
              <a:rPr lang="en-ID"/>
              <a:t>Perangkat yang berfungsi untuk membagi sinyal dan memfilter paket data kemudian meneruskannya ke jaringan yang dituju. </a:t>
            </a:r>
          </a:p>
          <a:p>
            <a:r>
              <a:rPr lang="en-ID"/>
              <a:t>Kecepatan transfer data lebih baik dari hub karena alur jalannya data dapat ditentukan.</a:t>
            </a:r>
          </a:p>
          <a:p>
            <a:r>
              <a:rPr lang="en-ID"/>
              <a:t>Dapat mengatasi masalah collusion.</a:t>
            </a:r>
          </a:p>
        </p:txBody>
      </p:sp>
      <p:sp>
        <p:nvSpPr>
          <p:cNvPr id="4" name="Footer Placeholder 3">
            <a:extLst>
              <a:ext uri="{FF2B5EF4-FFF2-40B4-BE49-F238E27FC236}">
                <a16:creationId xmlns:a16="http://schemas.microsoft.com/office/drawing/2014/main" id="{977ECC83-C8C8-480A-98E9-E625AAECFE67}"/>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1CD2CA4D-EDAC-496C-B671-6A37A5E69E92}"/>
              </a:ext>
            </a:extLst>
          </p:cNvPr>
          <p:cNvSpPr>
            <a:spLocks noGrp="1"/>
          </p:cNvSpPr>
          <p:nvPr>
            <p:ph type="sldNum" sz="quarter" idx="12"/>
          </p:nvPr>
        </p:nvSpPr>
        <p:spPr/>
        <p:txBody>
          <a:bodyPr/>
          <a:lstStyle/>
          <a:p>
            <a:fld id="{F23AFC95-989C-443A-BD3C-DAE4CC2D2739}" type="slidenum">
              <a:rPr lang="id-ID" smtClean="0"/>
              <a:t>11</a:t>
            </a:fld>
            <a:endParaRPr lang="id-ID"/>
          </a:p>
        </p:txBody>
      </p:sp>
      <p:pic>
        <p:nvPicPr>
          <p:cNvPr id="6" name="Picture 5">
            <a:extLst>
              <a:ext uri="{FF2B5EF4-FFF2-40B4-BE49-F238E27FC236}">
                <a16:creationId xmlns:a16="http://schemas.microsoft.com/office/drawing/2014/main" id="{05C9F1F7-671C-43BB-9F86-23570FEF5580}"/>
              </a:ext>
            </a:extLst>
          </p:cNvPr>
          <p:cNvPicPr>
            <a:picLocks noChangeAspect="1"/>
          </p:cNvPicPr>
          <p:nvPr/>
        </p:nvPicPr>
        <p:blipFill rotWithShape="1">
          <a:blip r:embed="rId2"/>
          <a:srcRect l="2901" t="13044" r="2992" b="19855"/>
          <a:stretch/>
        </p:blipFill>
        <p:spPr>
          <a:xfrm>
            <a:off x="1936177" y="4477558"/>
            <a:ext cx="8893130" cy="1699405"/>
          </a:xfrm>
          <a:prstGeom prst="rect">
            <a:avLst/>
          </a:prstGeom>
        </p:spPr>
      </p:pic>
    </p:spTree>
    <p:extLst>
      <p:ext uri="{BB962C8B-B14F-4D97-AF65-F5344CB8AC3E}">
        <p14:creationId xmlns:p14="http://schemas.microsoft.com/office/powerpoint/2010/main" val="318765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4F0A-5451-407F-812A-968E2CADFC49}"/>
              </a:ext>
            </a:extLst>
          </p:cNvPr>
          <p:cNvSpPr>
            <a:spLocks noGrp="1"/>
          </p:cNvSpPr>
          <p:nvPr>
            <p:ph type="title"/>
          </p:nvPr>
        </p:nvSpPr>
        <p:spPr/>
        <p:txBody>
          <a:bodyPr/>
          <a:lstStyle/>
          <a:p>
            <a:r>
              <a:rPr lang="en-US"/>
              <a:t>Hub</a:t>
            </a:r>
            <a:endParaRPr lang="en-ID"/>
          </a:p>
        </p:txBody>
      </p:sp>
      <p:sp>
        <p:nvSpPr>
          <p:cNvPr id="3" name="Content Placeholder 2">
            <a:extLst>
              <a:ext uri="{FF2B5EF4-FFF2-40B4-BE49-F238E27FC236}">
                <a16:creationId xmlns:a16="http://schemas.microsoft.com/office/drawing/2014/main" id="{09CBFEB8-9643-44EF-A5DE-72F4C7C83163}"/>
              </a:ext>
            </a:extLst>
          </p:cNvPr>
          <p:cNvSpPr>
            <a:spLocks noGrp="1"/>
          </p:cNvSpPr>
          <p:nvPr>
            <p:ph idx="1"/>
          </p:nvPr>
        </p:nvSpPr>
        <p:spPr>
          <a:xfrm>
            <a:off x="838200" y="1828799"/>
            <a:ext cx="6190397" cy="4348163"/>
          </a:xfrm>
        </p:spPr>
        <p:txBody>
          <a:bodyPr>
            <a:normAutofit/>
          </a:bodyPr>
          <a:lstStyle/>
          <a:p>
            <a:r>
              <a:rPr lang="en-ID"/>
              <a:t>Bertugas mengubah sinyal transmisi jaringan agar perangkat yang terhubung ke Hub dapat saling terhubung.</a:t>
            </a:r>
          </a:p>
          <a:p>
            <a:r>
              <a:rPr lang="en-ID"/>
              <a:t>Tidak dapat mengatur alur jalannya data, sehingga setiap paket data yang melewati hub akan dibroadcast ke semua port sampai paket data yang dimaksud sampai ke tujuan.</a:t>
            </a:r>
          </a:p>
          <a:p>
            <a:r>
              <a:rPr lang="en-ID"/>
              <a:t>Dapat terjadi </a:t>
            </a:r>
            <a:r>
              <a:rPr lang="en-ID" i="1"/>
              <a:t>collision </a:t>
            </a:r>
            <a:r>
              <a:rPr lang="en-ID"/>
              <a:t>atau tabrakan data.</a:t>
            </a:r>
          </a:p>
        </p:txBody>
      </p:sp>
      <p:sp>
        <p:nvSpPr>
          <p:cNvPr id="4" name="Footer Placeholder 3">
            <a:extLst>
              <a:ext uri="{FF2B5EF4-FFF2-40B4-BE49-F238E27FC236}">
                <a16:creationId xmlns:a16="http://schemas.microsoft.com/office/drawing/2014/main" id="{28D15B5D-9CEA-45AC-BD96-8DC560652DD9}"/>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FEF11175-4663-49FC-BA7A-2FE2D2601037}"/>
              </a:ext>
            </a:extLst>
          </p:cNvPr>
          <p:cNvSpPr>
            <a:spLocks noGrp="1"/>
          </p:cNvSpPr>
          <p:nvPr>
            <p:ph type="sldNum" sz="quarter" idx="12"/>
          </p:nvPr>
        </p:nvSpPr>
        <p:spPr/>
        <p:txBody>
          <a:bodyPr/>
          <a:lstStyle/>
          <a:p>
            <a:fld id="{F23AFC95-989C-443A-BD3C-DAE4CC2D2739}" type="slidenum">
              <a:rPr lang="id-ID" smtClean="0"/>
              <a:t>12</a:t>
            </a:fld>
            <a:endParaRPr lang="id-ID"/>
          </a:p>
        </p:txBody>
      </p:sp>
      <p:pic>
        <p:nvPicPr>
          <p:cNvPr id="6" name="Content Placeholder 6">
            <a:extLst>
              <a:ext uri="{FF2B5EF4-FFF2-40B4-BE49-F238E27FC236}">
                <a16:creationId xmlns:a16="http://schemas.microsoft.com/office/drawing/2014/main" id="{A46AB68C-025A-481E-A39C-94B90085250F}"/>
              </a:ext>
            </a:extLst>
          </p:cNvPr>
          <p:cNvPicPr>
            <a:picLocks noChangeAspect="1"/>
          </p:cNvPicPr>
          <p:nvPr/>
        </p:nvPicPr>
        <p:blipFill rotWithShape="1">
          <a:blip r:embed="rId2"/>
          <a:srcRect l="6089" t="12951" r="6796" b="13767"/>
          <a:stretch/>
        </p:blipFill>
        <p:spPr>
          <a:xfrm>
            <a:off x="7864527" y="2958336"/>
            <a:ext cx="3806147" cy="1797582"/>
          </a:xfrm>
          <a:prstGeom prst="rect">
            <a:avLst/>
          </a:prstGeom>
        </p:spPr>
      </p:pic>
      <p:pic>
        <p:nvPicPr>
          <p:cNvPr id="7" name="Picture 6">
            <a:extLst>
              <a:ext uri="{FF2B5EF4-FFF2-40B4-BE49-F238E27FC236}">
                <a16:creationId xmlns:a16="http://schemas.microsoft.com/office/drawing/2014/main" id="{471A3B4B-B704-4A76-BA4D-661BE7174143}"/>
              </a:ext>
            </a:extLst>
          </p:cNvPr>
          <p:cNvPicPr>
            <a:picLocks noChangeAspect="1"/>
          </p:cNvPicPr>
          <p:nvPr/>
        </p:nvPicPr>
        <p:blipFill rotWithShape="1">
          <a:blip r:embed="rId3"/>
          <a:srcRect t="15582" b="27553"/>
          <a:stretch/>
        </p:blipFill>
        <p:spPr>
          <a:xfrm>
            <a:off x="7301552" y="1332718"/>
            <a:ext cx="4369122" cy="1668156"/>
          </a:xfrm>
          <a:prstGeom prst="rect">
            <a:avLst/>
          </a:prstGeom>
        </p:spPr>
      </p:pic>
      <p:pic>
        <p:nvPicPr>
          <p:cNvPr id="8" name="Picture 7">
            <a:extLst>
              <a:ext uri="{FF2B5EF4-FFF2-40B4-BE49-F238E27FC236}">
                <a16:creationId xmlns:a16="http://schemas.microsoft.com/office/drawing/2014/main" id="{D33471D1-3BFE-4E63-A05C-9F887DDFD558}"/>
              </a:ext>
            </a:extLst>
          </p:cNvPr>
          <p:cNvPicPr>
            <a:picLocks noChangeAspect="1"/>
          </p:cNvPicPr>
          <p:nvPr/>
        </p:nvPicPr>
        <p:blipFill rotWithShape="1">
          <a:blip r:embed="rId4"/>
          <a:srcRect l="15360" t="27159" r="16455" b="25745"/>
          <a:stretch/>
        </p:blipFill>
        <p:spPr>
          <a:xfrm>
            <a:off x="8437523" y="4933013"/>
            <a:ext cx="2097179" cy="1448523"/>
          </a:xfrm>
          <a:prstGeom prst="rect">
            <a:avLst/>
          </a:prstGeom>
        </p:spPr>
      </p:pic>
    </p:spTree>
    <p:extLst>
      <p:ext uri="{BB962C8B-B14F-4D97-AF65-F5344CB8AC3E}">
        <p14:creationId xmlns:p14="http://schemas.microsoft.com/office/powerpoint/2010/main" val="115259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6DDD-B54B-40F8-8877-201A0FDF5CBA}"/>
              </a:ext>
            </a:extLst>
          </p:cNvPr>
          <p:cNvSpPr>
            <a:spLocks noGrp="1"/>
          </p:cNvSpPr>
          <p:nvPr>
            <p:ph type="title"/>
          </p:nvPr>
        </p:nvSpPr>
        <p:spPr/>
        <p:txBody>
          <a:bodyPr/>
          <a:lstStyle/>
          <a:p>
            <a:r>
              <a:rPr lang="en-US"/>
              <a:t>Network Attached Storage (NAS)</a:t>
            </a:r>
            <a:endParaRPr lang="en-ID"/>
          </a:p>
        </p:txBody>
      </p:sp>
      <p:sp>
        <p:nvSpPr>
          <p:cNvPr id="3" name="Content Placeholder 2">
            <a:extLst>
              <a:ext uri="{FF2B5EF4-FFF2-40B4-BE49-F238E27FC236}">
                <a16:creationId xmlns:a16="http://schemas.microsoft.com/office/drawing/2014/main" id="{2996D8C2-186A-4B46-B859-E2E314C79DC1}"/>
              </a:ext>
            </a:extLst>
          </p:cNvPr>
          <p:cNvSpPr>
            <a:spLocks noGrp="1"/>
          </p:cNvSpPr>
          <p:nvPr>
            <p:ph idx="1"/>
          </p:nvPr>
        </p:nvSpPr>
        <p:spPr>
          <a:xfrm>
            <a:off x="838200" y="1825625"/>
            <a:ext cx="5780964" cy="4351338"/>
          </a:xfrm>
        </p:spPr>
        <p:txBody>
          <a:bodyPr>
            <a:normAutofit fontScale="92500" lnSpcReduction="10000"/>
          </a:bodyPr>
          <a:lstStyle/>
          <a:p>
            <a:r>
              <a:rPr lang="en-ID"/>
              <a:t>Merupakan perangkat storage yang terhubung dengan jaringan utama sehingga ketika komputer client membutuhkan penyimpanan tambahan, maka peran NAS ini akan dibutuhkan.</a:t>
            </a:r>
          </a:p>
          <a:p>
            <a:r>
              <a:rPr lang="en-ID"/>
              <a:t>Cara kerja NAS ini hampir mirip dengan layanan cloud storage namun bersifat pribadi (lokal) sehingga hanya komputer client yang terhubung di jaringan (seperti: di kantor/perusahaan) yang bisa mengaksesnya.</a:t>
            </a:r>
          </a:p>
        </p:txBody>
      </p:sp>
      <p:sp>
        <p:nvSpPr>
          <p:cNvPr id="4" name="Footer Placeholder 3">
            <a:extLst>
              <a:ext uri="{FF2B5EF4-FFF2-40B4-BE49-F238E27FC236}">
                <a16:creationId xmlns:a16="http://schemas.microsoft.com/office/drawing/2014/main" id="{510E867C-E8B2-447D-8944-DEF55815AFB0}"/>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2ED29C6E-EF59-4C9A-B67F-2F48ED36E7BC}"/>
              </a:ext>
            </a:extLst>
          </p:cNvPr>
          <p:cNvSpPr>
            <a:spLocks noGrp="1"/>
          </p:cNvSpPr>
          <p:nvPr>
            <p:ph type="sldNum" sz="quarter" idx="12"/>
          </p:nvPr>
        </p:nvSpPr>
        <p:spPr/>
        <p:txBody>
          <a:bodyPr/>
          <a:lstStyle/>
          <a:p>
            <a:fld id="{F23AFC95-989C-443A-BD3C-DAE4CC2D2739}" type="slidenum">
              <a:rPr lang="id-ID" smtClean="0"/>
              <a:t>13</a:t>
            </a:fld>
            <a:endParaRPr lang="id-ID"/>
          </a:p>
        </p:txBody>
      </p:sp>
      <p:pic>
        <p:nvPicPr>
          <p:cNvPr id="7" name="Picture 6">
            <a:extLst>
              <a:ext uri="{FF2B5EF4-FFF2-40B4-BE49-F238E27FC236}">
                <a16:creationId xmlns:a16="http://schemas.microsoft.com/office/drawing/2014/main" id="{CCB3902B-7D85-46E4-925A-E3A809301175}"/>
              </a:ext>
            </a:extLst>
          </p:cNvPr>
          <p:cNvPicPr>
            <a:picLocks noChangeAspect="1"/>
          </p:cNvPicPr>
          <p:nvPr/>
        </p:nvPicPr>
        <p:blipFill>
          <a:blip r:embed="rId2"/>
          <a:stretch>
            <a:fillRect/>
          </a:stretch>
        </p:blipFill>
        <p:spPr>
          <a:xfrm>
            <a:off x="7314774" y="2101115"/>
            <a:ext cx="3676650" cy="3228975"/>
          </a:xfrm>
          <a:prstGeom prst="rect">
            <a:avLst/>
          </a:prstGeom>
        </p:spPr>
      </p:pic>
    </p:spTree>
    <p:extLst>
      <p:ext uri="{BB962C8B-B14F-4D97-AF65-F5344CB8AC3E}">
        <p14:creationId xmlns:p14="http://schemas.microsoft.com/office/powerpoint/2010/main" val="413033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IC Card and Ethernet Protocol » Networkustad">
            <a:extLst>
              <a:ext uri="{FF2B5EF4-FFF2-40B4-BE49-F238E27FC236}">
                <a16:creationId xmlns:a16="http://schemas.microsoft.com/office/drawing/2014/main" id="{0F4D795D-71D3-48EA-AAE5-6D19F7C05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 t="5007" r="2005" b="2174"/>
          <a:stretch/>
        </p:blipFill>
        <p:spPr bwMode="auto">
          <a:xfrm>
            <a:off x="6039497" y="1392446"/>
            <a:ext cx="5519114" cy="43513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9E21C7-07C9-42B3-8421-263D1B2295D9}"/>
              </a:ext>
            </a:extLst>
          </p:cNvPr>
          <p:cNvSpPr>
            <a:spLocks noGrp="1"/>
          </p:cNvSpPr>
          <p:nvPr>
            <p:ph type="title"/>
          </p:nvPr>
        </p:nvSpPr>
        <p:spPr/>
        <p:txBody>
          <a:bodyPr/>
          <a:lstStyle/>
          <a:p>
            <a:r>
              <a:rPr lang="en-US"/>
              <a:t>Network Interface Card (NIC)</a:t>
            </a:r>
            <a:endParaRPr lang="en-ID"/>
          </a:p>
        </p:txBody>
      </p:sp>
      <p:sp>
        <p:nvSpPr>
          <p:cNvPr id="3" name="Content Placeholder 2">
            <a:extLst>
              <a:ext uri="{FF2B5EF4-FFF2-40B4-BE49-F238E27FC236}">
                <a16:creationId xmlns:a16="http://schemas.microsoft.com/office/drawing/2014/main" id="{390FE52D-7F9E-48C1-ADDE-DC9C59716FB4}"/>
              </a:ext>
            </a:extLst>
          </p:cNvPr>
          <p:cNvSpPr>
            <a:spLocks noGrp="1"/>
          </p:cNvSpPr>
          <p:nvPr>
            <p:ph idx="1"/>
          </p:nvPr>
        </p:nvSpPr>
        <p:spPr>
          <a:xfrm>
            <a:off x="838201" y="1825625"/>
            <a:ext cx="5003042" cy="4351338"/>
          </a:xfrm>
        </p:spPr>
        <p:txBody>
          <a:bodyPr>
            <a:normAutofit/>
          </a:bodyPr>
          <a:lstStyle/>
          <a:p>
            <a:r>
              <a:rPr lang="en-ID"/>
              <a:t>Nama lain dari: Kartu Jaringan, Ethernet, LAN Card. </a:t>
            </a:r>
          </a:p>
          <a:p>
            <a:r>
              <a:rPr lang="en-ID"/>
              <a:t>Merupakan interface dari media jaringan ke host atau perangkat jaringan komputer lainnya.</a:t>
            </a:r>
          </a:p>
          <a:p>
            <a:r>
              <a:rPr lang="en-ID"/>
              <a:t>Menggunakan kabel Twisted Pair (UTP atau STP).</a:t>
            </a:r>
          </a:p>
          <a:p>
            <a:r>
              <a:rPr lang="en-ID"/>
              <a:t>Biasanya banyak digunakan dalam jaringan LAN.</a:t>
            </a:r>
          </a:p>
        </p:txBody>
      </p:sp>
      <p:sp>
        <p:nvSpPr>
          <p:cNvPr id="4" name="Footer Placeholder 3">
            <a:extLst>
              <a:ext uri="{FF2B5EF4-FFF2-40B4-BE49-F238E27FC236}">
                <a16:creationId xmlns:a16="http://schemas.microsoft.com/office/drawing/2014/main" id="{E50D5CC0-97A5-4600-8218-35A1784A6579}"/>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1547B4E4-C5E3-4994-A884-F2835C8B8FBE}"/>
              </a:ext>
            </a:extLst>
          </p:cNvPr>
          <p:cNvSpPr>
            <a:spLocks noGrp="1"/>
          </p:cNvSpPr>
          <p:nvPr>
            <p:ph type="sldNum" sz="quarter" idx="12"/>
          </p:nvPr>
        </p:nvSpPr>
        <p:spPr/>
        <p:txBody>
          <a:bodyPr/>
          <a:lstStyle/>
          <a:p>
            <a:fld id="{F23AFC95-989C-443A-BD3C-DAE4CC2D2739}" type="slidenum">
              <a:rPr lang="id-ID" smtClean="0"/>
              <a:t>14</a:t>
            </a:fld>
            <a:endParaRPr lang="id-ID"/>
          </a:p>
        </p:txBody>
      </p:sp>
    </p:spTree>
    <p:extLst>
      <p:ext uri="{BB962C8B-B14F-4D97-AF65-F5344CB8AC3E}">
        <p14:creationId xmlns:p14="http://schemas.microsoft.com/office/powerpoint/2010/main" val="173678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21C7-07C9-42B3-8421-263D1B2295D9}"/>
              </a:ext>
            </a:extLst>
          </p:cNvPr>
          <p:cNvSpPr>
            <a:spLocks noGrp="1"/>
          </p:cNvSpPr>
          <p:nvPr>
            <p:ph type="title"/>
          </p:nvPr>
        </p:nvSpPr>
        <p:spPr/>
        <p:txBody>
          <a:bodyPr/>
          <a:lstStyle/>
          <a:p>
            <a:r>
              <a:rPr lang="en-US"/>
              <a:t>Wireless Card</a:t>
            </a:r>
            <a:endParaRPr lang="en-ID"/>
          </a:p>
        </p:txBody>
      </p:sp>
      <p:sp>
        <p:nvSpPr>
          <p:cNvPr id="3" name="Content Placeholder 2">
            <a:extLst>
              <a:ext uri="{FF2B5EF4-FFF2-40B4-BE49-F238E27FC236}">
                <a16:creationId xmlns:a16="http://schemas.microsoft.com/office/drawing/2014/main" id="{390FE52D-7F9E-48C1-ADDE-DC9C59716FB4}"/>
              </a:ext>
            </a:extLst>
          </p:cNvPr>
          <p:cNvSpPr>
            <a:spLocks noGrp="1"/>
          </p:cNvSpPr>
          <p:nvPr>
            <p:ph idx="1"/>
          </p:nvPr>
        </p:nvSpPr>
        <p:spPr>
          <a:xfrm>
            <a:off x="838201" y="1825625"/>
            <a:ext cx="5003042" cy="4351338"/>
          </a:xfrm>
        </p:spPr>
        <p:txBody>
          <a:bodyPr>
            <a:normAutofit/>
          </a:bodyPr>
          <a:lstStyle/>
          <a:p>
            <a:r>
              <a:rPr lang="en-ID"/>
              <a:t>Merupakan interface dari media jaringan ke host atau perangkat jaringan komputer lainnya.</a:t>
            </a:r>
          </a:p>
          <a:p>
            <a:r>
              <a:rPr lang="en-ID"/>
              <a:t>Tidak menggunakan media pengkabelan melainkan secara wireless.</a:t>
            </a:r>
          </a:p>
          <a:p>
            <a:r>
              <a:rPr lang="en-ID"/>
              <a:t>Biasanya banyak digunakan dalam jaringan LAN.</a:t>
            </a:r>
          </a:p>
        </p:txBody>
      </p:sp>
      <p:sp>
        <p:nvSpPr>
          <p:cNvPr id="4" name="Footer Placeholder 3">
            <a:extLst>
              <a:ext uri="{FF2B5EF4-FFF2-40B4-BE49-F238E27FC236}">
                <a16:creationId xmlns:a16="http://schemas.microsoft.com/office/drawing/2014/main" id="{E50D5CC0-97A5-4600-8218-35A1784A6579}"/>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1547B4E4-C5E3-4994-A884-F2835C8B8FBE}"/>
              </a:ext>
            </a:extLst>
          </p:cNvPr>
          <p:cNvSpPr>
            <a:spLocks noGrp="1"/>
          </p:cNvSpPr>
          <p:nvPr>
            <p:ph type="sldNum" sz="quarter" idx="12"/>
          </p:nvPr>
        </p:nvSpPr>
        <p:spPr/>
        <p:txBody>
          <a:bodyPr/>
          <a:lstStyle/>
          <a:p>
            <a:fld id="{F23AFC95-989C-443A-BD3C-DAE4CC2D2739}" type="slidenum">
              <a:rPr lang="id-ID" smtClean="0"/>
              <a:t>15</a:t>
            </a:fld>
            <a:endParaRPr lang="id-ID"/>
          </a:p>
        </p:txBody>
      </p:sp>
      <p:pic>
        <p:nvPicPr>
          <p:cNvPr id="7" name="Picture 6">
            <a:extLst>
              <a:ext uri="{FF2B5EF4-FFF2-40B4-BE49-F238E27FC236}">
                <a16:creationId xmlns:a16="http://schemas.microsoft.com/office/drawing/2014/main" id="{34BEB976-674B-4B6F-ADBA-2D63866AEA97}"/>
              </a:ext>
            </a:extLst>
          </p:cNvPr>
          <p:cNvPicPr>
            <a:picLocks noChangeAspect="1"/>
          </p:cNvPicPr>
          <p:nvPr/>
        </p:nvPicPr>
        <p:blipFill>
          <a:blip r:embed="rId2"/>
          <a:stretch>
            <a:fillRect/>
          </a:stretch>
        </p:blipFill>
        <p:spPr>
          <a:xfrm flipH="1">
            <a:off x="8263150" y="3062239"/>
            <a:ext cx="3438099" cy="3438099"/>
          </a:xfrm>
          <a:prstGeom prst="rect">
            <a:avLst/>
          </a:prstGeom>
        </p:spPr>
      </p:pic>
      <p:pic>
        <p:nvPicPr>
          <p:cNvPr id="9" name="Picture 8">
            <a:extLst>
              <a:ext uri="{FF2B5EF4-FFF2-40B4-BE49-F238E27FC236}">
                <a16:creationId xmlns:a16="http://schemas.microsoft.com/office/drawing/2014/main" id="{4CBFE197-8E07-4921-A9BA-13B8DACD0177}"/>
              </a:ext>
            </a:extLst>
          </p:cNvPr>
          <p:cNvPicPr>
            <a:picLocks noChangeAspect="1"/>
          </p:cNvPicPr>
          <p:nvPr/>
        </p:nvPicPr>
        <p:blipFill rotWithShape="1">
          <a:blip r:embed="rId3"/>
          <a:srcRect l="5090" t="11941" r="3831" b="5888"/>
          <a:stretch/>
        </p:blipFill>
        <p:spPr>
          <a:xfrm>
            <a:off x="5969458" y="2052828"/>
            <a:ext cx="4012741" cy="2305223"/>
          </a:xfrm>
          <a:prstGeom prst="rect">
            <a:avLst/>
          </a:prstGeom>
        </p:spPr>
      </p:pic>
      <p:pic>
        <p:nvPicPr>
          <p:cNvPr id="8" name="Picture 7">
            <a:extLst>
              <a:ext uri="{FF2B5EF4-FFF2-40B4-BE49-F238E27FC236}">
                <a16:creationId xmlns:a16="http://schemas.microsoft.com/office/drawing/2014/main" id="{FD9827FD-AB9F-48BC-BA07-BB057E9D2165}"/>
              </a:ext>
            </a:extLst>
          </p:cNvPr>
          <p:cNvPicPr>
            <a:picLocks noChangeAspect="1"/>
          </p:cNvPicPr>
          <p:nvPr/>
        </p:nvPicPr>
        <p:blipFill rotWithShape="1">
          <a:blip r:embed="rId4"/>
          <a:srcRect l="6370" t="12958" r="4616" b="12049"/>
          <a:stretch/>
        </p:blipFill>
        <p:spPr>
          <a:xfrm>
            <a:off x="9740346" y="696483"/>
            <a:ext cx="1446318" cy="1218495"/>
          </a:xfrm>
          <a:prstGeom prst="rect">
            <a:avLst/>
          </a:prstGeom>
        </p:spPr>
      </p:pic>
    </p:spTree>
    <p:extLst>
      <p:ext uri="{BB962C8B-B14F-4D97-AF65-F5344CB8AC3E}">
        <p14:creationId xmlns:p14="http://schemas.microsoft.com/office/powerpoint/2010/main" val="171613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6237-5677-4EA5-9AE0-C937991676FF}"/>
              </a:ext>
            </a:extLst>
          </p:cNvPr>
          <p:cNvSpPr>
            <a:spLocks noGrp="1"/>
          </p:cNvSpPr>
          <p:nvPr>
            <p:ph type="title"/>
          </p:nvPr>
        </p:nvSpPr>
        <p:spPr/>
        <p:txBody>
          <a:bodyPr/>
          <a:lstStyle/>
          <a:p>
            <a:r>
              <a:rPr lang="en-US" dirty="0"/>
              <a:t>Access Point</a:t>
            </a:r>
            <a:endParaRPr lang="en-ID" dirty="0"/>
          </a:p>
        </p:txBody>
      </p:sp>
      <p:sp>
        <p:nvSpPr>
          <p:cNvPr id="4" name="Footer Placeholder 3">
            <a:extLst>
              <a:ext uri="{FF2B5EF4-FFF2-40B4-BE49-F238E27FC236}">
                <a16:creationId xmlns:a16="http://schemas.microsoft.com/office/drawing/2014/main" id="{02C281B5-0156-4B8B-BD24-B4EC6EC627B8}"/>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A1676A6B-541E-4181-9B2F-EA9E4234D58A}"/>
              </a:ext>
            </a:extLst>
          </p:cNvPr>
          <p:cNvSpPr>
            <a:spLocks noGrp="1"/>
          </p:cNvSpPr>
          <p:nvPr>
            <p:ph type="sldNum" sz="quarter" idx="12"/>
          </p:nvPr>
        </p:nvSpPr>
        <p:spPr/>
        <p:txBody>
          <a:bodyPr/>
          <a:lstStyle/>
          <a:p>
            <a:fld id="{F23AFC95-989C-443A-BD3C-DAE4CC2D2739}" type="slidenum">
              <a:rPr lang="id-ID" smtClean="0"/>
              <a:t>16</a:t>
            </a:fld>
            <a:endParaRPr lang="id-ID"/>
          </a:p>
        </p:txBody>
      </p:sp>
      <p:pic>
        <p:nvPicPr>
          <p:cNvPr id="3074" name="Picture 2" descr="Linksys Access Point Hidden Camera - SpyAssociates.com">
            <a:extLst>
              <a:ext uri="{FF2B5EF4-FFF2-40B4-BE49-F238E27FC236}">
                <a16:creationId xmlns:a16="http://schemas.microsoft.com/office/drawing/2014/main" id="{AE599490-1F7C-464F-AE5A-378D482073E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55502" y="3973233"/>
            <a:ext cx="3710937" cy="2383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4271F1-61C1-4FF3-BE6A-F70E5FAB219C}"/>
              </a:ext>
            </a:extLst>
          </p:cNvPr>
          <p:cNvPicPr>
            <a:picLocks noChangeAspect="1"/>
          </p:cNvPicPr>
          <p:nvPr/>
        </p:nvPicPr>
        <p:blipFill>
          <a:blip r:embed="rId3"/>
          <a:stretch>
            <a:fillRect/>
          </a:stretch>
        </p:blipFill>
        <p:spPr>
          <a:xfrm>
            <a:off x="6911612" y="453499"/>
            <a:ext cx="3854827" cy="3160958"/>
          </a:xfrm>
          <a:prstGeom prst="rect">
            <a:avLst/>
          </a:prstGeom>
        </p:spPr>
      </p:pic>
      <p:sp>
        <p:nvSpPr>
          <p:cNvPr id="7" name="Content Placeholder 2">
            <a:extLst>
              <a:ext uri="{FF2B5EF4-FFF2-40B4-BE49-F238E27FC236}">
                <a16:creationId xmlns:a16="http://schemas.microsoft.com/office/drawing/2014/main" id="{4F664BB9-5F43-4304-A712-38A24D2EE1D7}"/>
              </a:ext>
            </a:extLst>
          </p:cNvPr>
          <p:cNvSpPr txBox="1">
            <a:spLocks/>
          </p:cNvSpPr>
          <p:nvPr/>
        </p:nvSpPr>
        <p:spPr>
          <a:xfrm>
            <a:off x="838201" y="1825625"/>
            <a:ext cx="500304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a:t>Menjadi penghubung untuk menghubungkan perangkat-perangkat jaringan komputer yang menggunakan media wireless.</a:t>
            </a:r>
          </a:p>
          <a:p>
            <a:r>
              <a:rPr lang="en-ID"/>
              <a:t>Terdapat beberapa fitur-fitur tambahan seperti: DHCP, Filter Pengguna, dll.</a:t>
            </a:r>
          </a:p>
          <a:p>
            <a:r>
              <a:rPr lang="en-ID"/>
              <a:t>Biasanya banyak digunakan dalam jaringan LAN dan tempat-tempat umum.</a:t>
            </a:r>
          </a:p>
        </p:txBody>
      </p:sp>
    </p:spTree>
    <p:extLst>
      <p:ext uri="{BB962C8B-B14F-4D97-AF65-F5344CB8AC3E}">
        <p14:creationId xmlns:p14="http://schemas.microsoft.com/office/powerpoint/2010/main" val="95046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820F-EEB3-4446-AF27-FA2B03D97A27}"/>
              </a:ext>
            </a:extLst>
          </p:cNvPr>
          <p:cNvSpPr>
            <a:spLocks noGrp="1"/>
          </p:cNvSpPr>
          <p:nvPr>
            <p:ph type="title"/>
          </p:nvPr>
        </p:nvSpPr>
        <p:spPr/>
        <p:txBody>
          <a:bodyPr/>
          <a:lstStyle/>
          <a:p>
            <a:r>
              <a:rPr lang="en-US"/>
              <a:t>Modem (Modulator Demodulator)</a:t>
            </a:r>
            <a:endParaRPr lang="en-ID"/>
          </a:p>
        </p:txBody>
      </p:sp>
      <p:sp>
        <p:nvSpPr>
          <p:cNvPr id="3" name="Content Placeholder 2">
            <a:extLst>
              <a:ext uri="{FF2B5EF4-FFF2-40B4-BE49-F238E27FC236}">
                <a16:creationId xmlns:a16="http://schemas.microsoft.com/office/drawing/2014/main" id="{9DA8D547-759F-45CD-AF3A-C52065DA0E3F}"/>
              </a:ext>
            </a:extLst>
          </p:cNvPr>
          <p:cNvSpPr>
            <a:spLocks noGrp="1"/>
          </p:cNvSpPr>
          <p:nvPr>
            <p:ph idx="1"/>
          </p:nvPr>
        </p:nvSpPr>
        <p:spPr>
          <a:xfrm>
            <a:off x="838200" y="1825625"/>
            <a:ext cx="7118445" cy="4351338"/>
          </a:xfrm>
        </p:spPr>
        <p:txBody>
          <a:bodyPr>
            <a:normAutofit/>
          </a:bodyPr>
          <a:lstStyle/>
          <a:p>
            <a:r>
              <a:rPr lang="en-ID"/>
              <a:t>Berfungsi mengubah sinyal digital menjadi sinyal analog atau sebaliknya.</a:t>
            </a:r>
          </a:p>
          <a:p>
            <a:r>
              <a:rPr lang="en-ID"/>
              <a:t>Proses kerja:</a:t>
            </a:r>
          </a:p>
          <a:p>
            <a:pPr lvl="1"/>
            <a:r>
              <a:rPr lang="en-ID"/>
              <a:t>Umumnya, data dari komputer ke modem berupa sinyak digital. Ketika modem mendapatkan data berupa sinyal analog, modem harus merubahnya terlebih dahulu menjadi sinyal digital agar dapat diproses lebih lanjut oleh komputer. </a:t>
            </a:r>
          </a:p>
          <a:p>
            <a:r>
              <a:rPr lang="en-ID"/>
              <a:t>Contoh: </a:t>
            </a:r>
          </a:p>
          <a:p>
            <a:pPr lvl="1"/>
            <a:r>
              <a:rPr lang="en-ID"/>
              <a:t>modem ADSL, USB, Mifi dan lain-lain.</a:t>
            </a:r>
          </a:p>
        </p:txBody>
      </p:sp>
      <p:sp>
        <p:nvSpPr>
          <p:cNvPr id="4" name="Footer Placeholder 3">
            <a:extLst>
              <a:ext uri="{FF2B5EF4-FFF2-40B4-BE49-F238E27FC236}">
                <a16:creationId xmlns:a16="http://schemas.microsoft.com/office/drawing/2014/main" id="{8175A29F-E741-4871-B285-DF06EB419D89}"/>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43D4DED7-B576-4E71-A01E-D2A9C86B1D88}"/>
              </a:ext>
            </a:extLst>
          </p:cNvPr>
          <p:cNvSpPr>
            <a:spLocks noGrp="1"/>
          </p:cNvSpPr>
          <p:nvPr>
            <p:ph type="sldNum" sz="quarter" idx="12"/>
          </p:nvPr>
        </p:nvSpPr>
        <p:spPr/>
        <p:txBody>
          <a:bodyPr/>
          <a:lstStyle/>
          <a:p>
            <a:fld id="{F23AFC95-989C-443A-BD3C-DAE4CC2D2739}" type="slidenum">
              <a:rPr lang="id-ID" smtClean="0"/>
              <a:t>17</a:t>
            </a:fld>
            <a:endParaRPr lang="id-ID"/>
          </a:p>
        </p:txBody>
      </p:sp>
      <p:pic>
        <p:nvPicPr>
          <p:cNvPr id="6" name="Content Placeholder 6">
            <a:extLst>
              <a:ext uri="{FF2B5EF4-FFF2-40B4-BE49-F238E27FC236}">
                <a16:creationId xmlns:a16="http://schemas.microsoft.com/office/drawing/2014/main" id="{4F2F4992-8BDD-4B54-81BC-8AD0728B10DE}"/>
              </a:ext>
            </a:extLst>
          </p:cNvPr>
          <p:cNvPicPr>
            <a:picLocks noChangeAspect="1"/>
          </p:cNvPicPr>
          <p:nvPr/>
        </p:nvPicPr>
        <p:blipFill rotWithShape="1">
          <a:blip r:embed="rId2"/>
          <a:srcRect l="14755" r="13600"/>
          <a:stretch/>
        </p:blipFill>
        <p:spPr>
          <a:xfrm>
            <a:off x="8543645" y="1462277"/>
            <a:ext cx="2526984" cy="2832703"/>
          </a:xfrm>
          <a:prstGeom prst="rect">
            <a:avLst/>
          </a:prstGeom>
        </p:spPr>
      </p:pic>
      <p:pic>
        <p:nvPicPr>
          <p:cNvPr id="7" name="Picture 6">
            <a:extLst>
              <a:ext uri="{FF2B5EF4-FFF2-40B4-BE49-F238E27FC236}">
                <a16:creationId xmlns:a16="http://schemas.microsoft.com/office/drawing/2014/main" id="{EE02D7BE-2429-4255-B71A-88C005BA0D7D}"/>
              </a:ext>
            </a:extLst>
          </p:cNvPr>
          <p:cNvPicPr>
            <a:picLocks noChangeAspect="1"/>
          </p:cNvPicPr>
          <p:nvPr/>
        </p:nvPicPr>
        <p:blipFill rotWithShape="1">
          <a:blip r:embed="rId3"/>
          <a:srcRect l="15862" r="8121"/>
          <a:stretch/>
        </p:blipFill>
        <p:spPr>
          <a:xfrm>
            <a:off x="8859494" y="4275165"/>
            <a:ext cx="1762624" cy="2318712"/>
          </a:xfrm>
          <a:prstGeom prst="rect">
            <a:avLst/>
          </a:prstGeom>
        </p:spPr>
      </p:pic>
    </p:spTree>
    <p:extLst>
      <p:ext uri="{BB962C8B-B14F-4D97-AF65-F5344CB8AC3E}">
        <p14:creationId xmlns:p14="http://schemas.microsoft.com/office/powerpoint/2010/main" val="337505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24B8-4DD2-49D4-9DE7-2335B711C53B}"/>
              </a:ext>
            </a:extLst>
          </p:cNvPr>
          <p:cNvSpPr>
            <a:spLocks noGrp="1"/>
          </p:cNvSpPr>
          <p:nvPr>
            <p:ph type="title"/>
          </p:nvPr>
        </p:nvSpPr>
        <p:spPr/>
        <p:txBody>
          <a:bodyPr/>
          <a:lstStyle/>
          <a:p>
            <a:r>
              <a:rPr lang="en-US" dirty="0"/>
              <a:t>Internet Telephone Gateway (ITG) Modem</a:t>
            </a:r>
            <a:endParaRPr lang="en-ID" dirty="0"/>
          </a:p>
        </p:txBody>
      </p:sp>
      <p:sp>
        <p:nvSpPr>
          <p:cNvPr id="4" name="Footer Placeholder 3">
            <a:extLst>
              <a:ext uri="{FF2B5EF4-FFF2-40B4-BE49-F238E27FC236}">
                <a16:creationId xmlns:a16="http://schemas.microsoft.com/office/drawing/2014/main" id="{F0F8BDAD-C038-476D-8DC6-217E3D15BF0D}"/>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DC6F3A2E-9388-4FEF-A65B-78DE62667A9E}"/>
              </a:ext>
            </a:extLst>
          </p:cNvPr>
          <p:cNvSpPr>
            <a:spLocks noGrp="1"/>
          </p:cNvSpPr>
          <p:nvPr>
            <p:ph type="sldNum" sz="quarter" idx="12"/>
          </p:nvPr>
        </p:nvSpPr>
        <p:spPr/>
        <p:txBody>
          <a:bodyPr/>
          <a:lstStyle/>
          <a:p>
            <a:fld id="{F23AFC95-989C-443A-BD3C-DAE4CC2D2739}" type="slidenum">
              <a:rPr lang="id-ID" smtClean="0"/>
              <a:t>18</a:t>
            </a:fld>
            <a:endParaRPr lang="id-ID"/>
          </a:p>
        </p:txBody>
      </p:sp>
      <p:pic>
        <p:nvPicPr>
          <p:cNvPr id="11" name="Picture 10">
            <a:extLst>
              <a:ext uri="{FF2B5EF4-FFF2-40B4-BE49-F238E27FC236}">
                <a16:creationId xmlns:a16="http://schemas.microsoft.com/office/drawing/2014/main" id="{3EA01F26-3F42-4043-AA28-25590A3F9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96" y="2230564"/>
            <a:ext cx="3298341" cy="3298341"/>
          </a:xfrm>
          <a:prstGeom prst="rect">
            <a:avLst/>
          </a:prstGeom>
        </p:spPr>
      </p:pic>
      <p:pic>
        <p:nvPicPr>
          <p:cNvPr id="10" name="Picture 9">
            <a:extLst>
              <a:ext uri="{FF2B5EF4-FFF2-40B4-BE49-F238E27FC236}">
                <a16:creationId xmlns:a16="http://schemas.microsoft.com/office/drawing/2014/main" id="{F161D091-4ACF-4120-8A1B-DD2684C16778}"/>
              </a:ext>
            </a:extLst>
          </p:cNvPr>
          <p:cNvPicPr>
            <a:picLocks noChangeAspect="1"/>
          </p:cNvPicPr>
          <p:nvPr/>
        </p:nvPicPr>
        <p:blipFill rotWithShape="1">
          <a:blip r:embed="rId3">
            <a:extLst>
              <a:ext uri="{28A0092B-C50C-407E-A947-70E740481C1C}">
                <a14:useLocalDpi xmlns:a14="http://schemas.microsoft.com/office/drawing/2010/main" val="0"/>
              </a:ext>
            </a:extLst>
          </a:blip>
          <a:srcRect l="37390" r="37089"/>
          <a:stretch/>
        </p:blipFill>
        <p:spPr>
          <a:xfrm>
            <a:off x="9458952" y="2230564"/>
            <a:ext cx="1453097" cy="3795712"/>
          </a:xfrm>
          <a:prstGeom prst="rect">
            <a:avLst/>
          </a:prstGeom>
        </p:spPr>
      </p:pic>
      <p:pic>
        <p:nvPicPr>
          <p:cNvPr id="12" name="Picture 11">
            <a:extLst>
              <a:ext uri="{FF2B5EF4-FFF2-40B4-BE49-F238E27FC236}">
                <a16:creationId xmlns:a16="http://schemas.microsoft.com/office/drawing/2014/main" id="{541B20C9-EB55-45E0-8BB2-647A11C58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0474">
            <a:off x="4548993" y="2294744"/>
            <a:ext cx="3641434" cy="3641434"/>
          </a:xfrm>
          <a:prstGeom prst="rect">
            <a:avLst/>
          </a:prstGeom>
        </p:spPr>
      </p:pic>
    </p:spTree>
    <p:extLst>
      <p:ext uri="{BB962C8B-B14F-4D97-AF65-F5344CB8AC3E}">
        <p14:creationId xmlns:p14="http://schemas.microsoft.com/office/powerpoint/2010/main" val="30906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7C40-4A50-4FF9-98D8-7C5C7147C8A2}"/>
              </a:ext>
            </a:extLst>
          </p:cNvPr>
          <p:cNvSpPr>
            <a:spLocks noGrp="1"/>
          </p:cNvSpPr>
          <p:nvPr>
            <p:ph type="title"/>
          </p:nvPr>
        </p:nvSpPr>
        <p:spPr/>
        <p:txBody>
          <a:bodyPr/>
          <a:lstStyle/>
          <a:p>
            <a:r>
              <a:rPr lang="en-US" dirty="0"/>
              <a:t>Camera</a:t>
            </a:r>
            <a:endParaRPr lang="en-ID" dirty="0"/>
          </a:p>
        </p:txBody>
      </p:sp>
      <p:pic>
        <p:nvPicPr>
          <p:cNvPr id="7" name="Content Placeholder 6">
            <a:extLst>
              <a:ext uri="{FF2B5EF4-FFF2-40B4-BE49-F238E27FC236}">
                <a16:creationId xmlns:a16="http://schemas.microsoft.com/office/drawing/2014/main" id="{E939BBEB-E5A5-4F6A-B415-2C68544B8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8968" y="1918145"/>
            <a:ext cx="3874832" cy="4202401"/>
          </a:xfrm>
        </p:spPr>
      </p:pic>
      <p:sp>
        <p:nvSpPr>
          <p:cNvPr id="4" name="Footer Placeholder 3">
            <a:extLst>
              <a:ext uri="{FF2B5EF4-FFF2-40B4-BE49-F238E27FC236}">
                <a16:creationId xmlns:a16="http://schemas.microsoft.com/office/drawing/2014/main" id="{22EDABB4-A114-4603-9E63-233471AEB4D8}"/>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64D6D573-C028-4DCA-B6E1-1EE1FD2CF411}"/>
              </a:ext>
            </a:extLst>
          </p:cNvPr>
          <p:cNvSpPr>
            <a:spLocks noGrp="1"/>
          </p:cNvSpPr>
          <p:nvPr>
            <p:ph type="sldNum" sz="quarter" idx="12"/>
          </p:nvPr>
        </p:nvSpPr>
        <p:spPr/>
        <p:txBody>
          <a:bodyPr/>
          <a:lstStyle/>
          <a:p>
            <a:fld id="{F23AFC95-989C-443A-BD3C-DAE4CC2D2739}" type="slidenum">
              <a:rPr lang="id-ID" smtClean="0"/>
              <a:t>19</a:t>
            </a:fld>
            <a:endParaRPr lang="id-ID"/>
          </a:p>
        </p:txBody>
      </p:sp>
      <p:pic>
        <p:nvPicPr>
          <p:cNvPr id="9" name="Picture 8">
            <a:extLst>
              <a:ext uri="{FF2B5EF4-FFF2-40B4-BE49-F238E27FC236}">
                <a16:creationId xmlns:a16="http://schemas.microsoft.com/office/drawing/2014/main" id="{D4CAD48C-D643-4118-8CCB-4B12F246841B}"/>
              </a:ext>
            </a:extLst>
          </p:cNvPr>
          <p:cNvPicPr>
            <a:picLocks noChangeAspect="1"/>
          </p:cNvPicPr>
          <p:nvPr/>
        </p:nvPicPr>
        <p:blipFill>
          <a:blip r:embed="rId3"/>
          <a:stretch>
            <a:fillRect/>
          </a:stretch>
        </p:blipFill>
        <p:spPr>
          <a:xfrm>
            <a:off x="3387892" y="3893356"/>
            <a:ext cx="2462994" cy="2462994"/>
          </a:xfrm>
          <a:prstGeom prst="rect">
            <a:avLst/>
          </a:prstGeom>
        </p:spPr>
      </p:pic>
      <p:pic>
        <p:nvPicPr>
          <p:cNvPr id="13" name="Picture 12">
            <a:extLst>
              <a:ext uri="{FF2B5EF4-FFF2-40B4-BE49-F238E27FC236}">
                <a16:creationId xmlns:a16="http://schemas.microsoft.com/office/drawing/2014/main" id="{66685EAF-B1F7-4EB8-8D09-7B0D3F9F63C1}"/>
              </a:ext>
            </a:extLst>
          </p:cNvPr>
          <p:cNvPicPr>
            <a:picLocks noChangeAspect="1"/>
          </p:cNvPicPr>
          <p:nvPr/>
        </p:nvPicPr>
        <p:blipFill rotWithShape="1">
          <a:blip r:embed="rId4"/>
          <a:srcRect l="13333" t="1991" r="20000" b="5324"/>
          <a:stretch/>
        </p:blipFill>
        <p:spPr>
          <a:xfrm>
            <a:off x="500646" y="1776652"/>
            <a:ext cx="2368214" cy="3292475"/>
          </a:xfrm>
          <a:prstGeom prst="rect">
            <a:avLst/>
          </a:prstGeom>
        </p:spPr>
      </p:pic>
      <p:pic>
        <p:nvPicPr>
          <p:cNvPr id="15" name="Picture 14">
            <a:extLst>
              <a:ext uri="{FF2B5EF4-FFF2-40B4-BE49-F238E27FC236}">
                <a16:creationId xmlns:a16="http://schemas.microsoft.com/office/drawing/2014/main" id="{DA9DBBB9-CBEF-49D4-9855-F67DE9AB9DF8}"/>
              </a:ext>
            </a:extLst>
          </p:cNvPr>
          <p:cNvPicPr>
            <a:picLocks noChangeAspect="1"/>
          </p:cNvPicPr>
          <p:nvPr/>
        </p:nvPicPr>
        <p:blipFill>
          <a:blip r:embed="rId5"/>
          <a:stretch>
            <a:fillRect/>
          </a:stretch>
        </p:blipFill>
        <p:spPr>
          <a:xfrm>
            <a:off x="4273291" y="365125"/>
            <a:ext cx="2871855" cy="3106041"/>
          </a:xfrm>
          <a:prstGeom prst="rect">
            <a:avLst/>
          </a:prstGeom>
        </p:spPr>
      </p:pic>
    </p:spTree>
    <p:extLst>
      <p:ext uri="{BB962C8B-B14F-4D97-AF65-F5344CB8AC3E}">
        <p14:creationId xmlns:p14="http://schemas.microsoft.com/office/powerpoint/2010/main" val="3165777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064187"/>
            <a:ext cx="5353797" cy="3958289"/>
          </a:xfrm>
        </p:spPr>
        <p:txBody>
          <a:bodyPr>
            <a:noAutofit/>
          </a:bodyPr>
          <a:lstStyle/>
          <a:p>
            <a:r>
              <a:rPr lang="id-ID" sz="3200" i="1" dirty="0"/>
              <a:t>“Ilmu lebih utama daripada harta. Sebab ilmu warisan para nabi adapun harta adalah warisan Qorun, Firaun dan lainnya. Ilmu lebih utama dari harta, karena ilmu itulah yang akan menjaga kamu. Kalau harta, kamulah yang menjaganya". (Ali bin Abi Thalib)</a:t>
            </a:r>
            <a:endParaRPr lang="id-ID"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8250" y="1064187"/>
            <a:ext cx="5159934" cy="5159934"/>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2</a:t>
            </a:fld>
            <a:endParaRPr lang="id-ID"/>
          </a:p>
        </p:txBody>
      </p:sp>
    </p:spTree>
    <p:extLst>
      <p:ext uri="{BB962C8B-B14F-4D97-AF65-F5344CB8AC3E}">
        <p14:creationId xmlns:p14="http://schemas.microsoft.com/office/powerpoint/2010/main" val="1054781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EF7D-FB68-4E12-8551-E53D0EED58CE}"/>
              </a:ext>
            </a:extLst>
          </p:cNvPr>
          <p:cNvSpPr>
            <a:spLocks noGrp="1"/>
          </p:cNvSpPr>
          <p:nvPr>
            <p:ph type="title"/>
          </p:nvPr>
        </p:nvSpPr>
        <p:spPr/>
        <p:txBody>
          <a:bodyPr/>
          <a:lstStyle/>
          <a:p>
            <a:r>
              <a:rPr lang="en-US" dirty="0" err="1"/>
              <a:t>Antena</a:t>
            </a:r>
            <a:endParaRPr lang="en-ID" dirty="0"/>
          </a:p>
        </p:txBody>
      </p:sp>
      <p:pic>
        <p:nvPicPr>
          <p:cNvPr id="7" name="Content Placeholder 6">
            <a:extLst>
              <a:ext uri="{FF2B5EF4-FFF2-40B4-BE49-F238E27FC236}">
                <a16:creationId xmlns:a16="http://schemas.microsoft.com/office/drawing/2014/main" id="{9CCBE494-522C-4D63-88DA-FCC5F8F1CE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3565" y="4243913"/>
            <a:ext cx="2297416" cy="2085136"/>
          </a:xfrm>
          <a:prstGeom prst="rect">
            <a:avLst/>
          </a:prstGeom>
          <a:ln>
            <a:noFill/>
          </a:ln>
          <a:effectLst>
            <a:softEdge rad="112500"/>
          </a:effectLst>
        </p:spPr>
      </p:pic>
      <p:sp>
        <p:nvSpPr>
          <p:cNvPr id="4" name="Footer Placeholder 3">
            <a:extLst>
              <a:ext uri="{FF2B5EF4-FFF2-40B4-BE49-F238E27FC236}">
                <a16:creationId xmlns:a16="http://schemas.microsoft.com/office/drawing/2014/main" id="{BE404B9F-B985-457E-B0C2-092B36762DDC}"/>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6FEFBE96-D510-4348-BF30-6E543D3260BA}"/>
              </a:ext>
            </a:extLst>
          </p:cNvPr>
          <p:cNvSpPr>
            <a:spLocks noGrp="1"/>
          </p:cNvSpPr>
          <p:nvPr>
            <p:ph type="sldNum" sz="quarter" idx="12"/>
          </p:nvPr>
        </p:nvSpPr>
        <p:spPr/>
        <p:txBody>
          <a:bodyPr/>
          <a:lstStyle/>
          <a:p>
            <a:fld id="{F23AFC95-989C-443A-BD3C-DAE4CC2D2739}" type="slidenum">
              <a:rPr lang="id-ID" smtClean="0"/>
              <a:t>20</a:t>
            </a:fld>
            <a:endParaRPr lang="id-ID"/>
          </a:p>
        </p:txBody>
      </p:sp>
      <p:pic>
        <p:nvPicPr>
          <p:cNvPr id="9" name="Picture 8">
            <a:extLst>
              <a:ext uri="{FF2B5EF4-FFF2-40B4-BE49-F238E27FC236}">
                <a16:creationId xmlns:a16="http://schemas.microsoft.com/office/drawing/2014/main" id="{2EF90902-080F-4AED-B0E9-50D011318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982" y="216633"/>
            <a:ext cx="3238500" cy="2857500"/>
          </a:xfrm>
          <a:prstGeom prst="rect">
            <a:avLst/>
          </a:prstGeom>
        </p:spPr>
      </p:pic>
      <p:pic>
        <p:nvPicPr>
          <p:cNvPr id="11" name="Picture 10">
            <a:extLst>
              <a:ext uri="{FF2B5EF4-FFF2-40B4-BE49-F238E27FC236}">
                <a16:creationId xmlns:a16="http://schemas.microsoft.com/office/drawing/2014/main" id="{F286EDF0-AB34-400F-B98B-3BD2EC6CB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28" y="1690688"/>
            <a:ext cx="2138250" cy="2290981"/>
          </a:xfrm>
          <a:prstGeom prst="rect">
            <a:avLst/>
          </a:prstGeom>
          <a:ln>
            <a:noFill/>
          </a:ln>
          <a:effectLst>
            <a:softEdge rad="112500"/>
          </a:effectLst>
        </p:spPr>
      </p:pic>
      <p:pic>
        <p:nvPicPr>
          <p:cNvPr id="15" name="Picture 14">
            <a:extLst>
              <a:ext uri="{FF2B5EF4-FFF2-40B4-BE49-F238E27FC236}">
                <a16:creationId xmlns:a16="http://schemas.microsoft.com/office/drawing/2014/main" id="{AF200A1B-7B37-4EA4-85BC-72A6A1374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982" y="463409"/>
            <a:ext cx="3145736" cy="2409807"/>
          </a:xfrm>
          <a:prstGeom prst="rect">
            <a:avLst/>
          </a:prstGeom>
        </p:spPr>
      </p:pic>
      <p:pic>
        <p:nvPicPr>
          <p:cNvPr id="17" name="Picture 16">
            <a:extLst>
              <a:ext uri="{FF2B5EF4-FFF2-40B4-BE49-F238E27FC236}">
                <a16:creationId xmlns:a16="http://schemas.microsoft.com/office/drawing/2014/main" id="{089FB874-79D1-430D-9E11-9D320D740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7499" y="3447039"/>
            <a:ext cx="1546987" cy="3093973"/>
          </a:xfrm>
          <a:prstGeom prst="rect">
            <a:avLst/>
          </a:prstGeom>
        </p:spPr>
      </p:pic>
      <p:pic>
        <p:nvPicPr>
          <p:cNvPr id="19" name="Picture 18">
            <a:extLst>
              <a:ext uri="{FF2B5EF4-FFF2-40B4-BE49-F238E27FC236}">
                <a16:creationId xmlns:a16="http://schemas.microsoft.com/office/drawing/2014/main" id="{97782870-5BED-4C45-9FA9-48D7859789A1}"/>
              </a:ext>
            </a:extLst>
          </p:cNvPr>
          <p:cNvPicPr>
            <a:picLocks noChangeAspect="1"/>
          </p:cNvPicPr>
          <p:nvPr/>
        </p:nvPicPr>
        <p:blipFill rotWithShape="1">
          <a:blip r:embed="rId7">
            <a:extLst>
              <a:ext uri="{28A0092B-C50C-407E-A947-70E740481C1C}">
                <a14:useLocalDpi xmlns:a14="http://schemas.microsoft.com/office/drawing/2010/main" val="0"/>
              </a:ext>
            </a:extLst>
          </a:blip>
          <a:srcRect l="20680" t="16872" r="32093"/>
          <a:stretch/>
        </p:blipFill>
        <p:spPr>
          <a:xfrm>
            <a:off x="5764752" y="3250940"/>
            <a:ext cx="1511453" cy="2660444"/>
          </a:xfrm>
          <a:prstGeom prst="rect">
            <a:avLst/>
          </a:prstGeom>
        </p:spPr>
      </p:pic>
      <p:pic>
        <p:nvPicPr>
          <p:cNvPr id="23" name="Picture 22">
            <a:extLst>
              <a:ext uri="{FF2B5EF4-FFF2-40B4-BE49-F238E27FC236}">
                <a16:creationId xmlns:a16="http://schemas.microsoft.com/office/drawing/2014/main" id="{DA250859-9060-4B57-9D1D-6B73964440AE}"/>
              </a:ext>
            </a:extLst>
          </p:cNvPr>
          <p:cNvPicPr>
            <a:picLocks noChangeAspect="1"/>
          </p:cNvPicPr>
          <p:nvPr/>
        </p:nvPicPr>
        <p:blipFill>
          <a:blip r:embed="rId8"/>
          <a:stretch>
            <a:fillRect/>
          </a:stretch>
        </p:blipFill>
        <p:spPr>
          <a:xfrm flipH="1">
            <a:off x="8426449" y="3230497"/>
            <a:ext cx="2927351" cy="2927351"/>
          </a:xfrm>
          <a:prstGeom prst="rect">
            <a:avLst/>
          </a:prstGeom>
        </p:spPr>
      </p:pic>
      <p:pic>
        <p:nvPicPr>
          <p:cNvPr id="25" name="Picture 24">
            <a:extLst>
              <a:ext uri="{FF2B5EF4-FFF2-40B4-BE49-F238E27FC236}">
                <a16:creationId xmlns:a16="http://schemas.microsoft.com/office/drawing/2014/main" id="{2B5B8404-833E-45E2-B7E0-BDDA1561A3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14228" y="4427268"/>
            <a:ext cx="1317700" cy="1730580"/>
          </a:xfrm>
          <a:prstGeom prst="rect">
            <a:avLst/>
          </a:prstGeom>
        </p:spPr>
      </p:pic>
      <p:pic>
        <p:nvPicPr>
          <p:cNvPr id="13" name="Picture 12">
            <a:extLst>
              <a:ext uri="{FF2B5EF4-FFF2-40B4-BE49-F238E27FC236}">
                <a16:creationId xmlns:a16="http://schemas.microsoft.com/office/drawing/2014/main" id="{4BA09E08-89ED-4666-8E04-F94C0F243C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3387" y="2477686"/>
            <a:ext cx="1990529" cy="2199534"/>
          </a:xfrm>
          <a:prstGeom prst="rect">
            <a:avLst/>
          </a:prstGeom>
        </p:spPr>
      </p:pic>
    </p:spTree>
    <p:extLst>
      <p:ext uri="{BB962C8B-B14F-4D97-AF65-F5344CB8AC3E}">
        <p14:creationId xmlns:p14="http://schemas.microsoft.com/office/powerpoint/2010/main" val="193541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7BFE-368E-427A-BE2E-B4B2803E5FB9}"/>
              </a:ext>
            </a:extLst>
          </p:cNvPr>
          <p:cNvSpPr>
            <a:spLocks noGrp="1"/>
          </p:cNvSpPr>
          <p:nvPr>
            <p:ph type="title"/>
          </p:nvPr>
        </p:nvSpPr>
        <p:spPr/>
        <p:txBody>
          <a:bodyPr/>
          <a:lstStyle/>
          <a:p>
            <a:r>
              <a:rPr lang="en-US" dirty="0"/>
              <a:t>Tower</a:t>
            </a:r>
            <a:endParaRPr lang="en-ID" dirty="0"/>
          </a:p>
        </p:txBody>
      </p:sp>
      <p:pic>
        <p:nvPicPr>
          <p:cNvPr id="7" name="Content Placeholder 6">
            <a:extLst>
              <a:ext uri="{FF2B5EF4-FFF2-40B4-BE49-F238E27FC236}">
                <a16:creationId xmlns:a16="http://schemas.microsoft.com/office/drawing/2014/main" id="{928D87DF-B5CA-4B0A-BF31-0813799E9968}"/>
              </a:ext>
            </a:extLst>
          </p:cNvPr>
          <p:cNvPicPr>
            <a:picLocks noGrp="1" noChangeAspect="1"/>
          </p:cNvPicPr>
          <p:nvPr>
            <p:ph idx="1"/>
          </p:nvPr>
        </p:nvPicPr>
        <p:blipFill>
          <a:blip r:embed="rId2"/>
          <a:stretch>
            <a:fillRect/>
          </a:stretch>
        </p:blipFill>
        <p:spPr>
          <a:xfrm>
            <a:off x="893472" y="1418290"/>
            <a:ext cx="10405056" cy="4840844"/>
          </a:xfrm>
          <a:prstGeom prst="rect">
            <a:avLst/>
          </a:prstGeom>
          <a:ln>
            <a:noFill/>
          </a:ln>
          <a:effectLst>
            <a:softEdge rad="112500"/>
          </a:effectLst>
        </p:spPr>
      </p:pic>
      <p:sp>
        <p:nvSpPr>
          <p:cNvPr id="4" name="Footer Placeholder 3">
            <a:extLst>
              <a:ext uri="{FF2B5EF4-FFF2-40B4-BE49-F238E27FC236}">
                <a16:creationId xmlns:a16="http://schemas.microsoft.com/office/drawing/2014/main" id="{EC157B98-09EE-4079-87E7-D9859FC18F28}"/>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DFFA5F2C-7A18-4A0D-B232-B4A624C7CD99}"/>
              </a:ext>
            </a:extLst>
          </p:cNvPr>
          <p:cNvSpPr>
            <a:spLocks noGrp="1"/>
          </p:cNvSpPr>
          <p:nvPr>
            <p:ph type="sldNum" sz="quarter" idx="12"/>
          </p:nvPr>
        </p:nvSpPr>
        <p:spPr/>
        <p:txBody>
          <a:bodyPr/>
          <a:lstStyle/>
          <a:p>
            <a:fld id="{F23AFC95-989C-443A-BD3C-DAE4CC2D2739}" type="slidenum">
              <a:rPr lang="id-ID" smtClean="0"/>
              <a:t>21</a:t>
            </a:fld>
            <a:endParaRPr lang="id-ID"/>
          </a:p>
        </p:txBody>
      </p:sp>
    </p:spTree>
    <p:extLst>
      <p:ext uri="{BB962C8B-B14F-4D97-AF65-F5344CB8AC3E}">
        <p14:creationId xmlns:p14="http://schemas.microsoft.com/office/powerpoint/2010/main" val="144628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A68FA6-6657-4E13-998A-D9FEB7398C21}"/>
              </a:ext>
            </a:extLst>
          </p:cNvPr>
          <p:cNvPicPr>
            <a:picLocks noChangeAspect="1"/>
          </p:cNvPicPr>
          <p:nvPr/>
        </p:nvPicPr>
        <p:blipFill rotWithShape="1">
          <a:blip r:embed="rId2"/>
          <a:srcRect t="28990" r="33005"/>
          <a:stretch/>
        </p:blipFill>
        <p:spPr>
          <a:xfrm rot="300813">
            <a:off x="1775120" y="4549719"/>
            <a:ext cx="2037455" cy="2159541"/>
          </a:xfrm>
          <a:prstGeom prst="rect">
            <a:avLst/>
          </a:prstGeom>
        </p:spPr>
      </p:pic>
      <p:sp>
        <p:nvSpPr>
          <p:cNvPr id="2" name="Title 1">
            <a:extLst>
              <a:ext uri="{FF2B5EF4-FFF2-40B4-BE49-F238E27FC236}">
                <a16:creationId xmlns:a16="http://schemas.microsoft.com/office/drawing/2014/main" id="{6B2183B2-83DB-4E1A-99E6-F39BF5D8990A}"/>
              </a:ext>
            </a:extLst>
          </p:cNvPr>
          <p:cNvSpPr>
            <a:spLocks noGrp="1"/>
          </p:cNvSpPr>
          <p:nvPr>
            <p:ph type="title"/>
          </p:nvPr>
        </p:nvSpPr>
        <p:spPr/>
        <p:txBody>
          <a:bodyPr/>
          <a:lstStyle/>
          <a:p>
            <a:r>
              <a:rPr lang="en-US"/>
              <a:t>Kabel Twisted Pair</a:t>
            </a:r>
            <a:endParaRPr lang="en-ID" dirty="0"/>
          </a:p>
        </p:txBody>
      </p:sp>
      <p:sp>
        <p:nvSpPr>
          <p:cNvPr id="4" name="Footer Placeholder 3">
            <a:extLst>
              <a:ext uri="{FF2B5EF4-FFF2-40B4-BE49-F238E27FC236}">
                <a16:creationId xmlns:a16="http://schemas.microsoft.com/office/drawing/2014/main" id="{F5485C35-948E-4E64-A8CB-2720D679C513}"/>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97F32DE6-0B12-4396-A4D1-4A40403A85CC}"/>
              </a:ext>
            </a:extLst>
          </p:cNvPr>
          <p:cNvSpPr>
            <a:spLocks noGrp="1"/>
          </p:cNvSpPr>
          <p:nvPr>
            <p:ph type="sldNum" sz="quarter" idx="12"/>
          </p:nvPr>
        </p:nvSpPr>
        <p:spPr/>
        <p:txBody>
          <a:bodyPr/>
          <a:lstStyle/>
          <a:p>
            <a:fld id="{F23AFC95-989C-443A-BD3C-DAE4CC2D2739}" type="slidenum">
              <a:rPr lang="id-ID" smtClean="0"/>
              <a:t>22</a:t>
            </a:fld>
            <a:endParaRPr lang="id-ID"/>
          </a:p>
        </p:txBody>
      </p:sp>
      <p:pic>
        <p:nvPicPr>
          <p:cNvPr id="11" name="Content Placeholder 10">
            <a:extLst>
              <a:ext uri="{FF2B5EF4-FFF2-40B4-BE49-F238E27FC236}">
                <a16:creationId xmlns:a16="http://schemas.microsoft.com/office/drawing/2014/main" id="{EDE6C040-3077-4C8E-BAFD-5A375A3242A6}"/>
              </a:ext>
            </a:extLst>
          </p:cNvPr>
          <p:cNvPicPr>
            <a:picLocks noGrp="1" noChangeAspect="1"/>
          </p:cNvPicPr>
          <p:nvPr>
            <p:ph idx="1"/>
          </p:nvPr>
        </p:nvPicPr>
        <p:blipFill>
          <a:blip r:embed="rId3"/>
          <a:stretch>
            <a:fillRect/>
          </a:stretch>
        </p:blipFill>
        <p:spPr>
          <a:xfrm flipH="1">
            <a:off x="1684655" y="2138408"/>
            <a:ext cx="3032443" cy="1667647"/>
          </a:xfrm>
        </p:spPr>
      </p:pic>
      <p:sp>
        <p:nvSpPr>
          <p:cNvPr id="9" name="Title 1">
            <a:extLst>
              <a:ext uri="{FF2B5EF4-FFF2-40B4-BE49-F238E27FC236}">
                <a16:creationId xmlns:a16="http://schemas.microsoft.com/office/drawing/2014/main" id="{DA68471B-6D60-4BE9-AE36-F7E26796FF33}"/>
              </a:ext>
            </a:extLst>
          </p:cNvPr>
          <p:cNvSpPr txBox="1">
            <a:spLocks/>
          </p:cNvSpPr>
          <p:nvPr/>
        </p:nvSpPr>
        <p:spPr>
          <a:xfrm>
            <a:off x="838200" y="1646669"/>
            <a:ext cx="4725354" cy="647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Unshielded Twisted Pair (UTP)</a:t>
            </a:r>
            <a:endParaRPr lang="en-ID" sz="2400" b="1" dirty="0"/>
          </a:p>
        </p:txBody>
      </p:sp>
      <p:sp>
        <p:nvSpPr>
          <p:cNvPr id="10" name="Title 1">
            <a:extLst>
              <a:ext uri="{FF2B5EF4-FFF2-40B4-BE49-F238E27FC236}">
                <a16:creationId xmlns:a16="http://schemas.microsoft.com/office/drawing/2014/main" id="{CA17944D-0E3E-4876-8121-7F36436268EC}"/>
              </a:ext>
            </a:extLst>
          </p:cNvPr>
          <p:cNvSpPr txBox="1">
            <a:spLocks/>
          </p:cNvSpPr>
          <p:nvPr/>
        </p:nvSpPr>
        <p:spPr>
          <a:xfrm>
            <a:off x="838198" y="4133316"/>
            <a:ext cx="4725355" cy="682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Shielded Twisted Pair (STP)</a:t>
            </a:r>
            <a:endParaRPr lang="en-ID" sz="2400" b="1" dirty="0"/>
          </a:p>
        </p:txBody>
      </p:sp>
      <p:pic>
        <p:nvPicPr>
          <p:cNvPr id="6" name="Picture 5">
            <a:extLst>
              <a:ext uri="{FF2B5EF4-FFF2-40B4-BE49-F238E27FC236}">
                <a16:creationId xmlns:a16="http://schemas.microsoft.com/office/drawing/2014/main" id="{18BE24E8-9CCF-44CE-AC5B-7E78224C5317}"/>
              </a:ext>
            </a:extLst>
          </p:cNvPr>
          <p:cNvPicPr>
            <a:picLocks noChangeAspect="1"/>
          </p:cNvPicPr>
          <p:nvPr/>
        </p:nvPicPr>
        <p:blipFill>
          <a:blip r:embed="rId4"/>
          <a:stretch>
            <a:fillRect/>
          </a:stretch>
        </p:blipFill>
        <p:spPr>
          <a:xfrm>
            <a:off x="5464458" y="843931"/>
            <a:ext cx="6292284" cy="3372664"/>
          </a:xfrm>
          <a:prstGeom prst="rect">
            <a:avLst/>
          </a:prstGeom>
        </p:spPr>
      </p:pic>
      <p:sp>
        <p:nvSpPr>
          <p:cNvPr id="14" name="Title 1">
            <a:extLst>
              <a:ext uri="{FF2B5EF4-FFF2-40B4-BE49-F238E27FC236}">
                <a16:creationId xmlns:a16="http://schemas.microsoft.com/office/drawing/2014/main" id="{9D0409DF-9108-46C3-A2FB-FAD34EBBCC65}"/>
              </a:ext>
            </a:extLst>
          </p:cNvPr>
          <p:cNvSpPr txBox="1">
            <a:spLocks/>
          </p:cNvSpPr>
          <p:nvPr/>
        </p:nvSpPr>
        <p:spPr>
          <a:xfrm>
            <a:off x="7469945" y="4395579"/>
            <a:ext cx="4286798" cy="196077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t>Tipe Pemasangan:</a:t>
            </a:r>
          </a:p>
          <a:p>
            <a:endParaRPr lang="en-US" sz="2800"/>
          </a:p>
          <a:p>
            <a:r>
              <a:rPr lang="en-US" sz="2800"/>
              <a:t>Straight : </a:t>
            </a:r>
            <a:r>
              <a:rPr lang="en-US" sz="4000" b="1">
                <a:solidFill>
                  <a:srgbClr val="00B050"/>
                </a:solidFill>
              </a:rPr>
              <a:t>A</a:t>
            </a:r>
            <a:r>
              <a:rPr lang="en-US" sz="2800"/>
              <a:t> </a:t>
            </a:r>
            <a:r>
              <a:rPr lang="en-US" sz="2800">
                <a:sym typeface="Wingdings" panose="05000000000000000000" pitchFamily="2" charset="2"/>
              </a:rPr>
              <a:t> </a:t>
            </a:r>
            <a:r>
              <a:rPr lang="en-US" sz="4000" b="1">
                <a:solidFill>
                  <a:srgbClr val="00B050"/>
                </a:solidFill>
                <a:sym typeface="Wingdings" panose="05000000000000000000" pitchFamily="2" charset="2"/>
              </a:rPr>
              <a:t>A</a:t>
            </a:r>
            <a:r>
              <a:rPr lang="en-US" sz="2800">
                <a:sym typeface="Wingdings" panose="05000000000000000000" pitchFamily="2" charset="2"/>
              </a:rPr>
              <a:t> atau </a:t>
            </a:r>
            <a:r>
              <a:rPr lang="en-US" sz="4000" b="1">
                <a:solidFill>
                  <a:srgbClr val="FF6E01"/>
                </a:solidFill>
                <a:sym typeface="Wingdings" panose="05000000000000000000" pitchFamily="2" charset="2"/>
              </a:rPr>
              <a:t>B</a:t>
            </a:r>
            <a:r>
              <a:rPr lang="en-US" sz="2800">
                <a:sym typeface="Wingdings" panose="05000000000000000000" pitchFamily="2" charset="2"/>
              </a:rPr>
              <a:t>  </a:t>
            </a:r>
            <a:r>
              <a:rPr lang="en-US" sz="4000" b="1">
                <a:solidFill>
                  <a:srgbClr val="FF6E01"/>
                </a:solidFill>
                <a:sym typeface="Wingdings" panose="05000000000000000000" pitchFamily="2" charset="2"/>
              </a:rPr>
              <a:t>B</a:t>
            </a:r>
          </a:p>
          <a:p>
            <a:endParaRPr lang="en-US" sz="2800">
              <a:sym typeface="Wingdings" panose="05000000000000000000" pitchFamily="2" charset="2"/>
            </a:endParaRPr>
          </a:p>
          <a:p>
            <a:r>
              <a:rPr lang="en-US" sz="2800">
                <a:sym typeface="Wingdings" panose="05000000000000000000" pitchFamily="2" charset="2"/>
              </a:rPr>
              <a:t>Cross: </a:t>
            </a:r>
            <a:r>
              <a:rPr lang="en-US" sz="4000" b="1">
                <a:solidFill>
                  <a:srgbClr val="00B050"/>
                </a:solidFill>
                <a:sym typeface="Wingdings" panose="05000000000000000000" pitchFamily="2" charset="2"/>
              </a:rPr>
              <a:t>A</a:t>
            </a:r>
            <a:r>
              <a:rPr lang="en-US" sz="2800">
                <a:sym typeface="Wingdings" panose="05000000000000000000" pitchFamily="2" charset="2"/>
              </a:rPr>
              <a:t>  </a:t>
            </a:r>
            <a:r>
              <a:rPr lang="en-US" sz="4000" b="1">
                <a:solidFill>
                  <a:srgbClr val="FF6E01"/>
                </a:solidFill>
                <a:sym typeface="Wingdings" panose="05000000000000000000" pitchFamily="2" charset="2"/>
              </a:rPr>
              <a:t>B</a:t>
            </a:r>
            <a:r>
              <a:rPr lang="en-US" sz="2800">
                <a:sym typeface="Wingdings" panose="05000000000000000000" pitchFamily="2" charset="2"/>
              </a:rPr>
              <a:t> atau </a:t>
            </a:r>
            <a:r>
              <a:rPr lang="en-US" sz="4000" b="1">
                <a:solidFill>
                  <a:srgbClr val="FF6E01"/>
                </a:solidFill>
                <a:sym typeface="Wingdings" panose="05000000000000000000" pitchFamily="2" charset="2"/>
              </a:rPr>
              <a:t>B</a:t>
            </a:r>
            <a:r>
              <a:rPr lang="en-US" sz="2800">
                <a:sym typeface="Wingdings" panose="05000000000000000000" pitchFamily="2" charset="2"/>
              </a:rPr>
              <a:t>  </a:t>
            </a:r>
            <a:r>
              <a:rPr lang="en-US" sz="4000" b="1">
                <a:solidFill>
                  <a:srgbClr val="00B050"/>
                </a:solidFill>
                <a:sym typeface="Wingdings" panose="05000000000000000000" pitchFamily="2" charset="2"/>
              </a:rPr>
              <a:t>A</a:t>
            </a:r>
            <a:endParaRPr lang="en-ID" sz="4000" b="1" dirty="0">
              <a:solidFill>
                <a:srgbClr val="00B050"/>
              </a:solidFill>
            </a:endParaRPr>
          </a:p>
        </p:txBody>
      </p:sp>
      <p:pic>
        <p:nvPicPr>
          <p:cNvPr id="18" name="Content Placeholder 6">
            <a:extLst>
              <a:ext uri="{FF2B5EF4-FFF2-40B4-BE49-F238E27FC236}">
                <a16:creationId xmlns:a16="http://schemas.microsoft.com/office/drawing/2014/main" id="{24793344-923E-494E-A325-E5A4589605EA}"/>
              </a:ext>
            </a:extLst>
          </p:cNvPr>
          <p:cNvPicPr>
            <a:picLocks noChangeAspect="1"/>
          </p:cNvPicPr>
          <p:nvPr/>
        </p:nvPicPr>
        <p:blipFill>
          <a:blip r:embed="rId5"/>
          <a:stretch>
            <a:fillRect/>
          </a:stretch>
        </p:blipFill>
        <p:spPr>
          <a:xfrm>
            <a:off x="5068561" y="4815783"/>
            <a:ext cx="1658332" cy="1427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664C81F8-1179-4B0E-B9BE-8074D6062DE1}"/>
              </a:ext>
            </a:extLst>
          </p:cNvPr>
          <p:cNvSpPr txBox="1"/>
          <p:nvPr/>
        </p:nvSpPr>
        <p:spPr>
          <a:xfrm>
            <a:off x="5068561" y="4356959"/>
            <a:ext cx="1658332" cy="369332"/>
          </a:xfrm>
          <a:prstGeom prst="rect">
            <a:avLst/>
          </a:prstGeom>
          <a:noFill/>
        </p:spPr>
        <p:txBody>
          <a:bodyPr wrap="square">
            <a:spAutoFit/>
          </a:bodyPr>
          <a:lstStyle/>
          <a:p>
            <a:pPr algn="ctr"/>
            <a:r>
              <a:rPr lang="en-US" sz="1800"/>
              <a:t>Konektor: RJ 45</a:t>
            </a:r>
          </a:p>
        </p:txBody>
      </p:sp>
    </p:spTree>
    <p:extLst>
      <p:ext uri="{BB962C8B-B14F-4D97-AF65-F5344CB8AC3E}">
        <p14:creationId xmlns:p14="http://schemas.microsoft.com/office/powerpoint/2010/main" val="17257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A68FA6-6657-4E13-998A-D9FEB7398C21}"/>
              </a:ext>
            </a:extLst>
          </p:cNvPr>
          <p:cNvPicPr>
            <a:picLocks noChangeAspect="1"/>
          </p:cNvPicPr>
          <p:nvPr/>
        </p:nvPicPr>
        <p:blipFill rotWithShape="1">
          <a:blip r:embed="rId2"/>
          <a:srcRect t="28990" r="33005"/>
          <a:stretch/>
        </p:blipFill>
        <p:spPr>
          <a:xfrm rot="300813">
            <a:off x="1775120" y="4549719"/>
            <a:ext cx="2037455" cy="2159541"/>
          </a:xfrm>
          <a:prstGeom prst="rect">
            <a:avLst/>
          </a:prstGeom>
        </p:spPr>
      </p:pic>
      <p:sp>
        <p:nvSpPr>
          <p:cNvPr id="2" name="Title 1">
            <a:extLst>
              <a:ext uri="{FF2B5EF4-FFF2-40B4-BE49-F238E27FC236}">
                <a16:creationId xmlns:a16="http://schemas.microsoft.com/office/drawing/2014/main" id="{6B2183B2-83DB-4E1A-99E6-F39BF5D8990A}"/>
              </a:ext>
            </a:extLst>
          </p:cNvPr>
          <p:cNvSpPr>
            <a:spLocks noGrp="1"/>
          </p:cNvSpPr>
          <p:nvPr>
            <p:ph type="title"/>
          </p:nvPr>
        </p:nvSpPr>
        <p:spPr/>
        <p:txBody>
          <a:bodyPr/>
          <a:lstStyle/>
          <a:p>
            <a:r>
              <a:rPr lang="en-US"/>
              <a:t>Kabel Twisted Pair</a:t>
            </a:r>
            <a:endParaRPr lang="en-ID" dirty="0"/>
          </a:p>
        </p:txBody>
      </p:sp>
      <p:sp>
        <p:nvSpPr>
          <p:cNvPr id="4" name="Footer Placeholder 3">
            <a:extLst>
              <a:ext uri="{FF2B5EF4-FFF2-40B4-BE49-F238E27FC236}">
                <a16:creationId xmlns:a16="http://schemas.microsoft.com/office/drawing/2014/main" id="{F5485C35-948E-4E64-A8CB-2720D679C513}"/>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97F32DE6-0B12-4396-A4D1-4A40403A85CC}"/>
              </a:ext>
            </a:extLst>
          </p:cNvPr>
          <p:cNvSpPr>
            <a:spLocks noGrp="1"/>
          </p:cNvSpPr>
          <p:nvPr>
            <p:ph type="sldNum" sz="quarter" idx="12"/>
          </p:nvPr>
        </p:nvSpPr>
        <p:spPr/>
        <p:txBody>
          <a:bodyPr/>
          <a:lstStyle/>
          <a:p>
            <a:fld id="{F23AFC95-989C-443A-BD3C-DAE4CC2D2739}" type="slidenum">
              <a:rPr lang="id-ID" smtClean="0"/>
              <a:t>23</a:t>
            </a:fld>
            <a:endParaRPr lang="id-ID"/>
          </a:p>
        </p:txBody>
      </p:sp>
      <p:pic>
        <p:nvPicPr>
          <p:cNvPr id="11" name="Content Placeholder 10">
            <a:extLst>
              <a:ext uri="{FF2B5EF4-FFF2-40B4-BE49-F238E27FC236}">
                <a16:creationId xmlns:a16="http://schemas.microsoft.com/office/drawing/2014/main" id="{EDE6C040-3077-4C8E-BAFD-5A375A3242A6}"/>
              </a:ext>
            </a:extLst>
          </p:cNvPr>
          <p:cNvPicPr>
            <a:picLocks noGrp="1" noChangeAspect="1"/>
          </p:cNvPicPr>
          <p:nvPr>
            <p:ph idx="1"/>
          </p:nvPr>
        </p:nvPicPr>
        <p:blipFill>
          <a:blip r:embed="rId3"/>
          <a:stretch>
            <a:fillRect/>
          </a:stretch>
        </p:blipFill>
        <p:spPr>
          <a:xfrm flipH="1">
            <a:off x="1684655" y="2138408"/>
            <a:ext cx="3032443" cy="1667647"/>
          </a:xfrm>
        </p:spPr>
      </p:pic>
      <p:sp>
        <p:nvSpPr>
          <p:cNvPr id="9" name="Title 1">
            <a:extLst>
              <a:ext uri="{FF2B5EF4-FFF2-40B4-BE49-F238E27FC236}">
                <a16:creationId xmlns:a16="http://schemas.microsoft.com/office/drawing/2014/main" id="{DA68471B-6D60-4BE9-AE36-F7E26796FF33}"/>
              </a:ext>
            </a:extLst>
          </p:cNvPr>
          <p:cNvSpPr txBox="1">
            <a:spLocks/>
          </p:cNvSpPr>
          <p:nvPr/>
        </p:nvSpPr>
        <p:spPr>
          <a:xfrm>
            <a:off x="838200" y="1646669"/>
            <a:ext cx="4725354" cy="647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Unshielded Twisted Pair (UTP)</a:t>
            </a:r>
            <a:endParaRPr lang="en-ID" sz="2400" b="1" dirty="0"/>
          </a:p>
        </p:txBody>
      </p:sp>
      <p:sp>
        <p:nvSpPr>
          <p:cNvPr id="10" name="Title 1">
            <a:extLst>
              <a:ext uri="{FF2B5EF4-FFF2-40B4-BE49-F238E27FC236}">
                <a16:creationId xmlns:a16="http://schemas.microsoft.com/office/drawing/2014/main" id="{CA17944D-0E3E-4876-8121-7F36436268EC}"/>
              </a:ext>
            </a:extLst>
          </p:cNvPr>
          <p:cNvSpPr txBox="1">
            <a:spLocks/>
          </p:cNvSpPr>
          <p:nvPr/>
        </p:nvSpPr>
        <p:spPr>
          <a:xfrm>
            <a:off x="838198" y="4133316"/>
            <a:ext cx="4725355" cy="682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Shielded Twisted Pair (STP)</a:t>
            </a:r>
            <a:endParaRPr lang="en-ID" sz="2400" b="1" dirty="0"/>
          </a:p>
        </p:txBody>
      </p:sp>
      <p:pic>
        <p:nvPicPr>
          <p:cNvPr id="15" name="Picture 14">
            <a:extLst>
              <a:ext uri="{FF2B5EF4-FFF2-40B4-BE49-F238E27FC236}">
                <a16:creationId xmlns:a16="http://schemas.microsoft.com/office/drawing/2014/main" id="{40A5D1D0-AEBD-46DE-BBFD-F9682A527264}"/>
              </a:ext>
            </a:extLst>
          </p:cNvPr>
          <p:cNvPicPr>
            <a:picLocks noChangeAspect="1"/>
          </p:cNvPicPr>
          <p:nvPr/>
        </p:nvPicPr>
        <p:blipFill>
          <a:blip r:embed="rId4"/>
          <a:stretch>
            <a:fillRect/>
          </a:stretch>
        </p:blipFill>
        <p:spPr>
          <a:xfrm>
            <a:off x="4849302" y="1351130"/>
            <a:ext cx="7065397" cy="5005220"/>
          </a:xfrm>
          <a:prstGeom prst="rect">
            <a:avLst/>
          </a:prstGeom>
        </p:spPr>
      </p:pic>
      <p:sp>
        <p:nvSpPr>
          <p:cNvPr id="16" name="Title 1">
            <a:extLst>
              <a:ext uri="{FF2B5EF4-FFF2-40B4-BE49-F238E27FC236}">
                <a16:creationId xmlns:a16="http://schemas.microsoft.com/office/drawing/2014/main" id="{4B036D42-B981-4624-B90A-5EF29DCBCD03}"/>
              </a:ext>
            </a:extLst>
          </p:cNvPr>
          <p:cNvSpPr txBox="1">
            <a:spLocks/>
          </p:cNvSpPr>
          <p:nvPr/>
        </p:nvSpPr>
        <p:spPr>
          <a:xfrm>
            <a:off x="6437377" y="883310"/>
            <a:ext cx="4725354" cy="647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KATEGORI KABEL TWISTED PAIR</a:t>
            </a:r>
            <a:endParaRPr lang="en-ID" sz="2400" b="1" dirty="0"/>
          </a:p>
        </p:txBody>
      </p:sp>
    </p:spTree>
    <p:extLst>
      <p:ext uri="{BB962C8B-B14F-4D97-AF65-F5344CB8AC3E}">
        <p14:creationId xmlns:p14="http://schemas.microsoft.com/office/powerpoint/2010/main" val="205117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83B2-83DB-4E1A-99E6-F39BF5D8990A}"/>
              </a:ext>
            </a:extLst>
          </p:cNvPr>
          <p:cNvSpPr>
            <a:spLocks noGrp="1"/>
          </p:cNvSpPr>
          <p:nvPr>
            <p:ph type="title"/>
          </p:nvPr>
        </p:nvSpPr>
        <p:spPr>
          <a:xfrm>
            <a:off x="838200" y="259357"/>
            <a:ext cx="10515600" cy="365125"/>
          </a:xfrm>
        </p:spPr>
        <p:txBody>
          <a:bodyPr>
            <a:noAutofit/>
          </a:bodyPr>
          <a:lstStyle/>
          <a:p>
            <a:pPr algn="ctr"/>
            <a:r>
              <a:rPr lang="en-US" sz="3200"/>
              <a:t>Cara Pemasangan Kabel UTP/STP</a:t>
            </a:r>
            <a:endParaRPr lang="en-ID" sz="3200" dirty="0"/>
          </a:p>
        </p:txBody>
      </p:sp>
      <p:sp>
        <p:nvSpPr>
          <p:cNvPr id="5" name="Slide Number Placeholder 4">
            <a:extLst>
              <a:ext uri="{FF2B5EF4-FFF2-40B4-BE49-F238E27FC236}">
                <a16:creationId xmlns:a16="http://schemas.microsoft.com/office/drawing/2014/main" id="{97F32DE6-0B12-4396-A4D1-4A40403A85CC}"/>
              </a:ext>
            </a:extLst>
          </p:cNvPr>
          <p:cNvSpPr>
            <a:spLocks noGrp="1"/>
          </p:cNvSpPr>
          <p:nvPr>
            <p:ph type="sldNum" sz="quarter" idx="12"/>
          </p:nvPr>
        </p:nvSpPr>
        <p:spPr/>
        <p:txBody>
          <a:bodyPr/>
          <a:lstStyle/>
          <a:p>
            <a:fld id="{F23AFC95-989C-443A-BD3C-DAE4CC2D2739}" type="slidenum">
              <a:rPr lang="id-ID" smtClean="0"/>
              <a:t>24</a:t>
            </a:fld>
            <a:endParaRPr lang="id-ID"/>
          </a:p>
        </p:txBody>
      </p:sp>
      <p:pic>
        <p:nvPicPr>
          <p:cNvPr id="3" name="Video - Memasang Kabel UTP">
            <a:hlinkClick r:id="" action="ppaction://media"/>
            <a:extLst>
              <a:ext uri="{FF2B5EF4-FFF2-40B4-BE49-F238E27FC236}">
                <a16:creationId xmlns:a16="http://schemas.microsoft.com/office/drawing/2014/main" id="{5762D311-958B-47DD-94C2-A3123FA85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1917" y="685719"/>
            <a:ext cx="9888166" cy="5562093"/>
          </a:xfrm>
          <a:prstGeom prst="rect">
            <a:avLst/>
          </a:prstGeom>
        </p:spPr>
      </p:pic>
      <p:sp>
        <p:nvSpPr>
          <p:cNvPr id="6" name="TextBox 5">
            <a:extLst>
              <a:ext uri="{FF2B5EF4-FFF2-40B4-BE49-F238E27FC236}">
                <a16:creationId xmlns:a16="http://schemas.microsoft.com/office/drawing/2014/main" id="{7A8AFAEE-918E-448D-8814-801009044A5C}"/>
              </a:ext>
            </a:extLst>
          </p:cNvPr>
          <p:cNvSpPr txBox="1"/>
          <p:nvPr/>
        </p:nvSpPr>
        <p:spPr>
          <a:xfrm>
            <a:off x="2681988" y="6365145"/>
            <a:ext cx="6828023" cy="369332"/>
          </a:xfrm>
          <a:prstGeom prst="rect">
            <a:avLst/>
          </a:prstGeom>
          <a:noFill/>
        </p:spPr>
        <p:txBody>
          <a:bodyPr wrap="none" rtlCol="0">
            <a:spAutoFit/>
          </a:bodyPr>
          <a:lstStyle/>
          <a:p>
            <a:r>
              <a:rPr lang="en-US"/>
              <a:t>Sumber: Wegi Zulianda (</a:t>
            </a:r>
            <a:r>
              <a:rPr lang="en-US" sz="1600">
                <a:hlinkClick r:id="rId5"/>
              </a:rPr>
              <a:t>https://www.youtube.com/watch?v=7xA6k8bo-DM</a:t>
            </a:r>
            <a:r>
              <a:rPr lang="en-US"/>
              <a:t>)</a:t>
            </a:r>
            <a:endParaRPr lang="en-ID"/>
          </a:p>
        </p:txBody>
      </p:sp>
    </p:spTree>
    <p:extLst>
      <p:ext uri="{BB962C8B-B14F-4D97-AF65-F5344CB8AC3E}">
        <p14:creationId xmlns:p14="http://schemas.microsoft.com/office/powerpoint/2010/main" val="14839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54B-D031-426D-B630-91767B84612F}"/>
              </a:ext>
            </a:extLst>
          </p:cNvPr>
          <p:cNvSpPr>
            <a:spLocks noGrp="1"/>
          </p:cNvSpPr>
          <p:nvPr>
            <p:ph type="title"/>
          </p:nvPr>
        </p:nvSpPr>
        <p:spPr/>
        <p:txBody>
          <a:bodyPr/>
          <a:lstStyle/>
          <a:p>
            <a:r>
              <a:rPr lang="en-US"/>
              <a:t>Kabel Coaxial</a:t>
            </a:r>
            <a:endParaRPr lang="en-ID"/>
          </a:p>
        </p:txBody>
      </p:sp>
      <p:sp>
        <p:nvSpPr>
          <p:cNvPr id="3" name="Content Placeholder 2">
            <a:extLst>
              <a:ext uri="{FF2B5EF4-FFF2-40B4-BE49-F238E27FC236}">
                <a16:creationId xmlns:a16="http://schemas.microsoft.com/office/drawing/2014/main" id="{17516BCD-4B25-4C34-B24E-5136B2439231}"/>
              </a:ext>
            </a:extLst>
          </p:cNvPr>
          <p:cNvSpPr>
            <a:spLocks noGrp="1"/>
          </p:cNvSpPr>
          <p:nvPr>
            <p:ph idx="1"/>
          </p:nvPr>
        </p:nvSpPr>
        <p:spPr>
          <a:xfrm>
            <a:off x="838200" y="1825625"/>
            <a:ext cx="5030337" cy="4351338"/>
          </a:xfrm>
        </p:spPr>
        <p:txBody>
          <a:bodyPr/>
          <a:lstStyle/>
          <a:p>
            <a:r>
              <a:rPr lang="en-US"/>
              <a:t>Terdapat 2 jenis: Thin Coaxial (Tipis) dan Thick Coaxial (Tebal).</a:t>
            </a:r>
          </a:p>
          <a:p>
            <a:r>
              <a:rPr lang="en-US"/>
              <a:t>Menggunakan konektor RG 58.</a:t>
            </a:r>
          </a:p>
          <a:p>
            <a:r>
              <a:rPr lang="en-US"/>
              <a:t>Biasanya digunakan pada topologi Bus.</a:t>
            </a:r>
          </a:p>
          <a:p>
            <a:r>
              <a:rPr lang="en-US"/>
              <a:t>Memiliki ketahanan yang bagus untuk area outdor.</a:t>
            </a:r>
            <a:endParaRPr lang="en-ID"/>
          </a:p>
        </p:txBody>
      </p:sp>
      <p:sp>
        <p:nvSpPr>
          <p:cNvPr id="4" name="Footer Placeholder 3">
            <a:extLst>
              <a:ext uri="{FF2B5EF4-FFF2-40B4-BE49-F238E27FC236}">
                <a16:creationId xmlns:a16="http://schemas.microsoft.com/office/drawing/2014/main" id="{42D4C239-E1F7-4277-B31B-70E39A07FA9B}"/>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C797C462-0E6C-4EEC-A518-F2C4685B8869}"/>
              </a:ext>
            </a:extLst>
          </p:cNvPr>
          <p:cNvSpPr>
            <a:spLocks noGrp="1"/>
          </p:cNvSpPr>
          <p:nvPr>
            <p:ph type="sldNum" sz="quarter" idx="12"/>
          </p:nvPr>
        </p:nvSpPr>
        <p:spPr/>
        <p:txBody>
          <a:bodyPr/>
          <a:lstStyle/>
          <a:p>
            <a:fld id="{F23AFC95-989C-443A-BD3C-DAE4CC2D2739}" type="slidenum">
              <a:rPr lang="id-ID" smtClean="0"/>
              <a:t>25</a:t>
            </a:fld>
            <a:endParaRPr lang="id-ID"/>
          </a:p>
        </p:txBody>
      </p:sp>
      <p:pic>
        <p:nvPicPr>
          <p:cNvPr id="6" name="Picture 5">
            <a:extLst>
              <a:ext uri="{FF2B5EF4-FFF2-40B4-BE49-F238E27FC236}">
                <a16:creationId xmlns:a16="http://schemas.microsoft.com/office/drawing/2014/main" id="{0DC2EEB0-75A8-4E08-BD16-6C0B67074801}"/>
              </a:ext>
            </a:extLst>
          </p:cNvPr>
          <p:cNvPicPr>
            <a:picLocks noChangeAspect="1"/>
          </p:cNvPicPr>
          <p:nvPr/>
        </p:nvPicPr>
        <p:blipFill>
          <a:blip r:embed="rId2"/>
          <a:stretch>
            <a:fillRect/>
          </a:stretch>
        </p:blipFill>
        <p:spPr>
          <a:xfrm>
            <a:off x="1762464" y="5354945"/>
            <a:ext cx="1405312" cy="859022"/>
          </a:xfrm>
          <a:prstGeom prst="rect">
            <a:avLst/>
          </a:prstGeom>
        </p:spPr>
      </p:pic>
      <p:pic>
        <p:nvPicPr>
          <p:cNvPr id="7" name="Picture 6">
            <a:extLst>
              <a:ext uri="{FF2B5EF4-FFF2-40B4-BE49-F238E27FC236}">
                <a16:creationId xmlns:a16="http://schemas.microsoft.com/office/drawing/2014/main" id="{80251887-56C1-4784-9653-29C6115C9E9E}"/>
              </a:ext>
            </a:extLst>
          </p:cNvPr>
          <p:cNvPicPr>
            <a:picLocks noChangeAspect="1"/>
          </p:cNvPicPr>
          <p:nvPr/>
        </p:nvPicPr>
        <p:blipFill>
          <a:blip r:embed="rId3"/>
          <a:stretch>
            <a:fillRect/>
          </a:stretch>
        </p:blipFill>
        <p:spPr>
          <a:xfrm>
            <a:off x="4181088" y="4861345"/>
            <a:ext cx="1405312" cy="1405312"/>
          </a:xfrm>
          <a:prstGeom prst="rect">
            <a:avLst/>
          </a:prstGeom>
        </p:spPr>
      </p:pic>
      <p:pic>
        <p:nvPicPr>
          <p:cNvPr id="8" name="Picture 7">
            <a:extLst>
              <a:ext uri="{FF2B5EF4-FFF2-40B4-BE49-F238E27FC236}">
                <a16:creationId xmlns:a16="http://schemas.microsoft.com/office/drawing/2014/main" id="{AE4D8F3B-A423-4826-BD98-F7A17FC5F3E8}"/>
              </a:ext>
            </a:extLst>
          </p:cNvPr>
          <p:cNvPicPr>
            <a:picLocks noChangeAspect="1"/>
          </p:cNvPicPr>
          <p:nvPr/>
        </p:nvPicPr>
        <p:blipFill rotWithShape="1">
          <a:blip r:embed="rId4"/>
          <a:srcRect r="28734"/>
          <a:stretch/>
        </p:blipFill>
        <p:spPr>
          <a:xfrm>
            <a:off x="6599712" y="1481632"/>
            <a:ext cx="4619849" cy="3873313"/>
          </a:xfrm>
          <a:prstGeom prst="rect">
            <a:avLst/>
          </a:prstGeom>
        </p:spPr>
      </p:pic>
    </p:spTree>
    <p:extLst>
      <p:ext uri="{BB962C8B-B14F-4D97-AF65-F5344CB8AC3E}">
        <p14:creationId xmlns:p14="http://schemas.microsoft.com/office/powerpoint/2010/main" val="37360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54B-D031-426D-B630-91767B84612F}"/>
              </a:ext>
            </a:extLst>
          </p:cNvPr>
          <p:cNvSpPr>
            <a:spLocks noGrp="1"/>
          </p:cNvSpPr>
          <p:nvPr>
            <p:ph type="title"/>
          </p:nvPr>
        </p:nvSpPr>
        <p:spPr/>
        <p:txBody>
          <a:bodyPr/>
          <a:lstStyle/>
          <a:p>
            <a:r>
              <a:rPr lang="en-US"/>
              <a:t>Kabel Fiber Optic (FO)</a:t>
            </a:r>
            <a:endParaRPr lang="en-ID"/>
          </a:p>
        </p:txBody>
      </p:sp>
      <p:sp>
        <p:nvSpPr>
          <p:cNvPr id="3" name="Content Placeholder 2">
            <a:extLst>
              <a:ext uri="{FF2B5EF4-FFF2-40B4-BE49-F238E27FC236}">
                <a16:creationId xmlns:a16="http://schemas.microsoft.com/office/drawing/2014/main" id="{17516BCD-4B25-4C34-B24E-5136B2439231}"/>
              </a:ext>
            </a:extLst>
          </p:cNvPr>
          <p:cNvSpPr>
            <a:spLocks noGrp="1"/>
          </p:cNvSpPr>
          <p:nvPr>
            <p:ph idx="1"/>
          </p:nvPr>
        </p:nvSpPr>
        <p:spPr>
          <a:xfrm>
            <a:off x="838202" y="1437838"/>
            <a:ext cx="10515598" cy="4739125"/>
          </a:xfrm>
        </p:spPr>
        <p:txBody>
          <a:bodyPr>
            <a:normAutofit lnSpcReduction="10000"/>
          </a:bodyPr>
          <a:lstStyle/>
          <a:p>
            <a:r>
              <a:rPr lang="en-US"/>
              <a:t>Tidak memiliki batasan bandwidth karena menggunakan jalur dedicated bandwidth data. Kemampuan hanya dibatasi pada sarana dan prasana. </a:t>
            </a:r>
          </a:p>
          <a:p>
            <a:r>
              <a:rPr lang="en-US"/>
              <a:t>Mampu menghasilkan kecepatan hingga beberapa Gigabits/second.</a:t>
            </a:r>
          </a:p>
          <a:p>
            <a:r>
              <a:rPr lang="en-US"/>
              <a:t>Tidak mengalami gangguan (interferensi) meski ada perangkat elektromagnetik di sekitarnya seperti radio, motor, atau kabel-kabel transmisi lain di sekelilingnya.</a:t>
            </a:r>
          </a:p>
          <a:p>
            <a:r>
              <a:rPr lang="en-US"/>
              <a:t>Peningkatan performa bisa ditingkatkan hanya dengan memperbaharui peralatan di titik akhir.</a:t>
            </a:r>
          </a:p>
          <a:p>
            <a:r>
              <a:rPr lang="en-US"/>
              <a:t>Keamanan FO bisa dikatakan sulit ditembus, karena bebas ancaman penyadapan atau pengguna yang mengakses secara illegal.</a:t>
            </a:r>
          </a:p>
        </p:txBody>
      </p:sp>
      <p:sp>
        <p:nvSpPr>
          <p:cNvPr id="4" name="Footer Placeholder 3">
            <a:extLst>
              <a:ext uri="{FF2B5EF4-FFF2-40B4-BE49-F238E27FC236}">
                <a16:creationId xmlns:a16="http://schemas.microsoft.com/office/drawing/2014/main" id="{42D4C239-E1F7-4277-B31B-70E39A07FA9B}"/>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C797C462-0E6C-4EEC-A518-F2C4685B8869}"/>
              </a:ext>
            </a:extLst>
          </p:cNvPr>
          <p:cNvSpPr>
            <a:spLocks noGrp="1"/>
          </p:cNvSpPr>
          <p:nvPr>
            <p:ph type="sldNum" sz="quarter" idx="12"/>
          </p:nvPr>
        </p:nvSpPr>
        <p:spPr/>
        <p:txBody>
          <a:bodyPr/>
          <a:lstStyle/>
          <a:p>
            <a:fld id="{F23AFC95-989C-443A-BD3C-DAE4CC2D2739}" type="slidenum">
              <a:rPr lang="id-ID" smtClean="0"/>
              <a:t>26</a:t>
            </a:fld>
            <a:endParaRPr lang="id-ID"/>
          </a:p>
        </p:txBody>
      </p:sp>
    </p:spTree>
    <p:extLst>
      <p:ext uri="{BB962C8B-B14F-4D97-AF65-F5344CB8AC3E}">
        <p14:creationId xmlns:p14="http://schemas.microsoft.com/office/powerpoint/2010/main" val="281154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D4C239-E1F7-4277-B31B-70E39A07FA9B}"/>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C797C462-0E6C-4EEC-A518-F2C4685B8869}"/>
              </a:ext>
            </a:extLst>
          </p:cNvPr>
          <p:cNvSpPr>
            <a:spLocks noGrp="1"/>
          </p:cNvSpPr>
          <p:nvPr>
            <p:ph type="sldNum" sz="quarter" idx="12"/>
          </p:nvPr>
        </p:nvSpPr>
        <p:spPr/>
        <p:txBody>
          <a:bodyPr/>
          <a:lstStyle/>
          <a:p>
            <a:fld id="{F23AFC95-989C-443A-BD3C-DAE4CC2D2739}" type="slidenum">
              <a:rPr lang="id-ID" smtClean="0"/>
              <a:t>27</a:t>
            </a:fld>
            <a:endParaRPr lang="id-ID"/>
          </a:p>
        </p:txBody>
      </p:sp>
      <p:pic>
        <p:nvPicPr>
          <p:cNvPr id="13" name="Picture 12">
            <a:extLst>
              <a:ext uri="{FF2B5EF4-FFF2-40B4-BE49-F238E27FC236}">
                <a16:creationId xmlns:a16="http://schemas.microsoft.com/office/drawing/2014/main" id="{99311ED9-C5A5-431D-BB5E-AF81E9EF899A}"/>
              </a:ext>
            </a:extLst>
          </p:cNvPr>
          <p:cNvPicPr>
            <a:picLocks noChangeAspect="1"/>
          </p:cNvPicPr>
          <p:nvPr/>
        </p:nvPicPr>
        <p:blipFill>
          <a:blip r:embed="rId2"/>
          <a:stretch>
            <a:fillRect/>
          </a:stretch>
        </p:blipFill>
        <p:spPr>
          <a:xfrm>
            <a:off x="1919785" y="569834"/>
            <a:ext cx="8352430" cy="5718331"/>
          </a:xfrm>
          <a:prstGeom prst="rect">
            <a:avLst/>
          </a:prstGeom>
        </p:spPr>
      </p:pic>
    </p:spTree>
    <p:extLst>
      <p:ext uri="{BB962C8B-B14F-4D97-AF65-F5344CB8AC3E}">
        <p14:creationId xmlns:p14="http://schemas.microsoft.com/office/powerpoint/2010/main" val="897475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F8F-30BB-4A8D-9C5B-C879D10BD825}"/>
              </a:ext>
            </a:extLst>
          </p:cNvPr>
          <p:cNvSpPr>
            <a:spLocks noGrp="1"/>
          </p:cNvSpPr>
          <p:nvPr>
            <p:ph type="title"/>
          </p:nvPr>
        </p:nvSpPr>
        <p:spPr/>
        <p:txBody>
          <a:bodyPr/>
          <a:lstStyle/>
          <a:p>
            <a:r>
              <a:rPr lang="en-US" dirty="0"/>
              <a:t>KVM (Keyboard, Video, Mouse)</a:t>
            </a:r>
            <a:endParaRPr lang="en-ID" dirty="0"/>
          </a:p>
        </p:txBody>
      </p:sp>
      <p:pic>
        <p:nvPicPr>
          <p:cNvPr id="7" name="Content Placeholder 6">
            <a:extLst>
              <a:ext uri="{FF2B5EF4-FFF2-40B4-BE49-F238E27FC236}">
                <a16:creationId xmlns:a16="http://schemas.microsoft.com/office/drawing/2014/main" id="{6D0C4EA0-3C6B-4E8D-9143-14DECB27275B}"/>
              </a:ext>
            </a:extLst>
          </p:cNvPr>
          <p:cNvPicPr>
            <a:picLocks noGrp="1" noChangeAspect="1"/>
          </p:cNvPicPr>
          <p:nvPr>
            <p:ph idx="1"/>
          </p:nvPr>
        </p:nvPicPr>
        <p:blipFill>
          <a:blip r:embed="rId2"/>
          <a:stretch>
            <a:fillRect/>
          </a:stretch>
        </p:blipFill>
        <p:spPr>
          <a:xfrm>
            <a:off x="7255959" y="1529411"/>
            <a:ext cx="4351338" cy="4351338"/>
          </a:xfrm>
        </p:spPr>
      </p:pic>
      <p:sp>
        <p:nvSpPr>
          <p:cNvPr id="4" name="Footer Placeholder 3">
            <a:extLst>
              <a:ext uri="{FF2B5EF4-FFF2-40B4-BE49-F238E27FC236}">
                <a16:creationId xmlns:a16="http://schemas.microsoft.com/office/drawing/2014/main" id="{CC2B1717-F861-4928-B7FF-3036F1CB5F46}"/>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C06A3E63-73E1-4743-839C-C3389F738628}"/>
              </a:ext>
            </a:extLst>
          </p:cNvPr>
          <p:cNvSpPr>
            <a:spLocks noGrp="1"/>
          </p:cNvSpPr>
          <p:nvPr>
            <p:ph type="sldNum" sz="quarter" idx="12"/>
          </p:nvPr>
        </p:nvSpPr>
        <p:spPr/>
        <p:txBody>
          <a:bodyPr/>
          <a:lstStyle/>
          <a:p>
            <a:fld id="{F23AFC95-989C-443A-BD3C-DAE4CC2D2739}" type="slidenum">
              <a:rPr lang="id-ID" smtClean="0"/>
              <a:t>28</a:t>
            </a:fld>
            <a:endParaRPr lang="id-ID"/>
          </a:p>
        </p:txBody>
      </p:sp>
      <p:pic>
        <p:nvPicPr>
          <p:cNvPr id="9" name="Picture 8">
            <a:extLst>
              <a:ext uri="{FF2B5EF4-FFF2-40B4-BE49-F238E27FC236}">
                <a16:creationId xmlns:a16="http://schemas.microsoft.com/office/drawing/2014/main" id="{8FF606F8-5129-4EA7-965F-FCDCAF054FF4}"/>
              </a:ext>
            </a:extLst>
          </p:cNvPr>
          <p:cNvPicPr>
            <a:picLocks noChangeAspect="1"/>
          </p:cNvPicPr>
          <p:nvPr/>
        </p:nvPicPr>
        <p:blipFill rotWithShape="1">
          <a:blip r:embed="rId3"/>
          <a:srcRect l="3052" t="22001" r="3202" b="21661"/>
          <a:stretch/>
        </p:blipFill>
        <p:spPr>
          <a:xfrm>
            <a:off x="584703" y="1996225"/>
            <a:ext cx="6064817" cy="3644721"/>
          </a:xfrm>
          <a:prstGeom prst="rect">
            <a:avLst/>
          </a:prstGeom>
        </p:spPr>
      </p:pic>
    </p:spTree>
    <p:extLst>
      <p:ext uri="{BB962C8B-B14F-4D97-AF65-F5344CB8AC3E}">
        <p14:creationId xmlns:p14="http://schemas.microsoft.com/office/powerpoint/2010/main" val="1884706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456E-5595-48DD-8CB9-BAD011BC4DD8}"/>
              </a:ext>
            </a:extLst>
          </p:cNvPr>
          <p:cNvSpPr>
            <a:spLocks noGrp="1"/>
          </p:cNvSpPr>
          <p:nvPr>
            <p:ph type="title"/>
          </p:nvPr>
        </p:nvSpPr>
        <p:spPr/>
        <p:txBody>
          <a:bodyPr/>
          <a:lstStyle/>
          <a:p>
            <a:r>
              <a:rPr lang="en-US"/>
              <a:t>Patch Pannel</a:t>
            </a:r>
            <a:endParaRPr lang="en-ID"/>
          </a:p>
        </p:txBody>
      </p:sp>
      <p:sp>
        <p:nvSpPr>
          <p:cNvPr id="3" name="Content Placeholder 2">
            <a:extLst>
              <a:ext uri="{FF2B5EF4-FFF2-40B4-BE49-F238E27FC236}">
                <a16:creationId xmlns:a16="http://schemas.microsoft.com/office/drawing/2014/main" id="{4F1C2E55-33F9-461C-A53D-A250A9DCAEA8}"/>
              </a:ext>
            </a:extLst>
          </p:cNvPr>
          <p:cNvSpPr>
            <a:spLocks noGrp="1"/>
          </p:cNvSpPr>
          <p:nvPr>
            <p:ph idx="1"/>
          </p:nvPr>
        </p:nvSpPr>
        <p:spPr>
          <a:xfrm>
            <a:off x="838200" y="1825625"/>
            <a:ext cx="2969525" cy="4351338"/>
          </a:xfrm>
        </p:spPr>
        <p:txBody>
          <a:bodyPr/>
          <a:lstStyle/>
          <a:p>
            <a:r>
              <a:rPr lang="en-US"/>
              <a:t>Digunakan untuk merapikan kabel jaringan.</a:t>
            </a:r>
            <a:endParaRPr lang="en-ID"/>
          </a:p>
        </p:txBody>
      </p:sp>
      <p:sp>
        <p:nvSpPr>
          <p:cNvPr id="4" name="Footer Placeholder 3">
            <a:extLst>
              <a:ext uri="{FF2B5EF4-FFF2-40B4-BE49-F238E27FC236}">
                <a16:creationId xmlns:a16="http://schemas.microsoft.com/office/drawing/2014/main" id="{F27252CF-BD5D-47B4-94FB-4968D179C1B7}"/>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337C2E04-82F6-4D71-AA5C-8E1460C1C425}"/>
              </a:ext>
            </a:extLst>
          </p:cNvPr>
          <p:cNvSpPr>
            <a:spLocks noGrp="1"/>
          </p:cNvSpPr>
          <p:nvPr>
            <p:ph type="sldNum" sz="quarter" idx="12"/>
          </p:nvPr>
        </p:nvSpPr>
        <p:spPr/>
        <p:txBody>
          <a:bodyPr/>
          <a:lstStyle/>
          <a:p>
            <a:fld id="{F23AFC95-989C-443A-BD3C-DAE4CC2D2739}" type="slidenum">
              <a:rPr lang="id-ID" smtClean="0"/>
              <a:t>29</a:t>
            </a:fld>
            <a:endParaRPr lang="id-ID"/>
          </a:p>
        </p:txBody>
      </p:sp>
      <p:pic>
        <p:nvPicPr>
          <p:cNvPr id="2050" name="Picture 2" descr="Fiber Optic Patch Panel Best Practices | by Sophie Yang | Medium">
            <a:extLst>
              <a:ext uri="{FF2B5EF4-FFF2-40B4-BE49-F238E27FC236}">
                <a16:creationId xmlns:a16="http://schemas.microsoft.com/office/drawing/2014/main" id="{91F6B0A5-EA8D-4BCC-9A0E-8D52BDD84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1"/>
          <a:stretch/>
        </p:blipFill>
        <p:spPr bwMode="auto">
          <a:xfrm>
            <a:off x="4804012" y="1199823"/>
            <a:ext cx="6918419" cy="4747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8F2543-4A36-4D1B-92E5-42760D00D310}"/>
              </a:ext>
            </a:extLst>
          </p:cNvPr>
          <p:cNvPicPr>
            <a:picLocks noChangeAspect="1"/>
          </p:cNvPicPr>
          <p:nvPr/>
        </p:nvPicPr>
        <p:blipFill>
          <a:blip r:embed="rId3"/>
          <a:stretch>
            <a:fillRect/>
          </a:stretch>
        </p:blipFill>
        <p:spPr>
          <a:xfrm>
            <a:off x="1220599" y="3345312"/>
            <a:ext cx="3201014" cy="1797903"/>
          </a:xfrm>
          <a:prstGeom prst="rect">
            <a:avLst/>
          </a:prstGeom>
        </p:spPr>
      </p:pic>
    </p:spTree>
    <p:extLst>
      <p:ext uri="{BB962C8B-B14F-4D97-AF65-F5344CB8AC3E}">
        <p14:creationId xmlns:p14="http://schemas.microsoft.com/office/powerpoint/2010/main" val="277017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t>Capaian Perkuliahan:</a:t>
            </a:r>
          </a:p>
        </p:txBody>
      </p:sp>
      <p:sp>
        <p:nvSpPr>
          <p:cNvPr id="3" name="Content Placeholder 2"/>
          <p:cNvSpPr>
            <a:spLocks noGrp="1"/>
          </p:cNvSpPr>
          <p:nvPr>
            <p:ph idx="1"/>
          </p:nvPr>
        </p:nvSpPr>
        <p:spPr>
          <a:xfrm>
            <a:off x="838200" y="1744943"/>
            <a:ext cx="4044043" cy="4351338"/>
          </a:xfrm>
        </p:spPr>
        <p:txBody>
          <a:bodyPr>
            <a:normAutofit fontScale="92500" lnSpcReduction="20000"/>
          </a:bodyPr>
          <a:lstStyle/>
          <a:p>
            <a:r>
              <a:rPr lang="id-ID" dirty="0"/>
              <a:t>Mahasiswa mampu </a:t>
            </a:r>
            <a:r>
              <a:rPr lang="en-US" dirty="0" err="1"/>
              <a:t>mengetahui</a:t>
            </a:r>
            <a:r>
              <a:rPr lang="id-ID" dirty="0"/>
              <a:t> </a:t>
            </a:r>
            <a:r>
              <a:rPr lang="en-US" err="1"/>
              <a:t>perangkat</a:t>
            </a:r>
            <a:r>
              <a:rPr lang="en-US"/>
              <a:t> keras, lunak, dan media </a:t>
            </a:r>
            <a:r>
              <a:rPr lang="en-US" dirty="0" err="1"/>
              <a:t>jaringan</a:t>
            </a:r>
            <a:r>
              <a:rPr lang="en-US" dirty="0"/>
              <a:t> </a:t>
            </a:r>
            <a:r>
              <a:rPr lang="en-US" dirty="0" err="1"/>
              <a:t>komputer</a:t>
            </a:r>
            <a:r>
              <a:rPr lang="en-US" dirty="0"/>
              <a:t>.</a:t>
            </a:r>
          </a:p>
          <a:p>
            <a:r>
              <a:rPr lang="en-US" dirty="0" err="1"/>
              <a:t>Mahasiswa</a:t>
            </a:r>
            <a:r>
              <a:rPr lang="en-US" dirty="0"/>
              <a:t> </a:t>
            </a:r>
            <a:r>
              <a:rPr lang="en-US" dirty="0" err="1"/>
              <a:t>mampu</a:t>
            </a:r>
            <a:r>
              <a:rPr lang="en-US" dirty="0"/>
              <a:t> </a:t>
            </a:r>
            <a:r>
              <a:rPr lang="en-US" dirty="0" err="1"/>
              <a:t>memahami</a:t>
            </a:r>
            <a:r>
              <a:rPr lang="en-US" dirty="0"/>
              <a:t> </a:t>
            </a:r>
            <a:r>
              <a:rPr lang="en-US" dirty="0" err="1"/>
              <a:t>fungsi</a:t>
            </a:r>
            <a:r>
              <a:rPr lang="en-US" dirty="0"/>
              <a:t>, </a:t>
            </a:r>
            <a:r>
              <a:rPr lang="en-US" dirty="0" err="1"/>
              <a:t>kegunaan</a:t>
            </a:r>
            <a:r>
              <a:rPr lang="en-US" dirty="0"/>
              <a:t>, </a:t>
            </a:r>
            <a:r>
              <a:rPr lang="en-US" dirty="0" err="1"/>
              <a:t>serta</a:t>
            </a:r>
            <a:r>
              <a:rPr lang="en-US" dirty="0"/>
              <a:t> </a:t>
            </a:r>
            <a:r>
              <a:rPr lang="en-US" dirty="0" err="1"/>
              <a:t>spesifikasi</a:t>
            </a:r>
            <a:r>
              <a:rPr lang="en-US" dirty="0"/>
              <a:t> </a:t>
            </a:r>
            <a:r>
              <a:rPr lang="en-US" dirty="0" err="1"/>
              <a:t>perangkat</a:t>
            </a:r>
            <a:r>
              <a:rPr lang="en-US" dirty="0"/>
              <a:t> </a:t>
            </a:r>
            <a:r>
              <a:rPr lang="en-US" dirty="0" err="1"/>
              <a:t>jaringan</a:t>
            </a:r>
            <a:r>
              <a:rPr lang="en-US" dirty="0"/>
              <a:t> </a:t>
            </a:r>
            <a:r>
              <a:rPr lang="en-US" dirty="0" err="1"/>
              <a:t>komputer</a:t>
            </a:r>
            <a:r>
              <a:rPr lang="en-US" dirty="0"/>
              <a:t>.</a:t>
            </a:r>
          </a:p>
          <a:p>
            <a:r>
              <a:rPr lang="en-US" dirty="0" err="1"/>
              <a:t>Mahasis</a:t>
            </a:r>
            <a:r>
              <a:rPr lang="en-US" dirty="0"/>
              <a:t> </a:t>
            </a:r>
            <a:r>
              <a:rPr lang="en-US" dirty="0" err="1"/>
              <a:t>mampu</a:t>
            </a:r>
            <a:r>
              <a:rPr lang="en-US" dirty="0"/>
              <a:t> </a:t>
            </a:r>
            <a:r>
              <a:rPr lang="en-US" dirty="0" err="1"/>
              <a:t>memahami</a:t>
            </a:r>
            <a:r>
              <a:rPr lang="en-US" dirty="0"/>
              <a:t> </a:t>
            </a:r>
            <a:r>
              <a:rPr lang="en-US" dirty="0" err="1"/>
              <a:t>perkembangan</a:t>
            </a:r>
            <a:r>
              <a:rPr lang="en-US" dirty="0"/>
              <a:t> </a:t>
            </a:r>
            <a:r>
              <a:rPr lang="en-US" dirty="0" err="1"/>
              <a:t>perangkat</a:t>
            </a:r>
            <a:r>
              <a:rPr lang="en-US" dirty="0"/>
              <a:t> </a:t>
            </a:r>
            <a:r>
              <a:rPr lang="en-US" dirty="0" err="1"/>
              <a:t>jaringan</a:t>
            </a:r>
            <a:r>
              <a:rPr lang="en-US" dirty="0"/>
              <a:t> </a:t>
            </a:r>
            <a:r>
              <a:rPr lang="en-US" dirty="0" err="1"/>
              <a:t>komputer</a:t>
            </a:r>
            <a:r>
              <a:rPr lang="en-US" dirty="0"/>
              <a:t>.</a:t>
            </a:r>
            <a:endParaRPr lang="id-ID" dirty="0"/>
          </a:p>
        </p:txBody>
      </p:sp>
      <p:sp>
        <p:nvSpPr>
          <p:cNvPr id="4" name="Footer Placeholder 3"/>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p:cNvSpPr>
            <a:spLocks noGrp="1"/>
          </p:cNvSpPr>
          <p:nvPr>
            <p:ph type="sldNum" sz="quarter" idx="12"/>
          </p:nvPr>
        </p:nvSpPr>
        <p:spPr/>
        <p:txBody>
          <a:bodyPr/>
          <a:lstStyle/>
          <a:p>
            <a:fld id="{F23AFC95-989C-443A-BD3C-DAE4CC2D2739}" type="slidenum">
              <a:rPr lang="id-ID" smtClean="0"/>
              <a:t>3</a:t>
            </a:fld>
            <a:endParaRPr lang="id-ID"/>
          </a:p>
        </p:txBody>
      </p:sp>
      <p:pic>
        <p:nvPicPr>
          <p:cNvPr id="1026" name="Picture 2" descr="Hasil gambar untuk capaian tar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753" y="1865499"/>
            <a:ext cx="6572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59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2362-177D-413A-9C71-02D7027B1656}"/>
              </a:ext>
            </a:extLst>
          </p:cNvPr>
          <p:cNvSpPr>
            <a:spLocks noGrp="1"/>
          </p:cNvSpPr>
          <p:nvPr>
            <p:ph type="title"/>
          </p:nvPr>
        </p:nvSpPr>
        <p:spPr/>
        <p:txBody>
          <a:bodyPr/>
          <a:lstStyle/>
          <a:p>
            <a:r>
              <a:rPr lang="en-US"/>
              <a:t>Rak Server</a:t>
            </a:r>
            <a:endParaRPr lang="en-ID"/>
          </a:p>
        </p:txBody>
      </p:sp>
      <p:sp>
        <p:nvSpPr>
          <p:cNvPr id="4" name="Footer Placeholder 3">
            <a:extLst>
              <a:ext uri="{FF2B5EF4-FFF2-40B4-BE49-F238E27FC236}">
                <a16:creationId xmlns:a16="http://schemas.microsoft.com/office/drawing/2014/main" id="{4F424450-D3D0-48FC-8697-EAEED95C50F9}"/>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C478C83E-B020-437D-9724-E359CDDDF7D3}"/>
              </a:ext>
            </a:extLst>
          </p:cNvPr>
          <p:cNvSpPr>
            <a:spLocks noGrp="1"/>
          </p:cNvSpPr>
          <p:nvPr>
            <p:ph type="sldNum" sz="quarter" idx="12"/>
          </p:nvPr>
        </p:nvSpPr>
        <p:spPr/>
        <p:txBody>
          <a:bodyPr/>
          <a:lstStyle/>
          <a:p>
            <a:fld id="{F23AFC95-989C-443A-BD3C-DAE4CC2D2739}" type="slidenum">
              <a:rPr lang="id-ID" smtClean="0"/>
              <a:t>30</a:t>
            </a:fld>
            <a:endParaRPr lang="id-ID"/>
          </a:p>
        </p:txBody>
      </p:sp>
      <p:pic>
        <p:nvPicPr>
          <p:cNvPr id="11" name="Picture 10">
            <a:extLst>
              <a:ext uri="{FF2B5EF4-FFF2-40B4-BE49-F238E27FC236}">
                <a16:creationId xmlns:a16="http://schemas.microsoft.com/office/drawing/2014/main" id="{EEAD4017-4B24-4509-B882-F242D363B5E4}"/>
              </a:ext>
            </a:extLst>
          </p:cNvPr>
          <p:cNvPicPr>
            <a:picLocks noChangeAspect="1"/>
          </p:cNvPicPr>
          <p:nvPr/>
        </p:nvPicPr>
        <p:blipFill>
          <a:blip r:embed="rId2"/>
          <a:stretch>
            <a:fillRect/>
          </a:stretch>
        </p:blipFill>
        <p:spPr>
          <a:xfrm>
            <a:off x="1111867" y="2292132"/>
            <a:ext cx="2926733" cy="2921525"/>
          </a:xfrm>
          <a:prstGeom prst="rect">
            <a:avLst/>
          </a:prstGeom>
        </p:spPr>
      </p:pic>
      <p:pic>
        <p:nvPicPr>
          <p:cNvPr id="13" name="Picture 12">
            <a:extLst>
              <a:ext uri="{FF2B5EF4-FFF2-40B4-BE49-F238E27FC236}">
                <a16:creationId xmlns:a16="http://schemas.microsoft.com/office/drawing/2014/main" id="{6B000BE1-FF41-4432-9472-FE97E9A2D507}"/>
              </a:ext>
            </a:extLst>
          </p:cNvPr>
          <p:cNvPicPr>
            <a:picLocks noChangeAspect="1"/>
          </p:cNvPicPr>
          <p:nvPr/>
        </p:nvPicPr>
        <p:blipFill>
          <a:blip r:embed="rId3"/>
          <a:stretch>
            <a:fillRect/>
          </a:stretch>
        </p:blipFill>
        <p:spPr>
          <a:xfrm>
            <a:off x="5316675" y="365125"/>
            <a:ext cx="6301463" cy="5830093"/>
          </a:xfrm>
          <a:prstGeom prst="rect">
            <a:avLst/>
          </a:prstGeom>
        </p:spPr>
      </p:pic>
    </p:spTree>
    <p:extLst>
      <p:ext uri="{BB962C8B-B14F-4D97-AF65-F5344CB8AC3E}">
        <p14:creationId xmlns:p14="http://schemas.microsoft.com/office/powerpoint/2010/main" val="2626645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45D244-C9BE-4C9F-B73E-D778FA09BFCF}"/>
              </a:ext>
            </a:extLst>
          </p:cNvPr>
          <p:cNvPicPr>
            <a:picLocks noChangeAspect="1"/>
          </p:cNvPicPr>
          <p:nvPr/>
        </p:nvPicPr>
        <p:blipFill rotWithShape="1">
          <a:blip r:embed="rId2"/>
          <a:srcRect t="11676"/>
          <a:stretch/>
        </p:blipFill>
        <p:spPr>
          <a:xfrm>
            <a:off x="9732626" y="5286482"/>
            <a:ext cx="1091603" cy="964140"/>
          </a:xfrm>
          <a:prstGeom prst="rect">
            <a:avLst/>
          </a:prstGeom>
        </p:spPr>
      </p:pic>
      <p:pic>
        <p:nvPicPr>
          <p:cNvPr id="27" name="Picture 26">
            <a:extLst>
              <a:ext uri="{FF2B5EF4-FFF2-40B4-BE49-F238E27FC236}">
                <a16:creationId xmlns:a16="http://schemas.microsoft.com/office/drawing/2014/main" id="{72A9892D-89A1-472B-887F-40663FED96F5}"/>
              </a:ext>
            </a:extLst>
          </p:cNvPr>
          <p:cNvPicPr>
            <a:picLocks noChangeAspect="1"/>
          </p:cNvPicPr>
          <p:nvPr/>
        </p:nvPicPr>
        <p:blipFill rotWithShape="1">
          <a:blip r:embed="rId3"/>
          <a:srcRect l="17825" t="5324" r="20000" b="5324"/>
          <a:stretch/>
        </p:blipFill>
        <p:spPr>
          <a:xfrm>
            <a:off x="9500427" y="2052060"/>
            <a:ext cx="2194467" cy="3153660"/>
          </a:xfrm>
          <a:prstGeom prst="rect">
            <a:avLst/>
          </a:prstGeom>
        </p:spPr>
      </p:pic>
      <p:sp>
        <p:nvSpPr>
          <p:cNvPr id="2" name="Title 1">
            <a:extLst>
              <a:ext uri="{FF2B5EF4-FFF2-40B4-BE49-F238E27FC236}">
                <a16:creationId xmlns:a16="http://schemas.microsoft.com/office/drawing/2014/main" id="{A6683D84-FC87-4C17-9734-B653FB5673EE}"/>
              </a:ext>
            </a:extLst>
          </p:cNvPr>
          <p:cNvSpPr>
            <a:spLocks noGrp="1"/>
          </p:cNvSpPr>
          <p:nvPr>
            <p:ph type="title"/>
          </p:nvPr>
        </p:nvSpPr>
        <p:spPr/>
        <p:txBody>
          <a:bodyPr/>
          <a:lstStyle/>
          <a:p>
            <a:r>
              <a:rPr lang="en-US" dirty="0"/>
              <a:t>Tools &amp; Safety</a:t>
            </a:r>
            <a:endParaRPr lang="en-ID" dirty="0"/>
          </a:p>
        </p:txBody>
      </p:sp>
      <p:sp>
        <p:nvSpPr>
          <p:cNvPr id="4" name="Footer Placeholder 3">
            <a:extLst>
              <a:ext uri="{FF2B5EF4-FFF2-40B4-BE49-F238E27FC236}">
                <a16:creationId xmlns:a16="http://schemas.microsoft.com/office/drawing/2014/main" id="{9C96A73B-3C2A-4DAF-9416-F32F812406BF}"/>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91F25FDF-29F4-4636-9B30-84143FDC7354}"/>
              </a:ext>
            </a:extLst>
          </p:cNvPr>
          <p:cNvSpPr>
            <a:spLocks noGrp="1"/>
          </p:cNvSpPr>
          <p:nvPr>
            <p:ph type="sldNum" sz="quarter" idx="12"/>
          </p:nvPr>
        </p:nvSpPr>
        <p:spPr/>
        <p:txBody>
          <a:bodyPr/>
          <a:lstStyle/>
          <a:p>
            <a:fld id="{F23AFC95-989C-443A-BD3C-DAE4CC2D2739}" type="slidenum">
              <a:rPr lang="id-ID" smtClean="0"/>
              <a:t>31</a:t>
            </a:fld>
            <a:endParaRPr lang="id-ID"/>
          </a:p>
        </p:txBody>
      </p:sp>
      <p:pic>
        <p:nvPicPr>
          <p:cNvPr id="9" name="Picture 8">
            <a:extLst>
              <a:ext uri="{FF2B5EF4-FFF2-40B4-BE49-F238E27FC236}">
                <a16:creationId xmlns:a16="http://schemas.microsoft.com/office/drawing/2014/main" id="{117464D5-6EEE-4987-B8C1-29A2BADD40D4}"/>
              </a:ext>
            </a:extLst>
          </p:cNvPr>
          <p:cNvPicPr>
            <a:picLocks noChangeAspect="1"/>
          </p:cNvPicPr>
          <p:nvPr/>
        </p:nvPicPr>
        <p:blipFill>
          <a:blip r:embed="rId4"/>
          <a:stretch>
            <a:fillRect/>
          </a:stretch>
        </p:blipFill>
        <p:spPr>
          <a:xfrm>
            <a:off x="495523" y="1886755"/>
            <a:ext cx="3694216" cy="2697197"/>
          </a:xfrm>
          <a:prstGeom prst="rect">
            <a:avLst/>
          </a:prstGeom>
        </p:spPr>
      </p:pic>
      <p:pic>
        <p:nvPicPr>
          <p:cNvPr id="15" name="Picture 14">
            <a:extLst>
              <a:ext uri="{FF2B5EF4-FFF2-40B4-BE49-F238E27FC236}">
                <a16:creationId xmlns:a16="http://schemas.microsoft.com/office/drawing/2014/main" id="{8A9E8B19-6031-4BCE-8607-AEB9F3BE6BB7}"/>
              </a:ext>
            </a:extLst>
          </p:cNvPr>
          <p:cNvPicPr>
            <a:picLocks noChangeAspect="1"/>
          </p:cNvPicPr>
          <p:nvPr/>
        </p:nvPicPr>
        <p:blipFill>
          <a:blip r:embed="rId5"/>
          <a:stretch>
            <a:fillRect/>
          </a:stretch>
        </p:blipFill>
        <p:spPr>
          <a:xfrm>
            <a:off x="7298802" y="4317103"/>
            <a:ext cx="2002129" cy="2002129"/>
          </a:xfrm>
          <a:prstGeom prst="rect">
            <a:avLst/>
          </a:prstGeom>
        </p:spPr>
      </p:pic>
      <p:pic>
        <p:nvPicPr>
          <p:cNvPr id="17" name="Picture 16">
            <a:extLst>
              <a:ext uri="{FF2B5EF4-FFF2-40B4-BE49-F238E27FC236}">
                <a16:creationId xmlns:a16="http://schemas.microsoft.com/office/drawing/2014/main" id="{F0A60992-135F-4DBC-9B4A-6822A35DD248}"/>
              </a:ext>
            </a:extLst>
          </p:cNvPr>
          <p:cNvPicPr>
            <a:picLocks noChangeAspect="1"/>
          </p:cNvPicPr>
          <p:nvPr/>
        </p:nvPicPr>
        <p:blipFill>
          <a:blip r:embed="rId6"/>
          <a:stretch>
            <a:fillRect/>
          </a:stretch>
        </p:blipFill>
        <p:spPr>
          <a:xfrm>
            <a:off x="563860" y="4971245"/>
            <a:ext cx="1567667" cy="1567667"/>
          </a:xfrm>
          <a:prstGeom prst="rect">
            <a:avLst/>
          </a:prstGeom>
        </p:spPr>
      </p:pic>
      <p:pic>
        <p:nvPicPr>
          <p:cNvPr id="19" name="Picture 18">
            <a:extLst>
              <a:ext uri="{FF2B5EF4-FFF2-40B4-BE49-F238E27FC236}">
                <a16:creationId xmlns:a16="http://schemas.microsoft.com/office/drawing/2014/main" id="{43A13E87-E0D0-463C-A12F-E3CE4CA2B63D}"/>
              </a:ext>
            </a:extLst>
          </p:cNvPr>
          <p:cNvPicPr>
            <a:picLocks noChangeAspect="1"/>
          </p:cNvPicPr>
          <p:nvPr/>
        </p:nvPicPr>
        <p:blipFill rotWithShape="1">
          <a:blip r:embed="rId7"/>
          <a:srcRect t="21485" b="20687"/>
          <a:stretch/>
        </p:blipFill>
        <p:spPr>
          <a:xfrm>
            <a:off x="2110462" y="5318168"/>
            <a:ext cx="1849173" cy="1069358"/>
          </a:xfrm>
          <a:prstGeom prst="rect">
            <a:avLst/>
          </a:prstGeom>
          <a:ln>
            <a:noFill/>
          </a:ln>
          <a:effectLst>
            <a:softEdge rad="112500"/>
          </a:effectLst>
        </p:spPr>
      </p:pic>
      <p:pic>
        <p:nvPicPr>
          <p:cNvPr id="21" name="Picture 20">
            <a:extLst>
              <a:ext uri="{FF2B5EF4-FFF2-40B4-BE49-F238E27FC236}">
                <a16:creationId xmlns:a16="http://schemas.microsoft.com/office/drawing/2014/main" id="{EAC8A0AE-E583-421A-9EA6-AC201417461F}"/>
              </a:ext>
            </a:extLst>
          </p:cNvPr>
          <p:cNvPicPr>
            <a:picLocks noChangeAspect="1"/>
          </p:cNvPicPr>
          <p:nvPr/>
        </p:nvPicPr>
        <p:blipFill rotWithShape="1">
          <a:blip r:embed="rId8"/>
          <a:srcRect b="11132"/>
          <a:stretch/>
        </p:blipFill>
        <p:spPr>
          <a:xfrm>
            <a:off x="5564695" y="5224640"/>
            <a:ext cx="1286866" cy="1162886"/>
          </a:xfrm>
          <a:prstGeom prst="rect">
            <a:avLst/>
          </a:prstGeom>
        </p:spPr>
      </p:pic>
      <p:pic>
        <p:nvPicPr>
          <p:cNvPr id="25" name="Picture 24">
            <a:extLst>
              <a:ext uri="{FF2B5EF4-FFF2-40B4-BE49-F238E27FC236}">
                <a16:creationId xmlns:a16="http://schemas.microsoft.com/office/drawing/2014/main" id="{B437E3BC-2BBC-493B-9319-E85272CBE497}"/>
              </a:ext>
            </a:extLst>
          </p:cNvPr>
          <p:cNvPicPr>
            <a:picLocks noChangeAspect="1"/>
          </p:cNvPicPr>
          <p:nvPr/>
        </p:nvPicPr>
        <p:blipFill>
          <a:blip r:embed="rId9"/>
          <a:stretch>
            <a:fillRect/>
          </a:stretch>
        </p:blipFill>
        <p:spPr>
          <a:xfrm>
            <a:off x="4138291" y="5245539"/>
            <a:ext cx="1382250" cy="1046027"/>
          </a:xfrm>
          <a:prstGeom prst="rect">
            <a:avLst/>
          </a:prstGeom>
        </p:spPr>
      </p:pic>
      <p:pic>
        <p:nvPicPr>
          <p:cNvPr id="31" name="Picture 30">
            <a:extLst>
              <a:ext uri="{FF2B5EF4-FFF2-40B4-BE49-F238E27FC236}">
                <a16:creationId xmlns:a16="http://schemas.microsoft.com/office/drawing/2014/main" id="{DB421287-3D76-4396-966B-A25F7BBC3AC2}"/>
              </a:ext>
            </a:extLst>
          </p:cNvPr>
          <p:cNvPicPr>
            <a:picLocks noChangeAspect="1"/>
          </p:cNvPicPr>
          <p:nvPr/>
        </p:nvPicPr>
        <p:blipFill>
          <a:blip r:embed="rId10"/>
          <a:stretch>
            <a:fillRect/>
          </a:stretch>
        </p:blipFill>
        <p:spPr>
          <a:xfrm>
            <a:off x="5010574" y="3703829"/>
            <a:ext cx="2233694" cy="1425097"/>
          </a:xfrm>
          <a:prstGeom prst="rect">
            <a:avLst/>
          </a:prstGeom>
        </p:spPr>
      </p:pic>
      <p:pic>
        <p:nvPicPr>
          <p:cNvPr id="32" name="Content Placeholder 6">
            <a:extLst>
              <a:ext uri="{FF2B5EF4-FFF2-40B4-BE49-F238E27FC236}">
                <a16:creationId xmlns:a16="http://schemas.microsoft.com/office/drawing/2014/main" id="{E4254B61-8FA1-4F06-9586-08BF23EC3080}"/>
              </a:ext>
            </a:extLst>
          </p:cNvPr>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8855312" y="484279"/>
            <a:ext cx="1096694" cy="2205148"/>
          </a:xfrm>
        </p:spPr>
      </p:pic>
      <p:pic>
        <p:nvPicPr>
          <p:cNvPr id="33" name="Picture 32">
            <a:extLst>
              <a:ext uri="{FF2B5EF4-FFF2-40B4-BE49-F238E27FC236}">
                <a16:creationId xmlns:a16="http://schemas.microsoft.com/office/drawing/2014/main" id="{E168BD6E-88B3-4A68-86A3-98AF400F4739}"/>
              </a:ext>
            </a:extLst>
          </p:cNvPr>
          <p:cNvPicPr>
            <a:picLocks noChangeAspect="1"/>
          </p:cNvPicPr>
          <p:nvPr/>
        </p:nvPicPr>
        <p:blipFill>
          <a:blip r:embed="rId12"/>
          <a:stretch>
            <a:fillRect/>
          </a:stretch>
        </p:blipFill>
        <p:spPr>
          <a:xfrm>
            <a:off x="10772841" y="481372"/>
            <a:ext cx="922053" cy="1287475"/>
          </a:xfrm>
          <a:prstGeom prst="rect">
            <a:avLst/>
          </a:prstGeom>
        </p:spPr>
      </p:pic>
      <p:pic>
        <p:nvPicPr>
          <p:cNvPr id="35" name="Picture 34">
            <a:extLst>
              <a:ext uri="{FF2B5EF4-FFF2-40B4-BE49-F238E27FC236}">
                <a16:creationId xmlns:a16="http://schemas.microsoft.com/office/drawing/2014/main" id="{3DD48475-0333-4111-9ECB-EEC6AE3D3674}"/>
              </a:ext>
            </a:extLst>
          </p:cNvPr>
          <p:cNvPicPr>
            <a:picLocks noChangeAspect="1"/>
          </p:cNvPicPr>
          <p:nvPr/>
        </p:nvPicPr>
        <p:blipFill rotWithShape="1">
          <a:blip r:embed="rId13"/>
          <a:srcRect t="22330" b="22301"/>
          <a:stretch/>
        </p:blipFill>
        <p:spPr>
          <a:xfrm>
            <a:off x="7791718" y="2956896"/>
            <a:ext cx="1637764" cy="906805"/>
          </a:xfrm>
          <a:prstGeom prst="rect">
            <a:avLst/>
          </a:prstGeom>
        </p:spPr>
      </p:pic>
      <p:pic>
        <p:nvPicPr>
          <p:cNvPr id="37" name="Picture 36">
            <a:extLst>
              <a:ext uri="{FF2B5EF4-FFF2-40B4-BE49-F238E27FC236}">
                <a16:creationId xmlns:a16="http://schemas.microsoft.com/office/drawing/2014/main" id="{369DA317-8DE5-4B2F-AD47-AD4B126EE0FB}"/>
              </a:ext>
            </a:extLst>
          </p:cNvPr>
          <p:cNvPicPr>
            <a:picLocks noChangeAspect="1"/>
          </p:cNvPicPr>
          <p:nvPr/>
        </p:nvPicPr>
        <p:blipFill rotWithShape="1">
          <a:blip r:embed="rId14"/>
          <a:srcRect l="6932" t="12394" r="6682" b="13320"/>
          <a:stretch/>
        </p:blipFill>
        <p:spPr>
          <a:xfrm>
            <a:off x="11046461" y="5361437"/>
            <a:ext cx="915506" cy="787282"/>
          </a:xfrm>
          <a:prstGeom prst="rect">
            <a:avLst/>
          </a:prstGeom>
        </p:spPr>
      </p:pic>
      <p:pic>
        <p:nvPicPr>
          <p:cNvPr id="41" name="Picture 40">
            <a:extLst>
              <a:ext uri="{FF2B5EF4-FFF2-40B4-BE49-F238E27FC236}">
                <a16:creationId xmlns:a16="http://schemas.microsoft.com/office/drawing/2014/main" id="{E2F30BA6-8EF4-44E3-97F9-48AACE826837}"/>
              </a:ext>
            </a:extLst>
          </p:cNvPr>
          <p:cNvPicPr>
            <a:picLocks noChangeAspect="1"/>
          </p:cNvPicPr>
          <p:nvPr/>
        </p:nvPicPr>
        <p:blipFill rotWithShape="1">
          <a:blip r:embed="rId15"/>
          <a:srcRect l="22868" t="5816" r="12847" b="6655"/>
          <a:stretch/>
        </p:blipFill>
        <p:spPr>
          <a:xfrm>
            <a:off x="7888314" y="1974036"/>
            <a:ext cx="694588" cy="945742"/>
          </a:xfrm>
          <a:prstGeom prst="rect">
            <a:avLst/>
          </a:prstGeom>
        </p:spPr>
      </p:pic>
      <p:pic>
        <p:nvPicPr>
          <p:cNvPr id="43" name="Picture 42">
            <a:extLst>
              <a:ext uri="{FF2B5EF4-FFF2-40B4-BE49-F238E27FC236}">
                <a16:creationId xmlns:a16="http://schemas.microsoft.com/office/drawing/2014/main" id="{54D080C6-2750-4F3C-8809-4978C464C166}"/>
              </a:ext>
            </a:extLst>
          </p:cNvPr>
          <p:cNvPicPr>
            <a:picLocks noChangeAspect="1"/>
          </p:cNvPicPr>
          <p:nvPr/>
        </p:nvPicPr>
        <p:blipFill>
          <a:blip r:embed="rId16"/>
          <a:stretch>
            <a:fillRect/>
          </a:stretch>
        </p:blipFill>
        <p:spPr>
          <a:xfrm>
            <a:off x="7719681" y="658835"/>
            <a:ext cx="1031853" cy="1031853"/>
          </a:xfrm>
          <a:prstGeom prst="rect">
            <a:avLst/>
          </a:prstGeom>
        </p:spPr>
      </p:pic>
      <p:pic>
        <p:nvPicPr>
          <p:cNvPr id="45" name="Picture 44">
            <a:extLst>
              <a:ext uri="{FF2B5EF4-FFF2-40B4-BE49-F238E27FC236}">
                <a16:creationId xmlns:a16="http://schemas.microsoft.com/office/drawing/2014/main" id="{7F5A459E-B85A-48E7-A506-E7C8DF28B2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94940" y="1529573"/>
            <a:ext cx="2433303" cy="1834667"/>
          </a:xfrm>
          <a:prstGeom prst="rect">
            <a:avLst/>
          </a:prstGeom>
        </p:spPr>
      </p:pic>
    </p:spTree>
    <p:extLst>
      <p:ext uri="{BB962C8B-B14F-4D97-AF65-F5344CB8AC3E}">
        <p14:creationId xmlns:p14="http://schemas.microsoft.com/office/powerpoint/2010/main" val="3238900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3" y="365125"/>
            <a:ext cx="10910047" cy="1325563"/>
          </a:xfrm>
        </p:spPr>
        <p:txBody>
          <a:bodyPr/>
          <a:lstStyle/>
          <a:p>
            <a:r>
              <a:rPr lang="id-ID" b="1" dirty="0"/>
              <a:t>Referensi:</a:t>
            </a:r>
          </a:p>
        </p:txBody>
      </p:sp>
      <p:sp>
        <p:nvSpPr>
          <p:cNvPr id="3" name="Content Placeholder 2"/>
          <p:cNvSpPr>
            <a:spLocks noGrp="1"/>
          </p:cNvSpPr>
          <p:nvPr>
            <p:ph idx="1"/>
          </p:nvPr>
        </p:nvSpPr>
        <p:spPr>
          <a:xfrm>
            <a:off x="443753" y="1506071"/>
            <a:ext cx="11443447" cy="4670892"/>
          </a:xfrm>
        </p:spPr>
        <p:txBody>
          <a:bodyPr>
            <a:normAutofit fontScale="77500" lnSpcReduction="20000"/>
          </a:bodyPr>
          <a:lstStyle/>
          <a:p>
            <a:r>
              <a:rPr lang="en-US" altLang="id-ID" i="1"/>
              <a:t>Sofana, Iwan. 2013. “Membangun Jaringan Komputer: Mudah membuat jaringan komputer (wire &amp; wireless) untuk pengguna Windows dan Linux”. Informatika. Bandung.</a:t>
            </a:r>
          </a:p>
          <a:p>
            <a:r>
              <a:rPr lang="en-US" altLang="id-ID" i="1"/>
              <a:t>Sofana, Iwan. 2010 “CISCO CCNA &amp; Jaringan Komputer”. Informatika. Bandung.</a:t>
            </a:r>
          </a:p>
          <a:p>
            <a:r>
              <a:rPr lang="en-US" altLang="id-ID" i="1"/>
              <a:t>Sofana, Iwan. 2008. “Membangun Jaringan Komputer: Membuat jaringan komputer (wire &amp; wireless) untuk pengguna Windows dan Linux”. Informatika. Bandung.</a:t>
            </a:r>
          </a:p>
          <a:p>
            <a:r>
              <a:rPr lang="en-US" altLang="id-ID" i="1"/>
              <a:t>Saludin. 2014. “Aplikasi Teknologi Antena Cerdas pada Komunikasi Jaringan Nirkabel”. Mitra Wacana Media. Jakarta.</a:t>
            </a:r>
          </a:p>
          <a:p>
            <a:r>
              <a:rPr lang="en-US" altLang="id-ID" i="1"/>
              <a:t>Enterprise, Jubilee. 2014. “Trik Membuat Jaringan Komputer dan Wifi”. Elex Media Komputindo. Jakarta.</a:t>
            </a:r>
          </a:p>
          <a:p>
            <a:r>
              <a:rPr lang="en-US" altLang="id-ID" i="1"/>
              <a:t>Daryanto. 2010. “Teknik Jaringan Komputer”. Alfabeta. Bandung.</a:t>
            </a:r>
          </a:p>
          <a:p>
            <a:r>
              <a:rPr lang="en-US" altLang="id-ID" i="1"/>
              <a:t>Purbo OW, Tanuhandaru P, Noertam N, Djajadikara MR. 2007.“Jaringan Wireless Di Dunia Berkembang” [edisi 2]. wndw.net. </a:t>
            </a:r>
          </a:p>
          <a:p>
            <a:r>
              <a:rPr lang="en-US" altLang="id-ID" i="1"/>
              <a:t>Sopandi, Dede. 2010. “Instalasi dan Konfigurasi Jaringan Komputer”. Informatika. Bandung.</a:t>
            </a:r>
            <a:endParaRPr lang="id-ID" altLang="id-ID" i="1"/>
          </a:p>
          <a:p>
            <a:r>
              <a:rPr lang="id-ID" altLang="id-ID" i="1"/>
              <a:t>Referensi tanpa batas yang bersifat pendukung dapat di searching di Google.</a:t>
            </a:r>
            <a:endParaRPr lang="en-US" altLang="id-ID"/>
          </a:p>
        </p:txBody>
      </p:sp>
      <p:sp>
        <p:nvSpPr>
          <p:cNvPr id="5" name="Footer Placeholder 4"/>
          <p:cNvSpPr>
            <a:spLocks noGrp="1"/>
          </p:cNvSpPr>
          <p:nvPr>
            <p:ph type="ftr" sz="quarter" idx="11"/>
          </p:nvPr>
        </p:nvSpPr>
        <p:spPr/>
        <p:txBody>
          <a:bodyPr/>
          <a:lstStyle/>
          <a:p>
            <a:r>
              <a:rPr lang="nn-NO"/>
              <a:t>Program Studi Sistem Informasi - FASTE - UIN Suska Riau</a:t>
            </a:r>
            <a:endParaRPr lang="id-ID"/>
          </a:p>
        </p:txBody>
      </p:sp>
      <p:sp>
        <p:nvSpPr>
          <p:cNvPr id="6" name="Slide Number Placeholder 5"/>
          <p:cNvSpPr>
            <a:spLocks noGrp="1"/>
          </p:cNvSpPr>
          <p:nvPr>
            <p:ph type="sldNum" sz="quarter" idx="12"/>
          </p:nvPr>
        </p:nvSpPr>
        <p:spPr/>
        <p:txBody>
          <a:bodyPr/>
          <a:lstStyle/>
          <a:p>
            <a:fld id="{F23AFC95-989C-443A-BD3C-DAE4CC2D2739}" type="slidenum">
              <a:rPr lang="id-ID" smtClean="0"/>
              <a:t>32</a:t>
            </a:fld>
            <a:endParaRPr lang="id-ID"/>
          </a:p>
        </p:txBody>
      </p:sp>
    </p:spTree>
    <p:extLst>
      <p:ext uri="{BB962C8B-B14F-4D97-AF65-F5344CB8AC3E}">
        <p14:creationId xmlns:p14="http://schemas.microsoft.com/office/powerpoint/2010/main" val="77760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428625"/>
            <a:ext cx="8369300" cy="6276975"/>
          </a:xfrm>
          <a:prstGeom prst="rect">
            <a:avLst/>
          </a:prstGeom>
        </p:spPr>
      </p:pic>
      <p:sp>
        <p:nvSpPr>
          <p:cNvPr id="2" name="Footer Placeholder 1"/>
          <p:cNvSpPr>
            <a:spLocks noGrp="1"/>
          </p:cNvSpPr>
          <p:nvPr>
            <p:ph type="ftr" sz="quarter" idx="11"/>
          </p:nvPr>
        </p:nvSpPr>
        <p:spPr/>
        <p:txBody>
          <a:bodyPr/>
          <a:lstStyle/>
          <a:p>
            <a:r>
              <a:rPr lang="nn-NO"/>
              <a:t>Program Studi Sistem Informasi - FASTE - UIN Suska Riau</a:t>
            </a:r>
            <a:endParaRPr lang="id-ID"/>
          </a:p>
        </p:txBody>
      </p:sp>
      <p:sp>
        <p:nvSpPr>
          <p:cNvPr id="3" name="Slide Number Placeholder 2"/>
          <p:cNvSpPr>
            <a:spLocks noGrp="1"/>
          </p:cNvSpPr>
          <p:nvPr>
            <p:ph type="sldNum" sz="quarter" idx="12"/>
          </p:nvPr>
        </p:nvSpPr>
        <p:spPr/>
        <p:txBody>
          <a:bodyPr/>
          <a:lstStyle/>
          <a:p>
            <a:fld id="{F23AFC95-989C-443A-BD3C-DAE4CC2D2739}" type="slidenum">
              <a:rPr lang="id-ID" smtClean="0"/>
              <a:t>33</a:t>
            </a:fld>
            <a:endParaRPr lang="id-ID"/>
          </a:p>
        </p:txBody>
      </p:sp>
    </p:spTree>
    <p:extLst>
      <p:ext uri="{BB962C8B-B14F-4D97-AF65-F5344CB8AC3E}">
        <p14:creationId xmlns:p14="http://schemas.microsoft.com/office/powerpoint/2010/main" val="178445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4369"/>
            <a:ext cx="6355977" cy="1325563"/>
          </a:xfrm>
        </p:spPr>
        <p:txBody>
          <a:bodyPr/>
          <a:lstStyle/>
          <a:p>
            <a:r>
              <a:rPr lang="id-ID" b="1" dirty="0"/>
              <a:t>Thanks...</a:t>
            </a:r>
          </a:p>
        </p:txBody>
      </p:sp>
      <p:sp>
        <p:nvSpPr>
          <p:cNvPr id="3" name="Content Placeholder 2"/>
          <p:cNvSpPr>
            <a:spLocks noGrp="1"/>
          </p:cNvSpPr>
          <p:nvPr>
            <p:ph idx="1"/>
          </p:nvPr>
        </p:nvSpPr>
        <p:spPr>
          <a:xfrm>
            <a:off x="838200" y="2524869"/>
            <a:ext cx="5643282" cy="971363"/>
          </a:xfrm>
        </p:spPr>
        <p:txBody>
          <a:bodyPr/>
          <a:lstStyle/>
          <a:p>
            <a:pPr marL="0" indent="0">
              <a:buNone/>
            </a:pPr>
            <a:r>
              <a:rPr lang="id-ID" dirty="0"/>
              <a:t>See u next week...</a:t>
            </a:r>
          </a:p>
          <a:p>
            <a:pPr marL="0" indent="0">
              <a:buNone/>
            </a:pPr>
            <a:endParaRPr lang="id-ID" dirty="0"/>
          </a:p>
          <a:p>
            <a:pPr marL="0" indent="0">
              <a:buNone/>
            </a:pPr>
            <a:endParaRPr lang="id-ID"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4177" y="822566"/>
            <a:ext cx="4159624" cy="5263722"/>
          </a:xfrm>
          <a:prstGeom prst="rect">
            <a:avLst/>
          </a:prstGeom>
          <a:ln>
            <a:noFill/>
          </a:ln>
          <a:effectLst>
            <a:softEdge rad="112500"/>
          </a:effectLst>
        </p:spPr>
      </p:pic>
      <p:sp>
        <p:nvSpPr>
          <p:cNvPr id="5" name="Content Placeholder 2"/>
          <p:cNvSpPr txBox="1">
            <a:spLocks/>
          </p:cNvSpPr>
          <p:nvPr/>
        </p:nvSpPr>
        <p:spPr>
          <a:xfrm>
            <a:off x="838200" y="3631169"/>
            <a:ext cx="5643282" cy="2455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i="1" dirty="0"/>
              <a:t>“Engkau tak dapat meraih ilmu kecuali dengan enam hal, yaitu: cerdas, selalu ingin tahu, tabah, punya bekal dalam menuntut ilmu, bimbingan dari guru dan dalam waktu yang lama". (Ali bin Abi Thalib)</a:t>
            </a:r>
          </a:p>
        </p:txBody>
      </p:sp>
      <p:sp>
        <p:nvSpPr>
          <p:cNvPr id="6" name="Footer Placeholder 5"/>
          <p:cNvSpPr>
            <a:spLocks noGrp="1"/>
          </p:cNvSpPr>
          <p:nvPr>
            <p:ph type="ftr" sz="quarter" idx="11"/>
          </p:nvPr>
        </p:nvSpPr>
        <p:spPr/>
        <p:txBody>
          <a:bodyPr/>
          <a:lstStyle/>
          <a:p>
            <a:r>
              <a:rPr lang="nn-NO"/>
              <a:t>Program Studi Sistem Informasi - FASTE - UIN Suska Riau</a:t>
            </a:r>
            <a:endParaRPr lang="id-ID"/>
          </a:p>
        </p:txBody>
      </p:sp>
      <p:sp>
        <p:nvSpPr>
          <p:cNvPr id="7" name="Slide Number Placeholder 6"/>
          <p:cNvSpPr>
            <a:spLocks noGrp="1"/>
          </p:cNvSpPr>
          <p:nvPr>
            <p:ph type="sldNum" sz="quarter" idx="12"/>
          </p:nvPr>
        </p:nvSpPr>
        <p:spPr/>
        <p:txBody>
          <a:bodyPr/>
          <a:lstStyle/>
          <a:p>
            <a:fld id="{F23AFC95-989C-443A-BD3C-DAE4CC2D2739}" type="slidenum">
              <a:rPr lang="id-ID" smtClean="0"/>
              <a:t>34</a:t>
            </a:fld>
            <a:endParaRPr lang="id-ID"/>
          </a:p>
        </p:txBody>
      </p:sp>
    </p:spTree>
    <p:extLst>
      <p:ext uri="{BB962C8B-B14F-4D97-AF65-F5344CB8AC3E}">
        <p14:creationId xmlns:p14="http://schemas.microsoft.com/office/powerpoint/2010/main" val="93771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Pendahuluan</a:t>
            </a:r>
          </a:p>
        </p:txBody>
      </p:sp>
      <p:sp>
        <p:nvSpPr>
          <p:cNvPr id="3" name="Content Placeholder 2"/>
          <p:cNvSpPr>
            <a:spLocks noGrp="1"/>
          </p:cNvSpPr>
          <p:nvPr>
            <p:ph idx="1"/>
          </p:nvPr>
        </p:nvSpPr>
        <p:spPr>
          <a:xfrm>
            <a:off x="838200" y="1825625"/>
            <a:ext cx="8859592" cy="4351338"/>
          </a:xfrm>
        </p:spPr>
        <p:txBody>
          <a:bodyPr>
            <a:normAutofit/>
          </a:bodyPr>
          <a:lstStyle/>
          <a:p>
            <a:r>
              <a:rPr lang="en-US" dirty="0" err="1"/>
              <a:t>Bagaimana</a:t>
            </a:r>
            <a:r>
              <a:rPr lang="en-US" dirty="0"/>
              <a:t> </a:t>
            </a:r>
            <a:r>
              <a:rPr lang="en-US" dirty="0" err="1"/>
              <a:t>seseorang</a:t>
            </a:r>
            <a:r>
              <a:rPr lang="en-US" dirty="0"/>
              <a:t> </a:t>
            </a:r>
            <a:r>
              <a:rPr lang="en-US" dirty="0" err="1"/>
              <a:t>akan</a:t>
            </a:r>
            <a:r>
              <a:rPr lang="en-US" dirty="0"/>
              <a:t> </a:t>
            </a:r>
            <a:r>
              <a:rPr lang="en-US" dirty="0" err="1"/>
              <a:t>dapat</a:t>
            </a:r>
            <a:r>
              <a:rPr lang="en-US" dirty="0"/>
              <a:t> </a:t>
            </a:r>
            <a:r>
              <a:rPr lang="en-US" dirty="0" err="1"/>
              <a:t>mendesain</a:t>
            </a:r>
            <a:r>
              <a:rPr lang="en-US" dirty="0"/>
              <a:t> dan </a:t>
            </a:r>
            <a:r>
              <a:rPr lang="en-US" dirty="0" err="1"/>
              <a:t>membangun</a:t>
            </a:r>
            <a:r>
              <a:rPr lang="en-US" dirty="0"/>
              <a:t> </a:t>
            </a:r>
            <a:r>
              <a:rPr lang="en-US" dirty="0" err="1"/>
              <a:t>sebuah</a:t>
            </a:r>
            <a:r>
              <a:rPr lang="en-US" dirty="0"/>
              <a:t> </a:t>
            </a:r>
            <a:r>
              <a:rPr lang="en-US" dirty="0" err="1"/>
              <a:t>jaringan</a:t>
            </a:r>
            <a:r>
              <a:rPr lang="en-US" dirty="0"/>
              <a:t> </a:t>
            </a:r>
            <a:r>
              <a:rPr lang="en-US" dirty="0" err="1"/>
              <a:t>komputer</a:t>
            </a:r>
            <a:r>
              <a:rPr lang="en-US" dirty="0"/>
              <a:t> </a:t>
            </a:r>
            <a:r>
              <a:rPr lang="en-US" dirty="0" err="1"/>
              <a:t>jika</a:t>
            </a:r>
            <a:r>
              <a:rPr lang="en-US" dirty="0"/>
              <a:t> </a:t>
            </a:r>
            <a:r>
              <a:rPr lang="en-US" dirty="0" err="1"/>
              <a:t>ia</a:t>
            </a:r>
            <a:r>
              <a:rPr lang="en-US" dirty="0"/>
              <a:t> </a:t>
            </a:r>
            <a:r>
              <a:rPr lang="en-US" dirty="0" err="1"/>
              <a:t>tidak</a:t>
            </a:r>
            <a:r>
              <a:rPr lang="en-US" dirty="0"/>
              <a:t> </a:t>
            </a:r>
            <a:r>
              <a:rPr lang="en-US" dirty="0" err="1"/>
              <a:t>mengetahui</a:t>
            </a:r>
            <a:r>
              <a:rPr lang="en-US" dirty="0"/>
              <a:t> </a:t>
            </a:r>
            <a:r>
              <a:rPr lang="en-US" dirty="0" err="1"/>
              <a:t>perangkat</a:t>
            </a:r>
            <a:r>
              <a:rPr lang="en-US" dirty="0"/>
              <a:t> </a:t>
            </a:r>
            <a:r>
              <a:rPr lang="en-US" dirty="0" err="1"/>
              <a:t>jaringan</a:t>
            </a:r>
            <a:r>
              <a:rPr lang="en-US" dirty="0"/>
              <a:t>?</a:t>
            </a:r>
          </a:p>
          <a:p>
            <a:r>
              <a:rPr lang="en-US" dirty="0" err="1"/>
              <a:t>Bagaimana</a:t>
            </a:r>
            <a:r>
              <a:rPr lang="en-US" dirty="0"/>
              <a:t> </a:t>
            </a:r>
            <a:r>
              <a:rPr lang="en-US" dirty="0" err="1"/>
              <a:t>seseorang</a:t>
            </a:r>
            <a:r>
              <a:rPr lang="en-US" dirty="0"/>
              <a:t> </a:t>
            </a:r>
            <a:r>
              <a:rPr lang="en-US" dirty="0" err="1"/>
              <a:t>akan</a:t>
            </a:r>
            <a:r>
              <a:rPr lang="en-US" dirty="0"/>
              <a:t> </a:t>
            </a:r>
            <a:r>
              <a:rPr lang="en-US" dirty="0" err="1"/>
              <a:t>dapat</a:t>
            </a:r>
            <a:r>
              <a:rPr lang="en-US" dirty="0"/>
              <a:t> </a:t>
            </a:r>
            <a:r>
              <a:rPr lang="en-US" dirty="0" err="1"/>
              <a:t>menilai</a:t>
            </a:r>
            <a:r>
              <a:rPr lang="en-US" dirty="0"/>
              <a:t> </a:t>
            </a:r>
            <a:r>
              <a:rPr lang="en-US" dirty="0" err="1"/>
              <a:t>besarnya</a:t>
            </a:r>
            <a:r>
              <a:rPr lang="en-US" dirty="0"/>
              <a:t> </a:t>
            </a:r>
            <a:r>
              <a:rPr lang="en-US" dirty="0" err="1"/>
              <a:t>biaya</a:t>
            </a:r>
            <a:r>
              <a:rPr lang="en-US" dirty="0"/>
              <a:t> </a:t>
            </a:r>
            <a:r>
              <a:rPr lang="en-US" dirty="0" err="1"/>
              <a:t>proyek</a:t>
            </a:r>
            <a:r>
              <a:rPr lang="en-US" dirty="0"/>
              <a:t> </a:t>
            </a:r>
            <a:r>
              <a:rPr lang="en-US" dirty="0" err="1"/>
              <a:t>jaringan</a:t>
            </a:r>
            <a:r>
              <a:rPr lang="en-US" dirty="0"/>
              <a:t> </a:t>
            </a:r>
            <a:r>
              <a:rPr lang="en-US" dirty="0" err="1"/>
              <a:t>jika</a:t>
            </a:r>
            <a:r>
              <a:rPr lang="en-US" dirty="0"/>
              <a:t> </a:t>
            </a:r>
            <a:r>
              <a:rPr lang="en-US" dirty="0" err="1"/>
              <a:t>tidak</a:t>
            </a:r>
            <a:r>
              <a:rPr lang="en-US" dirty="0"/>
              <a:t> </a:t>
            </a:r>
            <a:r>
              <a:rPr lang="en-US" dirty="0" err="1"/>
              <a:t>mengetahui</a:t>
            </a:r>
            <a:r>
              <a:rPr lang="en-US" dirty="0"/>
              <a:t> </a:t>
            </a:r>
            <a:r>
              <a:rPr lang="en-US" dirty="0" err="1"/>
              <a:t>spesifikasi</a:t>
            </a:r>
            <a:r>
              <a:rPr lang="en-US" dirty="0"/>
              <a:t> dan </a:t>
            </a:r>
            <a:r>
              <a:rPr lang="en-US" dirty="0" err="1"/>
              <a:t>harga</a:t>
            </a:r>
            <a:r>
              <a:rPr lang="en-US" dirty="0"/>
              <a:t> </a:t>
            </a:r>
            <a:r>
              <a:rPr lang="en-US" dirty="0" err="1"/>
              <a:t>perangkat</a:t>
            </a:r>
            <a:r>
              <a:rPr lang="en-US" dirty="0"/>
              <a:t> yang </a:t>
            </a:r>
            <a:r>
              <a:rPr lang="en-US" dirty="0" err="1"/>
              <a:t>digunakan</a:t>
            </a:r>
            <a:r>
              <a:rPr lang="en-US" dirty="0"/>
              <a:t>?</a:t>
            </a:r>
          </a:p>
          <a:p>
            <a:r>
              <a:rPr lang="en-US" dirty="0" err="1"/>
              <a:t>Bagaimana</a:t>
            </a:r>
            <a:r>
              <a:rPr lang="en-US" dirty="0"/>
              <a:t> </a:t>
            </a:r>
            <a:r>
              <a:rPr lang="en-US" dirty="0" err="1"/>
              <a:t>seseorang</a:t>
            </a:r>
            <a:r>
              <a:rPr lang="en-US" dirty="0"/>
              <a:t> </a:t>
            </a:r>
            <a:r>
              <a:rPr lang="en-US" dirty="0" err="1"/>
              <a:t>dapat</a:t>
            </a:r>
            <a:r>
              <a:rPr lang="en-US" dirty="0"/>
              <a:t> </a:t>
            </a:r>
            <a:r>
              <a:rPr lang="en-US" dirty="0" err="1"/>
              <a:t>menentukan</a:t>
            </a:r>
            <a:r>
              <a:rPr lang="en-US" dirty="0"/>
              <a:t> </a:t>
            </a:r>
            <a:r>
              <a:rPr lang="en-US" dirty="0" err="1"/>
              <a:t>kualitas</a:t>
            </a:r>
            <a:r>
              <a:rPr lang="en-US" dirty="0"/>
              <a:t> </a:t>
            </a:r>
            <a:r>
              <a:rPr lang="en-US" dirty="0" err="1"/>
              <a:t>jaringan</a:t>
            </a:r>
            <a:r>
              <a:rPr lang="en-US" dirty="0"/>
              <a:t> </a:t>
            </a:r>
            <a:r>
              <a:rPr lang="en-US" dirty="0" err="1"/>
              <a:t>jika</a:t>
            </a:r>
            <a:r>
              <a:rPr lang="en-US" dirty="0"/>
              <a:t> </a:t>
            </a:r>
            <a:r>
              <a:rPr lang="en-US" dirty="0" err="1"/>
              <a:t>ia</a:t>
            </a:r>
            <a:r>
              <a:rPr lang="en-US" dirty="0"/>
              <a:t> </a:t>
            </a:r>
            <a:r>
              <a:rPr lang="en-US" dirty="0" err="1"/>
              <a:t>tidak</a:t>
            </a:r>
            <a:r>
              <a:rPr lang="en-US" dirty="0"/>
              <a:t> </a:t>
            </a:r>
            <a:r>
              <a:rPr lang="en-US" dirty="0" err="1"/>
              <a:t>mengetahui</a:t>
            </a:r>
            <a:r>
              <a:rPr lang="en-US" dirty="0"/>
              <a:t> </a:t>
            </a:r>
            <a:r>
              <a:rPr lang="en-US" dirty="0" err="1"/>
              <a:t>perangkat</a:t>
            </a:r>
            <a:r>
              <a:rPr lang="en-US" dirty="0"/>
              <a:t> </a:t>
            </a:r>
            <a:r>
              <a:rPr lang="en-US" dirty="0" err="1"/>
              <a:t>jaringan</a:t>
            </a:r>
            <a:r>
              <a:rPr lang="en-US" dirty="0"/>
              <a:t> </a:t>
            </a:r>
            <a:r>
              <a:rPr lang="en-US" dirty="0" err="1"/>
              <a:t>komputer</a:t>
            </a:r>
            <a:r>
              <a:rPr lang="en-US" dirty="0"/>
              <a:t>?</a:t>
            </a:r>
          </a:p>
          <a:p>
            <a:r>
              <a:rPr lang="en-US" dirty="0" err="1"/>
              <a:t>Seberapa</a:t>
            </a:r>
            <a:r>
              <a:rPr lang="en-US" dirty="0"/>
              <a:t> </a:t>
            </a:r>
            <a:r>
              <a:rPr lang="en-US" dirty="0" err="1"/>
              <a:t>penting</a:t>
            </a:r>
            <a:r>
              <a:rPr lang="en-US" dirty="0"/>
              <a:t> </a:t>
            </a:r>
            <a:r>
              <a:rPr lang="en-US" dirty="0" err="1"/>
              <a:t>kita</a:t>
            </a:r>
            <a:r>
              <a:rPr lang="en-US" dirty="0"/>
              <a:t> </a:t>
            </a:r>
            <a:r>
              <a:rPr lang="en-US" dirty="0" err="1"/>
              <a:t>mengetahui</a:t>
            </a:r>
            <a:r>
              <a:rPr lang="en-US" dirty="0"/>
              <a:t> </a:t>
            </a:r>
            <a:r>
              <a:rPr lang="en-US" dirty="0" err="1"/>
              <a:t>perangkat</a:t>
            </a:r>
            <a:r>
              <a:rPr lang="en-US" dirty="0"/>
              <a:t> </a:t>
            </a:r>
            <a:r>
              <a:rPr lang="en-US" dirty="0" err="1"/>
              <a:t>jaringan</a:t>
            </a:r>
            <a:r>
              <a:rPr lang="en-US" dirty="0"/>
              <a:t> </a:t>
            </a:r>
            <a:r>
              <a:rPr lang="en-US" dirty="0" err="1"/>
              <a:t>komputer</a:t>
            </a:r>
            <a:r>
              <a:rPr lang="en-US" dirty="0"/>
              <a:t>?</a:t>
            </a:r>
            <a:endParaRPr lang="id-ID" dirty="0"/>
          </a:p>
        </p:txBody>
      </p:sp>
      <p:sp>
        <p:nvSpPr>
          <p:cNvPr id="4" name="Footer Placeholder 3"/>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p:cNvSpPr>
            <a:spLocks noGrp="1"/>
          </p:cNvSpPr>
          <p:nvPr>
            <p:ph type="sldNum" sz="quarter" idx="12"/>
          </p:nvPr>
        </p:nvSpPr>
        <p:spPr/>
        <p:txBody>
          <a:bodyPr/>
          <a:lstStyle/>
          <a:p>
            <a:fld id="{F23AFC95-989C-443A-BD3C-DAE4CC2D2739}" type="slidenum">
              <a:rPr lang="id-ID" smtClean="0"/>
              <a:t>4</a:t>
            </a:fld>
            <a:endParaRPr lang="id-ID"/>
          </a:p>
        </p:txBody>
      </p:sp>
      <p:pic>
        <p:nvPicPr>
          <p:cNvPr id="7" name="Picture 2" descr="Hasil gambar untuk hardware software brainware">
            <a:extLst>
              <a:ext uri="{FF2B5EF4-FFF2-40B4-BE49-F238E27FC236}">
                <a16:creationId xmlns:a16="http://schemas.microsoft.com/office/drawing/2014/main" id="{A8EE8DE2-1B98-478C-9EAA-CF9B449AF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792" y="3705263"/>
            <a:ext cx="2245604" cy="256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748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2BFA-8C20-43F0-8FE4-1DCBD43C7091}"/>
              </a:ext>
            </a:extLst>
          </p:cNvPr>
          <p:cNvSpPr>
            <a:spLocks noGrp="1"/>
          </p:cNvSpPr>
          <p:nvPr>
            <p:ph type="title"/>
          </p:nvPr>
        </p:nvSpPr>
        <p:spPr>
          <a:xfrm>
            <a:off x="838200" y="365125"/>
            <a:ext cx="10515600" cy="827571"/>
          </a:xfrm>
        </p:spPr>
        <p:txBody>
          <a:bodyPr/>
          <a:lstStyle/>
          <a:p>
            <a:r>
              <a:rPr lang="en-US" err="1"/>
              <a:t>Jenis</a:t>
            </a:r>
            <a:r>
              <a:rPr lang="en-US"/>
              <a:t> Perangkat/Media/Peralatan </a:t>
            </a:r>
            <a:r>
              <a:rPr lang="en-US" dirty="0" err="1"/>
              <a:t>Jaringan</a:t>
            </a:r>
            <a:endParaRPr lang="en-ID" dirty="0"/>
          </a:p>
        </p:txBody>
      </p:sp>
      <p:sp>
        <p:nvSpPr>
          <p:cNvPr id="3" name="Content Placeholder 2">
            <a:extLst>
              <a:ext uri="{FF2B5EF4-FFF2-40B4-BE49-F238E27FC236}">
                <a16:creationId xmlns:a16="http://schemas.microsoft.com/office/drawing/2014/main" id="{9A683C96-9E3B-4172-942B-E0051E319AA6}"/>
              </a:ext>
            </a:extLst>
          </p:cNvPr>
          <p:cNvSpPr>
            <a:spLocks noGrp="1"/>
          </p:cNvSpPr>
          <p:nvPr>
            <p:ph idx="1"/>
          </p:nvPr>
        </p:nvSpPr>
        <p:spPr>
          <a:xfrm>
            <a:off x="838200" y="1404730"/>
            <a:ext cx="10515600" cy="5316745"/>
          </a:xfrm>
        </p:spPr>
        <p:txBody>
          <a:bodyPr>
            <a:normAutofit fontScale="92500" lnSpcReduction="10000"/>
          </a:bodyPr>
          <a:lstStyle/>
          <a:p>
            <a:r>
              <a:rPr lang="en-US" dirty="0" err="1"/>
              <a:t>Perangkat</a:t>
            </a:r>
            <a:r>
              <a:rPr lang="en-US" dirty="0"/>
              <a:t> </a:t>
            </a:r>
            <a:r>
              <a:rPr lang="en-US" dirty="0" err="1"/>
              <a:t>Keras</a:t>
            </a:r>
            <a:r>
              <a:rPr lang="en-US" dirty="0"/>
              <a:t> (Hardware)</a:t>
            </a:r>
          </a:p>
          <a:p>
            <a:pPr lvl="1"/>
            <a:r>
              <a:rPr lang="en-US" dirty="0" err="1"/>
              <a:t>Perangkat</a:t>
            </a:r>
            <a:r>
              <a:rPr lang="en-US" dirty="0"/>
              <a:t> </a:t>
            </a:r>
            <a:r>
              <a:rPr lang="en-US" dirty="0" err="1"/>
              <a:t>jaringan</a:t>
            </a:r>
            <a:r>
              <a:rPr lang="en-US" dirty="0"/>
              <a:t> yang </a:t>
            </a:r>
            <a:r>
              <a:rPr lang="en-US" dirty="0" err="1"/>
              <a:t>berbentuk</a:t>
            </a:r>
            <a:r>
              <a:rPr lang="en-US" dirty="0"/>
              <a:t> </a:t>
            </a:r>
            <a:r>
              <a:rPr lang="en-US" dirty="0" err="1"/>
              <a:t>fisik</a:t>
            </a:r>
            <a:r>
              <a:rPr lang="en-US" dirty="0"/>
              <a:t> </a:t>
            </a:r>
            <a:r>
              <a:rPr lang="en-US" dirty="0" err="1"/>
              <a:t>digunakan</a:t>
            </a:r>
            <a:r>
              <a:rPr lang="en-US" dirty="0"/>
              <a:t> </a:t>
            </a:r>
            <a:r>
              <a:rPr lang="en-US" dirty="0" err="1"/>
              <a:t>untuk</a:t>
            </a:r>
            <a:r>
              <a:rPr lang="en-US" dirty="0"/>
              <a:t> </a:t>
            </a:r>
            <a:r>
              <a:rPr lang="en-US" dirty="0" err="1"/>
              <a:t>membangun</a:t>
            </a:r>
            <a:r>
              <a:rPr lang="en-US" dirty="0"/>
              <a:t> </a:t>
            </a:r>
            <a:r>
              <a:rPr lang="en-US" dirty="0" err="1"/>
              <a:t>jaringan</a:t>
            </a:r>
            <a:r>
              <a:rPr lang="en-US" dirty="0"/>
              <a:t> yang </a:t>
            </a:r>
            <a:r>
              <a:rPr lang="en-US" dirty="0" err="1"/>
              <a:t>biasa</a:t>
            </a:r>
            <a:r>
              <a:rPr lang="en-US" dirty="0"/>
              <a:t> </a:t>
            </a:r>
            <a:r>
              <a:rPr lang="en-US" dirty="0" err="1"/>
              <a:t>disebut</a:t>
            </a:r>
            <a:r>
              <a:rPr lang="en-US" dirty="0"/>
              <a:t> </a:t>
            </a:r>
            <a:r>
              <a:rPr lang="en-US" dirty="0" err="1"/>
              <a:t>dengan</a:t>
            </a:r>
            <a:r>
              <a:rPr lang="en-US" dirty="0"/>
              <a:t> </a:t>
            </a:r>
            <a:r>
              <a:rPr lang="en-US" dirty="0" err="1"/>
              <a:t>infrastruktur</a:t>
            </a:r>
            <a:r>
              <a:rPr lang="en-US" dirty="0"/>
              <a:t> </a:t>
            </a:r>
            <a:r>
              <a:rPr lang="en-US" dirty="0" err="1"/>
              <a:t>jaringan</a:t>
            </a:r>
            <a:r>
              <a:rPr lang="en-US" dirty="0"/>
              <a:t> </a:t>
            </a:r>
            <a:r>
              <a:rPr lang="en-US" err="1"/>
              <a:t>komputer</a:t>
            </a:r>
            <a:r>
              <a:rPr lang="en-US"/>
              <a:t>. Contoh: Router, Switch, Hub, Repeater, Bridge, Access Point, dll…</a:t>
            </a:r>
            <a:endParaRPr lang="en-US" dirty="0"/>
          </a:p>
          <a:p>
            <a:r>
              <a:rPr lang="en-US" dirty="0" err="1"/>
              <a:t>Perangkat</a:t>
            </a:r>
            <a:r>
              <a:rPr lang="en-US" dirty="0"/>
              <a:t> </a:t>
            </a:r>
            <a:r>
              <a:rPr lang="en-US" dirty="0" err="1"/>
              <a:t>Lunak</a:t>
            </a:r>
            <a:r>
              <a:rPr lang="en-US" dirty="0"/>
              <a:t> (Software)</a:t>
            </a:r>
          </a:p>
          <a:p>
            <a:pPr lvl="1"/>
            <a:r>
              <a:rPr lang="en-US" dirty="0" err="1"/>
              <a:t>Perangkat</a:t>
            </a:r>
            <a:r>
              <a:rPr lang="en-US" dirty="0"/>
              <a:t> </a:t>
            </a:r>
            <a:r>
              <a:rPr lang="en-US" dirty="0" err="1"/>
              <a:t>jaringan</a:t>
            </a:r>
            <a:r>
              <a:rPr lang="en-US" dirty="0"/>
              <a:t> yang </a:t>
            </a:r>
            <a:r>
              <a:rPr lang="en-US" dirty="0" err="1"/>
              <a:t>berbentuk</a:t>
            </a:r>
            <a:r>
              <a:rPr lang="en-US" dirty="0"/>
              <a:t> </a:t>
            </a:r>
            <a:r>
              <a:rPr lang="en-US" dirty="0" err="1"/>
              <a:t>lunak</a:t>
            </a:r>
            <a:r>
              <a:rPr lang="en-US" dirty="0"/>
              <a:t> </a:t>
            </a:r>
            <a:r>
              <a:rPr lang="en-US" dirty="0" err="1"/>
              <a:t>digunakan</a:t>
            </a:r>
            <a:r>
              <a:rPr lang="en-US" dirty="0"/>
              <a:t> </a:t>
            </a:r>
            <a:r>
              <a:rPr lang="en-US" dirty="0" err="1"/>
              <a:t>sebagai</a:t>
            </a:r>
            <a:r>
              <a:rPr lang="en-US" dirty="0"/>
              <a:t> interface </a:t>
            </a:r>
            <a:r>
              <a:rPr lang="en-US" dirty="0" err="1"/>
              <a:t>antara</a:t>
            </a:r>
            <a:r>
              <a:rPr lang="en-US" dirty="0"/>
              <a:t> hardware </a:t>
            </a:r>
            <a:r>
              <a:rPr lang="en-US" dirty="0" err="1"/>
              <a:t>dengan</a:t>
            </a:r>
            <a:r>
              <a:rPr lang="en-US" dirty="0"/>
              <a:t> </a:t>
            </a:r>
            <a:r>
              <a:rPr lang="en-US" dirty="0" err="1"/>
              <a:t>pengguna</a:t>
            </a:r>
            <a:r>
              <a:rPr lang="en-US" dirty="0"/>
              <a:t>/</a:t>
            </a:r>
            <a:r>
              <a:rPr lang="en-US" dirty="0" err="1"/>
              <a:t>pengelola</a:t>
            </a:r>
            <a:r>
              <a:rPr lang="en-US" dirty="0"/>
              <a:t> </a:t>
            </a:r>
            <a:r>
              <a:rPr lang="en-US" err="1"/>
              <a:t>jaringan</a:t>
            </a:r>
            <a:r>
              <a:rPr lang="en-US"/>
              <a:t>. Contoh: Sistem Operasi, Aplikasi Berbasis Web, Aplikasi Berbasis Desktop, Utilitas, Program, dll…</a:t>
            </a:r>
          </a:p>
          <a:p>
            <a:r>
              <a:rPr lang="en-US"/>
              <a:t>Media Jaringan</a:t>
            </a:r>
          </a:p>
          <a:p>
            <a:pPr lvl="1"/>
            <a:r>
              <a:rPr lang="en-US"/>
              <a:t>Metode atau teknologi yang digunakan untuk mengirimkan dan menerima informasi antara dua atau lebih perangkat atau komputer yang terhubung ke jaringan komputer. Contoh: Kabel (Wireline) dan Non Kabel (Wireless).</a:t>
            </a:r>
          </a:p>
          <a:p>
            <a:r>
              <a:rPr lang="en-US"/>
              <a:t>Peralatan (Tools)</a:t>
            </a:r>
          </a:p>
          <a:p>
            <a:pPr lvl="1"/>
            <a:r>
              <a:rPr lang="en-US"/>
              <a:t>Perangkat Yang digunakan untuk memudahkan pekerjaan atau aktivitas tertentu. Contoh: Tang, Obeng, Crimping, palu, dll…</a:t>
            </a:r>
          </a:p>
          <a:p>
            <a:pPr marL="457200" lvl="1" indent="0">
              <a:buNone/>
            </a:pPr>
            <a:endParaRPr lang="en-ID" dirty="0"/>
          </a:p>
        </p:txBody>
      </p:sp>
      <p:sp>
        <p:nvSpPr>
          <p:cNvPr id="4" name="Footer Placeholder 3">
            <a:extLst>
              <a:ext uri="{FF2B5EF4-FFF2-40B4-BE49-F238E27FC236}">
                <a16:creationId xmlns:a16="http://schemas.microsoft.com/office/drawing/2014/main" id="{D9F07A1E-D768-4A73-8282-D6541072AFB3}"/>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3C1F798C-7C71-418E-A7BA-4C309989E4A9}"/>
              </a:ext>
            </a:extLst>
          </p:cNvPr>
          <p:cNvSpPr>
            <a:spLocks noGrp="1"/>
          </p:cNvSpPr>
          <p:nvPr>
            <p:ph type="sldNum" sz="quarter" idx="12"/>
          </p:nvPr>
        </p:nvSpPr>
        <p:spPr/>
        <p:txBody>
          <a:bodyPr/>
          <a:lstStyle/>
          <a:p>
            <a:fld id="{F23AFC95-989C-443A-BD3C-DAE4CC2D2739}" type="slidenum">
              <a:rPr lang="id-ID" smtClean="0"/>
              <a:t>5</a:t>
            </a:fld>
            <a:endParaRPr lang="id-ID"/>
          </a:p>
        </p:txBody>
      </p:sp>
    </p:spTree>
    <p:extLst>
      <p:ext uri="{BB962C8B-B14F-4D97-AF65-F5344CB8AC3E}">
        <p14:creationId xmlns:p14="http://schemas.microsoft.com/office/powerpoint/2010/main" val="2754069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DEB0-8089-4720-950F-ADEA0A4A32E2}"/>
              </a:ext>
            </a:extLst>
          </p:cNvPr>
          <p:cNvSpPr>
            <a:spLocks noGrp="1"/>
          </p:cNvSpPr>
          <p:nvPr>
            <p:ph type="title"/>
          </p:nvPr>
        </p:nvSpPr>
        <p:spPr/>
        <p:txBody>
          <a:bodyPr/>
          <a:lstStyle/>
          <a:p>
            <a:r>
              <a:rPr lang="en-US"/>
              <a:t>Server</a:t>
            </a:r>
            <a:endParaRPr lang="en-ID"/>
          </a:p>
        </p:txBody>
      </p:sp>
      <p:sp>
        <p:nvSpPr>
          <p:cNvPr id="3" name="Content Placeholder 2">
            <a:extLst>
              <a:ext uri="{FF2B5EF4-FFF2-40B4-BE49-F238E27FC236}">
                <a16:creationId xmlns:a16="http://schemas.microsoft.com/office/drawing/2014/main" id="{09B8428D-F987-4B45-A84B-53706692F383}"/>
              </a:ext>
            </a:extLst>
          </p:cNvPr>
          <p:cNvSpPr>
            <a:spLocks noGrp="1"/>
          </p:cNvSpPr>
          <p:nvPr>
            <p:ph idx="1"/>
          </p:nvPr>
        </p:nvSpPr>
        <p:spPr>
          <a:xfrm>
            <a:off x="838201" y="1825625"/>
            <a:ext cx="4361596" cy="4351338"/>
          </a:xfrm>
        </p:spPr>
        <p:txBody>
          <a:bodyPr>
            <a:normAutofit lnSpcReduction="10000"/>
          </a:bodyPr>
          <a:lstStyle/>
          <a:p>
            <a:r>
              <a:rPr lang="en-ID"/>
              <a:t>Merupakan perangkat komputer khusus yang menyediakan layanan atau service kepada client. </a:t>
            </a:r>
          </a:p>
          <a:p>
            <a:r>
              <a:rPr lang="en-ID"/>
              <a:t>Umumnya memiliki spesifikasi hardware yang tinggi seperti Processor, RAM, Hardisk, dll.</a:t>
            </a:r>
          </a:p>
          <a:p>
            <a:r>
              <a:rPr lang="en-ID"/>
              <a:t>Contoh Layanan: DHCP, DNS, Web, FTP, Database, Mail, Proxy, File, dll</a:t>
            </a:r>
          </a:p>
        </p:txBody>
      </p:sp>
      <p:sp>
        <p:nvSpPr>
          <p:cNvPr id="4" name="Footer Placeholder 3">
            <a:extLst>
              <a:ext uri="{FF2B5EF4-FFF2-40B4-BE49-F238E27FC236}">
                <a16:creationId xmlns:a16="http://schemas.microsoft.com/office/drawing/2014/main" id="{54BAC537-063A-41BB-A20D-850BC211642F}"/>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780330EB-5744-4BCD-95B0-515A345B1102}"/>
              </a:ext>
            </a:extLst>
          </p:cNvPr>
          <p:cNvSpPr>
            <a:spLocks noGrp="1"/>
          </p:cNvSpPr>
          <p:nvPr>
            <p:ph type="sldNum" sz="quarter" idx="12"/>
          </p:nvPr>
        </p:nvSpPr>
        <p:spPr/>
        <p:txBody>
          <a:bodyPr/>
          <a:lstStyle/>
          <a:p>
            <a:fld id="{F23AFC95-989C-443A-BD3C-DAE4CC2D2739}" type="slidenum">
              <a:rPr lang="id-ID" smtClean="0"/>
              <a:t>6</a:t>
            </a:fld>
            <a:endParaRPr lang="id-ID"/>
          </a:p>
        </p:txBody>
      </p:sp>
      <p:pic>
        <p:nvPicPr>
          <p:cNvPr id="7" name="Picture 6">
            <a:extLst>
              <a:ext uri="{FF2B5EF4-FFF2-40B4-BE49-F238E27FC236}">
                <a16:creationId xmlns:a16="http://schemas.microsoft.com/office/drawing/2014/main" id="{F852FD6F-8592-4F8B-B827-1D4CD65C8AC1}"/>
              </a:ext>
            </a:extLst>
          </p:cNvPr>
          <p:cNvPicPr>
            <a:picLocks noChangeAspect="1"/>
          </p:cNvPicPr>
          <p:nvPr/>
        </p:nvPicPr>
        <p:blipFill>
          <a:blip r:embed="rId2"/>
          <a:stretch>
            <a:fillRect/>
          </a:stretch>
        </p:blipFill>
        <p:spPr>
          <a:xfrm>
            <a:off x="5199796" y="1646238"/>
            <a:ext cx="6375779" cy="3586376"/>
          </a:xfrm>
          <a:prstGeom prst="rect">
            <a:avLst/>
          </a:prstGeom>
        </p:spPr>
      </p:pic>
    </p:spTree>
    <p:extLst>
      <p:ext uri="{BB962C8B-B14F-4D97-AF65-F5344CB8AC3E}">
        <p14:creationId xmlns:p14="http://schemas.microsoft.com/office/powerpoint/2010/main" val="211113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28D6-7022-45B4-B344-0D751C5BBB37}"/>
              </a:ext>
            </a:extLst>
          </p:cNvPr>
          <p:cNvSpPr>
            <a:spLocks noGrp="1"/>
          </p:cNvSpPr>
          <p:nvPr>
            <p:ph type="title"/>
          </p:nvPr>
        </p:nvSpPr>
        <p:spPr/>
        <p:txBody>
          <a:bodyPr/>
          <a:lstStyle/>
          <a:p>
            <a:r>
              <a:rPr lang="en-US"/>
              <a:t>Router</a:t>
            </a:r>
            <a:endParaRPr lang="en-ID"/>
          </a:p>
        </p:txBody>
      </p:sp>
      <p:sp>
        <p:nvSpPr>
          <p:cNvPr id="3" name="Content Placeholder 2">
            <a:extLst>
              <a:ext uri="{FF2B5EF4-FFF2-40B4-BE49-F238E27FC236}">
                <a16:creationId xmlns:a16="http://schemas.microsoft.com/office/drawing/2014/main" id="{20FFE7ED-08C0-4E60-86BC-6797409E222E}"/>
              </a:ext>
            </a:extLst>
          </p:cNvPr>
          <p:cNvSpPr>
            <a:spLocks noGrp="1"/>
          </p:cNvSpPr>
          <p:nvPr>
            <p:ph idx="1"/>
          </p:nvPr>
        </p:nvSpPr>
        <p:spPr>
          <a:xfrm>
            <a:off x="838199" y="1825625"/>
            <a:ext cx="4566313" cy="4530725"/>
          </a:xfrm>
        </p:spPr>
        <p:txBody>
          <a:bodyPr>
            <a:normAutofit lnSpcReduction="10000"/>
          </a:bodyPr>
          <a:lstStyle/>
          <a:p>
            <a:r>
              <a:rPr lang="en-ID"/>
              <a:t>Menghubungkan dua atau lebih Network yang berbeda sehingga data dapat dikirim dari satu ke yang lainnya. </a:t>
            </a:r>
          </a:p>
          <a:p>
            <a:r>
              <a:rPr lang="en-ID"/>
              <a:t>Contoh: IP Address 192.168.1.0/24 dapat terhubung dengan IP Address jaringan 10.20.30.0/29.</a:t>
            </a:r>
          </a:p>
          <a:p>
            <a:r>
              <a:rPr lang="en-ID"/>
              <a:t>Prosesnya disebut dengan “routing”.</a:t>
            </a:r>
          </a:p>
        </p:txBody>
      </p:sp>
      <p:sp>
        <p:nvSpPr>
          <p:cNvPr id="4" name="Footer Placeholder 3">
            <a:extLst>
              <a:ext uri="{FF2B5EF4-FFF2-40B4-BE49-F238E27FC236}">
                <a16:creationId xmlns:a16="http://schemas.microsoft.com/office/drawing/2014/main" id="{1DB3369F-1599-44BA-9AFB-D1ED523C5076}"/>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A44C15E8-15E7-4FC4-96E8-89AE54D5A385}"/>
              </a:ext>
            </a:extLst>
          </p:cNvPr>
          <p:cNvSpPr>
            <a:spLocks noGrp="1"/>
          </p:cNvSpPr>
          <p:nvPr>
            <p:ph type="sldNum" sz="quarter" idx="12"/>
          </p:nvPr>
        </p:nvSpPr>
        <p:spPr/>
        <p:txBody>
          <a:bodyPr/>
          <a:lstStyle/>
          <a:p>
            <a:fld id="{F23AFC95-989C-443A-BD3C-DAE4CC2D2739}" type="slidenum">
              <a:rPr lang="id-ID" smtClean="0"/>
              <a:t>7</a:t>
            </a:fld>
            <a:endParaRPr lang="id-ID"/>
          </a:p>
        </p:txBody>
      </p:sp>
      <p:pic>
        <p:nvPicPr>
          <p:cNvPr id="6" name="Content Placeholder 6">
            <a:extLst>
              <a:ext uri="{FF2B5EF4-FFF2-40B4-BE49-F238E27FC236}">
                <a16:creationId xmlns:a16="http://schemas.microsoft.com/office/drawing/2014/main" id="{CC91C780-956D-435F-A296-0634AAF306CA}"/>
              </a:ext>
            </a:extLst>
          </p:cNvPr>
          <p:cNvPicPr>
            <a:picLocks noChangeAspect="1"/>
          </p:cNvPicPr>
          <p:nvPr/>
        </p:nvPicPr>
        <p:blipFill rotWithShape="1">
          <a:blip r:embed="rId2"/>
          <a:srcRect t="19169" b="18465"/>
          <a:stretch/>
        </p:blipFill>
        <p:spPr>
          <a:xfrm>
            <a:off x="5718936" y="2009993"/>
            <a:ext cx="5494974" cy="2838014"/>
          </a:xfrm>
          <a:prstGeom prst="rect">
            <a:avLst/>
          </a:prstGeom>
        </p:spPr>
      </p:pic>
    </p:spTree>
    <p:extLst>
      <p:ext uri="{BB962C8B-B14F-4D97-AF65-F5344CB8AC3E}">
        <p14:creationId xmlns:p14="http://schemas.microsoft.com/office/powerpoint/2010/main" val="317604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3462-1C75-4A25-91D7-0A964C8A7CC3}"/>
              </a:ext>
            </a:extLst>
          </p:cNvPr>
          <p:cNvSpPr>
            <a:spLocks noGrp="1"/>
          </p:cNvSpPr>
          <p:nvPr>
            <p:ph type="title"/>
          </p:nvPr>
        </p:nvSpPr>
        <p:spPr/>
        <p:txBody>
          <a:bodyPr/>
          <a:lstStyle/>
          <a:p>
            <a:r>
              <a:rPr lang="en-US" dirty="0"/>
              <a:t>Router Wireless</a:t>
            </a:r>
            <a:endParaRPr lang="en-ID" dirty="0"/>
          </a:p>
        </p:txBody>
      </p:sp>
      <p:pic>
        <p:nvPicPr>
          <p:cNvPr id="7" name="Content Placeholder 6">
            <a:extLst>
              <a:ext uri="{FF2B5EF4-FFF2-40B4-BE49-F238E27FC236}">
                <a16:creationId xmlns:a16="http://schemas.microsoft.com/office/drawing/2014/main" id="{EC53B8F0-8495-4D7D-8DD7-AE50179ACFDD}"/>
              </a:ext>
            </a:extLst>
          </p:cNvPr>
          <p:cNvPicPr>
            <a:picLocks noGrp="1" noChangeAspect="1"/>
          </p:cNvPicPr>
          <p:nvPr>
            <p:ph idx="1"/>
          </p:nvPr>
        </p:nvPicPr>
        <p:blipFill rotWithShape="1">
          <a:blip r:embed="rId2"/>
          <a:srcRect t="6369" b="8351"/>
          <a:stretch/>
        </p:blipFill>
        <p:spPr>
          <a:xfrm>
            <a:off x="6096000" y="1690688"/>
            <a:ext cx="5894471" cy="4021428"/>
          </a:xfrm>
        </p:spPr>
      </p:pic>
      <p:sp>
        <p:nvSpPr>
          <p:cNvPr id="4" name="Footer Placeholder 3">
            <a:extLst>
              <a:ext uri="{FF2B5EF4-FFF2-40B4-BE49-F238E27FC236}">
                <a16:creationId xmlns:a16="http://schemas.microsoft.com/office/drawing/2014/main" id="{6A67DF9F-DA99-4BDB-A41B-7DC336F79E0E}"/>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D3B05E09-1CF4-4DE9-A908-B9873584B71A}"/>
              </a:ext>
            </a:extLst>
          </p:cNvPr>
          <p:cNvSpPr>
            <a:spLocks noGrp="1"/>
          </p:cNvSpPr>
          <p:nvPr>
            <p:ph type="sldNum" sz="quarter" idx="12"/>
          </p:nvPr>
        </p:nvSpPr>
        <p:spPr/>
        <p:txBody>
          <a:bodyPr/>
          <a:lstStyle/>
          <a:p>
            <a:fld id="{F23AFC95-989C-443A-BD3C-DAE4CC2D2739}" type="slidenum">
              <a:rPr lang="id-ID" smtClean="0"/>
              <a:t>8</a:t>
            </a:fld>
            <a:endParaRPr lang="id-ID"/>
          </a:p>
        </p:txBody>
      </p:sp>
      <p:pic>
        <p:nvPicPr>
          <p:cNvPr id="9" name="Picture 8">
            <a:extLst>
              <a:ext uri="{FF2B5EF4-FFF2-40B4-BE49-F238E27FC236}">
                <a16:creationId xmlns:a16="http://schemas.microsoft.com/office/drawing/2014/main" id="{6B84E08F-667C-4EEB-8984-0C05558FF0C7}"/>
              </a:ext>
            </a:extLst>
          </p:cNvPr>
          <p:cNvPicPr>
            <a:picLocks noChangeAspect="1"/>
          </p:cNvPicPr>
          <p:nvPr/>
        </p:nvPicPr>
        <p:blipFill rotWithShape="1">
          <a:blip r:embed="rId3"/>
          <a:srcRect t="8117" b="8222"/>
          <a:stretch/>
        </p:blipFill>
        <p:spPr>
          <a:xfrm>
            <a:off x="838200" y="2012805"/>
            <a:ext cx="4085743" cy="4021428"/>
          </a:xfrm>
          <a:prstGeom prst="rect">
            <a:avLst/>
          </a:prstGeom>
        </p:spPr>
      </p:pic>
    </p:spTree>
    <p:extLst>
      <p:ext uri="{BB962C8B-B14F-4D97-AF65-F5344CB8AC3E}">
        <p14:creationId xmlns:p14="http://schemas.microsoft.com/office/powerpoint/2010/main" val="229937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EB900B-C546-405D-AF02-8F542725FC5B}"/>
              </a:ext>
            </a:extLst>
          </p:cNvPr>
          <p:cNvPicPr>
            <a:picLocks noChangeAspect="1"/>
          </p:cNvPicPr>
          <p:nvPr/>
        </p:nvPicPr>
        <p:blipFill>
          <a:blip r:embed="rId2"/>
          <a:stretch>
            <a:fillRect/>
          </a:stretch>
        </p:blipFill>
        <p:spPr>
          <a:xfrm>
            <a:off x="6096000" y="2225983"/>
            <a:ext cx="5462495" cy="3550622"/>
          </a:xfrm>
          <a:prstGeom prst="rect">
            <a:avLst/>
          </a:prstGeom>
        </p:spPr>
      </p:pic>
      <p:sp>
        <p:nvSpPr>
          <p:cNvPr id="2" name="Title 1">
            <a:extLst>
              <a:ext uri="{FF2B5EF4-FFF2-40B4-BE49-F238E27FC236}">
                <a16:creationId xmlns:a16="http://schemas.microsoft.com/office/drawing/2014/main" id="{F591570B-F173-4A3D-AD96-A39DFF001773}"/>
              </a:ext>
            </a:extLst>
          </p:cNvPr>
          <p:cNvSpPr>
            <a:spLocks noGrp="1"/>
          </p:cNvSpPr>
          <p:nvPr>
            <p:ph type="title"/>
          </p:nvPr>
        </p:nvSpPr>
        <p:spPr/>
        <p:txBody>
          <a:bodyPr/>
          <a:lstStyle/>
          <a:p>
            <a:r>
              <a:rPr lang="en-US"/>
              <a:t>Bridge</a:t>
            </a:r>
            <a:endParaRPr lang="en-ID"/>
          </a:p>
        </p:txBody>
      </p:sp>
      <p:sp>
        <p:nvSpPr>
          <p:cNvPr id="3" name="Content Placeholder 2">
            <a:extLst>
              <a:ext uri="{FF2B5EF4-FFF2-40B4-BE49-F238E27FC236}">
                <a16:creationId xmlns:a16="http://schemas.microsoft.com/office/drawing/2014/main" id="{50D1C866-6CA7-4FE6-BEBE-520445E9B64C}"/>
              </a:ext>
            </a:extLst>
          </p:cNvPr>
          <p:cNvSpPr>
            <a:spLocks noGrp="1"/>
          </p:cNvSpPr>
          <p:nvPr>
            <p:ph idx="1"/>
          </p:nvPr>
        </p:nvSpPr>
        <p:spPr>
          <a:xfrm>
            <a:off x="838200" y="1446663"/>
            <a:ext cx="5371531" cy="4804012"/>
          </a:xfrm>
        </p:spPr>
        <p:txBody>
          <a:bodyPr>
            <a:normAutofit fontScale="92500" lnSpcReduction="20000"/>
          </a:bodyPr>
          <a:lstStyle/>
          <a:p>
            <a:r>
              <a:rPr lang="en-ID"/>
              <a:t>Berfungsi memperluas jaringan sekaligus membuat sebuah segmen jaringan. </a:t>
            </a:r>
          </a:p>
          <a:p>
            <a:r>
              <a:rPr lang="en-ID"/>
              <a:t>Memetakan alamat Ethernet setiap titik pada masing-masing segmen network, kemudian menyeleksi dan hanya memperbolehkan perpindahan data tertentu saja.</a:t>
            </a:r>
          </a:p>
          <a:p>
            <a:r>
              <a:rPr lang="en-ID"/>
              <a:t>Mengenali MAC Address yang mentransmisi data ke jaringan, kemudian membuat tabel internal secara otomatis, dimana tabel ini dapat menentukan segmen mana yang akan dirouting maupun yang akan difilter.</a:t>
            </a:r>
          </a:p>
        </p:txBody>
      </p:sp>
      <p:sp>
        <p:nvSpPr>
          <p:cNvPr id="4" name="Footer Placeholder 3">
            <a:extLst>
              <a:ext uri="{FF2B5EF4-FFF2-40B4-BE49-F238E27FC236}">
                <a16:creationId xmlns:a16="http://schemas.microsoft.com/office/drawing/2014/main" id="{BE1B188E-8B67-4097-8A52-56DB8D70F310}"/>
              </a:ext>
            </a:extLst>
          </p:cNvPr>
          <p:cNvSpPr>
            <a:spLocks noGrp="1"/>
          </p:cNvSpPr>
          <p:nvPr>
            <p:ph type="ftr" sz="quarter" idx="11"/>
          </p:nvPr>
        </p:nvSpPr>
        <p:spPr/>
        <p:txBody>
          <a:bodyPr/>
          <a:lstStyle/>
          <a:p>
            <a:r>
              <a:rPr lang="nn-NO"/>
              <a:t>Program Studi Sistem Informasi - FASTE - UIN Suska Riau</a:t>
            </a:r>
            <a:endParaRPr lang="id-ID"/>
          </a:p>
        </p:txBody>
      </p:sp>
      <p:sp>
        <p:nvSpPr>
          <p:cNvPr id="5" name="Slide Number Placeholder 4">
            <a:extLst>
              <a:ext uri="{FF2B5EF4-FFF2-40B4-BE49-F238E27FC236}">
                <a16:creationId xmlns:a16="http://schemas.microsoft.com/office/drawing/2014/main" id="{321D7F4A-85E2-42BD-9689-03B177EBA558}"/>
              </a:ext>
            </a:extLst>
          </p:cNvPr>
          <p:cNvSpPr>
            <a:spLocks noGrp="1"/>
          </p:cNvSpPr>
          <p:nvPr>
            <p:ph type="sldNum" sz="quarter" idx="12"/>
          </p:nvPr>
        </p:nvSpPr>
        <p:spPr/>
        <p:txBody>
          <a:bodyPr/>
          <a:lstStyle/>
          <a:p>
            <a:fld id="{F23AFC95-989C-443A-BD3C-DAE4CC2D2739}" type="slidenum">
              <a:rPr lang="id-ID" smtClean="0"/>
              <a:t>9</a:t>
            </a:fld>
            <a:endParaRPr lang="id-ID"/>
          </a:p>
        </p:txBody>
      </p:sp>
    </p:spTree>
    <p:extLst>
      <p:ext uri="{BB962C8B-B14F-4D97-AF65-F5344CB8AC3E}">
        <p14:creationId xmlns:p14="http://schemas.microsoft.com/office/powerpoint/2010/main" val="2919015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15305</TotalTime>
  <Words>1676</Words>
  <Application>Microsoft Office PowerPoint</Application>
  <PresentationFormat>Widescreen</PresentationFormat>
  <Paragraphs>182</Paragraphs>
  <Slides>34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Perangkat Jaringan Komputer</vt:lpstr>
      <vt:lpstr>PowerPoint Presentation</vt:lpstr>
      <vt:lpstr>Capaian Perkuliahan:</vt:lpstr>
      <vt:lpstr>Pendahuluan</vt:lpstr>
      <vt:lpstr>Jenis Perangkat/Media/Peralatan Jaringan</vt:lpstr>
      <vt:lpstr>Server</vt:lpstr>
      <vt:lpstr>Router</vt:lpstr>
      <vt:lpstr>Router Wireless</vt:lpstr>
      <vt:lpstr>Bridge</vt:lpstr>
      <vt:lpstr>Repeater</vt:lpstr>
      <vt:lpstr>Switch</vt:lpstr>
      <vt:lpstr>Hub</vt:lpstr>
      <vt:lpstr>Network Attached Storage (NAS)</vt:lpstr>
      <vt:lpstr>Network Interface Card (NIC)</vt:lpstr>
      <vt:lpstr>Wireless Card</vt:lpstr>
      <vt:lpstr>Access Point</vt:lpstr>
      <vt:lpstr>Modem (Modulator Demodulator)</vt:lpstr>
      <vt:lpstr>Internet Telephone Gateway (ITG) Modem</vt:lpstr>
      <vt:lpstr>Camera</vt:lpstr>
      <vt:lpstr>Antena</vt:lpstr>
      <vt:lpstr>Tower</vt:lpstr>
      <vt:lpstr>Kabel Twisted Pair</vt:lpstr>
      <vt:lpstr>Kabel Twisted Pair</vt:lpstr>
      <vt:lpstr>Cara Pemasangan Kabel UTP/STP</vt:lpstr>
      <vt:lpstr>Kabel Coaxial</vt:lpstr>
      <vt:lpstr>Kabel Fiber Optic (FO)</vt:lpstr>
      <vt:lpstr>PowerPoint Presentation</vt:lpstr>
      <vt:lpstr>KVM (Keyboard, Video, Mouse)</vt:lpstr>
      <vt:lpstr>Patch Pannel</vt:lpstr>
      <vt:lpstr>Rak Server</vt:lpstr>
      <vt:lpstr>Tools &amp; Safety</vt:lpstr>
      <vt:lpstr>Referensi:</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ENTERPRENEURSHIP</dc:title>
  <dc:creator>Ayel</dc:creator>
  <cp:lastModifiedBy>T. Khairil Ahsyar</cp:lastModifiedBy>
  <cp:revision>438</cp:revision>
  <dcterms:created xsi:type="dcterms:W3CDTF">2018-03-10T06:00:56Z</dcterms:created>
  <dcterms:modified xsi:type="dcterms:W3CDTF">2023-03-01T02:44:41Z</dcterms:modified>
</cp:coreProperties>
</file>