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6"/>
  </p:notesMasterIdLst>
  <p:sldIdLst>
    <p:sldId id="304" r:id="rId2"/>
    <p:sldId id="261" r:id="rId3"/>
    <p:sldId id="276" r:id="rId4"/>
    <p:sldId id="290" r:id="rId5"/>
    <p:sldId id="305" r:id="rId6"/>
    <p:sldId id="266" r:id="rId7"/>
    <p:sldId id="268" r:id="rId8"/>
    <p:sldId id="306" r:id="rId9"/>
    <p:sldId id="277" r:id="rId10"/>
    <p:sldId id="287" r:id="rId11"/>
    <p:sldId id="299" r:id="rId12"/>
    <p:sldId id="300" r:id="rId13"/>
    <p:sldId id="279" r:id="rId14"/>
    <p:sldId id="280" r:id="rId15"/>
    <p:sldId id="423" r:id="rId16"/>
    <p:sldId id="424" r:id="rId17"/>
    <p:sldId id="425" r:id="rId18"/>
    <p:sldId id="443" r:id="rId19"/>
    <p:sldId id="444" r:id="rId20"/>
    <p:sldId id="448" r:id="rId21"/>
    <p:sldId id="449" r:id="rId22"/>
    <p:sldId id="451" r:id="rId23"/>
    <p:sldId id="452" r:id="rId24"/>
    <p:sldId id="365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464" autoAdjust="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A7834E-BFB2-4137-830B-9A5BBB7CE6A0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77680A-05DE-48EC-9D50-5383A0AE7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77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Dalam</a:t>
            </a:r>
            <a:r>
              <a:rPr lang="en-US" dirty="0"/>
              <a:t> SCRM, </a:t>
            </a:r>
            <a:r>
              <a:rPr lang="en-US" dirty="0" err="1"/>
              <a:t>pelanggan</a:t>
            </a:r>
            <a:r>
              <a:rPr lang="en-US" dirty="0"/>
              <a:t> </a:t>
            </a:r>
            <a:r>
              <a:rPr lang="en-US" dirty="0" err="1"/>
              <a:t>sebenarnya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dirty="0" err="1"/>
              <a:t>fokus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beroperasi</a:t>
            </a:r>
            <a:r>
              <a:rPr lang="en-US" dirty="0"/>
              <a:t>. </a:t>
            </a:r>
            <a:r>
              <a:rPr lang="en-US" dirty="0" err="1"/>
              <a:t>Pemasaran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seruan</a:t>
            </a:r>
            <a:r>
              <a:rPr lang="en-US" dirty="0"/>
              <a:t> </a:t>
            </a:r>
            <a:r>
              <a:rPr lang="en-US" dirty="0" err="1"/>
              <a:t>pesan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/>
              <a:t>, </a:t>
            </a:r>
            <a:r>
              <a:rPr lang="en-US" dirty="0" err="1"/>
              <a:t>merk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sekarang</a:t>
            </a:r>
            <a:r>
              <a:rPr lang="en-US" dirty="0"/>
              <a:t> </a:t>
            </a:r>
            <a:r>
              <a:rPr lang="en-US" dirty="0" err="1"/>
              <a:t>berkolaborasi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memecahkan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,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membentuk</a:t>
            </a:r>
            <a:r>
              <a:rPr lang="en-US" dirty="0"/>
              <a:t> </a:t>
            </a:r>
            <a:r>
              <a:rPr lang="en-US" dirty="0" err="1"/>
              <a:t>pengalaman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membangun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/>
              <a:t>, yang </a:t>
            </a:r>
            <a:r>
              <a:rPr lang="en-US" dirty="0" err="1"/>
              <a:t>diharapkan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berubah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pendukung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/>
              <a:t>.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diingat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SCRM </a:t>
            </a:r>
            <a:r>
              <a:rPr lang="en-US" dirty="0" err="1"/>
              <a:t>sosial</a:t>
            </a:r>
            <a:r>
              <a:rPr lang="en-US" dirty="0"/>
              <a:t> </a:t>
            </a:r>
            <a:r>
              <a:rPr lang="en-US" dirty="0" err="1"/>
              <a:t>bukanlah</a:t>
            </a:r>
            <a:r>
              <a:rPr lang="en-US" dirty="0"/>
              <a:t> yang </a:t>
            </a:r>
            <a:r>
              <a:rPr lang="en-US" dirty="0" err="1"/>
              <a:t>menggantikan</a:t>
            </a:r>
            <a:r>
              <a:rPr lang="en-US" dirty="0"/>
              <a:t> CRM,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evolusi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CRM. </a:t>
            </a:r>
          </a:p>
          <a:p>
            <a:endParaRPr lang="en-US" dirty="0"/>
          </a:p>
          <a:p>
            <a:r>
              <a:rPr lang="en-US" dirty="0"/>
              <a:t>CRM </a:t>
            </a:r>
            <a:r>
              <a:rPr lang="en-US" dirty="0" err="1"/>
              <a:t>sosial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sudut</a:t>
            </a:r>
            <a:r>
              <a:rPr lang="en-US" dirty="0"/>
              <a:t> </a:t>
            </a:r>
            <a:r>
              <a:rPr lang="en-US" dirty="0" err="1"/>
              <a:t>pandang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menjembatani</a:t>
            </a:r>
            <a:r>
              <a:rPr lang="en-US" dirty="0"/>
              <a:t> media </a:t>
            </a:r>
            <a:r>
              <a:rPr lang="en-US" dirty="0" err="1"/>
              <a:t>sosial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CRM </a:t>
            </a:r>
            <a:r>
              <a:rPr lang="en-US" dirty="0" err="1"/>
              <a:t>tradisional</a:t>
            </a:r>
            <a:r>
              <a:rPr lang="en-US" dirty="0"/>
              <a:t>. SCRM </a:t>
            </a:r>
            <a:r>
              <a:rPr lang="en-US" dirty="0" err="1"/>
              <a:t>menawarkan</a:t>
            </a:r>
            <a:r>
              <a:rPr lang="en-US" dirty="0"/>
              <a:t> </a:t>
            </a:r>
            <a:r>
              <a:rPr lang="en-US" dirty="0" err="1"/>
              <a:t>peluang</a:t>
            </a:r>
            <a:r>
              <a:rPr lang="en-US" dirty="0"/>
              <a:t> </a:t>
            </a:r>
            <a:r>
              <a:rPr lang="en-US" dirty="0" err="1"/>
              <a:t>luar</a:t>
            </a:r>
            <a:r>
              <a:rPr lang="en-US" dirty="0"/>
              <a:t> </a:t>
            </a:r>
            <a:r>
              <a:rPr lang="en-US" dirty="0" err="1"/>
              <a:t>biasa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mendapatkan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. </a:t>
            </a:r>
            <a:r>
              <a:rPr lang="en-US" dirty="0" err="1"/>
              <a:t>Contohnya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 </a:t>
            </a:r>
            <a:r>
              <a:rPr lang="en-US" dirty="0" err="1"/>
              <a:t>merk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pesaing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strategi</a:t>
            </a:r>
            <a:r>
              <a:rPr lang="en-US" dirty="0"/>
              <a:t>,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promosi</a:t>
            </a:r>
            <a:r>
              <a:rPr lang="en-US" dirty="0"/>
              <a:t>, </a:t>
            </a:r>
            <a:r>
              <a:rPr lang="en-US" dirty="0" err="1"/>
              <a:t>keterlibatan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/>
              <a:t> </a:t>
            </a:r>
            <a:r>
              <a:rPr lang="en-US" dirty="0" err="1"/>
              <a:t>dll</a:t>
            </a:r>
            <a:r>
              <a:rPr lang="en-US" dirty="0"/>
              <a:t>. Perusahaan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bekerja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bersamamenciptakan</a:t>
            </a:r>
            <a:r>
              <a:rPr lang="en-US" dirty="0"/>
              <a:t> ide-ide </a:t>
            </a:r>
            <a:r>
              <a:rPr lang="en-US" dirty="0" err="1"/>
              <a:t>layanan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. Perusahaan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menawarkan</a:t>
            </a:r>
            <a:r>
              <a:rPr lang="en-US" dirty="0"/>
              <a:t> </a:t>
            </a:r>
            <a:r>
              <a:rPr lang="en-US" dirty="0" err="1"/>
              <a:t>peluang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sarana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mikro</a:t>
            </a:r>
            <a:r>
              <a:rPr lang="en-US" dirty="0"/>
              <a:t> blog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komunitas</a:t>
            </a:r>
            <a:r>
              <a:rPr lang="en-US" dirty="0"/>
              <a:t> yang </a:t>
            </a:r>
            <a:r>
              <a:rPr lang="en-US" dirty="0" err="1"/>
              <a:t>mengarah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merk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. CRM </a:t>
            </a:r>
            <a:r>
              <a:rPr lang="en-US" dirty="0" err="1"/>
              <a:t>tradisional</a:t>
            </a:r>
            <a:r>
              <a:rPr lang="en-US" dirty="0"/>
              <a:t> </a:t>
            </a:r>
            <a:r>
              <a:rPr lang="en-US" dirty="0" err="1"/>
              <a:t>didasarkan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pendekatan</a:t>
            </a:r>
            <a:r>
              <a:rPr lang="en-US" dirty="0"/>
              <a:t> </a:t>
            </a:r>
            <a:r>
              <a:rPr lang="en-US" dirty="0" err="1"/>
              <a:t>operasional</a:t>
            </a:r>
            <a:r>
              <a:rPr lang="en-US" dirty="0"/>
              <a:t> internal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mengelola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efektif</a:t>
            </a:r>
            <a:r>
              <a:rPr lang="en-US" dirty="0"/>
              <a:t> . </a:t>
            </a:r>
            <a:r>
              <a:rPr lang="en-US" dirty="0" err="1"/>
              <a:t>Tapi</a:t>
            </a:r>
            <a:r>
              <a:rPr lang="en-US" dirty="0"/>
              <a:t> SCRM </a:t>
            </a:r>
            <a:r>
              <a:rPr lang="en-US" dirty="0" err="1"/>
              <a:t>didasarkan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memenuhi</a:t>
            </a:r>
            <a:r>
              <a:rPr lang="en-US" dirty="0"/>
              <a:t> agenda </a:t>
            </a:r>
            <a:r>
              <a:rPr lang="en-US" dirty="0" err="1"/>
              <a:t>pribadi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/>
              <a:t> </a:t>
            </a:r>
            <a:r>
              <a:rPr lang="en-US" dirty="0" err="1"/>
              <a:t>sementara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yang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memenuhi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rencana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. Hal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ditujukan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keterlibatan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"</a:t>
            </a: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/>
              <a:t>". </a:t>
            </a:r>
          </a:p>
          <a:p>
            <a:endParaRPr lang="en-US" dirty="0"/>
          </a:p>
          <a:p>
            <a:r>
              <a:rPr lang="en-US" dirty="0" err="1"/>
              <a:t>Sementara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menerapkan</a:t>
            </a:r>
            <a:r>
              <a:rPr lang="en-US" dirty="0"/>
              <a:t> SCRM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tantangannya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mudahnya</a:t>
            </a:r>
            <a:r>
              <a:rPr lang="en-US" dirty="0"/>
              <a:t> data </a:t>
            </a:r>
            <a:r>
              <a:rPr lang="en-US" dirty="0" err="1"/>
              <a:t>pelanggan</a:t>
            </a:r>
            <a:r>
              <a:rPr lang="en-US" dirty="0"/>
              <a:t> yang </a:t>
            </a:r>
            <a:r>
              <a:rPr lang="en-US" dirty="0" err="1"/>
              <a:t>tersebar</a:t>
            </a:r>
            <a:r>
              <a:rPr lang="en-US" dirty="0"/>
              <a:t>. </a:t>
            </a:r>
            <a:r>
              <a:rPr lang="en-US" dirty="0" err="1"/>
              <a:t>Tetapi</a:t>
            </a:r>
            <a:r>
              <a:rPr lang="en-US" dirty="0"/>
              <a:t> yang paling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menjaga</a:t>
            </a:r>
            <a:r>
              <a:rPr lang="en-US" dirty="0"/>
              <a:t> </a:t>
            </a:r>
            <a:r>
              <a:rPr lang="en-US" dirty="0" err="1"/>
              <a:t>privasi</a:t>
            </a:r>
            <a:r>
              <a:rPr lang="en-US" dirty="0"/>
              <a:t> data </a:t>
            </a:r>
            <a:r>
              <a:rPr lang="en-US" dirty="0" err="1"/>
              <a:t>pelanggan</a:t>
            </a:r>
            <a:r>
              <a:rPr lang="en-US" dirty="0"/>
              <a:t>. ID media </a:t>
            </a:r>
            <a:r>
              <a:rPr lang="en-US" dirty="0" err="1"/>
              <a:t>sosial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diverifikasi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mencegah</a:t>
            </a:r>
            <a:r>
              <a:rPr lang="en-US" dirty="0"/>
              <a:t> </a:t>
            </a:r>
            <a:r>
              <a:rPr lang="en-US" dirty="0" err="1"/>
              <a:t>interaksi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orang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berhak</a:t>
            </a:r>
            <a:r>
              <a:rPr lang="en-US" dirty="0"/>
              <a:t>.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aspek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terlihat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kesiapan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menerapkan</a:t>
            </a:r>
            <a:r>
              <a:rPr lang="en-US" dirty="0"/>
              <a:t> SCRM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lingkup</a:t>
            </a:r>
            <a:r>
              <a:rPr lang="en-US" dirty="0"/>
              <a:t> masa </a:t>
            </a:r>
            <a:r>
              <a:rPr lang="en-US" dirty="0" err="1"/>
              <a:t>depan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7680A-05DE-48EC-9D50-5383A0AE745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197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WHO'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Akses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data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sistem</a:t>
            </a:r>
            <a:endParaRPr lang="en-US" dirty="0"/>
          </a:p>
          <a:p>
            <a:endParaRPr lang="en-US" dirty="0"/>
          </a:p>
          <a:p>
            <a:r>
              <a:rPr lang="en-US" dirty="0"/>
              <a:t>Front line Employees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Manajer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satu-satunya</a:t>
            </a:r>
            <a:r>
              <a:rPr lang="en-US" dirty="0"/>
              <a:t> yang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akses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komponen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CRM.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depan</a:t>
            </a:r>
            <a:r>
              <a:rPr lang="en-US" dirty="0"/>
              <a:t>, </a:t>
            </a:r>
            <a:r>
              <a:rPr lang="en-US" dirty="0" err="1"/>
              <a:t>pemberian</a:t>
            </a:r>
            <a:r>
              <a:rPr lang="en-US" dirty="0"/>
              <a:t> </a:t>
            </a:r>
            <a:r>
              <a:rPr lang="en-US" dirty="0" err="1"/>
              <a:t>akses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wawasan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sebanyak</a:t>
            </a:r>
            <a:r>
              <a:rPr lang="en-US" dirty="0"/>
              <a:t> </a:t>
            </a:r>
            <a:r>
              <a:rPr lang="en-US" dirty="0" err="1"/>
              <a:t>mungkin</a:t>
            </a:r>
            <a:r>
              <a:rPr lang="en-US" dirty="0"/>
              <a:t> orang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pertimbangan</a:t>
            </a:r>
            <a:r>
              <a:rPr lang="en-US" dirty="0"/>
              <a:t>. </a:t>
            </a:r>
            <a:r>
              <a:rPr lang="en-US" dirty="0" err="1"/>
              <a:t>Tergantung</a:t>
            </a:r>
            <a:r>
              <a:rPr lang="en-US" dirty="0"/>
              <a:t> di mana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berada</a:t>
            </a:r>
            <a:r>
              <a:rPr lang="en-US" dirty="0"/>
              <a:t> di </a:t>
            </a:r>
            <a:r>
              <a:rPr lang="en-US" dirty="0" err="1"/>
              <a:t>sepanjang</a:t>
            </a:r>
            <a:r>
              <a:rPr lang="en-US" dirty="0"/>
              <a:t> </a:t>
            </a:r>
            <a:r>
              <a:rPr lang="en-US" dirty="0" err="1"/>
              <a:t>perjalanan</a:t>
            </a:r>
            <a:r>
              <a:rPr lang="en-US" dirty="0"/>
              <a:t>,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industri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berada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spesifik</a:t>
            </a:r>
            <a:r>
              <a:rPr lang="en-US" dirty="0"/>
              <a:t> </a:t>
            </a:r>
            <a:r>
              <a:rPr lang="en-US" dirty="0" err="1"/>
              <a:t>siapa</a:t>
            </a:r>
            <a:r>
              <a:rPr lang="en-US" dirty="0"/>
              <a:t> yang </a:t>
            </a:r>
            <a:r>
              <a:rPr lang="en-US" dirty="0" err="1"/>
              <a:t>membutuhkan</a:t>
            </a:r>
            <a:r>
              <a:rPr lang="en-US" dirty="0"/>
              <a:t> </a:t>
            </a:r>
            <a:r>
              <a:rPr lang="en-US" dirty="0" err="1"/>
              <a:t>akses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data.</a:t>
            </a:r>
          </a:p>
          <a:p>
            <a:endParaRPr lang="en-US" dirty="0"/>
          </a:p>
          <a:p>
            <a:r>
              <a:rPr lang="en-US" dirty="0"/>
              <a:t>WHAT'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proses </a:t>
            </a:r>
            <a:r>
              <a:rPr lang="en-US" dirty="0" err="1"/>
              <a:t>ujung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ujung</a:t>
            </a:r>
            <a:endParaRPr lang="en-US" dirty="0"/>
          </a:p>
          <a:p>
            <a:endParaRPr lang="en-US" dirty="0"/>
          </a:p>
          <a:p>
            <a:r>
              <a:rPr lang="en-US" dirty="0"/>
              <a:t>Proses </a:t>
            </a:r>
            <a:r>
              <a:rPr lang="en-US" dirty="0" err="1"/>
              <a:t>ujung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ujung</a:t>
            </a:r>
            <a:r>
              <a:rPr lang="en-US" dirty="0"/>
              <a:t>, </a:t>
            </a:r>
            <a:r>
              <a:rPr lang="en-US" dirty="0" err="1"/>
              <a:t>khususnya</a:t>
            </a:r>
            <a:r>
              <a:rPr lang="en-US" dirty="0"/>
              <a:t> di </a:t>
            </a:r>
            <a:r>
              <a:rPr lang="en-US" dirty="0" err="1"/>
              <a:t>telinga</a:t>
            </a:r>
            <a:r>
              <a:rPr lang="en-US" dirty="0"/>
              <a:t> modern,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tradisional</a:t>
            </a:r>
            <a:r>
              <a:rPr lang="en-US" dirty="0"/>
              <a:t> linier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fleksibel</a:t>
            </a:r>
            <a:r>
              <a:rPr lang="en-US" dirty="0"/>
              <a:t>. </a:t>
            </a:r>
            <a:r>
              <a:rPr lang="en-US" dirty="0" err="1"/>
              <a:t>Kurangnya</a:t>
            </a:r>
            <a:r>
              <a:rPr lang="en-US" dirty="0"/>
              <a:t> </a:t>
            </a:r>
            <a:r>
              <a:rPr lang="en-US" dirty="0" err="1"/>
              <a:t>fleksibilitas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proses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inefisiensi</a:t>
            </a:r>
            <a:r>
              <a:rPr lang="en-US" dirty="0"/>
              <a:t>. </a:t>
            </a:r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CRM,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mengikutinya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membantu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beradaptasi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berkoordinasi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internal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lintas</a:t>
            </a:r>
            <a:r>
              <a:rPr lang="en-US" dirty="0"/>
              <a:t> </a:t>
            </a:r>
            <a:r>
              <a:rPr lang="en-US" dirty="0" err="1"/>
              <a:t>saluran</a:t>
            </a:r>
            <a:r>
              <a:rPr lang="en-US" dirty="0"/>
              <a:t> </a:t>
            </a:r>
            <a:r>
              <a:rPr lang="en-US" dirty="0" err="1"/>
              <a:t>komunikasi</a:t>
            </a:r>
            <a:endParaRPr lang="en-US" dirty="0"/>
          </a:p>
          <a:p>
            <a:endParaRPr lang="en-US" dirty="0"/>
          </a:p>
          <a:p>
            <a:r>
              <a:rPr lang="en-US" dirty="0"/>
              <a:t>WHEN'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durasi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tahan</a:t>
            </a:r>
            <a:r>
              <a:rPr lang="en-US" dirty="0"/>
              <a:t> </a:t>
            </a:r>
            <a:r>
              <a:rPr lang="en-US" dirty="0" err="1"/>
              <a:t>hubungan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Saatnya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durasi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tahan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. Kita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bergerak</a:t>
            </a:r>
            <a:r>
              <a:rPr lang="en-US" dirty="0"/>
              <a:t> </a:t>
            </a:r>
            <a:r>
              <a:rPr lang="en-US" dirty="0" err="1"/>
              <a:t>melampaui</a:t>
            </a:r>
            <a:r>
              <a:rPr lang="en-US" dirty="0"/>
              <a:t> </a:t>
            </a:r>
            <a:r>
              <a:rPr lang="en-US" dirty="0" err="1"/>
              <a:t>fokus</a:t>
            </a:r>
            <a:r>
              <a:rPr lang="en-US" dirty="0"/>
              <a:t> </a:t>
            </a:r>
            <a:r>
              <a:rPr lang="en-US" dirty="0" err="1"/>
              <a:t>rabun</a:t>
            </a:r>
            <a:r>
              <a:rPr lang="en-US" dirty="0"/>
              <a:t> </a:t>
            </a:r>
            <a:r>
              <a:rPr lang="en-US" dirty="0" err="1"/>
              <a:t>taktis</a:t>
            </a:r>
            <a:r>
              <a:rPr lang="en-US" dirty="0"/>
              <a:t> </a:t>
            </a:r>
            <a:r>
              <a:rPr lang="en-US" dirty="0" err="1"/>
              <a:t>jangka</a:t>
            </a:r>
            <a:r>
              <a:rPr lang="en-US" dirty="0"/>
              <a:t> </a:t>
            </a:r>
            <a:r>
              <a:rPr lang="en-US" dirty="0" err="1"/>
              <a:t>pendek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'</a:t>
            </a:r>
            <a:r>
              <a:rPr lang="en-US" dirty="0" err="1"/>
              <a:t>Penjualan</a:t>
            </a:r>
            <a:r>
              <a:rPr lang="en-US" dirty="0"/>
              <a:t>, </a:t>
            </a:r>
            <a:r>
              <a:rPr lang="en-US" dirty="0" err="1"/>
              <a:t>Masalah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Keluhan</a:t>
            </a:r>
            <a:r>
              <a:rPr lang="en-US" dirty="0"/>
              <a:t>'.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seumur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keterlibatan</a:t>
            </a:r>
            <a:r>
              <a:rPr lang="en-US" dirty="0"/>
              <a:t> </a:t>
            </a:r>
            <a:r>
              <a:rPr lang="en-US" dirty="0" err="1"/>
              <a:t>jangka</a:t>
            </a:r>
            <a:r>
              <a:rPr lang="en-US" dirty="0"/>
              <a:t> </a:t>
            </a:r>
            <a:r>
              <a:rPr lang="en-US" dirty="0" err="1"/>
              <a:t>panjang</a:t>
            </a:r>
            <a:r>
              <a:rPr lang="en-US" dirty="0"/>
              <a:t> </a:t>
            </a:r>
            <a:r>
              <a:rPr lang="en-US" dirty="0" err="1"/>
              <a:t>dipertimbangkan</a:t>
            </a:r>
            <a:r>
              <a:rPr lang="en-US" dirty="0"/>
              <a:t>, CRM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benar-benar</a:t>
            </a:r>
            <a:r>
              <a:rPr lang="en-US" dirty="0"/>
              <a:t> </a:t>
            </a:r>
            <a:r>
              <a:rPr lang="en-US" dirty="0" err="1"/>
              <a:t>berkembang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'Where'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lokasi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konteks</a:t>
            </a:r>
            <a:r>
              <a:rPr lang="en-US" dirty="0"/>
              <a:t> </a:t>
            </a:r>
            <a:r>
              <a:rPr lang="en-US" dirty="0" err="1"/>
              <a:t>interaksi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Pelanggan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berkomunikasi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pun yang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. </a:t>
            </a:r>
            <a:r>
              <a:rPr lang="en-US" dirty="0" err="1"/>
              <a:t>Pelanggan</a:t>
            </a:r>
            <a:r>
              <a:rPr lang="en-US" dirty="0"/>
              <a:t> </a:t>
            </a:r>
            <a:r>
              <a:rPr lang="en-US" dirty="0" err="1"/>
              <a:t>diajari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telepon</a:t>
            </a:r>
            <a:r>
              <a:rPr lang="en-US" dirty="0"/>
              <a:t>, </a:t>
            </a:r>
            <a:r>
              <a:rPr lang="en-US" dirty="0" err="1"/>
              <a:t>diinstruksikan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poin-poin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IVR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dipaksa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email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formulir</a:t>
            </a:r>
            <a:r>
              <a:rPr lang="en-US" dirty="0"/>
              <a:t> web. </a:t>
            </a:r>
            <a:r>
              <a:rPr lang="en-US" dirty="0" err="1"/>
              <a:t>Sekarang</a:t>
            </a:r>
            <a:r>
              <a:rPr lang="en-US" dirty="0"/>
              <a:t> </a:t>
            </a:r>
            <a:r>
              <a:rPr lang="en-US" dirty="0" err="1"/>
              <a:t>giliran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!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ingin</a:t>
            </a:r>
            <a:r>
              <a:rPr lang="en-US" dirty="0"/>
              <a:t> </a:t>
            </a:r>
            <a:r>
              <a:rPr lang="en-US" dirty="0" err="1"/>
              <a:t>menambahkan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saluran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campuran</a:t>
            </a:r>
            <a:r>
              <a:rPr lang="en-US" dirty="0"/>
              <a:t>,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mengharapkan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mengetahui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saluran</a:t>
            </a:r>
            <a:r>
              <a:rPr lang="en-US" dirty="0"/>
              <a:t> lain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cukup</a:t>
            </a:r>
            <a:r>
              <a:rPr lang="en-US" dirty="0"/>
              <a:t> </a:t>
            </a:r>
            <a:r>
              <a:rPr lang="en-US" dirty="0" err="1"/>
              <a:t>lelah</a:t>
            </a:r>
            <a:r>
              <a:rPr lang="en-US" dirty="0"/>
              <a:t> </a:t>
            </a:r>
            <a:r>
              <a:rPr lang="en-US" dirty="0" err="1"/>
              <a:t>mengetik</a:t>
            </a:r>
            <a:r>
              <a:rPr lang="en-US" dirty="0"/>
              <a:t> </a:t>
            </a:r>
            <a:r>
              <a:rPr lang="en-US" dirty="0" err="1"/>
              <a:t>kode</a:t>
            </a:r>
            <a:r>
              <a:rPr lang="en-US" dirty="0"/>
              <a:t> 14 digit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telepon</a:t>
            </a:r>
            <a:r>
              <a:rPr lang="en-US" dirty="0"/>
              <a:t> nada </a:t>
            </a:r>
            <a:r>
              <a:rPr lang="en-US" dirty="0" err="1"/>
              <a:t>sentuh</a:t>
            </a:r>
            <a:r>
              <a:rPr lang="en-US" dirty="0"/>
              <a:t>,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mengulang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agen</a:t>
            </a:r>
            <a:r>
              <a:rPr lang="en-US" dirty="0"/>
              <a:t>!</a:t>
            </a:r>
          </a:p>
          <a:p>
            <a:endParaRPr lang="en-US" dirty="0"/>
          </a:p>
          <a:p>
            <a:r>
              <a:rPr lang="en-US" dirty="0"/>
              <a:t>WHY' - </a:t>
            </a:r>
            <a:r>
              <a:rPr lang="en-US" dirty="0" err="1"/>
              <a:t>Karena</a:t>
            </a:r>
            <a:r>
              <a:rPr lang="en-US" dirty="0"/>
              <a:t> (</a:t>
            </a:r>
            <a:r>
              <a:rPr lang="en-US" dirty="0" err="1"/>
              <a:t>maaf</a:t>
            </a:r>
            <a:r>
              <a:rPr lang="en-US" dirty="0"/>
              <a:t>,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menolak</a:t>
            </a:r>
            <a:r>
              <a:rPr lang="en-US" dirty="0"/>
              <a:t>)!</a:t>
            </a:r>
          </a:p>
          <a:p>
            <a:endParaRPr lang="en-US" dirty="0"/>
          </a:p>
          <a:p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yang paling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jelas</a:t>
            </a:r>
            <a:r>
              <a:rPr lang="en-US" dirty="0"/>
              <a:t>.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versi</a:t>
            </a:r>
            <a:r>
              <a:rPr lang="en-US" dirty="0"/>
              <a:t> diagram </a:t>
            </a:r>
            <a:r>
              <a:rPr lang="en-US" dirty="0" err="1"/>
              <a:t>saya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membiarkan</a:t>
            </a:r>
            <a:r>
              <a:rPr lang="en-US" dirty="0"/>
              <a:t> masa </a:t>
            </a:r>
            <a:r>
              <a:rPr lang="en-US" dirty="0" err="1"/>
              <a:t>lalu</a:t>
            </a:r>
            <a:r>
              <a:rPr lang="en-US" dirty="0"/>
              <a:t> </a:t>
            </a:r>
            <a:r>
              <a:rPr lang="en-US" dirty="0" err="1"/>
              <a:t>kosong</a:t>
            </a:r>
            <a:r>
              <a:rPr lang="en-US" dirty="0"/>
              <a:t>, </a:t>
            </a:r>
            <a:r>
              <a:rPr lang="en-US" dirty="0" err="1"/>
              <a:t>karena</a:t>
            </a:r>
            <a:r>
              <a:rPr lang="en-US" dirty="0"/>
              <a:t> orang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pernah</a:t>
            </a:r>
            <a:r>
              <a:rPr lang="en-US" dirty="0"/>
              <a:t> </a:t>
            </a:r>
            <a:r>
              <a:rPr lang="en-US" dirty="0" err="1"/>
              <a:t>jelas</a:t>
            </a:r>
            <a:r>
              <a:rPr lang="en-US" dirty="0"/>
              <a:t> </a:t>
            </a:r>
            <a:r>
              <a:rPr lang="en-US" dirty="0" err="1"/>
              <a:t>mengapa</a:t>
            </a:r>
            <a:r>
              <a:rPr lang="en-US" dirty="0"/>
              <a:t> CRM </a:t>
            </a:r>
            <a:r>
              <a:rPr lang="en-US" dirty="0" err="1"/>
              <a:t>diterapkan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di masa </a:t>
            </a:r>
            <a:r>
              <a:rPr lang="en-US" dirty="0" err="1"/>
              <a:t>depan</a:t>
            </a:r>
            <a:r>
              <a:rPr lang="en-US" dirty="0"/>
              <a:t> </a:t>
            </a:r>
            <a:r>
              <a:rPr lang="en-US" dirty="0" err="1"/>
              <a:t>saya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menempatkan</a:t>
            </a:r>
            <a:r>
              <a:rPr lang="en-US" dirty="0"/>
              <a:t> "</a:t>
            </a:r>
            <a:r>
              <a:rPr lang="en-US" dirty="0" err="1"/>
              <a:t>Karena</a:t>
            </a:r>
            <a:r>
              <a:rPr lang="en-US" dirty="0"/>
              <a:t>". </a:t>
            </a: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cocok</a:t>
            </a:r>
            <a:r>
              <a:rPr lang="en-US" dirty="0"/>
              <a:t>?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benar-benar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mengubah</a:t>
            </a:r>
            <a:r>
              <a:rPr lang="en-US" dirty="0"/>
              <a:t> </a:t>
            </a:r>
            <a:r>
              <a:rPr lang="en-US" dirty="0" err="1"/>
              <a:t>fokus</a:t>
            </a:r>
            <a:r>
              <a:rPr lang="en-US" dirty="0"/>
              <a:t> </a:t>
            </a:r>
            <a:r>
              <a:rPr lang="en-US" dirty="0" err="1"/>
              <a:t>inisiatif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orang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peran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orang-orang di </a:t>
            </a:r>
            <a:r>
              <a:rPr lang="en-US" dirty="0" err="1"/>
              <a:t>luar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. </a:t>
            </a:r>
            <a:r>
              <a:rPr lang="en-US" dirty="0" err="1"/>
              <a:t>Apakah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berpusat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/>
              <a:t>?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jadi</a:t>
            </a:r>
            <a:r>
              <a:rPr lang="en-US" dirty="0"/>
              <a:t>,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frasa</a:t>
            </a:r>
            <a:r>
              <a:rPr lang="en-US" dirty="0"/>
              <a:t> yang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kata </a:t>
            </a: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datang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bebannya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HOW'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berkomunikasi</a:t>
            </a:r>
            <a:r>
              <a:rPr lang="en-US" dirty="0"/>
              <a:t>?</a:t>
            </a:r>
          </a:p>
          <a:p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tersulit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bagaimana</a:t>
            </a:r>
            <a:r>
              <a:rPr lang="en-US" dirty="0"/>
              <a:t>.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saus</a:t>
            </a:r>
            <a:r>
              <a:rPr lang="en-US" dirty="0"/>
              <a:t> </a:t>
            </a:r>
            <a:r>
              <a:rPr lang="en-US" dirty="0" err="1"/>
              <a:t>rahasia</a:t>
            </a:r>
            <a:r>
              <a:rPr lang="en-US" dirty="0"/>
              <a:t>; </a:t>
            </a:r>
            <a:r>
              <a:rPr lang="en-US" dirty="0" err="1"/>
              <a:t>butuh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keras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perencanaan</a:t>
            </a:r>
            <a:r>
              <a:rPr lang="en-US" dirty="0"/>
              <a:t>.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infomersial</a:t>
            </a:r>
            <a:r>
              <a:rPr lang="en-US" dirty="0"/>
              <a:t>, yang </a:t>
            </a:r>
            <a:r>
              <a:rPr lang="en-US" dirty="0" err="1"/>
              <a:t>menjanjikan</a:t>
            </a:r>
            <a:r>
              <a:rPr lang="en-US" dirty="0"/>
              <a:t> </a:t>
            </a:r>
            <a:r>
              <a:rPr lang="en-US" dirty="0" err="1"/>
              <a:t>nirwana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usaha</a:t>
            </a:r>
            <a:r>
              <a:rPr lang="en-US" dirty="0"/>
              <a:t> yang </a:t>
            </a:r>
            <a:r>
              <a:rPr lang="en-US" dirty="0" err="1"/>
              <a:t>dikeluarkan</a:t>
            </a:r>
            <a:r>
              <a:rPr lang="en-US" dirty="0"/>
              <a:t>. </a:t>
            </a:r>
            <a:r>
              <a:rPr lang="en-US" dirty="0" err="1"/>
              <a:t>Dasarnya</a:t>
            </a:r>
            <a:r>
              <a:rPr lang="en-US" dirty="0"/>
              <a:t> </a:t>
            </a:r>
            <a:r>
              <a:rPr lang="en-US" dirty="0" err="1"/>
              <a:t>dimulai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kapan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berkomunikasi</a:t>
            </a:r>
            <a:r>
              <a:rPr lang="en-US" dirty="0"/>
              <a:t> di </a:t>
            </a:r>
            <a:r>
              <a:rPr lang="en-US" dirty="0" err="1"/>
              <a:t>luar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. </a:t>
            </a:r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bergerak</a:t>
            </a:r>
            <a:r>
              <a:rPr lang="en-US" dirty="0"/>
              <a:t> </a:t>
            </a:r>
            <a:r>
              <a:rPr lang="en-US" dirty="0" err="1"/>
              <a:t>melampaui</a:t>
            </a:r>
            <a:r>
              <a:rPr lang="en-US" dirty="0"/>
              <a:t> </a:t>
            </a:r>
            <a:r>
              <a:rPr lang="en-US" dirty="0" err="1"/>
              <a:t>siaran</a:t>
            </a:r>
            <a:r>
              <a:rPr lang="en-US" dirty="0"/>
              <a:t>, </a:t>
            </a:r>
            <a:r>
              <a:rPr lang="en-US" dirty="0" err="1"/>
              <a:t>retak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reaktif</a:t>
            </a:r>
            <a:r>
              <a:rPr lang="en-US" dirty="0"/>
              <a:t>. </a:t>
            </a:r>
            <a:r>
              <a:rPr lang="en-US" dirty="0" err="1"/>
              <a:t>Saatnya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fokus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mendengarkan</a:t>
            </a:r>
            <a:r>
              <a:rPr lang="en-US" dirty="0"/>
              <a:t>, </a:t>
            </a:r>
            <a:r>
              <a:rPr lang="en-US" dirty="0" err="1"/>
              <a:t>belajar</a:t>
            </a:r>
            <a:r>
              <a:rPr lang="en-US" dirty="0"/>
              <a:t>, </a:t>
            </a:r>
            <a:r>
              <a:rPr lang="en-US" dirty="0" err="1"/>
              <a:t>terlibat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berbicara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–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kolaboratif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dirty="0" err="1"/>
              <a:t>akhir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.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membutuhkan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pikiran</a:t>
            </a:r>
            <a:r>
              <a:rPr lang="en-US" dirty="0"/>
              <a:t> </a:t>
            </a:r>
            <a:r>
              <a:rPr lang="en-US" dirty="0" err="1"/>
              <a:t>terbesar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semuanya</a:t>
            </a:r>
            <a:r>
              <a:rPr lang="en-US" dirty="0"/>
              <a:t>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7680A-05DE-48EC-9D50-5383A0AE745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482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Evolusi</a:t>
            </a:r>
            <a:r>
              <a:rPr lang="en-US" dirty="0"/>
              <a:t> CRM </a:t>
            </a:r>
            <a:r>
              <a:rPr lang="en-US" dirty="0" err="1"/>
              <a:t>dimulai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2005, </a:t>
            </a:r>
            <a:r>
              <a:rPr lang="en-US" dirty="0" err="1"/>
              <a:t>bersama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media </a:t>
            </a:r>
            <a:r>
              <a:rPr lang="en-US" dirty="0" err="1"/>
              <a:t>sosial</a:t>
            </a:r>
            <a:r>
              <a:rPr lang="en-US" dirty="0"/>
              <a:t>.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aktif</a:t>
            </a:r>
            <a:r>
              <a:rPr lang="en-US" dirty="0"/>
              <a:t> di media </a:t>
            </a:r>
            <a:r>
              <a:rPr lang="en-US" dirty="0" err="1"/>
              <a:t>sosial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momen</a:t>
            </a:r>
            <a:r>
              <a:rPr lang="en-US" dirty="0"/>
              <a:t> </a:t>
            </a:r>
            <a:r>
              <a:rPr lang="en-US" dirty="0" err="1"/>
              <a:t>aktual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CRM </a:t>
            </a:r>
            <a:r>
              <a:rPr lang="en-US" dirty="0" err="1"/>
              <a:t>sosial</a:t>
            </a:r>
            <a:r>
              <a:rPr lang="en-US" dirty="0"/>
              <a:t> </a:t>
            </a:r>
            <a:r>
              <a:rPr lang="en-US" dirty="0" err="1"/>
              <a:t>muncul</a:t>
            </a:r>
            <a:r>
              <a:rPr lang="en-US" dirty="0"/>
              <a:t>. </a:t>
            </a:r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yang </a:t>
            </a:r>
            <a:r>
              <a:rPr lang="en-US" dirty="0" err="1"/>
              <a:t>terjadi</a:t>
            </a:r>
            <a:r>
              <a:rPr lang="en-US" dirty="0"/>
              <a:t> di CRM?</a:t>
            </a:r>
          </a:p>
          <a:p>
            <a:endParaRPr lang="en-US" dirty="0"/>
          </a:p>
          <a:p>
            <a:r>
              <a:rPr lang="en-US" dirty="0"/>
              <a:t>1.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pergeseran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departemen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orang.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di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,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di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merek</a:t>
            </a:r>
            <a:r>
              <a:rPr lang="en-US" dirty="0"/>
              <a:t>. </a:t>
            </a:r>
            <a:r>
              <a:rPr lang="en-US" dirty="0" err="1"/>
              <a:t>Pengguna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tip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solusi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pengguna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/>
              <a:t> lain: </a:t>
            </a:r>
            <a:r>
              <a:rPr lang="en-US" dirty="0" err="1"/>
              <a:t>kekuatan</a:t>
            </a:r>
            <a:r>
              <a:rPr lang="en-US" dirty="0"/>
              <a:t> </a:t>
            </a:r>
            <a:r>
              <a:rPr lang="en-US" dirty="0" err="1"/>
              <a:t>komunitas</a:t>
            </a:r>
            <a:r>
              <a:rPr lang="en-US" dirty="0"/>
              <a:t> </a:t>
            </a:r>
            <a:r>
              <a:rPr lang="en-US" dirty="0" err="1"/>
              <a:t>lahir</a:t>
            </a:r>
            <a:r>
              <a:rPr lang="en-US" dirty="0"/>
              <a:t>.</a:t>
            </a:r>
          </a:p>
          <a:p>
            <a:r>
              <a:rPr lang="en-US" dirty="0"/>
              <a:t>2. </a:t>
            </a:r>
            <a:r>
              <a:rPr lang="en-US" dirty="0" err="1"/>
              <a:t>Kemajuan</a:t>
            </a:r>
            <a:r>
              <a:rPr lang="en-US" dirty="0"/>
              <a:t> </a:t>
            </a:r>
            <a:r>
              <a:rPr lang="en-US" dirty="0" err="1"/>
              <a:t>sentris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pindah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proses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berpusat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/>
              <a:t>, di mana </a:t>
            </a:r>
            <a:r>
              <a:rPr lang="en-US" dirty="0" err="1"/>
              <a:t>pusat</a:t>
            </a:r>
            <a:r>
              <a:rPr lang="en-US" dirty="0"/>
              <a:t> </a:t>
            </a:r>
            <a:r>
              <a:rPr lang="en-US" dirty="0" err="1"/>
              <a:t>perhatian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/>
              <a:t>, </a:t>
            </a:r>
            <a:r>
              <a:rPr lang="en-US" dirty="0" err="1"/>
              <a:t>konsumen</a:t>
            </a:r>
            <a:r>
              <a:rPr lang="en-US" dirty="0"/>
              <a:t>, </a:t>
            </a:r>
            <a:r>
              <a:rPr lang="en-US" dirty="0" err="1"/>
              <a:t>pengadopsi</a:t>
            </a:r>
            <a:r>
              <a:rPr lang="en-US" dirty="0"/>
              <a:t> </a:t>
            </a:r>
            <a:r>
              <a:rPr lang="en-US" dirty="0" err="1"/>
              <a:t>merek</a:t>
            </a:r>
            <a:r>
              <a:rPr lang="en-US" dirty="0"/>
              <a:t>. </a:t>
            </a:r>
            <a:r>
              <a:rPr lang="en-US" dirty="0" err="1"/>
              <a:t>Adaptasi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kutipan</a:t>
            </a:r>
            <a:r>
              <a:rPr lang="en-US" dirty="0"/>
              <a:t> “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bukan</a:t>
            </a:r>
            <a:r>
              <a:rPr lang="en-US" dirty="0"/>
              <a:t> </a:t>
            </a:r>
            <a:r>
              <a:rPr lang="en-US" dirty="0" err="1"/>
              <a:t>aku</a:t>
            </a:r>
            <a:r>
              <a:rPr lang="en-US" dirty="0"/>
              <a:t>,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kamu</a:t>
            </a:r>
            <a:r>
              <a:rPr lang="en-US" dirty="0"/>
              <a:t>”,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benar</a:t>
            </a:r>
            <a:r>
              <a:rPr lang="en-US" dirty="0"/>
              <a:t>.</a:t>
            </a:r>
          </a:p>
          <a:p>
            <a:r>
              <a:rPr lang="en-US" dirty="0"/>
              <a:t>3. </a:t>
            </a:r>
            <a:r>
              <a:rPr lang="en-US" dirty="0" err="1"/>
              <a:t>Saluran</a:t>
            </a:r>
            <a:r>
              <a:rPr lang="en-US" dirty="0"/>
              <a:t> yang </a:t>
            </a:r>
            <a:r>
              <a:rPr lang="en-US" dirty="0" err="1"/>
              <a:t>ditentukan</a:t>
            </a:r>
            <a:r>
              <a:rPr lang="en-US" dirty="0"/>
              <a:t> </a:t>
            </a:r>
            <a:r>
              <a:rPr lang="en-US" dirty="0" err="1"/>
              <a:t>dialihkan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saluran</a:t>
            </a:r>
            <a:r>
              <a:rPr lang="en-US" dirty="0"/>
              <a:t> </a:t>
            </a:r>
            <a:r>
              <a:rPr lang="en-US" dirty="0" err="1"/>
              <a:t>dinamis</a:t>
            </a:r>
            <a:r>
              <a:rPr lang="en-US" dirty="0"/>
              <a:t> yang </a:t>
            </a:r>
            <a:r>
              <a:rPr lang="en-US" dirty="0" err="1"/>
              <a:t>digerakkan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/>
              <a:t>. </a:t>
            </a:r>
            <a:r>
              <a:rPr lang="en-US" dirty="0" err="1"/>
              <a:t>Sejujurnya</a:t>
            </a:r>
            <a:r>
              <a:rPr lang="en-US" dirty="0"/>
              <a:t>,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statis</a:t>
            </a:r>
            <a:r>
              <a:rPr lang="en-US" dirty="0"/>
              <a:t> di </a:t>
            </a:r>
            <a:r>
              <a:rPr lang="en-US" dirty="0" err="1"/>
              <a:t>lingkungan</a:t>
            </a:r>
            <a:r>
              <a:rPr lang="en-US" dirty="0"/>
              <a:t> yang </a:t>
            </a:r>
            <a:r>
              <a:rPr lang="en-US" dirty="0" err="1"/>
              <a:t>dinamis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dinamis</a:t>
            </a:r>
            <a:r>
              <a:rPr lang="en-US" dirty="0"/>
              <a:t> </a:t>
            </a:r>
            <a:r>
              <a:rPr lang="en-US" dirty="0" err="1"/>
              <a:t>daripada</a:t>
            </a:r>
            <a:r>
              <a:rPr lang="en-US" dirty="0"/>
              <a:t> Online?</a:t>
            </a:r>
          </a:p>
          <a:p>
            <a:r>
              <a:rPr lang="en-US" dirty="0"/>
              <a:t>4. Jam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bergeser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jam yang </a:t>
            </a:r>
            <a:r>
              <a:rPr lang="en-US" dirty="0" err="1"/>
              <a:t>ditentukan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/>
              <a:t>. Kami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melihat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merek</a:t>
            </a:r>
            <a:r>
              <a:rPr lang="en-US" dirty="0"/>
              <a:t> </a:t>
            </a:r>
            <a:r>
              <a:rPr lang="en-US" dirty="0" err="1"/>
              <a:t>membuka</a:t>
            </a:r>
            <a:r>
              <a:rPr lang="en-US" dirty="0"/>
              <a:t> </a:t>
            </a:r>
            <a:r>
              <a:rPr lang="en-US" dirty="0" err="1"/>
              <a:t>pusat</a:t>
            </a:r>
            <a:r>
              <a:rPr lang="en-US" dirty="0"/>
              <a:t> </a:t>
            </a:r>
            <a:r>
              <a:rPr lang="en-US" dirty="0" err="1"/>
              <a:t>panggilan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departemen</a:t>
            </a:r>
            <a:r>
              <a:rPr lang="en-US" dirty="0"/>
              <a:t> </a:t>
            </a:r>
            <a:r>
              <a:rPr lang="en-US" dirty="0" err="1"/>
              <a:t>dukungan</a:t>
            </a:r>
            <a:r>
              <a:rPr lang="en-US" dirty="0"/>
              <a:t> </a:t>
            </a:r>
            <a:r>
              <a:rPr lang="en-US" dirty="0" err="1"/>
              <a:t>teknis</a:t>
            </a:r>
            <a:r>
              <a:rPr lang="en-US" dirty="0"/>
              <a:t> di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dunia</a:t>
            </a:r>
            <a:r>
              <a:rPr lang="en-US" dirty="0"/>
              <a:t>, agar </a:t>
            </a:r>
            <a:r>
              <a:rPr lang="en-US" dirty="0" err="1"/>
              <a:t>berada</a:t>
            </a:r>
            <a:r>
              <a:rPr lang="en-US" dirty="0"/>
              <a:t> di zona </a:t>
            </a:r>
            <a:r>
              <a:rPr lang="en-US" dirty="0" err="1"/>
              <a:t>waktu</a:t>
            </a:r>
            <a:r>
              <a:rPr lang="en-US" dirty="0"/>
              <a:t> yang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. Dan 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memungkinkan</a:t>
            </a:r>
            <a:r>
              <a:rPr lang="en-US" dirty="0"/>
              <a:t>,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mengubah</a:t>
            </a:r>
            <a:r>
              <a:rPr lang="en-US" dirty="0"/>
              <a:t> jam </a:t>
            </a:r>
            <a:r>
              <a:rPr lang="en-US" dirty="0" err="1"/>
              <a:t>kerja</a:t>
            </a:r>
            <a:r>
              <a:rPr lang="en-US" dirty="0"/>
              <a:t> agar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target </a:t>
            </a:r>
            <a:r>
              <a:rPr lang="en-US" dirty="0" err="1"/>
              <a:t>audiens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.</a:t>
            </a:r>
          </a:p>
          <a:p>
            <a:r>
              <a:rPr lang="en-US" dirty="0"/>
              <a:t>5. </a:t>
            </a:r>
            <a:r>
              <a:rPr lang="en-US" dirty="0" err="1"/>
              <a:t>Transaksi</a:t>
            </a:r>
            <a:r>
              <a:rPr lang="en-US" dirty="0"/>
              <a:t> </a:t>
            </a:r>
            <a:r>
              <a:rPr lang="en-US" dirty="0" err="1"/>
              <a:t>disempurnakan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interaksi</a:t>
            </a:r>
            <a:r>
              <a:rPr lang="en-US" dirty="0"/>
              <a:t>. </a:t>
            </a:r>
            <a:r>
              <a:rPr lang="en-US" dirty="0" err="1"/>
              <a:t>Merek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tertarik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Penjualan</a:t>
            </a:r>
            <a:r>
              <a:rPr lang="en-US" dirty="0"/>
              <a:t>,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/>
              <a:t> yang </a:t>
            </a:r>
            <a:r>
              <a:rPr lang="en-US" dirty="0" err="1"/>
              <a:t>senang</a:t>
            </a:r>
            <a:r>
              <a:rPr lang="en-US" dirty="0"/>
              <a:t>, </a:t>
            </a:r>
            <a:r>
              <a:rPr lang="en-US" dirty="0" err="1"/>
              <a:t>pembangunan</a:t>
            </a:r>
            <a:r>
              <a:rPr lang="en-US" dirty="0"/>
              <a:t> </a:t>
            </a:r>
            <a:r>
              <a:rPr lang="en-US" dirty="0" err="1"/>
              <a:t>komunitas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penutupan</a:t>
            </a:r>
            <a:r>
              <a:rPr lang="en-US" dirty="0"/>
              <a:t>.</a:t>
            </a:r>
          </a:p>
          <a:p>
            <a:r>
              <a:rPr lang="en-US" dirty="0"/>
              <a:t>6. Last but not least, kami </a:t>
            </a:r>
            <a:r>
              <a:rPr lang="en-US" dirty="0" err="1"/>
              <a:t>melihat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,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aliran</a:t>
            </a:r>
            <a:r>
              <a:rPr lang="en-US" dirty="0"/>
              <a:t> </a:t>
            </a:r>
            <a:r>
              <a:rPr lang="en-US" dirty="0" err="1"/>
              <a:t>pesan</a:t>
            </a:r>
            <a:r>
              <a:rPr lang="en-US" dirty="0"/>
              <a:t> </a:t>
            </a:r>
            <a:r>
              <a:rPr lang="en-US" dirty="0" err="1"/>
              <a:t>keluar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pesan</a:t>
            </a:r>
            <a:r>
              <a:rPr lang="en-US" dirty="0"/>
              <a:t> </a:t>
            </a:r>
            <a:r>
              <a:rPr lang="en-US" dirty="0" err="1"/>
              <a:t>masuk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.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diterjemahkan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mendengarkan</a:t>
            </a:r>
            <a:r>
              <a:rPr lang="en-US" dirty="0"/>
              <a:t> </a:t>
            </a:r>
            <a:r>
              <a:rPr lang="en-US" dirty="0" err="1"/>
              <a:t>sosial</a:t>
            </a:r>
            <a:r>
              <a:rPr lang="en-US" dirty="0"/>
              <a:t>: </a:t>
            </a:r>
            <a:r>
              <a:rPr lang="en-US" dirty="0" err="1"/>
              <a:t>merek</a:t>
            </a:r>
            <a:r>
              <a:rPr lang="en-US" dirty="0"/>
              <a:t> </a:t>
            </a:r>
            <a:r>
              <a:rPr lang="en-US" dirty="0" err="1"/>
              <a:t>sebenarnya</a:t>
            </a:r>
            <a:r>
              <a:rPr lang="en-US" dirty="0"/>
              <a:t> </a:t>
            </a:r>
            <a:r>
              <a:rPr lang="en-US" dirty="0" err="1"/>
              <a:t>tertarik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mendengarkan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rangkaian</a:t>
            </a:r>
            <a:r>
              <a:rPr lang="en-US" dirty="0"/>
              <a:t> acara yang </a:t>
            </a:r>
            <a:r>
              <a:rPr lang="en-US" dirty="0" err="1"/>
              <a:t>mendapatkan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tarik</a:t>
            </a:r>
            <a:r>
              <a:rPr lang="en-US" dirty="0"/>
              <a:t> </a:t>
            </a:r>
            <a:r>
              <a:rPr lang="en-US" dirty="0" err="1"/>
              <a:t>baru-baru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7680A-05DE-48EC-9D50-5383A0AE745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9258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/>
              <a:t>Tidak</a:t>
            </a:r>
            <a:r>
              <a:rPr lang="en-US" sz="1200" dirty="0"/>
              <a:t> </a:t>
            </a:r>
            <a:r>
              <a:rPr lang="en-US" sz="1200" dirty="0" err="1"/>
              <a:t>ada</a:t>
            </a:r>
            <a:r>
              <a:rPr lang="en-US" sz="1200" dirty="0"/>
              <a:t> </a:t>
            </a:r>
            <a:r>
              <a:rPr lang="en-US" sz="1200" dirty="0" err="1"/>
              <a:t>satu</a:t>
            </a:r>
            <a:r>
              <a:rPr lang="en-US" sz="1200" dirty="0"/>
              <a:t> </a:t>
            </a:r>
            <a:r>
              <a:rPr lang="en-US" sz="1200" dirty="0" err="1"/>
              <a:t>jawaban</a:t>
            </a:r>
            <a:r>
              <a:rPr lang="en-US" sz="1200" dirty="0"/>
              <a:t> yang </a:t>
            </a:r>
            <a:r>
              <a:rPr lang="en-US" sz="1200" dirty="0" err="1"/>
              <a:t>benar</a:t>
            </a:r>
            <a:r>
              <a:rPr lang="en-US" sz="1200" dirty="0"/>
              <a:t> </a:t>
            </a:r>
            <a:r>
              <a:rPr lang="en-US" sz="1200" dirty="0" err="1"/>
              <a:t>untuk</a:t>
            </a:r>
            <a:r>
              <a:rPr lang="en-US" sz="1200" dirty="0"/>
              <a:t> </a:t>
            </a:r>
            <a:r>
              <a:rPr lang="en-US" sz="1200" dirty="0" err="1"/>
              <a:t>mengembangkan</a:t>
            </a:r>
            <a:r>
              <a:rPr lang="en-US" sz="1200" dirty="0"/>
              <a:t> </a:t>
            </a:r>
            <a:r>
              <a:rPr lang="en-US" sz="1200" dirty="0" err="1"/>
              <a:t>strategi</a:t>
            </a:r>
            <a:r>
              <a:rPr lang="en-US" sz="1200" dirty="0"/>
              <a:t> CRM </a:t>
            </a:r>
            <a:r>
              <a:rPr lang="en-US" sz="1200" dirty="0" err="1"/>
              <a:t>Sosial</a:t>
            </a:r>
            <a:r>
              <a:rPr lang="en-US" sz="1200" dirty="0"/>
              <a:t>, </a:t>
            </a:r>
            <a:r>
              <a:rPr lang="en-US" sz="1200" dirty="0" err="1"/>
              <a:t>tetapi</a:t>
            </a:r>
            <a:r>
              <a:rPr lang="en-US" sz="1200" dirty="0"/>
              <a:t> </a:t>
            </a:r>
            <a:r>
              <a:rPr lang="en-US" sz="1200" dirty="0" err="1"/>
              <a:t>ada</a:t>
            </a:r>
            <a:r>
              <a:rPr lang="en-US" sz="1200" dirty="0"/>
              <a:t> </a:t>
            </a:r>
            <a:r>
              <a:rPr lang="en-US" sz="1200" dirty="0" err="1"/>
              <a:t>komponen</a:t>
            </a:r>
            <a:r>
              <a:rPr lang="en-US" sz="1200" dirty="0"/>
              <a:t> </a:t>
            </a:r>
            <a:r>
              <a:rPr lang="en-US" sz="1200" dirty="0" err="1"/>
              <a:t>dasar</a:t>
            </a:r>
            <a:r>
              <a:rPr lang="en-US" sz="1200" dirty="0"/>
              <a:t> yang </a:t>
            </a:r>
            <a:r>
              <a:rPr lang="en-US" sz="1200" dirty="0" err="1"/>
              <a:t>akan</a:t>
            </a:r>
            <a:r>
              <a:rPr lang="en-US" sz="1200" dirty="0"/>
              <a:t> </a:t>
            </a:r>
            <a:r>
              <a:rPr lang="en-US" sz="1200" dirty="0" err="1"/>
              <a:t>memungkinkan</a:t>
            </a:r>
            <a:r>
              <a:rPr lang="en-US" sz="1200" dirty="0"/>
              <a:t> </a:t>
            </a:r>
            <a:r>
              <a:rPr lang="en-US" sz="1200" dirty="0" err="1"/>
              <a:t>kesuksesan</a:t>
            </a:r>
            <a:r>
              <a:rPr lang="en-US" sz="1200" dirty="0"/>
              <a:t>. </a:t>
            </a:r>
            <a:r>
              <a:rPr lang="en-US" sz="1200" dirty="0" err="1"/>
              <a:t>Langkah</a:t>
            </a:r>
            <a:r>
              <a:rPr lang="en-US" sz="1200" dirty="0"/>
              <a:t> </a:t>
            </a:r>
            <a:r>
              <a:rPr lang="en-US" sz="1200" dirty="0" err="1"/>
              <a:t>pertama</a:t>
            </a:r>
            <a:r>
              <a:rPr lang="en-US" sz="1200" dirty="0"/>
              <a:t> </a:t>
            </a:r>
            <a:r>
              <a:rPr lang="en-US" sz="1200" dirty="0" err="1"/>
              <a:t>dalam</a:t>
            </a:r>
            <a:r>
              <a:rPr lang="en-US" sz="1200" dirty="0"/>
              <a:t> </a:t>
            </a:r>
            <a:r>
              <a:rPr lang="en-US" sz="1200" dirty="0" err="1"/>
              <a:t>hubungan</a:t>
            </a:r>
            <a:r>
              <a:rPr lang="en-US" sz="1200" dirty="0"/>
              <a:t> </a:t>
            </a:r>
            <a:r>
              <a:rPr lang="en-US" sz="1200" dirty="0" err="1"/>
              <a:t>secara</a:t>
            </a:r>
            <a:r>
              <a:rPr lang="en-US" sz="1200" dirty="0"/>
              <a:t> </a:t>
            </a:r>
            <a:r>
              <a:rPr lang="en-US" sz="1200" dirty="0" err="1"/>
              <a:t>tradisional</a:t>
            </a:r>
            <a:r>
              <a:rPr lang="en-US" sz="1200" dirty="0"/>
              <a:t> </a:t>
            </a:r>
            <a:r>
              <a:rPr lang="en-US" sz="1200" dirty="0" err="1"/>
              <a:t>adalah</a:t>
            </a:r>
            <a:r>
              <a:rPr lang="en-US" sz="1200" dirty="0"/>
              <a:t> </a:t>
            </a:r>
            <a:r>
              <a:rPr lang="en-US" sz="1200" dirty="0" err="1"/>
              <a:t>kampanye</a:t>
            </a:r>
            <a:r>
              <a:rPr lang="en-US" sz="1200" dirty="0"/>
              <a:t> (</a:t>
            </a:r>
            <a:r>
              <a:rPr lang="en-US" sz="1200" dirty="0" err="1"/>
              <a:t>satu</a:t>
            </a:r>
            <a:r>
              <a:rPr lang="en-US" sz="1200" dirty="0"/>
              <a:t> </a:t>
            </a:r>
            <a:r>
              <a:rPr lang="en-US" sz="1200" dirty="0" err="1"/>
              <a:t>pesan</a:t>
            </a:r>
            <a:r>
              <a:rPr lang="en-US" sz="1200" dirty="0"/>
              <a:t> </a:t>
            </a:r>
            <a:r>
              <a:rPr lang="en-US" sz="1200" dirty="0" err="1"/>
              <a:t>spesifik</a:t>
            </a:r>
            <a:r>
              <a:rPr lang="en-US" sz="1200" dirty="0"/>
              <a:t> yang </a:t>
            </a:r>
            <a:r>
              <a:rPr lang="en-US" sz="1200" dirty="0" err="1"/>
              <a:t>disampaikan</a:t>
            </a:r>
            <a:r>
              <a:rPr lang="en-US" sz="1200" dirty="0"/>
              <a:t> </a:t>
            </a:r>
            <a:r>
              <a:rPr lang="en-US" sz="1200" dirty="0" err="1"/>
              <a:t>melalui</a:t>
            </a:r>
            <a:r>
              <a:rPr lang="en-US" sz="1200" dirty="0"/>
              <a:t> </a:t>
            </a:r>
            <a:r>
              <a:rPr lang="en-US" sz="1200" dirty="0" err="1"/>
              <a:t>saluran</a:t>
            </a:r>
            <a:r>
              <a:rPr lang="en-US" sz="1200" dirty="0"/>
              <a:t> </a:t>
            </a:r>
            <a:r>
              <a:rPr lang="en-US" sz="1200" dirty="0" err="1"/>
              <a:t>tertentu</a:t>
            </a:r>
            <a:r>
              <a:rPr lang="en-US" sz="1200" dirty="0"/>
              <a:t> </a:t>
            </a:r>
            <a:r>
              <a:rPr lang="en-US" sz="1200" dirty="0" err="1"/>
              <a:t>dalam</a:t>
            </a:r>
            <a:r>
              <a:rPr lang="en-US" sz="1200" dirty="0"/>
              <a:t> </a:t>
            </a:r>
            <a:r>
              <a:rPr lang="en-US" sz="1200" dirty="0" err="1"/>
              <a:t>kerangka</a:t>
            </a:r>
            <a:r>
              <a:rPr lang="en-US" sz="1200" dirty="0"/>
              <a:t> </a:t>
            </a:r>
            <a:r>
              <a:rPr lang="en-US" sz="1200" dirty="0" err="1"/>
              <a:t>waktu</a:t>
            </a:r>
            <a:r>
              <a:rPr lang="en-US" sz="1200" dirty="0"/>
              <a:t> </a:t>
            </a:r>
            <a:r>
              <a:rPr lang="en-US" sz="1200" dirty="0" err="1"/>
              <a:t>kepada</a:t>
            </a:r>
            <a:r>
              <a:rPr lang="en-US" sz="1200" dirty="0"/>
              <a:t> </a:t>
            </a:r>
            <a:r>
              <a:rPr lang="en-US" sz="1200" dirty="0" err="1"/>
              <a:t>prospek</a:t>
            </a:r>
            <a:r>
              <a:rPr lang="en-US" sz="1200" dirty="0"/>
              <a:t>). </a:t>
            </a:r>
            <a:r>
              <a:rPr lang="en-US" sz="1200" dirty="0" err="1"/>
              <a:t>Menurut</a:t>
            </a:r>
            <a:r>
              <a:rPr lang="en-US" sz="1200" dirty="0"/>
              <a:t> Nieto (2009), </a:t>
            </a:r>
            <a:r>
              <a:rPr lang="en-US" sz="1200" dirty="0" err="1"/>
              <a:t>langkah</a:t>
            </a:r>
            <a:r>
              <a:rPr lang="en-US" sz="1200" dirty="0"/>
              <a:t> </a:t>
            </a:r>
            <a:r>
              <a:rPr lang="en-US" sz="1200" dirty="0" err="1"/>
              <a:t>pertama</a:t>
            </a:r>
            <a:r>
              <a:rPr lang="en-US" sz="1200" dirty="0"/>
              <a:t> </a:t>
            </a:r>
            <a:r>
              <a:rPr lang="en-US" sz="1200" dirty="0" err="1"/>
              <a:t>menggunakan</a:t>
            </a:r>
            <a:r>
              <a:rPr lang="en-US" sz="1200" dirty="0"/>
              <a:t> </a:t>
            </a:r>
            <a:r>
              <a:rPr lang="en-US" sz="1200" dirty="0" err="1"/>
              <a:t>jejaring</a:t>
            </a:r>
            <a:r>
              <a:rPr lang="en-US" sz="1200" dirty="0"/>
              <a:t> </a:t>
            </a:r>
            <a:r>
              <a:rPr lang="en-US" sz="1200" dirty="0" err="1"/>
              <a:t>sosial</a:t>
            </a:r>
            <a:r>
              <a:rPr lang="en-US" sz="1200" dirty="0"/>
              <a:t> </a:t>
            </a:r>
            <a:r>
              <a:rPr lang="en-US" sz="1200" dirty="0" err="1"/>
              <a:t>ini</a:t>
            </a:r>
            <a:r>
              <a:rPr lang="en-US" sz="1200" dirty="0"/>
              <a:t> </a:t>
            </a:r>
            <a:r>
              <a:rPr lang="en-US" sz="1200" dirty="0" err="1"/>
              <a:t>akan</a:t>
            </a:r>
            <a:r>
              <a:rPr lang="en-US" sz="1200" dirty="0"/>
              <a:t> </a:t>
            </a:r>
            <a:r>
              <a:rPr lang="en-US" sz="1200" dirty="0" err="1"/>
              <a:t>menjadi</a:t>
            </a:r>
            <a:r>
              <a:rPr lang="en-US" sz="1200" dirty="0"/>
              <a:t> </a:t>
            </a:r>
            <a:r>
              <a:rPr lang="en-US" sz="1200" dirty="0" err="1"/>
              <a:t>konten</a:t>
            </a:r>
            <a:r>
              <a:rPr lang="en-US" sz="1200" dirty="0"/>
              <a:t> </a:t>
            </a:r>
            <a:r>
              <a:rPr lang="en-US" sz="1200" dirty="0" err="1"/>
              <a:t>sebagai</a:t>
            </a:r>
            <a:r>
              <a:rPr lang="en-US" sz="1200" dirty="0"/>
              <a:t> </a:t>
            </a:r>
            <a:r>
              <a:rPr lang="en-US" sz="1200" dirty="0" err="1"/>
              <a:t>alat</a:t>
            </a:r>
            <a:r>
              <a:rPr lang="en-US" sz="1200" dirty="0"/>
              <a:t> </a:t>
            </a:r>
            <a:r>
              <a:rPr lang="en-US" sz="1200" dirty="0" err="1"/>
              <a:t>untuk</a:t>
            </a:r>
            <a:r>
              <a:rPr lang="en-US" sz="1200" dirty="0"/>
              <a:t> </a:t>
            </a:r>
            <a:r>
              <a:rPr lang="en-US" sz="1200" dirty="0" err="1"/>
              <a:t>menghasilkan</a:t>
            </a:r>
            <a:r>
              <a:rPr lang="en-US" sz="1200" dirty="0"/>
              <a:t> </a:t>
            </a:r>
            <a:r>
              <a:rPr lang="en-US" sz="1200" dirty="0" err="1"/>
              <a:t>percakapan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hubungan</a:t>
            </a:r>
            <a:r>
              <a:rPr lang="en-US" sz="1200" dirty="0"/>
              <a:t> yang </a:t>
            </a:r>
            <a:r>
              <a:rPr lang="en-US" sz="1200" dirty="0" err="1"/>
              <a:t>bermakna</a:t>
            </a:r>
            <a:r>
              <a:rPr lang="en-US" sz="1200" dirty="0"/>
              <a:t> (</a:t>
            </a:r>
            <a:r>
              <a:rPr lang="en-US" sz="1200" dirty="0" err="1"/>
              <a:t>Gambar</a:t>
            </a:r>
            <a:r>
              <a:rPr lang="en-US" sz="1200" dirty="0"/>
              <a:t> 1). </a:t>
            </a:r>
            <a:r>
              <a:rPr lang="en-US" sz="1200" dirty="0" err="1"/>
              <a:t>Dalam</a:t>
            </a:r>
            <a:r>
              <a:rPr lang="en-US" sz="1200" dirty="0"/>
              <a:t> CRM </a:t>
            </a:r>
            <a:r>
              <a:rPr lang="en-US" sz="1200" dirty="0" err="1"/>
              <a:t>tradisional</a:t>
            </a:r>
            <a:r>
              <a:rPr lang="en-US" sz="1200" dirty="0"/>
              <a:t> </a:t>
            </a:r>
            <a:r>
              <a:rPr lang="en-US" sz="1200" dirty="0" err="1"/>
              <a:t>membagi</a:t>
            </a:r>
            <a:r>
              <a:rPr lang="en-US" sz="1200" dirty="0"/>
              <a:t> </a:t>
            </a:r>
            <a:r>
              <a:rPr lang="en-US" sz="1200" dirty="0" err="1"/>
              <a:t>pelanggan</a:t>
            </a:r>
            <a:r>
              <a:rPr lang="en-US" sz="1200" dirty="0"/>
              <a:t> </a:t>
            </a:r>
            <a:r>
              <a:rPr lang="en-US" sz="1200" dirty="0" err="1"/>
              <a:t>dalam</a:t>
            </a:r>
            <a:r>
              <a:rPr lang="en-US" sz="1200" dirty="0"/>
              <a:t> </a:t>
            </a:r>
            <a:r>
              <a:rPr lang="en-US" sz="1200" dirty="0" err="1"/>
              <a:t>siklus</a:t>
            </a:r>
            <a:r>
              <a:rPr lang="en-US" sz="1200" dirty="0"/>
              <a:t> </a:t>
            </a:r>
            <a:r>
              <a:rPr lang="en-US" sz="1200" dirty="0" err="1"/>
              <a:t>penjualan</a:t>
            </a:r>
            <a:r>
              <a:rPr lang="en-US" sz="1200" dirty="0"/>
              <a:t> </a:t>
            </a:r>
            <a:r>
              <a:rPr lang="en-US" sz="1200" dirty="0" err="1"/>
              <a:t>tetapi</a:t>
            </a:r>
            <a:r>
              <a:rPr lang="en-US" sz="1200" dirty="0"/>
              <a:t> </a:t>
            </a:r>
            <a:r>
              <a:rPr lang="en-US" sz="1200" dirty="0" err="1"/>
              <a:t>dalam</a:t>
            </a:r>
            <a:r>
              <a:rPr lang="en-US" sz="1200" dirty="0"/>
              <a:t> CRM </a:t>
            </a:r>
            <a:r>
              <a:rPr lang="en-US" sz="1200" dirty="0" err="1"/>
              <a:t>sosial</a:t>
            </a:r>
            <a:r>
              <a:rPr lang="en-US" sz="1200" dirty="0"/>
              <a:t> </a:t>
            </a:r>
            <a:r>
              <a:rPr lang="en-US" sz="1200" dirty="0" err="1"/>
              <a:t>didasarkan</a:t>
            </a:r>
            <a:r>
              <a:rPr lang="en-US" sz="1200" dirty="0"/>
              <a:t> </a:t>
            </a:r>
            <a:r>
              <a:rPr lang="en-US" sz="1200" dirty="0" err="1"/>
              <a:t>pada</a:t>
            </a:r>
            <a:r>
              <a:rPr lang="en-US" sz="1200" dirty="0"/>
              <a:t> </a:t>
            </a:r>
            <a:r>
              <a:rPr lang="en-US" sz="1200" dirty="0" err="1"/>
              <a:t>hubungan</a:t>
            </a:r>
            <a:r>
              <a:rPr lang="en-US" sz="1200" dirty="0"/>
              <a:t> </a:t>
            </a:r>
            <a:r>
              <a:rPr lang="en-US" sz="1200" dirty="0" err="1"/>
              <a:t>kolaboratif</a:t>
            </a:r>
            <a:r>
              <a:rPr lang="en-US" sz="1200" dirty="0"/>
              <a:t> yang </a:t>
            </a:r>
            <a:r>
              <a:rPr lang="en-US" sz="1200" dirty="0" err="1"/>
              <a:t>menciptakan</a:t>
            </a:r>
            <a:r>
              <a:rPr lang="en-US" sz="1200" dirty="0"/>
              <a:t> </a:t>
            </a:r>
            <a:r>
              <a:rPr lang="en-US" sz="1200" dirty="0" err="1"/>
              <a:t>nilai</a:t>
            </a:r>
            <a:r>
              <a:rPr lang="en-US" sz="1200" dirty="0"/>
              <a:t> </a:t>
            </a:r>
            <a:r>
              <a:rPr lang="en-US" sz="1200" dirty="0" err="1"/>
              <a:t>bagi</a:t>
            </a:r>
            <a:r>
              <a:rPr lang="en-US" sz="1200" dirty="0"/>
              <a:t> </a:t>
            </a:r>
            <a:r>
              <a:rPr lang="en-US" sz="1200" dirty="0" err="1"/>
              <a:t>diri</a:t>
            </a:r>
            <a:r>
              <a:rPr lang="en-US" sz="1200" dirty="0"/>
              <a:t> </a:t>
            </a:r>
            <a:r>
              <a:rPr lang="en-US" sz="1200" dirty="0" err="1"/>
              <a:t>kita</a:t>
            </a:r>
            <a:r>
              <a:rPr lang="en-US" sz="1200" dirty="0"/>
              <a:t> </a:t>
            </a:r>
            <a:r>
              <a:rPr lang="en-US" sz="1200" dirty="0" err="1"/>
              <a:t>sendiri</a:t>
            </a:r>
            <a:r>
              <a:rPr lang="en-US" sz="1200" dirty="0"/>
              <a:t>. CRM </a:t>
            </a:r>
            <a:r>
              <a:rPr lang="en-US" sz="1200" dirty="0" err="1"/>
              <a:t>telah</a:t>
            </a:r>
            <a:r>
              <a:rPr lang="en-US" sz="1200" dirty="0"/>
              <a:t> </a:t>
            </a:r>
            <a:r>
              <a:rPr lang="en-US" sz="1200" dirty="0" err="1"/>
              <a:t>berorientasi</a:t>
            </a:r>
            <a:r>
              <a:rPr lang="en-US" sz="1200" dirty="0"/>
              <a:t> </a:t>
            </a:r>
            <a:r>
              <a:rPr lang="en-US" sz="1200" dirty="0" err="1"/>
              <a:t>pada</a:t>
            </a:r>
            <a:r>
              <a:rPr lang="en-US" sz="1200" dirty="0"/>
              <a:t> </a:t>
            </a:r>
            <a:r>
              <a:rPr lang="en-US" sz="1200" dirty="0" err="1"/>
              <a:t>operasional</a:t>
            </a:r>
            <a:r>
              <a:rPr lang="en-US" sz="1200" dirty="0"/>
              <a:t>: </a:t>
            </a:r>
            <a:r>
              <a:rPr lang="en-US" sz="1200" dirty="0" err="1"/>
              <a:t>otomatisasi</a:t>
            </a:r>
            <a:r>
              <a:rPr lang="en-US" sz="1200" dirty="0"/>
              <a:t> proses </a:t>
            </a:r>
            <a:r>
              <a:rPr lang="en-US" sz="1200" dirty="0" err="1"/>
              <a:t>melalui</a:t>
            </a:r>
            <a:r>
              <a:rPr lang="en-US" sz="1200" dirty="0"/>
              <a:t> </a:t>
            </a:r>
            <a:r>
              <a:rPr lang="en-US" sz="1200" dirty="0" err="1"/>
              <a:t>teknologi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program </a:t>
            </a:r>
            <a:r>
              <a:rPr lang="en-US" sz="1200" dirty="0" err="1"/>
              <a:t>yangdirancang</a:t>
            </a:r>
            <a:r>
              <a:rPr lang="en-US" sz="1200" dirty="0"/>
              <a:t> </a:t>
            </a:r>
            <a:r>
              <a:rPr lang="en-US" sz="1200" dirty="0" err="1"/>
              <a:t>untuk</a:t>
            </a:r>
            <a:r>
              <a:rPr lang="en-US" sz="1200" dirty="0"/>
              <a:t> </a:t>
            </a:r>
            <a:r>
              <a:rPr lang="en-US" sz="1200" dirty="0" err="1"/>
              <a:t>membuat</a:t>
            </a:r>
            <a:r>
              <a:rPr lang="en-US" sz="1200" dirty="0"/>
              <a:t> </a:t>
            </a:r>
            <a:r>
              <a:rPr lang="en-US" sz="1200" dirty="0" err="1"/>
              <a:t>karyawan</a:t>
            </a:r>
            <a:r>
              <a:rPr lang="en-US" sz="1200" dirty="0"/>
              <a:t> </a:t>
            </a:r>
            <a:r>
              <a:rPr lang="en-US" sz="1200" dirty="0" err="1"/>
              <a:t>bisnis</a:t>
            </a:r>
            <a:r>
              <a:rPr lang="en-US" sz="1200" dirty="0"/>
              <a:t> </a:t>
            </a:r>
            <a:r>
              <a:rPr lang="en-US" sz="1200" dirty="0" err="1"/>
              <a:t>lebih</a:t>
            </a:r>
            <a:r>
              <a:rPr lang="en-US" sz="1200" dirty="0"/>
              <a:t> </a:t>
            </a:r>
            <a:r>
              <a:rPr lang="en-US" sz="1200" dirty="0" err="1"/>
              <a:t>efektif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efisien</a:t>
            </a:r>
            <a:r>
              <a:rPr lang="en-US" sz="1200" dirty="0"/>
              <a:t> </a:t>
            </a:r>
            <a:r>
              <a:rPr lang="en-US" sz="1200" dirty="0" err="1"/>
              <a:t>dalam</a:t>
            </a:r>
            <a:r>
              <a:rPr lang="en-US" sz="1200" dirty="0"/>
              <a:t> </a:t>
            </a:r>
            <a:r>
              <a:rPr lang="en-US" sz="1200" dirty="0" err="1"/>
              <a:t>pengelolaan</a:t>
            </a:r>
            <a:r>
              <a:rPr lang="en-US" sz="1200" dirty="0"/>
              <a:t> </a:t>
            </a:r>
            <a:r>
              <a:rPr lang="en-US" sz="1200" dirty="0" err="1"/>
              <a:t>hubungan</a:t>
            </a:r>
            <a:r>
              <a:rPr lang="en-US" sz="1200" dirty="0"/>
              <a:t> </a:t>
            </a:r>
            <a:r>
              <a:rPr lang="en-US" sz="1200" dirty="0" err="1"/>
              <a:t>dengan</a:t>
            </a:r>
            <a:r>
              <a:rPr lang="en-US" sz="1200" dirty="0"/>
              <a:t> </a:t>
            </a:r>
            <a:r>
              <a:rPr lang="en-US" sz="1200" dirty="0" err="1"/>
              <a:t>pelanggan</a:t>
            </a:r>
            <a:r>
              <a:rPr lang="en-US" sz="1200" dirty="0"/>
              <a:t>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Perbedaan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CRM </a:t>
            </a:r>
            <a:r>
              <a:rPr lang="en-US" dirty="0" err="1"/>
              <a:t>tradisional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CRM </a:t>
            </a:r>
            <a:r>
              <a:rPr lang="en-US" dirty="0" err="1"/>
              <a:t>sosial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dilihat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bekerja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data </a:t>
            </a:r>
            <a:r>
              <a:rPr lang="en-US" dirty="0" err="1"/>
              <a:t>pelanggan</a:t>
            </a:r>
            <a:r>
              <a:rPr lang="en-US" dirty="0"/>
              <a:t>. CRM </a:t>
            </a:r>
            <a:r>
              <a:rPr lang="en-US" dirty="0" err="1"/>
              <a:t>Sosial</a:t>
            </a:r>
            <a:r>
              <a:rPr lang="en-US" dirty="0"/>
              <a:t> </a:t>
            </a:r>
            <a:r>
              <a:rPr lang="en-US" dirty="0" err="1"/>
              <a:t>memungkinkan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platform </a:t>
            </a:r>
            <a:r>
              <a:rPr lang="en-US" dirty="0" err="1"/>
              <a:t>sosial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aktif</a:t>
            </a:r>
            <a:r>
              <a:rPr lang="en-US" dirty="0"/>
              <a:t> </a:t>
            </a:r>
            <a:r>
              <a:rPr lang="en-US" dirty="0" err="1"/>
              <a:t>berpartisipasi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kemitraan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pemasoknya</a:t>
            </a:r>
            <a:r>
              <a:rPr lang="en-US" dirty="0"/>
              <a:t>.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khusus</a:t>
            </a:r>
            <a:r>
              <a:rPr lang="en-US" dirty="0"/>
              <a:t>,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mempengaruhi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berkontribusi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perbaikan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adaptasi</a:t>
            </a:r>
            <a:r>
              <a:rPr lang="en-US" dirty="0"/>
              <a:t> </a:t>
            </a:r>
            <a:r>
              <a:rPr lang="en-US" dirty="0" err="1"/>
              <a:t>produknya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keinginan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mereka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7680A-05DE-48EC-9D50-5383A0AE745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153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Misalnya</a:t>
            </a:r>
            <a:r>
              <a:rPr lang="en-US" dirty="0"/>
              <a:t>, clustering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membentuk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risiko</a:t>
            </a:r>
            <a:r>
              <a:rPr lang="en-US" dirty="0"/>
              <a:t> </a:t>
            </a:r>
            <a:r>
              <a:rPr lang="en-US" dirty="0" err="1"/>
              <a:t>kredit</a:t>
            </a:r>
            <a:r>
              <a:rPr lang="en-US" dirty="0"/>
              <a:t> </a:t>
            </a:r>
            <a:r>
              <a:rPr lang="en-US" dirty="0" err="1"/>
              <a:t>rendah</a:t>
            </a:r>
            <a:r>
              <a:rPr lang="en-US" dirty="0"/>
              <a:t>, </a:t>
            </a:r>
            <a:r>
              <a:rPr lang="en-US" dirty="0" err="1"/>
              <a:t>sedang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sekumpulan</a:t>
            </a:r>
            <a:r>
              <a:rPr lang="en-US" dirty="0"/>
              <a:t> </a:t>
            </a:r>
            <a:r>
              <a:rPr lang="en-US" dirty="0" err="1"/>
              <a:t>atribut</a:t>
            </a:r>
            <a:r>
              <a:rPr lang="en-US" dirty="0"/>
              <a:t>.</a:t>
            </a:r>
          </a:p>
          <a:p>
            <a:r>
              <a:rPr lang="en-US" dirty="0" err="1"/>
              <a:t>Profil</a:t>
            </a:r>
            <a:r>
              <a:rPr lang="en-US" dirty="0"/>
              <a:t> </a:t>
            </a:r>
            <a:r>
              <a:rPr lang="en-US" dirty="0" err="1"/>
              <a:t>grup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menetapkan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grup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grup</a:t>
            </a:r>
            <a:r>
              <a:rPr lang="en-US" dirty="0"/>
              <a:t> </a:t>
            </a:r>
            <a:r>
              <a:rPr lang="en-US" dirty="0" err="1"/>
              <a:t>terbentuk</a:t>
            </a:r>
            <a:r>
              <a:rPr lang="en-US" dirty="0"/>
              <a:t>.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membantu</a:t>
            </a:r>
            <a:r>
              <a:rPr lang="en-US" dirty="0"/>
              <a:t> </a:t>
            </a:r>
            <a:r>
              <a:rPr lang="en-US" dirty="0" err="1"/>
              <a:t>seseorang</a:t>
            </a:r>
            <a:r>
              <a:rPr lang="en-US" dirty="0"/>
              <a:t> </a:t>
            </a:r>
            <a:r>
              <a:rPr lang="en-US" dirty="0" err="1"/>
              <a:t>memahami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sosial</a:t>
            </a:r>
            <a:r>
              <a:rPr lang="en-US" dirty="0"/>
              <a:t>. </a:t>
            </a:r>
            <a:r>
              <a:rPr lang="en-US" dirty="0" err="1"/>
              <a:t>Teknik</a:t>
            </a:r>
            <a:r>
              <a:rPr lang="en-US" dirty="0"/>
              <a:t> data mining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pembuatan</a:t>
            </a:r>
            <a:r>
              <a:rPr lang="en-US" dirty="0"/>
              <a:t> </a:t>
            </a:r>
            <a:r>
              <a:rPr lang="en-US" dirty="0" err="1"/>
              <a:t>profil</a:t>
            </a:r>
            <a:r>
              <a:rPr lang="en-US" dirty="0"/>
              <a:t> </a:t>
            </a:r>
            <a:r>
              <a:rPr lang="en-US" dirty="0" err="1"/>
              <a:t>grup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klasifikasi</a:t>
            </a:r>
            <a:r>
              <a:rPr lang="en-US" dirty="0"/>
              <a:t>, yang </a:t>
            </a:r>
            <a:r>
              <a:rPr lang="en-US" dirty="0" err="1"/>
              <a:t>belajar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data </a:t>
            </a:r>
            <a:r>
              <a:rPr lang="en-US" dirty="0" err="1"/>
              <a:t>pelatihan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membangun</a:t>
            </a:r>
            <a:r>
              <a:rPr lang="en-US" dirty="0"/>
              <a:t> model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mengkategorikan</a:t>
            </a:r>
            <a:r>
              <a:rPr lang="en-US" dirty="0"/>
              <a:t> data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kelas</a:t>
            </a:r>
            <a:r>
              <a:rPr lang="en-US" dirty="0"/>
              <a:t> yang </a:t>
            </a:r>
            <a:r>
              <a:rPr lang="en-US" dirty="0" err="1"/>
              <a:t>berbeda</a:t>
            </a:r>
            <a:r>
              <a:rPr lang="en-US" dirty="0"/>
              <a:t>. </a:t>
            </a:r>
            <a:r>
              <a:rPr lang="en-US" dirty="0" err="1"/>
              <a:t>Misalnya</a:t>
            </a:r>
            <a:r>
              <a:rPr lang="en-US" dirty="0"/>
              <a:t>, </a:t>
            </a:r>
            <a:r>
              <a:rPr lang="en-US" dirty="0" err="1"/>
              <a:t>klasifikasi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mengidentifikasi</a:t>
            </a:r>
            <a:r>
              <a:rPr lang="en-US" dirty="0"/>
              <a:t> </a:t>
            </a:r>
            <a:r>
              <a:rPr lang="en-US" dirty="0" err="1"/>
              <a:t>individu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risiko</a:t>
            </a:r>
            <a:r>
              <a:rPr lang="en-US" dirty="0"/>
              <a:t> </a:t>
            </a:r>
            <a:r>
              <a:rPr lang="en-US" dirty="0" err="1"/>
              <a:t>kredit</a:t>
            </a:r>
            <a:r>
              <a:rPr lang="en-US" dirty="0"/>
              <a:t> </a:t>
            </a:r>
            <a:r>
              <a:rPr lang="en-US" dirty="0" err="1"/>
              <a:t>rendah</a:t>
            </a:r>
            <a:r>
              <a:rPr lang="en-US" dirty="0"/>
              <a:t>, </a:t>
            </a:r>
            <a:r>
              <a:rPr lang="en-US" dirty="0" err="1"/>
              <a:t>sedang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atribut</a:t>
            </a:r>
            <a:r>
              <a:rPr lang="en-US" dirty="0"/>
              <a:t> </a:t>
            </a:r>
            <a:r>
              <a:rPr lang="en-US" dirty="0" err="1"/>
              <a:t>terkait</a:t>
            </a:r>
            <a:r>
              <a:rPr lang="en-US" dirty="0"/>
              <a:t>. </a:t>
            </a:r>
            <a:r>
              <a:rPr lang="en-US" dirty="0" err="1"/>
              <a:t>Profil</a:t>
            </a:r>
            <a:r>
              <a:rPr lang="en-US" dirty="0"/>
              <a:t> </a:t>
            </a:r>
            <a:r>
              <a:rPr lang="en-US" dirty="0" err="1"/>
              <a:t>grup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merekomendasikan</a:t>
            </a:r>
            <a:r>
              <a:rPr lang="en-US" dirty="0"/>
              <a:t> </a:t>
            </a:r>
            <a:r>
              <a:rPr lang="en-US" dirty="0" err="1"/>
              <a:t>teman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grup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pengguna</a:t>
            </a:r>
            <a:r>
              <a:rPr lang="en-US" dirty="0"/>
              <a:t>. Hal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memfasilitasi</a:t>
            </a:r>
            <a:r>
              <a:rPr lang="en-US" dirty="0"/>
              <a:t> </a:t>
            </a:r>
            <a:r>
              <a:rPr lang="en-US" dirty="0" err="1"/>
              <a:t>pemasaran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, </a:t>
            </a:r>
            <a:r>
              <a:rPr lang="en-US" dirty="0" err="1"/>
              <a:t>jasa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ide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kesamaan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penambangan</a:t>
            </a:r>
            <a:r>
              <a:rPr lang="en-US" dirty="0"/>
              <a:t> data yang paling </a:t>
            </a:r>
            <a:r>
              <a:rPr lang="en-US" dirty="0" err="1"/>
              <a:t>umum</a:t>
            </a:r>
            <a:r>
              <a:rPr lang="en-US" dirty="0"/>
              <a:t> yang 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blog </a:t>
            </a:r>
            <a:r>
              <a:rPr lang="en-US" dirty="0" err="1"/>
              <a:t>adalah</a:t>
            </a:r>
            <a:r>
              <a:rPr lang="en-US" dirty="0"/>
              <a:t>:</a:t>
            </a:r>
          </a:p>
          <a:p>
            <a:r>
              <a:rPr lang="en-US" dirty="0" err="1"/>
              <a:t>Klasifikasi</a:t>
            </a:r>
            <a:r>
              <a:rPr lang="en-US" dirty="0"/>
              <a:t> blog –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blog yang </a:t>
            </a:r>
            <a:r>
              <a:rPr lang="en-US" dirty="0" err="1"/>
              <a:t>tersedia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dipilih</a:t>
            </a:r>
            <a:r>
              <a:rPr lang="en-US" dirty="0"/>
              <a:t>, </a:t>
            </a: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otomatis</a:t>
            </a:r>
            <a:r>
              <a:rPr lang="en-US" dirty="0"/>
              <a:t> </a:t>
            </a:r>
            <a:r>
              <a:rPr lang="en-US" dirty="0" err="1"/>
              <a:t>mengklasifikasikan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mengatur</a:t>
            </a:r>
            <a:r>
              <a:rPr lang="en-US" dirty="0"/>
              <a:t> blog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topik</a:t>
            </a:r>
            <a:r>
              <a:rPr lang="en-US" dirty="0"/>
              <a:t> </a:t>
            </a:r>
            <a:r>
              <a:rPr lang="en-US" dirty="0" err="1"/>
              <a:t>membantu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pencarian</a:t>
            </a:r>
            <a:r>
              <a:rPr lang="en-US" dirty="0"/>
              <a:t> blog. Kata </a:t>
            </a:r>
            <a:r>
              <a:rPr lang="en-US" dirty="0" err="1"/>
              <a:t>atau</a:t>
            </a:r>
            <a:r>
              <a:rPr lang="en-US" dirty="0"/>
              <a:t> tag </a:t>
            </a:r>
            <a:r>
              <a:rPr lang="en-US" dirty="0" err="1"/>
              <a:t>deskriptif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mengklasifikasikan</a:t>
            </a:r>
            <a:r>
              <a:rPr lang="en-US" dirty="0"/>
              <a:t> posting blog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otomatis</a:t>
            </a:r>
            <a:r>
              <a:rPr lang="en-US" dirty="0"/>
              <a:t>. </a:t>
            </a:r>
            <a:r>
              <a:rPr lang="en-US" dirty="0" err="1"/>
              <a:t>Algoritme</a:t>
            </a:r>
            <a:r>
              <a:rPr lang="en-US" dirty="0"/>
              <a:t> </a:t>
            </a:r>
            <a:r>
              <a:rPr lang="en-US" dirty="0" err="1"/>
              <a:t>menghapus</a:t>
            </a:r>
            <a:r>
              <a:rPr lang="en-US" dirty="0"/>
              <a:t> </a:t>
            </a:r>
            <a:r>
              <a:rPr lang="en-US" dirty="0" err="1"/>
              <a:t>teks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blog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membandingkan</a:t>
            </a:r>
            <a:r>
              <a:rPr lang="en-US" dirty="0"/>
              <a:t> </a:t>
            </a:r>
            <a:r>
              <a:rPr lang="en-US" dirty="0" err="1"/>
              <a:t>teks</a:t>
            </a:r>
            <a:r>
              <a:rPr lang="en-US" dirty="0"/>
              <a:t> yang </a:t>
            </a:r>
            <a:r>
              <a:rPr lang="en-US" dirty="0" err="1"/>
              <a:t>tersisa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basis data tag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menetapkan</a:t>
            </a:r>
            <a:r>
              <a:rPr lang="en-US" dirty="0"/>
              <a:t> tag </a:t>
            </a:r>
            <a:r>
              <a:rPr lang="en-US" dirty="0" err="1"/>
              <a:t>terbaik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blog (Yadav &amp; </a:t>
            </a:r>
            <a:r>
              <a:rPr lang="en-US" dirty="0" err="1"/>
              <a:t>Kharade</a:t>
            </a:r>
            <a:r>
              <a:rPr lang="en-US" dirty="0"/>
              <a:t>, 2016). </a:t>
            </a:r>
            <a:r>
              <a:rPr lang="en-US" dirty="0" err="1"/>
              <a:t>Mengidentifikasi</a:t>
            </a:r>
            <a:r>
              <a:rPr lang="en-US" dirty="0"/>
              <a:t> blog </a:t>
            </a:r>
            <a:r>
              <a:rPr lang="en-US" dirty="0" err="1"/>
              <a:t>berpengaruh</a:t>
            </a:r>
            <a:r>
              <a:rPr lang="en-US" dirty="0"/>
              <a:t> – Blog </a:t>
            </a:r>
            <a:r>
              <a:rPr lang="en-US" dirty="0" err="1"/>
              <a:t>berpengaruh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mempengaruhi</a:t>
            </a:r>
            <a:r>
              <a:rPr lang="en-US" dirty="0"/>
              <a:t> </a:t>
            </a:r>
            <a:r>
              <a:rPr lang="en-US" dirty="0" err="1"/>
              <a:t>perilaku</a:t>
            </a:r>
            <a:r>
              <a:rPr lang="en-US" dirty="0"/>
              <a:t> blogger lain.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menyebarkan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, </a:t>
            </a:r>
            <a:r>
              <a:rPr lang="en-US" dirty="0" err="1"/>
              <a:t>layanan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topik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,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yang </a:t>
            </a:r>
            <a:r>
              <a:rPr lang="en-US" dirty="0" err="1"/>
              <a:t>berharga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rujukan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dirty="0" err="1"/>
              <a:t>pengaruh</a:t>
            </a:r>
            <a:r>
              <a:rPr lang="en-US" dirty="0"/>
              <a:t>. </a:t>
            </a:r>
            <a:r>
              <a:rPr lang="en-US" dirty="0" err="1"/>
              <a:t>Pengaruh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blog </a:t>
            </a:r>
            <a:r>
              <a:rPr lang="en-US" dirty="0" err="1"/>
              <a:t>diukur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kombinasi</a:t>
            </a:r>
            <a:r>
              <a:rPr lang="en-US" dirty="0"/>
              <a:t> </a:t>
            </a:r>
            <a:r>
              <a:rPr lang="en-US" dirty="0" err="1"/>
              <a:t>empat</a:t>
            </a:r>
            <a:r>
              <a:rPr lang="en-US" dirty="0"/>
              <a:t> </a:t>
            </a:r>
            <a:r>
              <a:rPr lang="en-US" dirty="0" err="1"/>
              <a:t>faktor</a:t>
            </a:r>
            <a:r>
              <a:rPr lang="en-US" dirty="0"/>
              <a:t> (Liu &amp; Agarwal, 2009):</a:t>
            </a:r>
          </a:p>
          <a:p>
            <a:r>
              <a:rPr lang="en-US" dirty="0" err="1"/>
              <a:t>pengenalan</a:t>
            </a:r>
            <a:r>
              <a:rPr lang="en-US" dirty="0"/>
              <a:t>, </a:t>
            </a:r>
            <a:r>
              <a:rPr lang="en-US" dirty="0" err="1"/>
              <a:t>pembangkitan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, </a:t>
            </a:r>
            <a:r>
              <a:rPr lang="en-US" dirty="0" err="1"/>
              <a:t>kebaruan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kefasihan</a:t>
            </a:r>
            <a:r>
              <a:rPr lang="en-US" dirty="0"/>
              <a:t>. </a:t>
            </a:r>
            <a:r>
              <a:rPr lang="en-US" dirty="0" err="1"/>
              <a:t>Pengakuan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blog lain yang </a:t>
            </a:r>
            <a:r>
              <a:rPr lang="en-US" dirty="0" err="1"/>
              <a:t>merujuk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posting blog (di-link). Novelty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blog yang </a:t>
            </a:r>
            <a:r>
              <a:rPr lang="en-US" dirty="0" err="1"/>
              <a:t>dirujuk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posting blog (out-link). </a:t>
            </a:r>
            <a:r>
              <a:rPr lang="en-US" dirty="0" err="1"/>
              <a:t>Pembuatan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komentar</a:t>
            </a:r>
            <a:r>
              <a:rPr lang="en-US" dirty="0"/>
              <a:t> yang </a:t>
            </a:r>
            <a:r>
              <a:rPr lang="en-US" dirty="0" err="1"/>
              <a:t>diterima</a:t>
            </a:r>
            <a:r>
              <a:rPr lang="en-US" dirty="0"/>
              <a:t> posting blog. </a:t>
            </a:r>
            <a:r>
              <a:rPr lang="en-US" dirty="0" err="1"/>
              <a:t>Kefasihan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panjang</a:t>
            </a:r>
            <a:r>
              <a:rPr lang="en-US" dirty="0"/>
              <a:t> posting blog. </a:t>
            </a:r>
            <a:r>
              <a:rPr lang="en-US" dirty="0" err="1"/>
              <a:t>Keempat</a:t>
            </a:r>
            <a:r>
              <a:rPr lang="en-US" dirty="0"/>
              <a:t> </a:t>
            </a:r>
            <a:r>
              <a:rPr lang="en-US" dirty="0" err="1"/>
              <a:t>elemen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digabungkan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ukuran</a:t>
            </a:r>
            <a:r>
              <a:rPr lang="en-US" dirty="0"/>
              <a:t> </a:t>
            </a:r>
            <a:r>
              <a:rPr lang="en-US" dirty="0" err="1"/>
              <a:t>pengaruh</a:t>
            </a:r>
            <a:r>
              <a:rPr lang="en-US" dirty="0"/>
              <a:t> blog. </a:t>
            </a:r>
            <a:r>
              <a:rPr lang="en-US" dirty="0" err="1"/>
              <a:t>Deteksi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topik</a:t>
            </a:r>
            <a:r>
              <a:rPr lang="en-US" dirty="0"/>
              <a:t> – </a:t>
            </a:r>
            <a:r>
              <a:rPr lang="en-US" dirty="0" err="1"/>
              <a:t>Konten</a:t>
            </a:r>
            <a:r>
              <a:rPr lang="en-US" dirty="0"/>
              <a:t> blog </a:t>
            </a:r>
            <a:r>
              <a:rPr lang="en-US" dirty="0" err="1"/>
              <a:t>bervariasi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postingan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ditambahkan</a:t>
            </a:r>
            <a:r>
              <a:rPr lang="en-US" dirty="0"/>
              <a:t>, </a:t>
            </a:r>
            <a:r>
              <a:rPr lang="en-US" dirty="0" err="1"/>
              <a:t>opini</a:t>
            </a:r>
            <a:r>
              <a:rPr lang="en-US" dirty="0"/>
              <a:t> </a:t>
            </a:r>
            <a:r>
              <a:rPr lang="en-US" dirty="0" err="1"/>
              <a:t>berubah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situs blog </a:t>
            </a:r>
            <a:r>
              <a:rPr lang="en-US" dirty="0" err="1"/>
              <a:t>diperbarui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topik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. </a:t>
            </a:r>
            <a:r>
              <a:rPr lang="en-US" dirty="0" err="1"/>
              <a:t>Mengidentifikasi</a:t>
            </a:r>
            <a:r>
              <a:rPr lang="en-US" dirty="0"/>
              <a:t> </a:t>
            </a:r>
            <a:r>
              <a:rPr lang="en-US" dirty="0" err="1"/>
              <a:t>topik</a:t>
            </a:r>
            <a:r>
              <a:rPr lang="en-US" dirty="0"/>
              <a:t> </a:t>
            </a:r>
            <a:r>
              <a:rPr lang="en-US" dirty="0" err="1"/>
              <a:t>populer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pemimpin</a:t>
            </a:r>
            <a:r>
              <a:rPr lang="en-US" dirty="0"/>
              <a:t> </a:t>
            </a:r>
            <a:r>
              <a:rPr lang="en-US" dirty="0" err="1"/>
              <a:t>opini</a:t>
            </a:r>
            <a:r>
              <a:rPr lang="en-US" dirty="0"/>
              <a:t> di blogosphere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wawasan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pandangan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. </a:t>
            </a:r>
            <a:r>
              <a:rPr lang="en-US" dirty="0" err="1"/>
              <a:t>Pemimpin</a:t>
            </a:r>
            <a:r>
              <a:rPr lang="en-US" dirty="0"/>
              <a:t> </a:t>
            </a:r>
            <a:r>
              <a:rPr lang="en-US" dirty="0" err="1"/>
              <a:t>opini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blogger yang </a:t>
            </a:r>
            <a:r>
              <a:rPr lang="en-US" dirty="0" err="1"/>
              <a:t>menerbitkan</a:t>
            </a:r>
            <a:r>
              <a:rPr lang="en-US" dirty="0"/>
              <a:t> ide-ide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berpengaruh</a:t>
            </a:r>
            <a:r>
              <a:rPr lang="en-US" dirty="0"/>
              <a:t>. </a:t>
            </a:r>
            <a:r>
              <a:rPr lang="en-US" dirty="0" err="1"/>
              <a:t>Teknik</a:t>
            </a:r>
            <a:r>
              <a:rPr lang="en-US" dirty="0"/>
              <a:t> data mining yang </a:t>
            </a:r>
            <a:r>
              <a:rPr lang="en-US" dirty="0" err="1"/>
              <a:t>populer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mengidentifikasi</a:t>
            </a:r>
            <a:r>
              <a:rPr lang="en-US" dirty="0"/>
              <a:t> </a:t>
            </a:r>
            <a:r>
              <a:rPr lang="en-US" dirty="0" err="1"/>
              <a:t>topik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pemimpin</a:t>
            </a:r>
            <a:r>
              <a:rPr lang="en-US" dirty="0"/>
              <a:t> </a:t>
            </a:r>
            <a:r>
              <a:rPr lang="en-US" dirty="0" err="1"/>
              <a:t>opini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Latent </a:t>
            </a:r>
            <a:r>
              <a:rPr lang="en-US" dirty="0" err="1"/>
              <a:t>Dirichlet</a:t>
            </a:r>
            <a:r>
              <a:rPr lang="en-US" dirty="0"/>
              <a:t> Allocation (</a:t>
            </a:r>
            <a:r>
              <a:rPr lang="en-US" dirty="0" err="1"/>
              <a:t>Rygielski</a:t>
            </a:r>
            <a:r>
              <a:rPr lang="en-US" dirty="0"/>
              <a:t> et al., 2002). </a:t>
            </a:r>
            <a:r>
              <a:rPr lang="en-US" dirty="0" err="1"/>
              <a:t>Menerapkan</a:t>
            </a:r>
            <a:r>
              <a:rPr lang="en-US" dirty="0"/>
              <a:t> </a:t>
            </a:r>
            <a:r>
              <a:rPr lang="en-US" dirty="0" err="1"/>
              <a:t>teknik</a:t>
            </a:r>
            <a:r>
              <a:rPr lang="en-US" dirty="0"/>
              <a:t> data mining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membantu</a:t>
            </a:r>
            <a:r>
              <a:rPr lang="en-US" dirty="0"/>
              <a:t> </a:t>
            </a:r>
            <a:r>
              <a:rPr lang="en-US" dirty="0" err="1"/>
              <a:t>mendeteksi</a:t>
            </a:r>
            <a:r>
              <a:rPr lang="en-US" dirty="0"/>
              <a:t> </a:t>
            </a:r>
            <a:r>
              <a:rPr lang="en-US" dirty="0" err="1"/>
              <a:t>tren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sentimen</a:t>
            </a:r>
            <a:r>
              <a:rPr lang="en-US" dirty="0"/>
              <a:t> – </a:t>
            </a:r>
            <a:r>
              <a:rPr lang="en-US" dirty="0" err="1"/>
              <a:t>Perasaan</a:t>
            </a:r>
            <a:r>
              <a:rPr lang="en-US" dirty="0"/>
              <a:t> orang (</a:t>
            </a:r>
            <a:r>
              <a:rPr lang="en-US" dirty="0" err="1"/>
              <a:t>sentimen</a:t>
            </a:r>
            <a:r>
              <a:rPr lang="en-US" dirty="0"/>
              <a:t>)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topik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pentingnya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topik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.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sentimen</a:t>
            </a:r>
            <a:r>
              <a:rPr lang="en-US" dirty="0"/>
              <a:t> </a:t>
            </a:r>
            <a:r>
              <a:rPr lang="en-US" dirty="0" err="1"/>
              <a:t>bertujuan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menemukan</a:t>
            </a:r>
            <a:r>
              <a:rPr lang="en-US" dirty="0"/>
              <a:t> </a:t>
            </a:r>
            <a:r>
              <a:rPr lang="en-US" dirty="0" err="1"/>
              <a:t>opini</a:t>
            </a:r>
            <a:r>
              <a:rPr lang="en-US" dirty="0"/>
              <a:t>, </a:t>
            </a:r>
            <a:r>
              <a:rPr lang="en-US" dirty="0" err="1"/>
              <a:t>mengidentifikasi</a:t>
            </a:r>
            <a:r>
              <a:rPr lang="en-US" dirty="0"/>
              <a:t> </a:t>
            </a:r>
            <a:r>
              <a:rPr lang="en-US" dirty="0" err="1"/>
              <a:t>sentimen</a:t>
            </a:r>
            <a:r>
              <a:rPr lang="en-US" dirty="0"/>
              <a:t> yang </a:t>
            </a:r>
            <a:r>
              <a:rPr lang="en-US" dirty="0" err="1"/>
              <a:t>diungkapkan</a:t>
            </a:r>
            <a:r>
              <a:rPr lang="en-US" dirty="0"/>
              <a:t> </a:t>
            </a:r>
            <a:r>
              <a:rPr lang="en-US" dirty="0" err="1"/>
              <a:t>olehnya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mengklasifikasikan</a:t>
            </a:r>
            <a:r>
              <a:rPr lang="en-US" dirty="0"/>
              <a:t> </a:t>
            </a:r>
            <a:r>
              <a:rPr lang="en-US" dirty="0" err="1"/>
              <a:t>sentimen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menurut</a:t>
            </a:r>
            <a:r>
              <a:rPr lang="en-US" dirty="0"/>
              <a:t> </a:t>
            </a:r>
            <a:r>
              <a:rPr lang="en-US" dirty="0" err="1"/>
              <a:t>orientasinya</a:t>
            </a:r>
            <a:r>
              <a:rPr lang="en-US" dirty="0"/>
              <a:t> (</a:t>
            </a:r>
            <a:r>
              <a:rPr lang="en-US" dirty="0" err="1"/>
              <a:t>positif</a:t>
            </a:r>
            <a:r>
              <a:rPr lang="en-US" dirty="0"/>
              <a:t>, </a:t>
            </a:r>
            <a:r>
              <a:rPr lang="en-US" dirty="0" err="1"/>
              <a:t>negatif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netral</a:t>
            </a:r>
            <a:r>
              <a:rPr lang="en-US" dirty="0"/>
              <a:t>).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menganalisis</a:t>
            </a:r>
            <a:r>
              <a:rPr lang="en-US" dirty="0"/>
              <a:t> </a:t>
            </a:r>
            <a:r>
              <a:rPr lang="en-US" dirty="0" err="1"/>
              <a:t>emosi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sentimen</a:t>
            </a:r>
            <a:r>
              <a:rPr lang="en-US" dirty="0"/>
              <a:t> </a:t>
            </a:r>
            <a:r>
              <a:rPr lang="en-US" dirty="0" err="1"/>
              <a:t>sosial</a:t>
            </a:r>
            <a:r>
              <a:rPr lang="en-US" dirty="0"/>
              <a:t> yang 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peristiwa</a:t>
            </a:r>
            <a:r>
              <a:rPr lang="en-US" dirty="0"/>
              <a:t>.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teknik</a:t>
            </a:r>
            <a:r>
              <a:rPr lang="en-US" dirty="0"/>
              <a:t> data mining yang </a:t>
            </a:r>
            <a:r>
              <a:rPr lang="en-US" dirty="0" err="1"/>
              <a:t>umum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support vector machine (SVM) </a:t>
            </a:r>
            <a:r>
              <a:rPr lang="en-US" dirty="0" err="1"/>
              <a:t>dan</a:t>
            </a:r>
            <a:r>
              <a:rPr lang="en-US" dirty="0"/>
              <a:t> text mining (Yadav &amp; </a:t>
            </a:r>
            <a:r>
              <a:rPr lang="en-US" dirty="0" err="1"/>
              <a:t>Kharade</a:t>
            </a:r>
            <a:r>
              <a:rPr lang="en-US" dirty="0"/>
              <a:t>, 2016).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7680A-05DE-48EC-9D50-5383A0AE745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094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A0B38-C884-4DEB-A441-B3DDB1C4F916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9419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E700B27-DE4C-4B9E-BB11-B9027034A00F}" type="datetimeFigureOut">
              <a:rPr lang="en-US" dirty="0"/>
              <a:pPr/>
              <a:t>4/29/2023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4739-9812-4A9F-890D-2AD6BA5F6EE8}" type="datetimeFigureOut">
              <a:rPr lang="en-US" dirty="0"/>
              <a:t>4/29/2023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5AC5-A3F8-44AA-BA8F-596CDCC976D3}" type="datetimeFigureOut">
              <a:rPr lang="en-US" dirty="0"/>
              <a:t>4/29/2023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B183-A821-4095-A363-9EC968635539}" type="datetimeFigureOut">
              <a:rPr lang="en-US" dirty="0"/>
              <a:t>4/29/2023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1B4-0AA5-45E6-B2E6-5FA4078AEBCF}" type="datetimeFigureOut">
              <a:rPr lang="en-US" dirty="0"/>
              <a:t>4/29/2023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335C-0450-40D7-8612-B3203BED4F28}" type="datetimeFigureOut">
              <a:rPr lang="en-US" dirty="0"/>
              <a:t>4/29/2023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A105-2A1C-4284-B4EA-07CF89B1A393}" type="datetimeFigureOut">
              <a:rPr lang="en-US" dirty="0"/>
              <a:t>4/29/2023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dirty="0"/>
              <a:t>4/29/2023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dirty="0"/>
              <a:t>4/29/2023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fi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- thepopp.com</a:t>
            </a:r>
            <a:endParaRPr lang="ja-JP" altLang="en-US" dirty="0"/>
          </a:p>
        </p:txBody>
      </p:sp>
      <p:sp>
        <p:nvSpPr>
          <p:cNvPr id="10" name="円/楕円 9"/>
          <p:cNvSpPr>
            <a:spLocks noChangeAspect="1"/>
          </p:cNvSpPr>
          <p:nvPr userDrawn="1"/>
        </p:nvSpPr>
        <p:spPr>
          <a:xfrm>
            <a:off x="4572264" y="469424"/>
            <a:ext cx="3047471" cy="3048000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1" name="円/楕円 10"/>
          <p:cNvSpPr/>
          <p:nvPr userDrawn="1"/>
        </p:nvSpPr>
        <p:spPr>
          <a:xfrm>
            <a:off x="4693463" y="590644"/>
            <a:ext cx="2805074" cy="2805561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4747191" y="644382"/>
            <a:ext cx="2697618" cy="2698086"/>
          </a:xfrm>
          <a:prstGeom prst="ellipse">
            <a:avLst/>
          </a:prstGeom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>
            <a:lvl1pPr>
              <a:defRPr sz="1333" baseline="0">
                <a:solidFill>
                  <a:schemeClr val="bg2"/>
                </a:solidFill>
              </a:defRPr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grpSp>
        <p:nvGrpSpPr>
          <p:cNvPr id="13" name="グループ化 12"/>
          <p:cNvGrpSpPr/>
          <p:nvPr userDrawn="1"/>
        </p:nvGrpSpPr>
        <p:grpSpPr>
          <a:xfrm>
            <a:off x="11183682" y="226114"/>
            <a:ext cx="766976" cy="767109"/>
            <a:chOff x="7418859" y="2569953"/>
            <a:chExt cx="934639" cy="934639"/>
          </a:xfrm>
        </p:grpSpPr>
        <p:sp>
          <p:nvSpPr>
            <p:cNvPr id="14" name="涙形 13"/>
            <p:cNvSpPr/>
            <p:nvPr/>
          </p:nvSpPr>
          <p:spPr>
            <a:xfrm>
              <a:off x="7418859" y="2569953"/>
              <a:ext cx="934639" cy="934639"/>
            </a:xfrm>
            <a:prstGeom prst="teardrop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15" name="涙形 14"/>
            <p:cNvSpPr/>
            <p:nvPr/>
          </p:nvSpPr>
          <p:spPr>
            <a:xfrm>
              <a:off x="7527805" y="2678899"/>
              <a:ext cx="716746" cy="716746"/>
            </a:xfrm>
            <a:prstGeom prst="teardrop">
              <a:avLst/>
            </a:prstGeom>
            <a:noFill/>
            <a:ln>
              <a:solidFill>
                <a:schemeClr val="bg1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</p:grpSp>
      <p:sp>
        <p:nvSpPr>
          <p:cNvPr id="1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1323119" y="430098"/>
            <a:ext cx="506295" cy="365125"/>
          </a:xfrm>
          <a:prstGeom prst="rect">
            <a:avLst/>
          </a:prstGeom>
        </p:spPr>
        <p:txBody>
          <a:bodyPr vert="horz" lIns="163303" tIns="81651" rIns="163303" bIns="81651" rtlCol="0" anchor="ctr"/>
          <a:lstStyle>
            <a:lvl1pPr algn="ctr">
              <a:defRPr sz="2666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fld id="{FADD65F2-3061-4838-8922-F719F7BAC906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17" name="タイトル 1"/>
          <p:cNvSpPr>
            <a:spLocks noGrp="1"/>
          </p:cNvSpPr>
          <p:nvPr>
            <p:ph type="title" hasCustomPrompt="1"/>
          </p:nvPr>
        </p:nvSpPr>
        <p:spPr>
          <a:xfrm>
            <a:off x="1632626" y="3573193"/>
            <a:ext cx="8889239" cy="770983"/>
          </a:xfrm>
          <a:prstGeom prst="rect">
            <a:avLst/>
          </a:prstGeom>
        </p:spPr>
        <p:txBody>
          <a:bodyPr anchor="b"/>
          <a:lstStyle>
            <a:lvl1pPr algn="ctr">
              <a:defRPr sz="4400" baseline="0"/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8" name="テキスト プレースホルダー 21"/>
          <p:cNvSpPr>
            <a:spLocks noGrp="1"/>
          </p:cNvSpPr>
          <p:nvPr>
            <p:ph type="body" sz="quarter" idx="11" hasCustomPrompt="1"/>
          </p:nvPr>
        </p:nvSpPr>
        <p:spPr>
          <a:xfrm>
            <a:off x="1617610" y="4192171"/>
            <a:ext cx="8912574" cy="579233"/>
          </a:xfrm>
        </p:spPr>
        <p:txBody>
          <a:bodyPr anchor="t">
            <a:noAutofit/>
          </a:bodyPr>
          <a:lstStyle>
            <a:lvl1pPr marL="0" marR="0" indent="0" algn="ctr" defTabSz="10885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66" baseline="0">
                <a:solidFill>
                  <a:schemeClr val="accent2">
                    <a:lumMod val="75000"/>
                  </a:schemeClr>
                </a:solidFill>
                <a:latin typeface="Bebas Neue Regular" panose="00000500000000000000" pitchFamily="2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940998" y="4961204"/>
            <a:ext cx="8310005" cy="1012874"/>
          </a:xfrm>
        </p:spPr>
        <p:txBody>
          <a:bodyPr anchor="t">
            <a:normAutofit/>
          </a:bodyPr>
          <a:lstStyle>
            <a:lvl1pPr algn="ctr">
              <a:lnSpc>
                <a:spcPct val="130000"/>
              </a:lnSpc>
              <a:spcBef>
                <a:spcPts val="0"/>
              </a:spcBef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4860077" y="4807356"/>
            <a:ext cx="2471846" cy="56569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1107540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250"/>
                            </p:stCondLst>
                            <p:childTnLst>
                              <p:par>
                                <p:cTn id="3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6" grpId="0"/>
      <p:bldP spid="17" grpId="0"/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ntence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732451" y="2187771"/>
            <a:ext cx="10727098" cy="265127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ts val="4000"/>
              </a:lnSpc>
              <a:spcBef>
                <a:spcPts val="0"/>
              </a:spcBef>
              <a:defRPr sz="4400" i="0" baseline="0">
                <a:blipFill dpi="0" rotWithShape="1">
                  <a:blip r:embed="rId3"/>
                  <a:srcRect/>
                  <a:tile tx="0" ty="0" sx="100000" sy="100000" flip="none" algn="tl"/>
                </a:blipFill>
                <a:effectLst>
                  <a:innerShdw blurRad="63500" dist="381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br>
              <a:rPr kumimoji="1" lang="en-US" altLang="ja-JP" dirty="0"/>
            </a:br>
            <a:r>
              <a:rPr kumimoji="1" lang="en-US" altLang="ja-JP" dirty="0"/>
              <a:t>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76960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dirty="0"/>
              <a:t>4/29/2023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914400" y="2151373"/>
            <a:ext cx="10363200" cy="1470025"/>
          </a:xfrm>
          <a:prstGeom prst="rect">
            <a:avLst/>
          </a:prstGeom>
        </p:spPr>
        <p:txBody>
          <a:bodyPr anchor="b"/>
          <a:lstStyle>
            <a:lvl1pPr>
              <a:defRPr sz="5866" baseline="0"/>
            </a:lvl1pPr>
          </a:lstStyle>
          <a:p>
            <a:r>
              <a:rPr kumimoji="1" lang="en-US" altLang="ja-JP" dirty="0"/>
              <a:t>PRESENTATION TITLE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919079" y="3464224"/>
            <a:ext cx="10371075" cy="692149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2666" i="0" baseline="0"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2545549" y="5510814"/>
            <a:ext cx="7100902" cy="111737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lnSpc>
                <a:spcPct val="130000"/>
              </a:lnSpc>
              <a:spcBef>
                <a:spcPts val="0"/>
              </a:spcBef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 userDrawn="1"/>
        </p:nvSpPr>
        <p:spPr>
          <a:xfrm>
            <a:off x="4860077" y="5454246"/>
            <a:ext cx="2471846" cy="56569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599986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dirty="0"/>
              <a:t>4/29/2023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dirty="0"/>
              <a:t>4/29/2023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dirty="0"/>
              <a:t>4/29/2023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dirty="0"/>
              <a:t>4/29/2023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dirty="0"/>
              <a:t>4/29/2023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dirty="0"/>
              <a:t>4/29/2023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dirty="0"/>
              <a:t>4/29/2023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E0D914D-B099-4142-A885-11F276715148}" type="datetimeFigureOut">
              <a:rPr lang="en-US" dirty="0"/>
              <a:t>4/29/2023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  <p:sldLayoutId id="2147483671" r:id="rId18"/>
    <p:sldLayoutId id="2147483672" r:id="rId19"/>
    <p:sldLayoutId id="2147483673" r:id="rId20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ebp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4791" y="2575245"/>
            <a:ext cx="8825658" cy="1922214"/>
          </a:xfrm>
        </p:spPr>
        <p:txBody>
          <a:bodyPr/>
          <a:lstStyle/>
          <a:p>
            <a:pPr algn="ctr"/>
            <a:r>
              <a:rPr lang="en-US" sz="10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Social CRM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D09485-3EBE-8C9D-9238-07D82D5D70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4791" y="5470108"/>
            <a:ext cx="8825658" cy="861420"/>
          </a:xfrm>
        </p:spPr>
        <p:txBody>
          <a:bodyPr/>
          <a:lstStyle/>
          <a:p>
            <a:pPr algn="ctr"/>
            <a:r>
              <a:rPr lang="en-US" altLang="ja-JP" sz="1800" b="1" dirty="0"/>
              <a:t>SITI MONALISA, ST, M.KOM</a:t>
            </a:r>
          </a:p>
          <a:p>
            <a:pPr algn="ctr"/>
            <a:r>
              <a:rPr lang="en-US" altLang="ja-JP" sz="1800" b="1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3400868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926" t="19140" r="22950" b="5469"/>
          <a:stretch/>
        </p:blipFill>
        <p:spPr>
          <a:xfrm>
            <a:off x="1343025" y="0"/>
            <a:ext cx="8686800" cy="6679492"/>
          </a:xfrm>
          <a:prstGeom prst="rect">
            <a:avLst/>
          </a:prstGeom>
        </p:spPr>
      </p:pic>
      <p:sp>
        <p:nvSpPr>
          <p:cNvPr id="5" name="フッター プレースホルダー 2">
            <a:extLst>
              <a:ext uri="{FF2B5EF4-FFF2-40B4-BE49-F238E27FC236}">
                <a16:creationId xmlns:a16="http://schemas.microsoft.com/office/drawing/2014/main" id="{EDA95536-AA56-7141-089E-A6D47A01B85E}"/>
              </a:ext>
            </a:extLst>
          </p:cNvPr>
          <p:cNvSpPr txBox="1">
            <a:spLocks/>
          </p:cNvSpPr>
          <p:nvPr/>
        </p:nvSpPr>
        <p:spPr>
          <a:xfrm>
            <a:off x="0" y="6405648"/>
            <a:ext cx="12192000" cy="547688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6513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3027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540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6054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567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9081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5594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2108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Siti Monalisa, ST, </a:t>
            </a:r>
            <a:r>
              <a:rPr lang="en-US" altLang="ja-JP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M.Kom</a:t>
            </a:r>
            <a:r>
              <a:rPr lang="en-US" altLang="ja-JP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 (</a:t>
            </a:r>
            <a:r>
              <a:rPr lang="en-US" altLang="ja-JP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Kapita</a:t>
            </a:r>
            <a:r>
              <a:rPr lang="en-US" altLang="ja-JP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 </a:t>
            </a:r>
            <a:r>
              <a:rPr lang="en-US" altLang="ja-JP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Selekta</a:t>
            </a:r>
            <a:r>
              <a:rPr lang="en-US" altLang="ja-JP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  Prodi SI 2023)</a:t>
            </a:r>
            <a:endParaRPr lang="ja-JP" altLang="en-US" sz="1600" dirty="0">
              <a:solidFill>
                <a:schemeClr val="tx1">
                  <a:lumMod val="90000"/>
                  <a:lumOff val="10000"/>
                </a:schemeClr>
              </a:solidFill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31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18248"/>
            <a:ext cx="10039520" cy="706964"/>
          </a:xfrm>
        </p:spPr>
        <p:txBody>
          <a:bodyPr/>
          <a:lstStyle/>
          <a:p>
            <a:r>
              <a:rPr lang="en-US" dirty="0"/>
              <a:t>Data Mining of Social Media – the Bridge between Traditional and Social CRM </a:t>
            </a:r>
            <a:br>
              <a:rPr lang="en-US" dirty="0"/>
            </a:br>
            <a:r>
              <a:rPr lang="en-US" sz="1800" dirty="0"/>
              <a:t>Sohail, 2019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err="1"/>
              <a:t>Terdapat</a:t>
            </a:r>
            <a:r>
              <a:rPr lang="en-US" sz="3600" dirty="0"/>
              <a:t> 2 </a:t>
            </a:r>
            <a:r>
              <a:rPr lang="en-US" sz="3600" dirty="0" err="1"/>
              <a:t>tipe</a:t>
            </a:r>
            <a:r>
              <a:rPr lang="en-US" sz="3600" dirty="0"/>
              <a:t> data </a:t>
            </a:r>
            <a:r>
              <a:rPr lang="en-US" sz="3600" dirty="0" err="1"/>
              <a:t>sosial</a:t>
            </a:r>
            <a:r>
              <a:rPr lang="en-US" sz="3600" dirty="0"/>
              <a:t> media :</a:t>
            </a:r>
          </a:p>
          <a:p>
            <a:pPr>
              <a:buFont typeface="+mj-lt"/>
              <a:buAutoNum type="arabicPeriod"/>
            </a:pPr>
            <a:r>
              <a:rPr lang="en-US" sz="3600" dirty="0"/>
              <a:t>Social Networking Sites Data</a:t>
            </a:r>
          </a:p>
          <a:p>
            <a:pPr>
              <a:buFont typeface="+mj-lt"/>
              <a:buAutoNum type="arabicPeriod"/>
            </a:pPr>
            <a:r>
              <a:rPr lang="en-US" sz="3600" dirty="0"/>
              <a:t>Blog Analysis</a:t>
            </a:r>
          </a:p>
          <a:p>
            <a:pPr>
              <a:buFont typeface="+mj-lt"/>
              <a:buAutoNum type="arabicPeriod"/>
            </a:pPr>
            <a:endParaRPr lang="en-US" sz="3600" dirty="0"/>
          </a:p>
        </p:txBody>
      </p:sp>
      <p:sp>
        <p:nvSpPr>
          <p:cNvPr id="5" name="フッター プレースホルダー 2">
            <a:extLst>
              <a:ext uri="{FF2B5EF4-FFF2-40B4-BE49-F238E27FC236}">
                <a16:creationId xmlns:a16="http://schemas.microsoft.com/office/drawing/2014/main" id="{E6CC5D08-9E19-7C47-852F-32D98118664F}"/>
              </a:ext>
            </a:extLst>
          </p:cNvPr>
          <p:cNvSpPr txBox="1">
            <a:spLocks/>
          </p:cNvSpPr>
          <p:nvPr/>
        </p:nvSpPr>
        <p:spPr>
          <a:xfrm>
            <a:off x="0" y="6405648"/>
            <a:ext cx="12192000" cy="547688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6513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3027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540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6054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567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9081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5594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2108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Siti Monalisa, ST, </a:t>
            </a:r>
            <a:r>
              <a:rPr lang="en-US" altLang="ja-JP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M.Kom</a:t>
            </a:r>
            <a:r>
              <a:rPr lang="en-US" altLang="ja-JP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 (</a:t>
            </a:r>
            <a:r>
              <a:rPr lang="en-US" altLang="ja-JP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Kapita</a:t>
            </a:r>
            <a:r>
              <a:rPr lang="en-US" altLang="ja-JP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 </a:t>
            </a:r>
            <a:r>
              <a:rPr lang="en-US" altLang="ja-JP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Selekta</a:t>
            </a:r>
            <a:r>
              <a:rPr lang="en-US" altLang="ja-JP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  Prodi SI 2023)</a:t>
            </a:r>
            <a:endParaRPr lang="ja-JP" altLang="en-US" sz="1600" dirty="0">
              <a:solidFill>
                <a:schemeClr val="tx1">
                  <a:lumMod val="90000"/>
                  <a:lumOff val="10000"/>
                </a:schemeClr>
              </a:solidFill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889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Mining for Social CRM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6075" indent="-346075">
              <a:buFont typeface="+mj-lt"/>
              <a:buAutoNum type="arabicPeriod"/>
            </a:pPr>
            <a:r>
              <a:rPr lang="en-US" sz="2000" dirty="0" err="1"/>
              <a:t>Asosiasi</a:t>
            </a:r>
            <a:r>
              <a:rPr lang="en-US" sz="2000" dirty="0"/>
              <a:t>  : </a:t>
            </a:r>
            <a:r>
              <a:rPr lang="en-US" sz="2000" dirty="0" err="1"/>
              <a:t>penetapan</a:t>
            </a:r>
            <a:r>
              <a:rPr lang="en-US" sz="2000" dirty="0"/>
              <a:t> </a:t>
            </a:r>
            <a:r>
              <a:rPr lang="en-US" sz="2000" dirty="0" err="1"/>
              <a:t>harga</a:t>
            </a:r>
            <a:r>
              <a:rPr lang="en-US" sz="2000" dirty="0"/>
              <a:t> </a:t>
            </a:r>
            <a:r>
              <a:rPr lang="en-US" sz="2000" dirty="0" err="1"/>
              <a:t>promosi</a:t>
            </a:r>
            <a:r>
              <a:rPr lang="en-US" sz="2000" dirty="0"/>
              <a:t>, </a:t>
            </a:r>
            <a:r>
              <a:rPr lang="en-US" sz="2000" dirty="0" err="1"/>
              <a:t>analisis</a:t>
            </a:r>
            <a:r>
              <a:rPr lang="en-US" sz="2000" dirty="0"/>
              <a:t> </a:t>
            </a:r>
            <a:r>
              <a:rPr lang="en-US" sz="2000" dirty="0" err="1"/>
              <a:t>keranjang</a:t>
            </a:r>
            <a:r>
              <a:rPr lang="en-US" sz="2000" dirty="0"/>
              <a:t> pasar, dan </a:t>
            </a:r>
            <a:r>
              <a:rPr lang="en-US" sz="2000" dirty="0" err="1"/>
              <a:t>pengelompokan</a:t>
            </a:r>
            <a:r>
              <a:rPr lang="en-US" sz="2000" dirty="0"/>
              <a:t> </a:t>
            </a:r>
            <a:r>
              <a:rPr lang="en-US" sz="2000" dirty="0" err="1"/>
              <a:t>pelanggan</a:t>
            </a:r>
            <a:r>
              <a:rPr lang="en-US" sz="2000" dirty="0"/>
              <a:t>. </a:t>
            </a:r>
          </a:p>
          <a:p>
            <a:pPr marL="346075" indent="0">
              <a:buNone/>
            </a:pPr>
            <a:r>
              <a:rPr lang="en-US" sz="2000" dirty="0" err="1"/>
              <a:t>Misalnya</a:t>
            </a:r>
            <a:r>
              <a:rPr lang="en-US" sz="2000" dirty="0"/>
              <a:t>, model </a:t>
            </a:r>
            <a:r>
              <a:rPr lang="en-US" sz="2000" dirty="0" err="1"/>
              <a:t>klasifikasi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digunakan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mengidentifikasi</a:t>
            </a:r>
            <a:r>
              <a:rPr lang="en-US" sz="2000" dirty="0"/>
              <a:t> </a:t>
            </a:r>
            <a:r>
              <a:rPr lang="en-US" sz="2000" dirty="0" err="1"/>
              <a:t>pemohon</a:t>
            </a:r>
            <a:r>
              <a:rPr lang="en-US" sz="2000" dirty="0"/>
              <a:t> </a:t>
            </a:r>
            <a:r>
              <a:rPr lang="en-US" sz="2000" dirty="0" err="1"/>
              <a:t>pinjaman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risiko</a:t>
            </a:r>
            <a:r>
              <a:rPr lang="en-US" sz="2000" dirty="0"/>
              <a:t> </a:t>
            </a:r>
            <a:r>
              <a:rPr lang="en-US" sz="2000" dirty="0" err="1"/>
              <a:t>kredit</a:t>
            </a:r>
            <a:r>
              <a:rPr lang="en-US" sz="2000" dirty="0"/>
              <a:t> </a:t>
            </a:r>
            <a:r>
              <a:rPr lang="en-US" sz="2000" dirty="0" err="1"/>
              <a:t>rendah</a:t>
            </a:r>
            <a:r>
              <a:rPr lang="en-US" sz="2000" dirty="0"/>
              <a:t>, </a:t>
            </a:r>
            <a:r>
              <a:rPr lang="en-US" sz="2000" dirty="0" err="1"/>
              <a:t>sedang</a:t>
            </a:r>
            <a:r>
              <a:rPr lang="en-US" sz="2000" dirty="0"/>
              <a:t>,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tinggi</a:t>
            </a:r>
            <a:r>
              <a:rPr lang="en-US" sz="2000" dirty="0"/>
              <a:t>.</a:t>
            </a:r>
          </a:p>
          <a:p>
            <a:pPr>
              <a:buFont typeface="+mj-lt"/>
              <a:buAutoNum type="arabicPeriod" startAt="2"/>
            </a:pPr>
            <a:r>
              <a:rPr lang="en-US" sz="2000" dirty="0"/>
              <a:t>Clustering :  </a:t>
            </a:r>
            <a:r>
              <a:rPr lang="en-US" sz="2000" dirty="0" err="1"/>
              <a:t>diterapkan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segmentasi</a:t>
            </a:r>
            <a:r>
              <a:rPr lang="en-US" sz="2000" dirty="0"/>
              <a:t> </a:t>
            </a:r>
            <a:r>
              <a:rPr lang="en-US" sz="2000" dirty="0" err="1"/>
              <a:t>pasar</a:t>
            </a:r>
            <a:r>
              <a:rPr lang="en-US" sz="2000" dirty="0"/>
              <a:t>, </a:t>
            </a:r>
            <a:r>
              <a:rPr lang="en-US" sz="2000" dirty="0" err="1"/>
              <a:t>analisis</a:t>
            </a:r>
            <a:r>
              <a:rPr lang="en-US" sz="2000" dirty="0"/>
              <a:t> </a:t>
            </a:r>
            <a:r>
              <a:rPr lang="en-US" sz="2000" dirty="0" err="1"/>
              <a:t>jaringan</a:t>
            </a:r>
            <a:r>
              <a:rPr lang="en-US" sz="2000" dirty="0"/>
              <a:t> </a:t>
            </a:r>
            <a:r>
              <a:rPr lang="en-US" sz="2000" dirty="0" err="1"/>
              <a:t>sosial</a:t>
            </a:r>
            <a:r>
              <a:rPr lang="en-US" sz="2000" dirty="0"/>
              <a:t>,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kecenderungan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melakukan</a:t>
            </a:r>
            <a:r>
              <a:rPr lang="en-US" sz="2000" dirty="0"/>
              <a:t> cross-sell.</a:t>
            </a:r>
          </a:p>
          <a:p>
            <a:pPr>
              <a:buFont typeface="+mj-lt"/>
              <a:buAutoNum type="arabicPeriod" startAt="2"/>
            </a:pPr>
            <a:r>
              <a:rPr lang="en-US" sz="2000" dirty="0" err="1"/>
              <a:t>Analisis</a:t>
            </a:r>
            <a:r>
              <a:rPr lang="en-US" sz="2000" dirty="0"/>
              <a:t> </a:t>
            </a:r>
            <a:r>
              <a:rPr lang="en-US" sz="2000" dirty="0" err="1"/>
              <a:t>Regresi</a:t>
            </a:r>
            <a:r>
              <a:rPr lang="en-US" sz="2000" dirty="0"/>
              <a:t>  : </a:t>
            </a:r>
            <a:r>
              <a:rPr lang="en-US" sz="2000" dirty="0" err="1"/>
              <a:t>memproyeksikan</a:t>
            </a:r>
            <a:r>
              <a:rPr lang="en-US" sz="2000" dirty="0"/>
              <a:t> </a:t>
            </a:r>
            <a:r>
              <a:rPr lang="en-US" sz="2000" dirty="0" err="1"/>
              <a:t>harga</a:t>
            </a:r>
            <a:r>
              <a:rPr lang="en-US" sz="2000" dirty="0"/>
              <a:t> </a:t>
            </a:r>
            <a:r>
              <a:rPr lang="en-US" sz="2000" dirty="0" err="1"/>
              <a:t>rumah</a:t>
            </a:r>
            <a:r>
              <a:rPr lang="en-US" sz="2000" dirty="0"/>
              <a:t> </a:t>
            </a:r>
            <a:r>
              <a:rPr lang="en-US" sz="2000" dirty="0" err="1"/>
              <a:t>berdasarkan</a:t>
            </a:r>
            <a:r>
              <a:rPr lang="en-US" sz="2000" dirty="0"/>
              <a:t> </a:t>
            </a:r>
            <a:r>
              <a:rPr lang="en-US" sz="2000" dirty="0" err="1"/>
              <a:t>ukuran</a:t>
            </a:r>
            <a:r>
              <a:rPr lang="en-US" sz="2000" dirty="0"/>
              <a:t>, </a:t>
            </a:r>
            <a:r>
              <a:rPr lang="en-US" sz="2000" dirty="0" err="1"/>
              <a:t>usia</a:t>
            </a:r>
            <a:r>
              <a:rPr lang="en-US" sz="2000" dirty="0"/>
              <a:t>, </a:t>
            </a:r>
            <a:r>
              <a:rPr lang="en-US" sz="2000" dirty="0" err="1"/>
              <a:t>jumlah</a:t>
            </a:r>
            <a:r>
              <a:rPr lang="en-US" sz="2000" dirty="0"/>
              <a:t> </a:t>
            </a:r>
            <a:r>
              <a:rPr lang="en-US" sz="2000" dirty="0" err="1"/>
              <a:t>kamar</a:t>
            </a:r>
            <a:r>
              <a:rPr lang="en-US" sz="2000" dirty="0"/>
              <a:t>,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lokasi</a:t>
            </a:r>
            <a:r>
              <a:rPr lang="en-US" sz="2000" dirty="0"/>
              <a:t>. </a:t>
            </a:r>
          </a:p>
        </p:txBody>
      </p:sp>
      <p:sp>
        <p:nvSpPr>
          <p:cNvPr id="9" name="フッター プレースホルダー 2">
            <a:extLst>
              <a:ext uri="{FF2B5EF4-FFF2-40B4-BE49-F238E27FC236}">
                <a16:creationId xmlns:a16="http://schemas.microsoft.com/office/drawing/2014/main" id="{404B8470-885E-9C42-D550-89B6E9F34B3D}"/>
              </a:ext>
            </a:extLst>
          </p:cNvPr>
          <p:cNvSpPr txBox="1">
            <a:spLocks/>
          </p:cNvSpPr>
          <p:nvPr/>
        </p:nvSpPr>
        <p:spPr>
          <a:xfrm>
            <a:off x="0" y="6405648"/>
            <a:ext cx="12192000" cy="547688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6513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3027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540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6054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567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9081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5594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2108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Siti Monalisa, ST, </a:t>
            </a:r>
            <a:r>
              <a:rPr lang="en-US" altLang="ja-JP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M.Kom</a:t>
            </a:r>
            <a:r>
              <a:rPr lang="en-US" altLang="ja-JP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 (</a:t>
            </a:r>
            <a:r>
              <a:rPr lang="en-US" altLang="ja-JP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Kapita</a:t>
            </a:r>
            <a:r>
              <a:rPr lang="en-US" altLang="ja-JP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 </a:t>
            </a:r>
            <a:r>
              <a:rPr lang="en-US" altLang="ja-JP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Selekta</a:t>
            </a:r>
            <a:r>
              <a:rPr lang="en-US" altLang="ja-JP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  Prodi SI 2023)</a:t>
            </a:r>
            <a:endParaRPr lang="ja-JP" altLang="en-US" sz="1600" dirty="0">
              <a:solidFill>
                <a:schemeClr val="tx1">
                  <a:lumMod val="90000"/>
                  <a:lumOff val="10000"/>
                </a:schemeClr>
              </a:solidFill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85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CRM metrics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Traffic </a:t>
            </a:r>
          </a:p>
          <a:p>
            <a:r>
              <a:rPr lang="en-US" sz="2800" dirty="0"/>
              <a:t>Engagement</a:t>
            </a:r>
          </a:p>
          <a:p>
            <a:r>
              <a:rPr lang="en-US" sz="2800" dirty="0"/>
              <a:t>Level of followers</a:t>
            </a:r>
          </a:p>
          <a:p>
            <a:r>
              <a:rPr lang="en-US" sz="2800" dirty="0"/>
              <a:t>Brand mention</a:t>
            </a:r>
          </a:p>
          <a:p>
            <a:endParaRPr lang="en-US" sz="2800" dirty="0"/>
          </a:p>
        </p:txBody>
      </p:sp>
      <p:sp>
        <p:nvSpPr>
          <p:cNvPr id="4" name="フッター プレースホルダー 2">
            <a:extLst>
              <a:ext uri="{FF2B5EF4-FFF2-40B4-BE49-F238E27FC236}">
                <a16:creationId xmlns:a16="http://schemas.microsoft.com/office/drawing/2014/main" id="{0B0A3171-FAAD-C469-373F-205E812B1CCB}"/>
              </a:ext>
            </a:extLst>
          </p:cNvPr>
          <p:cNvSpPr txBox="1">
            <a:spLocks/>
          </p:cNvSpPr>
          <p:nvPr/>
        </p:nvSpPr>
        <p:spPr>
          <a:xfrm>
            <a:off x="0" y="6405648"/>
            <a:ext cx="12192000" cy="547688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6513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3027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540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6054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567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9081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5594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2108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Siti Monalisa, ST, </a:t>
            </a:r>
            <a:r>
              <a:rPr lang="en-US" altLang="ja-JP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M.Kom</a:t>
            </a:r>
            <a:r>
              <a:rPr lang="en-US" altLang="ja-JP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 (</a:t>
            </a:r>
            <a:r>
              <a:rPr lang="en-US" altLang="ja-JP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Kapita</a:t>
            </a:r>
            <a:r>
              <a:rPr lang="en-US" altLang="ja-JP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 </a:t>
            </a:r>
            <a:r>
              <a:rPr lang="en-US" altLang="ja-JP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Selekta</a:t>
            </a:r>
            <a:r>
              <a:rPr lang="en-US" altLang="ja-JP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  Prodi SI 2023)</a:t>
            </a:r>
            <a:endParaRPr lang="ja-JP" altLang="en-US" sz="1600" dirty="0">
              <a:solidFill>
                <a:schemeClr val="tx1">
                  <a:lumMod val="90000"/>
                  <a:lumOff val="10000"/>
                </a:schemeClr>
              </a:solidFill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144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 social CRM platforms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Salesforce Social Studio</a:t>
            </a:r>
          </a:p>
          <a:p>
            <a:r>
              <a:rPr lang="en-US" sz="3200" dirty="0" err="1"/>
              <a:t>HubSpot</a:t>
            </a:r>
            <a:endParaRPr lang="en-US" sz="3200" dirty="0"/>
          </a:p>
          <a:p>
            <a:r>
              <a:rPr lang="en-US" sz="3200" dirty="0" err="1"/>
              <a:t>Zoho</a:t>
            </a:r>
            <a:endParaRPr lang="en-US" sz="3200" dirty="0"/>
          </a:p>
          <a:p>
            <a:r>
              <a:rPr lang="en-US" sz="3200" dirty="0"/>
              <a:t>Sprout Social</a:t>
            </a:r>
          </a:p>
          <a:p>
            <a:endParaRPr lang="en-US" sz="3200" dirty="0"/>
          </a:p>
        </p:txBody>
      </p:sp>
      <p:sp>
        <p:nvSpPr>
          <p:cNvPr id="4" name="フッター プレースホルダー 2">
            <a:extLst>
              <a:ext uri="{FF2B5EF4-FFF2-40B4-BE49-F238E27FC236}">
                <a16:creationId xmlns:a16="http://schemas.microsoft.com/office/drawing/2014/main" id="{E8F25426-B7E8-0B29-826B-ADD2CF32ACEA}"/>
              </a:ext>
            </a:extLst>
          </p:cNvPr>
          <p:cNvSpPr txBox="1">
            <a:spLocks/>
          </p:cNvSpPr>
          <p:nvPr/>
        </p:nvSpPr>
        <p:spPr>
          <a:xfrm>
            <a:off x="0" y="6405648"/>
            <a:ext cx="12192000" cy="547688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6513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3027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540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6054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567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9081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5594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2108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Siti Monalisa, ST, </a:t>
            </a:r>
            <a:r>
              <a:rPr lang="en-US" altLang="ja-JP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M.Kom</a:t>
            </a:r>
            <a:r>
              <a:rPr lang="en-US" altLang="ja-JP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 (</a:t>
            </a:r>
            <a:r>
              <a:rPr lang="en-US" altLang="ja-JP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Kapita</a:t>
            </a:r>
            <a:r>
              <a:rPr lang="en-US" altLang="ja-JP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 </a:t>
            </a:r>
            <a:r>
              <a:rPr lang="en-US" altLang="ja-JP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Selekta</a:t>
            </a:r>
            <a:r>
              <a:rPr lang="en-US" altLang="ja-JP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  Prodi SI 2023)</a:t>
            </a:r>
            <a:endParaRPr lang="ja-JP" altLang="en-US" sz="1600" dirty="0">
              <a:solidFill>
                <a:schemeClr val="tx1">
                  <a:lumMod val="90000"/>
                  <a:lumOff val="10000"/>
                </a:schemeClr>
              </a:solidFill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308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12" name="タイトル 11"/>
          <p:cNvSpPr>
            <a:spLocks noGrp="1"/>
          </p:cNvSpPr>
          <p:nvPr>
            <p:ph type="title"/>
          </p:nvPr>
        </p:nvSpPr>
        <p:spPr>
          <a:xfrm>
            <a:off x="331248" y="3573168"/>
            <a:ext cx="11498167" cy="770849"/>
          </a:xfrm>
        </p:spPr>
        <p:txBody>
          <a:bodyPr/>
          <a:lstStyle/>
          <a:p>
            <a:r>
              <a:rPr lang="en-US" altLang="ja-JP" sz="2666" b="1" dirty="0">
                <a:solidFill>
                  <a:schemeClr val="tx1"/>
                </a:solidFill>
                <a:latin typeface="+mn-lt"/>
              </a:rPr>
              <a:t>BEBERAPA TIPS – TIPS MEMPERCEPAT MENULIS </a:t>
            </a:r>
            <a:br>
              <a:rPr lang="en-US" altLang="ja-JP" sz="2666" b="1" dirty="0">
                <a:solidFill>
                  <a:schemeClr val="tx1"/>
                </a:solidFill>
                <a:latin typeface="+mn-lt"/>
              </a:rPr>
            </a:br>
            <a:r>
              <a:rPr lang="en-US" altLang="ja-JP" sz="2666" b="1" dirty="0">
                <a:solidFill>
                  <a:schemeClr val="tx1"/>
                </a:solidFill>
                <a:latin typeface="+mn-lt"/>
              </a:rPr>
              <a:t>DAN MENYELESAIKAN RISET</a:t>
            </a:r>
            <a:endParaRPr lang="ja-JP" altLang="en-US" sz="2666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1"/>
          </p:nvPr>
        </p:nvSpPr>
        <p:spPr>
          <a:xfrm>
            <a:off x="1617610" y="4337785"/>
            <a:ext cx="8912574" cy="579133"/>
          </a:xfrm>
        </p:spPr>
        <p:txBody>
          <a:bodyPr/>
          <a:lstStyle/>
          <a:p>
            <a:r>
              <a:rPr kumimoji="1" lang="en-US" altLang="ja-JP" dirty="0"/>
              <a:t>OLEH: </a:t>
            </a:r>
            <a:r>
              <a:rPr lang="en-US" altLang="ja-JP" dirty="0"/>
              <a:t>SITI MONALISA, ST, M.KOM</a:t>
            </a:r>
          </a:p>
          <a:p>
            <a:endParaRPr kumimoji="1" lang="ja-JP" altLang="en-US" dirty="0"/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ja-JP" dirty="0"/>
              <a:t>Cibo natum quidam mea no, ne eros ipsum quo. Quo adhuc molestiae te. </a:t>
            </a:r>
            <a:br>
              <a:rPr lang="en-US" altLang="ja-JP" dirty="0"/>
            </a:br>
            <a:r>
              <a:rPr lang="en-US" altLang="ja-JP" dirty="0"/>
              <a:t>Habeo debitis adversarium at ius, eos ei consul sensibus, ne probo mundi cotidieque sit. </a:t>
            </a:r>
            <a:br>
              <a:rPr lang="en-US" altLang="ja-JP" dirty="0"/>
            </a:br>
            <a:r>
              <a:rPr lang="en-US" altLang="ja-JP" dirty="0"/>
              <a:t>Mel erat repudiandae in, no quod debitis epicurei eam, te decore propriae has.</a:t>
            </a:r>
            <a:endParaRPr kumimoji="1" lang="ja-JP" alt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0" r="237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66724709"/>
      </p:ext>
    </p:extLst>
  </p:cSld>
  <p:clrMapOvr>
    <a:masterClrMapping/>
  </p:clrMapOvr>
  <p:transition spd="slow" advTm="5522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6"/>
          </p:nvPr>
        </p:nvSpPr>
        <p:spPr>
          <a:xfrm>
            <a:off x="440954" y="596840"/>
            <a:ext cx="10727098" cy="1112989"/>
          </a:xfrm>
        </p:spPr>
        <p:txBody>
          <a:bodyPr/>
          <a:lstStyle/>
          <a:p>
            <a:r>
              <a:rPr lang="en-US" altLang="ja-JP" b="1" dirty="0"/>
              <a:t>1. </a:t>
            </a:r>
            <a:r>
              <a:rPr lang="en-US" altLang="ja-JP" b="1" dirty="0" err="1"/>
              <a:t>Mencegah</a:t>
            </a:r>
            <a:r>
              <a:rPr lang="en-US" altLang="ja-JP" b="1" dirty="0"/>
              <a:t> </a:t>
            </a:r>
            <a:r>
              <a:rPr lang="en-US" altLang="ja-JP" b="1" dirty="0" err="1"/>
              <a:t>Plagiat</a:t>
            </a:r>
            <a:endParaRPr lang="en-US" altLang="ja-JP" b="1" dirty="0"/>
          </a:p>
        </p:txBody>
      </p:sp>
      <p:sp>
        <p:nvSpPr>
          <p:cNvPr id="2" name="Rectangle 1"/>
          <p:cNvSpPr/>
          <p:nvPr/>
        </p:nvSpPr>
        <p:spPr>
          <a:xfrm>
            <a:off x="440954" y="1890751"/>
            <a:ext cx="914347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 err="1">
                <a:solidFill>
                  <a:schemeClr val="bg2"/>
                </a:solidFill>
              </a:rPr>
              <a:t>Bacalah</a:t>
            </a:r>
            <a:r>
              <a:rPr lang="en-US" altLang="ja-JP" sz="1200" dirty="0">
                <a:solidFill>
                  <a:schemeClr val="bg2"/>
                </a:solidFill>
              </a:rPr>
              <a:t> Dan </a:t>
            </a:r>
            <a:r>
              <a:rPr lang="en-US" altLang="ja-JP" sz="1200" dirty="0" err="1">
                <a:solidFill>
                  <a:schemeClr val="bg2"/>
                </a:solidFill>
              </a:rPr>
              <a:t>Gunakan</a:t>
            </a:r>
            <a:r>
              <a:rPr lang="en-US" altLang="ja-JP" sz="1200" dirty="0">
                <a:solidFill>
                  <a:schemeClr val="bg2"/>
                </a:solidFill>
              </a:rPr>
              <a:t> Paper Bahasa </a:t>
            </a:r>
            <a:r>
              <a:rPr lang="en-US" altLang="ja-JP" sz="1200" dirty="0" err="1">
                <a:solidFill>
                  <a:schemeClr val="bg2"/>
                </a:solidFill>
              </a:rPr>
              <a:t>Inggris</a:t>
            </a:r>
            <a:r>
              <a:rPr lang="en-US" altLang="ja-JP" sz="1200" dirty="0">
                <a:solidFill>
                  <a:schemeClr val="bg2"/>
                </a:solidFill>
              </a:rPr>
              <a:t> </a:t>
            </a:r>
            <a:r>
              <a:rPr lang="en-US" altLang="ja-JP" sz="1200" dirty="0" err="1">
                <a:solidFill>
                  <a:schemeClr val="bg2"/>
                </a:solidFill>
              </a:rPr>
              <a:t>Sebagai</a:t>
            </a:r>
            <a:r>
              <a:rPr lang="en-US" altLang="ja-JP" sz="1200" dirty="0">
                <a:solidFill>
                  <a:schemeClr val="bg2"/>
                </a:solidFill>
              </a:rPr>
              <a:t>  </a:t>
            </a:r>
            <a:r>
              <a:rPr lang="en-US" altLang="ja-JP" sz="1200" dirty="0" err="1">
                <a:solidFill>
                  <a:schemeClr val="bg2"/>
                </a:solidFill>
              </a:rPr>
              <a:t>Referensi</a:t>
            </a:r>
            <a:r>
              <a:rPr lang="en-US" altLang="ja-JP" sz="1200" dirty="0">
                <a:solidFill>
                  <a:schemeClr val="bg2"/>
                </a:solidFill>
              </a:rPr>
              <a:t> </a:t>
            </a:r>
            <a:r>
              <a:rPr lang="en-US" altLang="ja-JP" sz="1200" dirty="0" err="1">
                <a:solidFill>
                  <a:schemeClr val="bg2"/>
                </a:solidFill>
              </a:rPr>
              <a:t>Utama</a:t>
            </a:r>
            <a:endParaRPr lang="ja-JP" altLang="en-US" sz="1200" dirty="0">
              <a:solidFill>
                <a:schemeClr val="bg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8457" b="14863"/>
          <a:stretch/>
        </p:blipFill>
        <p:spPr>
          <a:xfrm>
            <a:off x="440954" y="2280534"/>
            <a:ext cx="4739747" cy="23814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954" y="4695588"/>
            <a:ext cx="4424400" cy="23903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7446" t="21148" r="36568" b="33828"/>
          <a:stretch/>
        </p:blipFill>
        <p:spPr>
          <a:xfrm>
            <a:off x="6412939" y="2556013"/>
            <a:ext cx="5779061" cy="30568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17140" t="27701" r="36873" b="56201"/>
          <a:stretch/>
        </p:blipFill>
        <p:spPr>
          <a:xfrm>
            <a:off x="6412939" y="5612874"/>
            <a:ext cx="5809712" cy="109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71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172">
        <p14:reveal/>
      </p:transition>
    </mc:Choice>
    <mc:Fallback xmlns="">
      <p:transition spd="slow" advTm="4172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6"/>
          </p:nvPr>
        </p:nvSpPr>
        <p:spPr>
          <a:xfrm>
            <a:off x="440954" y="596840"/>
            <a:ext cx="10727098" cy="1112989"/>
          </a:xfrm>
        </p:spPr>
        <p:txBody>
          <a:bodyPr/>
          <a:lstStyle/>
          <a:p>
            <a:r>
              <a:rPr lang="en-US" altLang="ja-JP" b="1" dirty="0"/>
              <a:t>2. </a:t>
            </a:r>
            <a:r>
              <a:rPr lang="en-US" altLang="ja-JP" b="1" dirty="0" err="1"/>
              <a:t>Mencari</a:t>
            </a:r>
            <a:r>
              <a:rPr lang="en-US" altLang="ja-JP" b="1" dirty="0"/>
              <a:t> </a:t>
            </a:r>
            <a:r>
              <a:rPr lang="en-US" altLang="ja-JP" b="1" dirty="0" err="1"/>
              <a:t>Topik</a:t>
            </a:r>
            <a:r>
              <a:rPr lang="en-US" altLang="ja-JP" b="1" dirty="0"/>
              <a:t> </a:t>
            </a:r>
            <a:r>
              <a:rPr lang="en-US" altLang="ja-JP" b="1" dirty="0" err="1"/>
              <a:t>Penelitian</a:t>
            </a:r>
            <a:r>
              <a:rPr lang="en-US" altLang="ja-JP" b="1" dirty="0"/>
              <a:t> </a:t>
            </a:r>
            <a:r>
              <a:rPr lang="en-US" altLang="ja-JP" b="1" dirty="0" err="1"/>
              <a:t>Dimasa</a:t>
            </a:r>
            <a:r>
              <a:rPr lang="en-US" altLang="ja-JP" b="1" dirty="0"/>
              <a:t> </a:t>
            </a:r>
            <a:r>
              <a:rPr lang="en-US" altLang="ja-JP" b="1" dirty="0" err="1"/>
              <a:t>Pandemi</a:t>
            </a:r>
            <a:r>
              <a:rPr lang="en-US" altLang="ja-JP" b="1" dirty="0"/>
              <a:t> </a:t>
            </a:r>
            <a:r>
              <a:rPr lang="en-US" altLang="ja-JP" b="1" dirty="0" err="1"/>
              <a:t>Tanpa</a:t>
            </a:r>
            <a:r>
              <a:rPr lang="en-US" altLang="ja-JP" b="1" dirty="0"/>
              <a:t> </a:t>
            </a:r>
            <a:r>
              <a:rPr lang="en-US" altLang="ja-JP" b="1" dirty="0" err="1"/>
              <a:t>Studi</a:t>
            </a:r>
            <a:r>
              <a:rPr lang="en-US" altLang="ja-JP" b="1" dirty="0"/>
              <a:t> </a:t>
            </a:r>
            <a:r>
              <a:rPr lang="en-US" altLang="ja-JP" b="1" dirty="0" err="1"/>
              <a:t>Kasus</a:t>
            </a:r>
            <a:endParaRPr lang="en-US" altLang="ja-JP" b="1" dirty="0"/>
          </a:p>
        </p:txBody>
      </p:sp>
      <p:sp>
        <p:nvSpPr>
          <p:cNvPr id="2" name="Rectangle 1"/>
          <p:cNvSpPr/>
          <p:nvPr/>
        </p:nvSpPr>
        <p:spPr>
          <a:xfrm>
            <a:off x="178467" y="3090966"/>
            <a:ext cx="52117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66" indent="-342866">
              <a:buAutoNum type="arabicPeriod"/>
            </a:pPr>
            <a:r>
              <a:rPr lang="en-US" altLang="ja-JP" sz="16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Tentukan</a:t>
            </a:r>
            <a:r>
              <a:rPr lang="en-US" altLang="ja-JP" sz="1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altLang="ja-JP" sz="16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Topik</a:t>
            </a:r>
            <a:r>
              <a:rPr lang="en-US" altLang="ja-JP" sz="1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altLang="ja-JP" sz="16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Penelitian</a:t>
            </a:r>
            <a:endParaRPr lang="en-US" altLang="ja-JP" sz="16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342866" indent="-342866">
              <a:buAutoNum type="arabicPeriod"/>
            </a:pPr>
            <a:r>
              <a:rPr lang="en-US" altLang="ja-JP" sz="16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Carilah</a:t>
            </a:r>
            <a:r>
              <a:rPr lang="en-US" altLang="ja-JP" sz="1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di </a:t>
            </a:r>
            <a:r>
              <a:rPr lang="en-US" altLang="ja-JP" sz="16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beberapa</a:t>
            </a:r>
            <a:r>
              <a:rPr lang="en-US" altLang="ja-JP" sz="1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altLang="ja-JP" sz="16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jurnal</a:t>
            </a:r>
            <a:r>
              <a:rPr lang="en-US" altLang="ja-JP" sz="1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(</a:t>
            </a:r>
            <a:r>
              <a:rPr lang="en-US" altLang="ja-JP" sz="16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sciencedirect</a:t>
            </a:r>
            <a:r>
              <a:rPr lang="en-US" altLang="ja-JP" sz="1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, </a:t>
            </a:r>
            <a:r>
              <a:rPr lang="en-US" altLang="ja-JP" sz="16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ieee</a:t>
            </a:r>
            <a:r>
              <a:rPr lang="en-US" altLang="ja-JP" sz="1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, emerald </a:t>
            </a:r>
            <a:r>
              <a:rPr lang="en-US" altLang="ja-JP" sz="16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atau</a:t>
            </a:r>
            <a:r>
              <a:rPr lang="en-US" altLang="ja-JP" sz="1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altLang="ja-JP" sz="16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jurnal</a:t>
            </a:r>
            <a:r>
              <a:rPr lang="en-US" altLang="ja-JP" sz="1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altLang="ja-JP" sz="16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internasional</a:t>
            </a:r>
            <a:r>
              <a:rPr lang="en-US" altLang="ja-JP" sz="1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altLang="ja-JP" sz="16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atau</a:t>
            </a:r>
            <a:r>
              <a:rPr lang="en-US" altLang="ja-JP" sz="1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altLang="ja-JP" sz="16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nasional</a:t>
            </a:r>
            <a:endParaRPr lang="en-US" altLang="ja-JP" sz="16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342866" indent="-342866">
              <a:buAutoNum type="arabicPeriod"/>
            </a:pPr>
            <a:r>
              <a:rPr lang="en-US" altLang="ja-JP" sz="16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Untuk</a:t>
            </a:r>
            <a:r>
              <a:rPr lang="en-US" altLang="ja-JP" sz="1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altLang="ja-JP" sz="16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mencari</a:t>
            </a:r>
            <a:r>
              <a:rPr lang="en-US" altLang="ja-JP" sz="1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altLang="ja-JP" sz="16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jurnal</a:t>
            </a:r>
            <a:r>
              <a:rPr lang="en-US" altLang="ja-JP" sz="1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altLang="ja-JP" sz="16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terakreditasi</a:t>
            </a:r>
            <a:r>
              <a:rPr lang="en-US" altLang="ja-JP" sz="1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altLang="ja-JP" sz="16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silahkan</a:t>
            </a:r>
            <a:r>
              <a:rPr lang="en-US" altLang="ja-JP" sz="1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altLang="ja-JP" sz="16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berselancar</a:t>
            </a:r>
            <a:r>
              <a:rPr lang="en-US" altLang="ja-JP" sz="1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di sinta.ristekbrin.go.id/</a:t>
            </a:r>
          </a:p>
          <a:p>
            <a:pPr marL="342866" indent="-342866">
              <a:buAutoNum type="arabicPeriod"/>
            </a:pPr>
            <a:r>
              <a:rPr lang="en-US" altLang="ja-JP" sz="1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Lalu </a:t>
            </a:r>
            <a:r>
              <a:rPr lang="en-US" altLang="ja-JP" sz="16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masuk</a:t>
            </a:r>
            <a:r>
              <a:rPr lang="en-US" altLang="ja-JP" sz="1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altLang="ja-JP" sz="16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ke</a:t>
            </a:r>
            <a:r>
              <a:rPr lang="en-US" altLang="ja-JP" sz="1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website </a:t>
            </a:r>
            <a:r>
              <a:rPr lang="en-US" altLang="ja-JP" sz="16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jurnal</a:t>
            </a:r>
            <a:endParaRPr lang="en-US" altLang="ja-JP" sz="16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r>
              <a:rPr lang="en-US" altLang="ja-JP" sz="1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5.   Review </a:t>
            </a:r>
            <a:r>
              <a:rPr lang="en-US" altLang="ja-JP" sz="16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beberapa</a:t>
            </a:r>
            <a:r>
              <a:rPr lang="en-US" altLang="ja-JP" sz="1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paper per </a:t>
            </a:r>
            <a:r>
              <a:rPr lang="en-US" altLang="ja-JP" sz="16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jurnal</a:t>
            </a:r>
            <a:endParaRPr lang="en-US" altLang="ja-JP" sz="16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endParaRPr lang="ja-JP" altLang="en-US" sz="16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endParaRPr lang="ja-JP" altLang="en-US" sz="16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4542"/>
          <a:stretch/>
        </p:blipFill>
        <p:spPr>
          <a:xfrm>
            <a:off x="5390168" y="3286564"/>
            <a:ext cx="6923945" cy="3570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27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172">
        <p14:reveal/>
      </p:transition>
    </mc:Choice>
    <mc:Fallback xmlns="">
      <p:transition spd="slow" advTm="4172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6"/>
          </p:nvPr>
        </p:nvSpPr>
        <p:spPr>
          <a:xfrm>
            <a:off x="440954" y="596840"/>
            <a:ext cx="10727098" cy="1112989"/>
          </a:xfrm>
        </p:spPr>
        <p:txBody>
          <a:bodyPr/>
          <a:lstStyle/>
          <a:p>
            <a:r>
              <a:rPr lang="en-US" altLang="ja-JP" b="1" dirty="0"/>
              <a:t>3. </a:t>
            </a:r>
            <a:r>
              <a:rPr lang="en-US" altLang="ja-JP" b="1" dirty="0" err="1"/>
              <a:t>Mempercepat</a:t>
            </a:r>
            <a:r>
              <a:rPr lang="en-US" altLang="ja-JP" b="1" dirty="0"/>
              <a:t> Review </a:t>
            </a:r>
            <a:r>
              <a:rPr lang="en-US" altLang="ja-JP" b="1" dirty="0" err="1"/>
              <a:t>Artikel</a:t>
            </a:r>
            <a:r>
              <a:rPr lang="en-US" altLang="ja-JP" b="1" dirty="0"/>
              <a:t> </a:t>
            </a:r>
            <a:r>
              <a:rPr lang="en-US" altLang="ja-JP" b="1" dirty="0" err="1"/>
              <a:t>Ilmiah</a:t>
            </a:r>
            <a:endParaRPr lang="en-US" altLang="ja-JP" b="1" dirty="0"/>
          </a:p>
        </p:txBody>
      </p:sp>
      <p:sp>
        <p:nvSpPr>
          <p:cNvPr id="2" name="Rectangle 1"/>
          <p:cNvSpPr/>
          <p:nvPr/>
        </p:nvSpPr>
        <p:spPr>
          <a:xfrm>
            <a:off x="609296" y="2471522"/>
            <a:ext cx="57468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9691" indent="-339691">
              <a:buAutoNum type="arabicPeriod"/>
            </a:pPr>
            <a:r>
              <a:rPr lang="en-US" altLang="ja-JP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Tentukan</a:t>
            </a:r>
            <a:r>
              <a:rPr lang="en-US" altLang="ja-JP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altLang="ja-JP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judul</a:t>
            </a:r>
            <a:endParaRPr lang="en-US" altLang="ja-JP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339691" indent="-339691">
              <a:buAutoNum type="arabicPeriod"/>
            </a:pPr>
            <a:r>
              <a:rPr lang="en-US" altLang="ja-JP" dirty="0">
                <a:solidFill>
                  <a:schemeClr val="tx1">
                    <a:lumMod val="90000"/>
                    <a:lumOff val="10000"/>
                  </a:schemeClr>
                </a:solidFill>
              </a:rPr>
              <a:t>Baca </a:t>
            </a:r>
            <a:r>
              <a:rPr lang="en-US" altLang="ja-JP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abstrak</a:t>
            </a:r>
            <a:r>
              <a:rPr lang="en-US" altLang="ja-JP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(</a:t>
            </a:r>
            <a:r>
              <a:rPr lang="en-US" altLang="ja-JP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lanjut</a:t>
            </a:r>
            <a:r>
              <a:rPr lang="en-US" altLang="ja-JP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altLang="ja-JP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atau</a:t>
            </a:r>
            <a:r>
              <a:rPr lang="en-US" altLang="ja-JP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altLang="ja-JP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tidak</a:t>
            </a:r>
            <a:r>
              <a:rPr lang="en-US" altLang="ja-JP" dirty="0">
                <a:solidFill>
                  <a:schemeClr val="tx1">
                    <a:lumMod val="90000"/>
                    <a:lumOff val="10000"/>
                  </a:schemeClr>
                </a:solidFill>
              </a:rPr>
              <a:t>)</a:t>
            </a:r>
          </a:p>
          <a:p>
            <a:pPr marL="339691" indent="-339691">
              <a:buAutoNum type="arabicPeriod"/>
            </a:pPr>
            <a:r>
              <a:rPr lang="en-US" altLang="ja-JP" dirty="0">
                <a:solidFill>
                  <a:schemeClr val="tx1">
                    <a:lumMod val="90000"/>
                    <a:lumOff val="10000"/>
                  </a:schemeClr>
                </a:solidFill>
              </a:rPr>
              <a:t>Baca Introduction/</a:t>
            </a:r>
            <a:r>
              <a:rPr lang="en-US" altLang="ja-JP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pendahuluan</a:t>
            </a:r>
            <a:r>
              <a:rPr lang="en-US" altLang="ja-JP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(</a:t>
            </a:r>
            <a:r>
              <a:rPr lang="en-US" altLang="ja-JP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Apa</a:t>
            </a:r>
            <a:r>
              <a:rPr lang="en-US" altLang="ja-JP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altLang="ja-JP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kontribusi</a:t>
            </a:r>
            <a:r>
              <a:rPr lang="en-US" altLang="ja-JP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altLang="ja-JP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dan</a:t>
            </a:r>
            <a:r>
              <a:rPr lang="en-US" altLang="ja-JP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altLang="ja-JP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tujuan</a:t>
            </a:r>
            <a:r>
              <a:rPr lang="en-US" altLang="ja-JP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altLang="ja-JP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penelitian</a:t>
            </a:r>
            <a:r>
              <a:rPr lang="en-US" altLang="ja-JP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altLang="ja-JP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ini</a:t>
            </a:r>
            <a:r>
              <a:rPr lang="en-US" altLang="ja-JP" dirty="0">
                <a:solidFill>
                  <a:schemeClr val="tx1">
                    <a:lumMod val="90000"/>
                    <a:lumOff val="10000"/>
                  </a:schemeClr>
                </a:solidFill>
              </a:rPr>
              <a:t>) </a:t>
            </a:r>
            <a:r>
              <a:rPr lang="en-US" altLang="ja-JP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terletak</a:t>
            </a:r>
            <a:r>
              <a:rPr lang="en-US" altLang="ja-JP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altLang="ja-JP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diakhir</a:t>
            </a:r>
            <a:endParaRPr lang="en-US" altLang="ja-JP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339691" indent="-339691">
              <a:buAutoNum type="arabicPeriod"/>
            </a:pPr>
            <a:r>
              <a:rPr lang="en-US" altLang="ja-JP" dirty="0">
                <a:solidFill>
                  <a:schemeClr val="tx1">
                    <a:lumMod val="90000"/>
                    <a:lumOff val="10000"/>
                  </a:schemeClr>
                </a:solidFill>
              </a:rPr>
              <a:t>Baca method (Participant </a:t>
            </a:r>
            <a:r>
              <a:rPr lang="en-US" altLang="ja-JP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dan</a:t>
            </a:r>
            <a:r>
              <a:rPr lang="en-US" altLang="ja-JP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altLang="ja-JP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intervensi</a:t>
            </a:r>
            <a:r>
              <a:rPr lang="en-US" altLang="ja-JP" dirty="0">
                <a:solidFill>
                  <a:schemeClr val="tx1">
                    <a:lumMod val="90000"/>
                    <a:lumOff val="10000"/>
                  </a:schemeClr>
                </a:solidFill>
              </a:rPr>
              <a:t>)</a:t>
            </a:r>
          </a:p>
          <a:p>
            <a:pPr marL="339691" indent="-339691">
              <a:buAutoNum type="arabicPeriod"/>
            </a:pPr>
            <a:r>
              <a:rPr lang="en-US" altLang="ja-JP" dirty="0">
                <a:solidFill>
                  <a:schemeClr val="tx1">
                    <a:lumMod val="90000"/>
                    <a:lumOff val="10000"/>
                  </a:schemeClr>
                </a:solidFill>
              </a:rPr>
              <a:t>Baca Result  (</a:t>
            </a:r>
            <a:r>
              <a:rPr lang="en-US" altLang="ja-JP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interpretasikan</a:t>
            </a:r>
            <a:r>
              <a:rPr lang="en-US" altLang="ja-JP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altLang="ja-JP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sendiri</a:t>
            </a:r>
            <a:r>
              <a:rPr lang="en-US" altLang="ja-JP" dirty="0">
                <a:solidFill>
                  <a:schemeClr val="tx1">
                    <a:lumMod val="90000"/>
                    <a:lumOff val="10000"/>
                  </a:schemeClr>
                </a:solidFill>
              </a:rPr>
              <a:t>)</a:t>
            </a:r>
          </a:p>
          <a:p>
            <a:pPr marL="339691" indent="-339691">
              <a:buAutoNum type="arabicPeriod"/>
            </a:pPr>
            <a:r>
              <a:rPr lang="en-US" altLang="ja-JP" dirty="0">
                <a:solidFill>
                  <a:schemeClr val="tx1">
                    <a:lumMod val="90000"/>
                    <a:lumOff val="10000"/>
                  </a:schemeClr>
                </a:solidFill>
              </a:rPr>
              <a:t>Discussion (</a:t>
            </a:r>
            <a:r>
              <a:rPr lang="en-US" altLang="ja-JP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intepretasi</a:t>
            </a:r>
            <a:r>
              <a:rPr lang="en-US" altLang="ja-JP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altLang="ja-JP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hasil</a:t>
            </a:r>
            <a:r>
              <a:rPr lang="en-US" altLang="ja-JP" dirty="0">
                <a:solidFill>
                  <a:schemeClr val="tx1">
                    <a:lumMod val="90000"/>
                    <a:lumOff val="10000"/>
                  </a:schemeClr>
                </a:solidFill>
              </a:rPr>
              <a:t>, </a:t>
            </a:r>
            <a:r>
              <a:rPr lang="en-US" altLang="ja-JP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tdk</a:t>
            </a:r>
            <a:r>
              <a:rPr lang="en-US" altLang="ja-JP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altLang="ja-JP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perlu</a:t>
            </a:r>
            <a:r>
              <a:rPr lang="en-US" altLang="ja-JP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altLang="ja-JP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diambil</a:t>
            </a:r>
            <a:r>
              <a:rPr lang="en-US" altLang="ja-JP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altLang="ja-JP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bulat-bulat</a:t>
            </a:r>
            <a:r>
              <a:rPr lang="en-US" altLang="ja-JP" dirty="0">
                <a:solidFill>
                  <a:schemeClr val="tx1">
                    <a:lumMod val="90000"/>
                    <a:lumOff val="10000"/>
                  </a:schemeClr>
                </a:solidFill>
              </a:rPr>
              <a:t>)</a:t>
            </a:r>
          </a:p>
          <a:p>
            <a:pPr marL="339691" indent="-339691">
              <a:buAutoNum type="arabicPeriod"/>
            </a:pPr>
            <a:r>
              <a:rPr lang="en-US" altLang="ja-JP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Conclussion</a:t>
            </a:r>
            <a:r>
              <a:rPr lang="en-US" altLang="ja-JP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(</a:t>
            </a:r>
            <a:r>
              <a:rPr lang="en-US" altLang="ja-JP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interpretasi</a:t>
            </a:r>
            <a:r>
              <a:rPr lang="en-US" altLang="ja-JP" dirty="0">
                <a:solidFill>
                  <a:schemeClr val="tx1">
                    <a:lumMod val="90000"/>
                    <a:lumOff val="10000"/>
                  </a:schemeClr>
                </a:solidFill>
              </a:rPr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974" y="4805677"/>
            <a:ext cx="2051728" cy="20517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7928" t="23080" r="30100" b="-1129"/>
          <a:stretch/>
        </p:blipFill>
        <p:spPr>
          <a:xfrm>
            <a:off x="6356180" y="1709829"/>
            <a:ext cx="4365403" cy="438570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58626" y="5614829"/>
            <a:ext cx="52476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Fakta</a:t>
            </a:r>
            <a:r>
              <a:rPr lang="en-US" altLang="ja-JP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altLang="ja-JP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objektif</a:t>
            </a:r>
            <a:r>
              <a:rPr lang="en-US" altLang="ja-JP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altLang="ja-JP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hanya</a:t>
            </a:r>
            <a:r>
              <a:rPr lang="en-US" altLang="ja-JP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altLang="ja-JP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pada</a:t>
            </a:r>
            <a:r>
              <a:rPr lang="en-US" altLang="ja-JP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method </a:t>
            </a:r>
          </a:p>
          <a:p>
            <a:r>
              <a:rPr lang="en-US" altLang="ja-JP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dan</a:t>
            </a:r>
            <a:r>
              <a:rPr lang="en-US" altLang="ja-JP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altLang="ja-JP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hasil</a:t>
            </a:r>
            <a:endParaRPr lang="ja-JP" alt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13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172">
        <p14:reveal/>
      </p:transition>
    </mc:Choice>
    <mc:Fallback xmlns="">
      <p:transition spd="slow" advTm="4172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6"/>
          </p:nvPr>
        </p:nvSpPr>
        <p:spPr>
          <a:xfrm>
            <a:off x="440954" y="596840"/>
            <a:ext cx="10727098" cy="1112989"/>
          </a:xfrm>
        </p:spPr>
        <p:txBody>
          <a:bodyPr/>
          <a:lstStyle/>
          <a:p>
            <a:r>
              <a:rPr lang="en-US" altLang="ja-JP" b="1" dirty="0"/>
              <a:t>4. </a:t>
            </a:r>
            <a:r>
              <a:rPr lang="en-US" altLang="ja-JP" b="1" dirty="0" err="1"/>
              <a:t>Mempercepat</a:t>
            </a:r>
            <a:r>
              <a:rPr lang="en-US" altLang="ja-JP" b="1" dirty="0"/>
              <a:t> </a:t>
            </a:r>
            <a:r>
              <a:rPr lang="en-US" altLang="ja-JP" b="1" dirty="0" err="1"/>
              <a:t>Membaca</a:t>
            </a:r>
            <a:r>
              <a:rPr lang="en-US" altLang="ja-JP" b="1" dirty="0"/>
              <a:t> </a:t>
            </a:r>
            <a:r>
              <a:rPr lang="en-US" altLang="ja-JP" b="1" dirty="0" err="1"/>
              <a:t>Buku</a:t>
            </a:r>
            <a:endParaRPr lang="en-US" altLang="ja-JP" b="1" dirty="0"/>
          </a:p>
        </p:txBody>
      </p:sp>
      <p:sp>
        <p:nvSpPr>
          <p:cNvPr id="2" name="Rectangle 1"/>
          <p:cNvSpPr/>
          <p:nvPr/>
        </p:nvSpPr>
        <p:spPr>
          <a:xfrm>
            <a:off x="4634677" y="5459795"/>
            <a:ext cx="72704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66" indent="-342866">
              <a:buAutoNum type="arabicPeriod"/>
            </a:pPr>
            <a:r>
              <a:rPr lang="en-US" altLang="ja-JP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Menurut</a:t>
            </a:r>
            <a:r>
              <a:rPr lang="en-US" altLang="ja-JP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altLang="ja-JP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penelitian</a:t>
            </a:r>
            <a:r>
              <a:rPr lang="en-US" altLang="ja-JP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altLang="ja-JP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manusia</a:t>
            </a:r>
            <a:r>
              <a:rPr lang="en-US" altLang="ja-JP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altLang="ja-JP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hanya</a:t>
            </a:r>
            <a:r>
              <a:rPr lang="en-US" altLang="ja-JP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altLang="ja-JP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bisa</a:t>
            </a:r>
            <a:r>
              <a:rPr lang="en-US" altLang="ja-JP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altLang="ja-JP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memasukan</a:t>
            </a:r>
            <a:r>
              <a:rPr lang="en-US" altLang="ja-JP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5-9 </a:t>
            </a:r>
            <a:r>
              <a:rPr lang="en-US" altLang="ja-JP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hal</a:t>
            </a:r>
            <a:r>
              <a:rPr lang="en-US" altLang="ja-JP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altLang="ja-JP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perdetik</a:t>
            </a:r>
            <a:endParaRPr lang="en-US" altLang="ja-JP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342866" indent="-342866">
              <a:buAutoNum type="arabicPeriod"/>
            </a:pPr>
            <a:r>
              <a:rPr lang="en-US" altLang="ja-JP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Setelah</a:t>
            </a:r>
            <a:r>
              <a:rPr lang="en-US" altLang="ja-JP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48 jam </a:t>
            </a:r>
            <a:r>
              <a:rPr lang="en-US" altLang="ja-JP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hanya</a:t>
            </a:r>
            <a:r>
              <a:rPr lang="en-US" altLang="ja-JP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5-10%</a:t>
            </a:r>
            <a:endParaRPr lang="ja-JP" alt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7734" y="2196234"/>
            <a:ext cx="727047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66" indent="-342866">
              <a:buAutoNum type="arabicPeriod"/>
            </a:pPr>
            <a:r>
              <a:rPr lang="en-US" altLang="ja-JP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Tentukan</a:t>
            </a:r>
            <a:r>
              <a:rPr lang="en-US" altLang="ja-JP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altLang="ja-JP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tujuan</a:t>
            </a:r>
            <a:r>
              <a:rPr lang="en-US" altLang="ja-JP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altLang="ja-JP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buku</a:t>
            </a:r>
            <a:r>
              <a:rPr lang="en-US" altLang="ja-JP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yang </a:t>
            </a:r>
            <a:r>
              <a:rPr lang="en-US" altLang="ja-JP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dibaca</a:t>
            </a:r>
            <a:endParaRPr lang="en-US" altLang="ja-JP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342866" indent="-342866">
              <a:buAutoNum type="arabicPeriod"/>
            </a:pPr>
            <a:r>
              <a:rPr lang="en-US" altLang="ja-JP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Lihat</a:t>
            </a:r>
            <a:r>
              <a:rPr lang="en-US" altLang="ja-JP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altLang="ja-JP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judul</a:t>
            </a:r>
            <a:r>
              <a:rPr lang="en-US" altLang="ja-JP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altLang="ja-JP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buku</a:t>
            </a:r>
            <a:endParaRPr lang="en-US" altLang="ja-JP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342866" indent="-342866">
              <a:buAutoNum type="arabicPeriod"/>
            </a:pPr>
            <a:r>
              <a:rPr lang="en-US" altLang="ja-JP" dirty="0">
                <a:solidFill>
                  <a:schemeClr val="tx1">
                    <a:lumMod val="90000"/>
                    <a:lumOff val="10000"/>
                  </a:schemeClr>
                </a:solidFill>
              </a:rPr>
              <a:t>Baca </a:t>
            </a:r>
            <a:r>
              <a:rPr lang="en-US" altLang="ja-JP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daftar</a:t>
            </a:r>
            <a:r>
              <a:rPr lang="en-US" altLang="ja-JP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altLang="ja-JP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isi</a:t>
            </a:r>
            <a:endParaRPr lang="en-US" altLang="ja-JP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342866" indent="-342866">
              <a:buAutoNum type="arabicPeriod"/>
            </a:pPr>
            <a:r>
              <a:rPr lang="en-US" altLang="ja-JP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Buat</a:t>
            </a:r>
            <a:r>
              <a:rPr lang="en-US" altLang="ja-JP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mind map</a:t>
            </a:r>
          </a:p>
          <a:p>
            <a:pPr marL="342866" indent="-342866">
              <a:buAutoNum type="arabicPeriod"/>
            </a:pPr>
            <a:r>
              <a:rPr lang="en-US" altLang="ja-JP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Bagikan</a:t>
            </a:r>
            <a:r>
              <a:rPr lang="en-US" altLang="ja-JP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altLang="ja-JP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dengan</a:t>
            </a:r>
            <a:r>
              <a:rPr lang="en-US" altLang="ja-JP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altLang="ja-JP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oranglain</a:t>
            </a:r>
            <a:r>
              <a:rPr lang="en-US" altLang="ja-JP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(</a:t>
            </a:r>
            <a:r>
              <a:rPr lang="en-US" altLang="ja-JP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langsung</a:t>
            </a:r>
            <a:r>
              <a:rPr lang="en-US" altLang="ja-JP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altLang="ja-JP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atau</a:t>
            </a:r>
            <a:r>
              <a:rPr lang="en-US" altLang="ja-JP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altLang="ja-JP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tidak</a:t>
            </a:r>
            <a:r>
              <a:rPr lang="en-US" altLang="ja-JP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altLang="ja-JP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langsung</a:t>
            </a:r>
            <a:endParaRPr lang="en-US" altLang="ja-JP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342866" indent="-342866">
              <a:buAutoNum type="arabicPeriod"/>
            </a:pPr>
            <a:r>
              <a:rPr lang="en-US" altLang="ja-JP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Ikut</a:t>
            </a:r>
            <a:r>
              <a:rPr lang="en-US" altLang="ja-JP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altLang="ja-JP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pelatihan</a:t>
            </a:r>
            <a:r>
              <a:rPr lang="en-US" altLang="ja-JP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altLang="ja-JP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baca</a:t>
            </a:r>
            <a:r>
              <a:rPr lang="en-US" altLang="ja-JP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altLang="ja-JP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buku</a:t>
            </a:r>
            <a:r>
              <a:rPr lang="en-US" altLang="ja-JP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altLang="ja-JP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kilat</a:t>
            </a:r>
            <a:endParaRPr lang="ja-JP" alt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343" y="1552748"/>
            <a:ext cx="4783420" cy="360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08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172">
        <p14:reveal/>
      </p:transition>
    </mc:Choice>
    <mc:Fallback xmlns="">
      <p:transition spd="slow" advTm="4172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763" y="2505529"/>
            <a:ext cx="3990286" cy="19545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err="1">
                <a:solidFill>
                  <a:srgbClr val="FF0000"/>
                </a:solidFill>
              </a:rPr>
              <a:t>Strategi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bisnis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/>
              <a:t>untuk</a:t>
            </a:r>
            <a:r>
              <a:rPr lang="en-US" sz="3200" b="1" dirty="0"/>
              <a:t> </a:t>
            </a:r>
            <a:r>
              <a:rPr lang="en-US" sz="3200" b="1" dirty="0" err="1"/>
              <a:t>menarik</a:t>
            </a:r>
            <a:r>
              <a:rPr lang="en-US" sz="3200" b="1" dirty="0"/>
              <a:t> </a:t>
            </a:r>
            <a:r>
              <a:rPr lang="en-US" sz="3200" b="1" dirty="0" err="1"/>
              <a:t>pelanggan</a:t>
            </a:r>
            <a:r>
              <a:rPr lang="en-US" sz="3200" b="1" dirty="0"/>
              <a:t> </a:t>
            </a:r>
            <a:r>
              <a:rPr lang="en-US" sz="3200" b="1" dirty="0" err="1"/>
              <a:t>melalui</a:t>
            </a:r>
            <a:r>
              <a:rPr lang="en-US" sz="3200" b="1" dirty="0"/>
              <a:t> media </a:t>
            </a:r>
            <a:r>
              <a:rPr lang="en-US" sz="3200" b="1" dirty="0" err="1"/>
              <a:t>sosial</a:t>
            </a:r>
            <a:r>
              <a:rPr lang="en-US" sz="3200" b="1" dirty="0"/>
              <a:t> (Woodcock et al., 2011)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542318" y="2744108"/>
            <a:ext cx="4748095" cy="15666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b="1" dirty="0" err="1"/>
              <a:t>Sosial</a:t>
            </a:r>
            <a:r>
              <a:rPr lang="en-US" sz="3000" b="1" dirty="0"/>
              <a:t> CRM </a:t>
            </a:r>
            <a:r>
              <a:rPr lang="en-US" sz="3000" b="1" dirty="0" err="1">
                <a:solidFill>
                  <a:srgbClr val="FF0000"/>
                </a:solidFill>
              </a:rPr>
              <a:t>bukanlah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pengganti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/>
              <a:t>tradisional</a:t>
            </a:r>
            <a:r>
              <a:rPr lang="en-US" sz="3000" b="1" dirty="0"/>
              <a:t> CRM (Greenberg 2010)</a:t>
            </a:r>
          </a:p>
          <a:p>
            <a:endParaRPr lang="en-US" sz="3000" b="1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979117" y="4310743"/>
            <a:ext cx="4127562" cy="2133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b="1" dirty="0" err="1">
                <a:solidFill>
                  <a:srgbClr val="FF0000"/>
                </a:solidFill>
              </a:rPr>
              <a:t>Strategi</a:t>
            </a:r>
            <a:r>
              <a:rPr lang="en-US" sz="3000" b="1" dirty="0"/>
              <a:t> </a:t>
            </a:r>
            <a:r>
              <a:rPr lang="en-US" sz="3000" b="1" dirty="0" err="1"/>
              <a:t>untuk</a:t>
            </a:r>
            <a:r>
              <a:rPr lang="en-US" sz="3000" b="1" dirty="0"/>
              <a:t> </a:t>
            </a:r>
            <a:r>
              <a:rPr lang="en-US" sz="3000" b="1" dirty="0" err="1"/>
              <a:t>menjaga</a:t>
            </a:r>
            <a:r>
              <a:rPr lang="en-US" sz="3000" b="1" dirty="0"/>
              <a:t> </a:t>
            </a:r>
            <a:r>
              <a:rPr lang="en-US" sz="3000" b="1" dirty="0" err="1"/>
              <a:t>hubungan</a:t>
            </a:r>
            <a:r>
              <a:rPr lang="en-US" sz="3000" b="1" dirty="0"/>
              <a:t> </a:t>
            </a:r>
            <a:r>
              <a:rPr lang="en-US" sz="3000" b="1" dirty="0" err="1"/>
              <a:t>pelanggan</a:t>
            </a:r>
            <a:r>
              <a:rPr lang="en-US" sz="3000" b="1" dirty="0"/>
              <a:t> (Milan </a:t>
            </a:r>
            <a:r>
              <a:rPr lang="en-US" sz="3000" b="1" dirty="0" err="1"/>
              <a:t>Kubina</a:t>
            </a:r>
            <a:r>
              <a:rPr lang="en-US" sz="3000" b="1" dirty="0"/>
              <a:t> et al. 2015)</a:t>
            </a:r>
          </a:p>
          <a:p>
            <a:endParaRPr lang="en-US" sz="3000" b="1" dirty="0"/>
          </a:p>
          <a:p>
            <a:endParaRPr lang="en-US" sz="3000" b="1" dirty="0"/>
          </a:p>
        </p:txBody>
      </p:sp>
      <p:sp>
        <p:nvSpPr>
          <p:cNvPr id="2" name="フッター プレースホルダー 2">
            <a:extLst>
              <a:ext uri="{FF2B5EF4-FFF2-40B4-BE49-F238E27FC236}">
                <a16:creationId xmlns:a16="http://schemas.microsoft.com/office/drawing/2014/main" id="{78C3821D-24EB-1511-C2C8-DBCEF5A1D7DA}"/>
              </a:ext>
            </a:extLst>
          </p:cNvPr>
          <p:cNvSpPr txBox="1">
            <a:spLocks/>
          </p:cNvSpPr>
          <p:nvPr/>
        </p:nvSpPr>
        <p:spPr>
          <a:xfrm>
            <a:off x="0" y="6533530"/>
            <a:ext cx="12192000" cy="547688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6513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3027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540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6054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567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9081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5594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2108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Siti Monalisa, ST, </a:t>
            </a:r>
            <a:r>
              <a:rPr lang="en-US" altLang="ja-JP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M.Kom</a:t>
            </a:r>
            <a:r>
              <a:rPr lang="en-US" altLang="ja-JP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 (</a:t>
            </a:r>
            <a:r>
              <a:rPr lang="en-US" altLang="ja-JP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Kapita</a:t>
            </a:r>
            <a:r>
              <a:rPr lang="en-US" altLang="ja-JP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 </a:t>
            </a:r>
            <a:r>
              <a:rPr lang="en-US" altLang="ja-JP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Selekta</a:t>
            </a:r>
            <a:r>
              <a:rPr lang="en-US" altLang="ja-JP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  Prodi SI 2023)</a:t>
            </a:r>
            <a:endParaRPr lang="ja-JP" altLang="en-US" sz="1600" dirty="0">
              <a:solidFill>
                <a:schemeClr val="tx1">
                  <a:lumMod val="90000"/>
                  <a:lumOff val="10000"/>
                </a:schemeClr>
              </a:solidFill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5338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6"/>
          </p:nvPr>
        </p:nvSpPr>
        <p:spPr>
          <a:xfrm>
            <a:off x="440954" y="596840"/>
            <a:ext cx="10727098" cy="1112989"/>
          </a:xfrm>
        </p:spPr>
        <p:txBody>
          <a:bodyPr/>
          <a:lstStyle/>
          <a:p>
            <a:r>
              <a:rPr lang="en-US" altLang="ja-JP" b="1" dirty="0"/>
              <a:t>5. </a:t>
            </a:r>
            <a:r>
              <a:rPr lang="en-US" altLang="ja-JP" b="1" dirty="0" err="1"/>
              <a:t>Sholat</a:t>
            </a:r>
            <a:endParaRPr lang="en-US" altLang="ja-JP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510" y="2067162"/>
            <a:ext cx="4444228" cy="33331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42"/>
          <a:stretch/>
        </p:blipFill>
        <p:spPr>
          <a:xfrm>
            <a:off x="5804503" y="2092556"/>
            <a:ext cx="4952264" cy="330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78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172">
        <p14:reveal/>
      </p:transition>
    </mc:Choice>
    <mc:Fallback xmlns="">
      <p:transition spd="slow" advTm="4172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6"/>
          </p:nvPr>
        </p:nvSpPr>
        <p:spPr>
          <a:xfrm>
            <a:off x="440954" y="596840"/>
            <a:ext cx="9846317" cy="1112989"/>
          </a:xfrm>
        </p:spPr>
        <p:txBody>
          <a:bodyPr/>
          <a:lstStyle/>
          <a:p>
            <a:r>
              <a:rPr lang="en-US" altLang="ja-JP" b="1" dirty="0"/>
              <a:t>6. </a:t>
            </a:r>
            <a:r>
              <a:rPr lang="en-US" altLang="ja-JP" b="1" dirty="0" err="1"/>
              <a:t>Sedekah</a:t>
            </a:r>
            <a:endParaRPr lang="en-US" altLang="ja-JP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54" y="1858522"/>
            <a:ext cx="6614292" cy="440263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8AEB64A-A938-8935-B51A-D659B673E432}"/>
              </a:ext>
            </a:extLst>
          </p:cNvPr>
          <p:cNvSpPr/>
          <p:nvPr/>
        </p:nvSpPr>
        <p:spPr>
          <a:xfrm>
            <a:off x="7055246" y="3253076"/>
            <a:ext cx="72704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66" indent="-342866">
              <a:buAutoNum type="arabicPeriod"/>
            </a:pPr>
            <a:r>
              <a:rPr lang="en-US" altLang="ja-JP" dirty="0">
                <a:solidFill>
                  <a:schemeClr val="tx1">
                    <a:lumMod val="90000"/>
                    <a:lumOff val="10000"/>
                  </a:schemeClr>
                </a:solidFill>
              </a:rPr>
              <a:t>Pada </a:t>
            </a:r>
            <a:r>
              <a:rPr lang="en-US" altLang="ja-JP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Saat</a:t>
            </a:r>
            <a:r>
              <a:rPr lang="en-US" altLang="ja-JP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altLang="ja-JP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Subuh</a:t>
            </a:r>
            <a:endParaRPr lang="en-US" altLang="ja-JP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342866" indent="-342866">
              <a:buAutoNum type="arabicPeriod"/>
            </a:pPr>
            <a:r>
              <a:rPr lang="en-US" altLang="ja-JP" dirty="0">
                <a:solidFill>
                  <a:schemeClr val="tx1">
                    <a:lumMod val="90000"/>
                    <a:lumOff val="10000"/>
                  </a:schemeClr>
                </a:solidFill>
              </a:rPr>
              <a:t>Pada </a:t>
            </a:r>
            <a:r>
              <a:rPr lang="en-US" altLang="ja-JP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Saat</a:t>
            </a:r>
            <a:r>
              <a:rPr lang="en-US" altLang="ja-JP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altLang="ja-JP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Hujan</a:t>
            </a:r>
            <a:r>
              <a:rPr lang="en-US" altLang="ja-JP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altLang="ja-JP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Turun</a:t>
            </a:r>
            <a:endParaRPr lang="en-US" altLang="ja-JP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342866" indent="-342866">
              <a:buAutoNum type="arabicPeriod"/>
            </a:pPr>
            <a:r>
              <a:rPr lang="en-US" altLang="ja-JP" dirty="0">
                <a:solidFill>
                  <a:schemeClr val="tx1">
                    <a:lumMod val="90000"/>
                    <a:lumOff val="10000"/>
                  </a:schemeClr>
                </a:solidFill>
              </a:rPr>
              <a:t>Ketika </a:t>
            </a:r>
            <a:r>
              <a:rPr lang="en-US" altLang="ja-JP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berbuat</a:t>
            </a:r>
            <a:r>
              <a:rPr lang="en-US" altLang="ja-JP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altLang="ja-JP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maksiat</a:t>
            </a:r>
            <a:r>
              <a:rPr lang="en-US" altLang="ja-JP" dirty="0">
                <a:solidFill>
                  <a:schemeClr val="tx1">
                    <a:lumMod val="90000"/>
                    <a:lumOff val="10000"/>
                  </a:schemeClr>
                </a:solidFill>
              </a:rPr>
              <a:t>/</a:t>
            </a:r>
            <a:r>
              <a:rPr lang="en-US" altLang="ja-JP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dilarang</a:t>
            </a:r>
            <a:r>
              <a:rPr lang="en-US" altLang="ja-JP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Allah SWT</a:t>
            </a:r>
            <a:endParaRPr lang="ja-JP" alt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11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172">
        <p14:reveal/>
      </p:transition>
    </mc:Choice>
    <mc:Fallback xmlns="">
      <p:transition spd="slow" advTm="4172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6"/>
          </p:nvPr>
        </p:nvSpPr>
        <p:spPr>
          <a:xfrm>
            <a:off x="440954" y="596840"/>
            <a:ext cx="10727098" cy="1112989"/>
          </a:xfrm>
        </p:spPr>
        <p:txBody>
          <a:bodyPr/>
          <a:lstStyle/>
          <a:p>
            <a:r>
              <a:rPr lang="en-US" altLang="ja-JP" b="1" dirty="0"/>
              <a:t>7. </a:t>
            </a:r>
            <a:r>
              <a:rPr lang="en-US" altLang="ja-JP" b="1" dirty="0" err="1"/>
              <a:t>Doa</a:t>
            </a:r>
            <a:r>
              <a:rPr lang="en-US" altLang="ja-JP" b="1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54" y="2189400"/>
            <a:ext cx="8143520" cy="407176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3D2835B-872F-9462-9755-6D9F6BD3935B}"/>
              </a:ext>
            </a:extLst>
          </p:cNvPr>
          <p:cNvSpPr/>
          <p:nvPr/>
        </p:nvSpPr>
        <p:spPr>
          <a:xfrm>
            <a:off x="8884046" y="3763615"/>
            <a:ext cx="49748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66" indent="-342866">
              <a:buAutoNum type="arabicPeriod"/>
            </a:pPr>
            <a:r>
              <a:rPr lang="en-US" altLang="ja-JP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Setelah</a:t>
            </a:r>
            <a:r>
              <a:rPr lang="en-US" altLang="ja-JP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altLang="ja-JP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Sholat</a:t>
            </a:r>
            <a:r>
              <a:rPr lang="en-US" altLang="ja-JP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</a:p>
          <a:p>
            <a:pPr marL="342866" indent="-342866">
              <a:buAutoNum type="arabicPeriod"/>
            </a:pPr>
            <a:r>
              <a:rPr lang="en-US" altLang="ja-JP" dirty="0">
                <a:solidFill>
                  <a:schemeClr val="tx1">
                    <a:lumMod val="90000"/>
                    <a:lumOff val="10000"/>
                  </a:schemeClr>
                </a:solidFill>
              </a:rPr>
              <a:t>Pada </a:t>
            </a:r>
            <a:r>
              <a:rPr lang="en-US" altLang="ja-JP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Saat</a:t>
            </a:r>
            <a:r>
              <a:rPr lang="en-US" altLang="ja-JP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altLang="ja-JP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Hujan</a:t>
            </a:r>
            <a:r>
              <a:rPr lang="en-US" altLang="ja-JP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altLang="ja-JP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Turun</a:t>
            </a:r>
            <a:endParaRPr lang="en-US" altLang="ja-JP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342866" indent="-342866">
              <a:buAutoNum type="arabicPeriod"/>
            </a:pPr>
            <a:r>
              <a:rPr lang="en-US" altLang="ja-JP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Doain</a:t>
            </a:r>
            <a:r>
              <a:rPr lang="en-US" altLang="ja-JP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altLang="ja-JP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Teman</a:t>
            </a:r>
            <a:endParaRPr lang="ja-JP" alt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80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172">
        <p14:reveal/>
      </p:transition>
    </mc:Choice>
    <mc:Fallback xmlns="">
      <p:transition spd="slow" advTm="4172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677" y="-1522"/>
            <a:ext cx="13053334" cy="685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6693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タイトル 1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/>
              <a:t>THANK YOU FOR WATCHING!</a:t>
            </a:r>
            <a:endParaRPr kumimoji="1" lang="ja-JP" altLang="en-US" dirty="0"/>
          </a:p>
        </p:txBody>
      </p:sp>
      <p:sp>
        <p:nvSpPr>
          <p:cNvPr id="15" name="テキスト プレースホルダー 1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ANY QUESTIONS?</a:t>
            </a:r>
            <a:endParaRPr kumimoji="1" lang="ja-JP" altLang="en-US" dirty="0"/>
          </a:p>
        </p:txBody>
      </p:sp>
      <p:sp>
        <p:nvSpPr>
          <p:cNvPr id="16" name="テキスト プレースホルダー 15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en-US" altLang="ja-JP" dirty="0" err="1"/>
              <a:t>Siti</a:t>
            </a:r>
            <a:r>
              <a:rPr lang="en-US" altLang="ja-JP" dirty="0"/>
              <a:t> </a:t>
            </a:r>
            <a:r>
              <a:rPr lang="en-US" altLang="ja-JP" dirty="0" err="1"/>
              <a:t>Monalisa</a:t>
            </a:r>
            <a:r>
              <a:rPr lang="en-US" altLang="ja-JP" dirty="0"/>
              <a:t>, ST, M.KOM</a:t>
            </a:r>
          </a:p>
          <a:p>
            <a:r>
              <a:rPr lang="en-US" altLang="ja-JP" dirty="0" err="1"/>
              <a:t>Dosen</a:t>
            </a:r>
            <a:r>
              <a:rPr lang="en-US" altLang="ja-JP" dirty="0"/>
              <a:t> </a:t>
            </a:r>
            <a:r>
              <a:rPr lang="en-US" altLang="ja-JP" dirty="0" err="1"/>
              <a:t>Sistem</a:t>
            </a:r>
            <a:r>
              <a:rPr lang="en-US" altLang="ja-JP" dirty="0"/>
              <a:t> </a:t>
            </a:r>
            <a:r>
              <a:rPr lang="en-US" altLang="ja-JP" dirty="0" err="1"/>
              <a:t>Informasi</a:t>
            </a:r>
            <a:r>
              <a:rPr lang="en-US" altLang="ja-JP" dirty="0"/>
              <a:t> UIN </a:t>
            </a:r>
            <a:r>
              <a:rPr lang="en-US" altLang="ja-JP" dirty="0" err="1"/>
              <a:t>Suska</a:t>
            </a:r>
            <a:r>
              <a:rPr lang="en-US" altLang="ja-JP" dirty="0"/>
              <a:t> Riau</a:t>
            </a:r>
          </a:p>
          <a:p>
            <a:r>
              <a:rPr lang="en-US" altLang="ja-JP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65799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763"/>
    </mc:Choice>
    <mc:Fallback xmlns="">
      <p:transition advTm="6763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socialmediaexaminer.com/images/1110jm-chart-evolution-of-crm-to-scr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81" y="1"/>
            <a:ext cx="11134165" cy="6880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フッター プレースホルダー 2">
            <a:extLst>
              <a:ext uri="{FF2B5EF4-FFF2-40B4-BE49-F238E27FC236}">
                <a16:creationId xmlns:a16="http://schemas.microsoft.com/office/drawing/2014/main" id="{5CD1B8BD-4A5B-D77E-A07C-7AD5AA7458E1}"/>
              </a:ext>
            </a:extLst>
          </p:cNvPr>
          <p:cNvSpPr txBox="1">
            <a:spLocks/>
          </p:cNvSpPr>
          <p:nvPr/>
        </p:nvSpPr>
        <p:spPr>
          <a:xfrm>
            <a:off x="0" y="6533530"/>
            <a:ext cx="12192000" cy="547688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6513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3027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540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6054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567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9081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5594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2108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Siti Monalisa, ST, </a:t>
            </a:r>
            <a:r>
              <a:rPr lang="en-US" altLang="ja-JP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M.Kom</a:t>
            </a:r>
            <a:r>
              <a:rPr lang="en-US" altLang="ja-JP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 (</a:t>
            </a:r>
            <a:r>
              <a:rPr lang="en-US" altLang="ja-JP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Kapita</a:t>
            </a:r>
            <a:r>
              <a:rPr lang="en-US" altLang="ja-JP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 </a:t>
            </a:r>
            <a:r>
              <a:rPr lang="en-US" altLang="ja-JP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Selekta</a:t>
            </a:r>
            <a:r>
              <a:rPr lang="en-US" altLang="ja-JP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  Prodi SI 2023)</a:t>
            </a:r>
            <a:endParaRPr lang="ja-JP" altLang="en-US" sz="1600" dirty="0">
              <a:solidFill>
                <a:schemeClr val="tx1">
                  <a:lumMod val="90000"/>
                  <a:lumOff val="10000"/>
                </a:schemeClr>
              </a:solidFill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90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-1443" t="17858" r="29874" b="19579"/>
          <a:stretch/>
        </p:blipFill>
        <p:spPr>
          <a:xfrm>
            <a:off x="-205273" y="-16004"/>
            <a:ext cx="12397273" cy="6092909"/>
          </a:xfrm>
          <a:prstGeom prst="rect">
            <a:avLst/>
          </a:prstGeom>
        </p:spPr>
      </p:pic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DF69133-E453-1613-795E-DFFBD1F9CDDE}"/>
              </a:ext>
            </a:extLst>
          </p:cNvPr>
          <p:cNvSpPr txBox="1">
            <a:spLocks/>
          </p:cNvSpPr>
          <p:nvPr/>
        </p:nvSpPr>
        <p:spPr>
          <a:xfrm>
            <a:off x="0" y="6533530"/>
            <a:ext cx="12192000" cy="547688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6513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3027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540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6054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567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9081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5594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2108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Siti Monalisa, ST, </a:t>
            </a:r>
            <a:r>
              <a:rPr lang="en-US" altLang="ja-JP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M.Kom</a:t>
            </a:r>
            <a:r>
              <a:rPr lang="en-US" altLang="ja-JP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 (</a:t>
            </a:r>
            <a:r>
              <a:rPr lang="en-US" altLang="ja-JP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Kapita</a:t>
            </a:r>
            <a:r>
              <a:rPr lang="en-US" altLang="ja-JP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 </a:t>
            </a:r>
            <a:r>
              <a:rPr lang="en-US" altLang="ja-JP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Selekta</a:t>
            </a:r>
            <a:r>
              <a:rPr lang="en-US" altLang="ja-JP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  Prodi SI 2023)</a:t>
            </a:r>
            <a:endParaRPr lang="ja-JP" altLang="en-US" sz="1600" dirty="0">
              <a:solidFill>
                <a:schemeClr val="tx1">
                  <a:lumMod val="90000"/>
                  <a:lumOff val="10000"/>
                </a:schemeClr>
              </a:solidFill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678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43" y="0"/>
            <a:ext cx="11099776" cy="6596890"/>
          </a:xfrm>
        </p:spPr>
      </p:pic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84148E5-0F4A-2D03-C691-643823FC20BB}"/>
              </a:ext>
            </a:extLst>
          </p:cNvPr>
          <p:cNvSpPr txBox="1">
            <a:spLocks/>
          </p:cNvSpPr>
          <p:nvPr/>
        </p:nvSpPr>
        <p:spPr>
          <a:xfrm>
            <a:off x="0" y="6533530"/>
            <a:ext cx="12192000" cy="547688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6513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3027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540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6054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567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9081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5594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2108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Siti Monalisa, ST, </a:t>
            </a:r>
            <a:r>
              <a:rPr lang="en-US" altLang="ja-JP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M.Kom</a:t>
            </a:r>
            <a:r>
              <a:rPr lang="en-US" altLang="ja-JP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 (</a:t>
            </a:r>
            <a:r>
              <a:rPr lang="en-US" altLang="ja-JP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Kapita</a:t>
            </a:r>
            <a:r>
              <a:rPr lang="en-US" altLang="ja-JP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 </a:t>
            </a:r>
            <a:r>
              <a:rPr lang="en-US" altLang="ja-JP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Selekta</a:t>
            </a:r>
            <a:r>
              <a:rPr lang="en-US" altLang="ja-JP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  Prodi SI 2023)</a:t>
            </a:r>
            <a:endParaRPr lang="ja-JP" altLang="en-US" sz="1600" dirty="0">
              <a:solidFill>
                <a:schemeClr val="tx1">
                  <a:lumMod val="90000"/>
                  <a:lumOff val="10000"/>
                </a:schemeClr>
              </a:solidFill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367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771963"/>
            <a:ext cx="9562353" cy="706964"/>
          </a:xfrm>
        </p:spPr>
        <p:txBody>
          <a:bodyPr/>
          <a:lstStyle/>
          <a:p>
            <a:r>
              <a:rPr lang="en-US" sz="3600" dirty="0"/>
              <a:t>Successful Application of Social CRM in The Company</a:t>
            </a:r>
            <a:br>
              <a:rPr lang="en-US" sz="3600" dirty="0"/>
            </a:br>
            <a:r>
              <a:rPr lang="en-US" sz="1800" dirty="0"/>
              <a:t>Milan Kubina et al. 2015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9074" b="14545"/>
          <a:stretch/>
        </p:blipFill>
        <p:spPr>
          <a:xfrm>
            <a:off x="2721639" y="2175163"/>
            <a:ext cx="7722426" cy="4380739"/>
          </a:xfrm>
          <a:prstGeom prst="rect">
            <a:avLst/>
          </a:prstGeom>
        </p:spPr>
      </p:pic>
      <p:sp>
        <p:nvSpPr>
          <p:cNvPr id="4" name="フッター プレースホルダー 2">
            <a:extLst>
              <a:ext uri="{FF2B5EF4-FFF2-40B4-BE49-F238E27FC236}">
                <a16:creationId xmlns:a16="http://schemas.microsoft.com/office/drawing/2014/main" id="{8B88A968-2F7D-26A4-C446-2D22570D08F9}"/>
              </a:ext>
            </a:extLst>
          </p:cNvPr>
          <p:cNvSpPr txBox="1">
            <a:spLocks/>
          </p:cNvSpPr>
          <p:nvPr/>
        </p:nvSpPr>
        <p:spPr>
          <a:xfrm>
            <a:off x="0" y="6533530"/>
            <a:ext cx="12192000" cy="547688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6513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3027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540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6054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567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9081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5594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2108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Siti Monalisa, ST, </a:t>
            </a:r>
            <a:r>
              <a:rPr lang="en-US" altLang="ja-JP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M.Kom</a:t>
            </a:r>
            <a:r>
              <a:rPr lang="en-US" altLang="ja-JP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 (</a:t>
            </a:r>
            <a:r>
              <a:rPr lang="en-US" altLang="ja-JP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Kapita</a:t>
            </a:r>
            <a:r>
              <a:rPr lang="en-US" altLang="ja-JP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 </a:t>
            </a:r>
            <a:r>
              <a:rPr lang="en-US" altLang="ja-JP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Selekta</a:t>
            </a:r>
            <a:r>
              <a:rPr lang="en-US" altLang="ja-JP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  Prodi SI 2023)</a:t>
            </a:r>
            <a:endParaRPr lang="ja-JP" altLang="en-US" sz="1600" dirty="0">
              <a:solidFill>
                <a:schemeClr val="tx1">
                  <a:lumMod val="90000"/>
                  <a:lumOff val="10000"/>
                </a:schemeClr>
              </a:solidFill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093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890538"/>
            <a:ext cx="8761413" cy="706964"/>
          </a:xfrm>
        </p:spPr>
        <p:txBody>
          <a:bodyPr/>
          <a:lstStyle/>
          <a:p>
            <a:r>
              <a:rPr lang="en-US" sz="3600" dirty="0"/>
              <a:t>Social CRM in SMEs: A Systematic Literature Review </a:t>
            </a:r>
            <a:br>
              <a:rPr lang="en-US" sz="3600" dirty="0"/>
            </a:br>
            <a:r>
              <a:rPr lang="en-US" sz="1800" dirty="0" err="1"/>
              <a:t>Siarhei</a:t>
            </a:r>
            <a:r>
              <a:rPr lang="en-US" sz="1800" dirty="0"/>
              <a:t> </a:t>
            </a:r>
            <a:r>
              <a:rPr lang="en-US" sz="1800" dirty="0" err="1"/>
              <a:t>Yasiukovich</a:t>
            </a:r>
            <a:r>
              <a:rPr lang="en-US" sz="1800" dirty="0"/>
              <a:t>, </a:t>
            </a:r>
            <a:r>
              <a:rPr lang="en-US" sz="1800" dirty="0" err="1"/>
              <a:t>Moutaz</a:t>
            </a:r>
            <a:r>
              <a:rPr lang="en-US" sz="1800" dirty="0"/>
              <a:t> </a:t>
            </a:r>
            <a:r>
              <a:rPr lang="en-US" sz="1800" dirty="0" err="1"/>
              <a:t>Haddara</a:t>
            </a:r>
            <a:r>
              <a:rPr lang="en-US" sz="1800" dirty="0"/>
              <a:t>, 2021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3901" t="37305" r="18229" b="6836"/>
          <a:stretch/>
        </p:blipFill>
        <p:spPr>
          <a:xfrm>
            <a:off x="2072528" y="2057400"/>
            <a:ext cx="8114460" cy="440367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4050" y="2172771"/>
            <a:ext cx="5171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Number of articles per CRM life-cycle phase.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A19ADF4-84F7-1139-3FAE-BA50066B3065}"/>
              </a:ext>
            </a:extLst>
          </p:cNvPr>
          <p:cNvSpPr txBox="1">
            <a:spLocks/>
          </p:cNvSpPr>
          <p:nvPr/>
        </p:nvSpPr>
        <p:spPr>
          <a:xfrm>
            <a:off x="0" y="6533530"/>
            <a:ext cx="12192000" cy="547688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6513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3027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540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6054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567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9081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5594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2108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Siti Monalisa, ST, </a:t>
            </a:r>
            <a:r>
              <a:rPr lang="en-US" altLang="ja-JP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M.Kom</a:t>
            </a:r>
            <a:r>
              <a:rPr lang="en-US" altLang="ja-JP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 (</a:t>
            </a:r>
            <a:r>
              <a:rPr lang="en-US" altLang="ja-JP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Kapita</a:t>
            </a:r>
            <a:r>
              <a:rPr lang="en-US" altLang="ja-JP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 </a:t>
            </a:r>
            <a:r>
              <a:rPr lang="en-US" altLang="ja-JP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Selekta</a:t>
            </a:r>
            <a:r>
              <a:rPr lang="en-US" altLang="ja-JP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  Prodi SI 2023)</a:t>
            </a:r>
            <a:endParaRPr lang="ja-JP" altLang="en-US" sz="1600" dirty="0">
              <a:solidFill>
                <a:schemeClr val="tx1">
                  <a:lumMod val="90000"/>
                  <a:lumOff val="10000"/>
                </a:schemeClr>
              </a:solidFill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597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AA51D-2753-614A-6CC0-D55182E64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3" y="890538"/>
            <a:ext cx="8761413" cy="706964"/>
          </a:xfrm>
        </p:spPr>
        <p:txBody>
          <a:bodyPr/>
          <a:lstStyle/>
          <a:p>
            <a:r>
              <a:rPr lang="en-US" dirty="0"/>
              <a:t>Social CRM using Web Mining for Indonesian Academic Institution</a:t>
            </a:r>
            <a:br>
              <a:rPr lang="en-US" dirty="0"/>
            </a:br>
            <a:r>
              <a:rPr lang="sv-SE" sz="1800" dirty="0"/>
              <a:t>Nyoman Karna, Iping Supriana, Nur Maulidevi (2015)</a:t>
            </a:r>
            <a:endParaRPr 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D8E33E-B980-4D79-575F-39C4412F14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18" t="57579" r="53636" b="10284"/>
          <a:stretch/>
        </p:blipFill>
        <p:spPr>
          <a:xfrm>
            <a:off x="249381" y="3241581"/>
            <a:ext cx="3560619" cy="26210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D61B7A-C105-18D5-ED63-741872150A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250" t="55760" r="53068" b="28676"/>
          <a:stretch/>
        </p:blipFill>
        <p:spPr>
          <a:xfrm>
            <a:off x="3810000" y="3809616"/>
            <a:ext cx="4962135" cy="16906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E8325B3-27C7-5BF5-B912-CDC888E00A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091" t="21198" r="30114" b="5433"/>
          <a:stretch/>
        </p:blipFill>
        <p:spPr>
          <a:xfrm>
            <a:off x="9092020" y="1680632"/>
            <a:ext cx="2610077" cy="5177368"/>
          </a:xfrm>
          <a:prstGeom prst="rect">
            <a:avLst/>
          </a:prstGeom>
        </p:spPr>
      </p:pic>
      <p:sp>
        <p:nvSpPr>
          <p:cNvPr id="10" name="フッター プレースホルダー 2">
            <a:extLst>
              <a:ext uri="{FF2B5EF4-FFF2-40B4-BE49-F238E27FC236}">
                <a16:creationId xmlns:a16="http://schemas.microsoft.com/office/drawing/2014/main" id="{2DD27764-70A9-EFB9-3F2F-15689E219D0C}"/>
              </a:ext>
            </a:extLst>
          </p:cNvPr>
          <p:cNvSpPr txBox="1">
            <a:spLocks/>
          </p:cNvSpPr>
          <p:nvPr/>
        </p:nvSpPr>
        <p:spPr>
          <a:xfrm>
            <a:off x="0" y="6533530"/>
            <a:ext cx="12192000" cy="547688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6513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3027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540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6054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567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9081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5594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2108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Siti Monalisa, ST, </a:t>
            </a:r>
            <a:r>
              <a:rPr lang="en-US" altLang="ja-JP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M.Kom</a:t>
            </a:r>
            <a:r>
              <a:rPr lang="en-US" altLang="ja-JP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 (</a:t>
            </a:r>
            <a:r>
              <a:rPr lang="en-US" altLang="ja-JP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Kapita</a:t>
            </a:r>
            <a:r>
              <a:rPr lang="en-US" altLang="ja-JP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 </a:t>
            </a:r>
            <a:r>
              <a:rPr lang="en-US" altLang="ja-JP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Selekta</a:t>
            </a:r>
            <a:r>
              <a:rPr lang="en-US" altLang="ja-JP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  Prodi SI 2023)</a:t>
            </a:r>
            <a:endParaRPr lang="ja-JP" altLang="en-US" sz="1600" dirty="0">
              <a:solidFill>
                <a:schemeClr val="tx1">
                  <a:lumMod val="90000"/>
                  <a:lumOff val="10000"/>
                </a:schemeClr>
              </a:solidFill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621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Analytical Social CRM: Concept and Tool Support</a:t>
            </a:r>
            <a:br>
              <a:rPr lang="en-US" dirty="0"/>
            </a:br>
            <a:r>
              <a:rPr lang="en-US" sz="1800" dirty="0"/>
              <a:t>Olaf Reinhold and Rainer Alt, 2011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6106" t="41211" r="10432" b="26172"/>
          <a:stretch/>
        </p:blipFill>
        <p:spPr>
          <a:xfrm>
            <a:off x="826339" y="2922421"/>
            <a:ext cx="10439175" cy="260589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54952" y="2333209"/>
            <a:ext cx="68603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Figure of Typical activities in an analytical SCRM Process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7ED07AC-BD54-2B74-8B18-C678EC55B036}"/>
              </a:ext>
            </a:extLst>
          </p:cNvPr>
          <p:cNvSpPr txBox="1">
            <a:spLocks/>
          </p:cNvSpPr>
          <p:nvPr/>
        </p:nvSpPr>
        <p:spPr>
          <a:xfrm>
            <a:off x="0" y="6533530"/>
            <a:ext cx="12192000" cy="547688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6513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3027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540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6054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567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9081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5594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2108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Siti Monalisa, ST, </a:t>
            </a:r>
            <a:r>
              <a:rPr lang="en-US" altLang="ja-JP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M.Kom</a:t>
            </a:r>
            <a:r>
              <a:rPr lang="en-US" altLang="ja-JP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 (</a:t>
            </a:r>
            <a:r>
              <a:rPr lang="en-US" altLang="ja-JP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Kapita</a:t>
            </a:r>
            <a:r>
              <a:rPr lang="en-US" altLang="ja-JP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 </a:t>
            </a:r>
            <a:r>
              <a:rPr lang="en-US" altLang="ja-JP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Selekta</a:t>
            </a:r>
            <a:r>
              <a:rPr lang="en-US" altLang="ja-JP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  Prodi SI 2023)</a:t>
            </a:r>
            <a:endParaRPr lang="ja-JP" altLang="en-US" sz="1600" dirty="0">
              <a:solidFill>
                <a:schemeClr val="tx1">
                  <a:lumMod val="90000"/>
                  <a:lumOff val="10000"/>
                </a:schemeClr>
              </a:solidFill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4838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TM02900722[[fn=Ion Boardroom]]</Template>
  <TotalTime>1280</TotalTime>
  <Words>2441</Words>
  <Application>Microsoft Office PowerPoint</Application>
  <PresentationFormat>Widescreen</PresentationFormat>
  <Paragraphs>146</Paragraphs>
  <Slides>24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Bebas Neue Regular</vt:lpstr>
      <vt:lpstr>Bodoni MT</vt:lpstr>
      <vt:lpstr>Calibri</vt:lpstr>
      <vt:lpstr>Century Gothic</vt:lpstr>
      <vt:lpstr>Wingdings 3</vt:lpstr>
      <vt:lpstr>Ion Boardroom</vt:lpstr>
      <vt:lpstr>Social CRM</vt:lpstr>
      <vt:lpstr>PowerPoint Presentation</vt:lpstr>
      <vt:lpstr>PowerPoint Presentation</vt:lpstr>
      <vt:lpstr>PowerPoint Presentation</vt:lpstr>
      <vt:lpstr>PowerPoint Presentation</vt:lpstr>
      <vt:lpstr>Successful Application of Social CRM in The Company Milan Kubina et al. 2015</vt:lpstr>
      <vt:lpstr>Social CRM in SMEs: A Systematic Literature Review  Siarhei Yasiukovich, Moutaz Haddara, 2021</vt:lpstr>
      <vt:lpstr>Social CRM using Web Mining for Indonesian Academic Institution Nyoman Karna, Iping Supriana, Nur Maulidevi (2015)</vt:lpstr>
      <vt:lpstr>Analytical Social CRM: Concept and Tool Support Olaf Reinhold and Rainer Alt, 2011</vt:lpstr>
      <vt:lpstr>PowerPoint Presentation</vt:lpstr>
      <vt:lpstr>Data Mining of Social Media – the Bridge between Traditional and Social CRM  Sohail, 2019  </vt:lpstr>
      <vt:lpstr>Data Mining for Social CRM  </vt:lpstr>
      <vt:lpstr>Social CRM metrics </vt:lpstr>
      <vt:lpstr>7 social CRM platforms </vt:lpstr>
      <vt:lpstr>BEBERAPA TIPS – TIPS MEMPERCEPAT MENULIS  DAN MENYELESAIKAN RISET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WATCHING!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CRM in SMEs</dc:title>
  <dc:creator>ThinkPad L440</dc:creator>
  <cp:lastModifiedBy>ThinkPad L440</cp:lastModifiedBy>
  <cp:revision>62</cp:revision>
  <dcterms:created xsi:type="dcterms:W3CDTF">2021-09-10T06:44:55Z</dcterms:created>
  <dcterms:modified xsi:type="dcterms:W3CDTF">2023-04-29T12:44:13Z</dcterms:modified>
</cp:coreProperties>
</file>