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398" r:id="rId4"/>
    <p:sldId id="277" r:id="rId5"/>
    <p:sldId id="372" r:id="rId6"/>
    <p:sldId id="373" r:id="rId7"/>
    <p:sldId id="366" r:id="rId8"/>
    <p:sldId id="367" r:id="rId9"/>
    <p:sldId id="369" r:id="rId10"/>
    <p:sldId id="382" r:id="rId11"/>
    <p:sldId id="326" r:id="rId12"/>
    <p:sldId id="375" r:id="rId13"/>
    <p:sldId id="379" r:id="rId14"/>
    <p:sldId id="380" r:id="rId15"/>
    <p:sldId id="391" r:id="rId16"/>
    <p:sldId id="393" r:id="rId17"/>
    <p:sldId id="394" r:id="rId18"/>
    <p:sldId id="395" r:id="rId19"/>
    <p:sldId id="397" r:id="rId20"/>
    <p:sldId id="389" r:id="rId21"/>
    <p:sldId id="387" r:id="rId22"/>
    <p:sldId id="286" r:id="rId23"/>
    <p:sldId id="294" r:id="rId24"/>
    <p:sldId id="399" r:id="rId25"/>
    <p:sldId id="355" r:id="rId26"/>
    <p:sldId id="356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548DB-916A-4186-AA10-8A2020DBB1A1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CCBB742F-3D8A-4956-83FC-226F7F153D93}">
      <dgm:prSet phldrT="[Text]" custT="1"/>
      <dgm:spPr/>
      <dgm:t>
        <a:bodyPr/>
        <a:lstStyle/>
        <a:p>
          <a:r>
            <a:rPr lang="en-US" sz="1800"/>
            <a:t>Admin</a:t>
          </a:r>
          <a:endParaRPr lang="en-ID" sz="1800"/>
        </a:p>
      </dgm:t>
    </dgm:pt>
    <dgm:pt modelId="{25C4C767-7FEA-40DD-8964-FFCA39D0F74C}" type="parTrans" cxnId="{A3C3E9D4-24D2-431D-8BD9-935E515681F7}">
      <dgm:prSet/>
      <dgm:spPr/>
      <dgm:t>
        <a:bodyPr/>
        <a:lstStyle/>
        <a:p>
          <a:endParaRPr lang="en-ID" sz="1800"/>
        </a:p>
      </dgm:t>
    </dgm:pt>
    <dgm:pt modelId="{E7CF82B0-1485-48B2-92DE-EBE236DAC182}" type="sibTrans" cxnId="{A3C3E9D4-24D2-431D-8BD9-935E515681F7}">
      <dgm:prSet/>
      <dgm:spPr/>
      <dgm:t>
        <a:bodyPr/>
        <a:lstStyle/>
        <a:p>
          <a:endParaRPr lang="en-ID" sz="1800"/>
        </a:p>
      </dgm:t>
    </dgm:pt>
    <dgm:pt modelId="{007F985A-44C3-43C6-8392-BCCA85291F1E}">
      <dgm:prSet phldrT="[Text]" custT="1"/>
      <dgm:spPr/>
      <dgm:t>
        <a:bodyPr/>
        <a:lstStyle/>
        <a:p>
          <a:r>
            <a:rPr lang="en-US" sz="2800"/>
            <a:t>Server</a:t>
          </a:r>
          <a:endParaRPr lang="en-ID" sz="2800"/>
        </a:p>
      </dgm:t>
    </dgm:pt>
    <dgm:pt modelId="{F3253A65-2840-4A9B-942F-7FC38B99EC46}" type="parTrans" cxnId="{745E3741-BEFC-4524-9C4C-766524CA8568}">
      <dgm:prSet custT="1"/>
      <dgm:spPr/>
      <dgm:t>
        <a:bodyPr/>
        <a:lstStyle/>
        <a:p>
          <a:endParaRPr lang="en-ID" sz="1600"/>
        </a:p>
      </dgm:t>
    </dgm:pt>
    <dgm:pt modelId="{47D70F84-E23E-4947-BA9D-BAAB8A550945}" type="sibTrans" cxnId="{745E3741-BEFC-4524-9C4C-766524CA8568}">
      <dgm:prSet/>
      <dgm:spPr/>
      <dgm:t>
        <a:bodyPr/>
        <a:lstStyle/>
        <a:p>
          <a:endParaRPr lang="en-ID" sz="1800"/>
        </a:p>
      </dgm:t>
    </dgm:pt>
    <dgm:pt modelId="{E42C16F0-F740-4AD9-94E9-98B14779DAE4}">
      <dgm:prSet phldrT="[Text]" custT="1"/>
      <dgm:spPr/>
      <dgm:t>
        <a:bodyPr/>
        <a:lstStyle/>
        <a:p>
          <a:r>
            <a:rPr lang="en-US" sz="2800"/>
            <a:t>Client</a:t>
          </a:r>
          <a:endParaRPr lang="en-ID" sz="2800"/>
        </a:p>
      </dgm:t>
    </dgm:pt>
    <dgm:pt modelId="{D181C4CC-4B1C-48D9-966E-24C63829DB2D}" type="parTrans" cxnId="{C898C193-D8A2-40CB-BA84-326AB1FE0B16}">
      <dgm:prSet custT="1"/>
      <dgm:spPr/>
      <dgm:t>
        <a:bodyPr/>
        <a:lstStyle/>
        <a:p>
          <a:endParaRPr lang="en-ID" sz="1600"/>
        </a:p>
      </dgm:t>
    </dgm:pt>
    <dgm:pt modelId="{C4356DF1-B120-400C-A818-1B877EDFB05E}" type="sibTrans" cxnId="{C898C193-D8A2-40CB-BA84-326AB1FE0B16}">
      <dgm:prSet/>
      <dgm:spPr/>
      <dgm:t>
        <a:bodyPr/>
        <a:lstStyle/>
        <a:p>
          <a:endParaRPr lang="en-ID" sz="1800"/>
        </a:p>
      </dgm:t>
    </dgm:pt>
    <dgm:pt modelId="{056719D4-A445-4DC4-98BD-0D5A9FC244A8}">
      <dgm:prSet phldrT="[Text]" custT="1"/>
      <dgm:spPr/>
      <dgm:t>
        <a:bodyPr/>
        <a:lstStyle/>
        <a:p>
          <a:r>
            <a:rPr lang="en-US" sz="2000"/>
            <a:t>Technical Staff</a:t>
          </a:r>
          <a:endParaRPr lang="en-ID" sz="2000"/>
        </a:p>
      </dgm:t>
    </dgm:pt>
    <dgm:pt modelId="{DE0B4B5C-E9AB-4FD5-9B9B-F1A45A192E84}" type="parTrans" cxnId="{C30F7B88-4F0D-4772-BA33-103B4C8485DF}">
      <dgm:prSet custT="1"/>
      <dgm:spPr/>
      <dgm:t>
        <a:bodyPr/>
        <a:lstStyle/>
        <a:p>
          <a:endParaRPr lang="en-ID" sz="1600"/>
        </a:p>
      </dgm:t>
    </dgm:pt>
    <dgm:pt modelId="{D38EA0BD-E313-408A-82D8-CC2982E2B154}" type="sibTrans" cxnId="{C30F7B88-4F0D-4772-BA33-103B4C8485DF}">
      <dgm:prSet/>
      <dgm:spPr/>
      <dgm:t>
        <a:bodyPr/>
        <a:lstStyle/>
        <a:p>
          <a:endParaRPr lang="en-ID" sz="1800"/>
        </a:p>
      </dgm:t>
    </dgm:pt>
    <dgm:pt modelId="{25A80D1B-24CB-4CA8-9FF4-90A9CFCDBE56}">
      <dgm:prSet phldrT="[Text]" custT="1"/>
      <dgm:spPr/>
      <dgm:t>
        <a:bodyPr/>
        <a:lstStyle/>
        <a:p>
          <a:r>
            <a:rPr lang="en-US" sz="2000"/>
            <a:t>Non Technical Staff</a:t>
          </a:r>
          <a:endParaRPr lang="en-ID" sz="2000"/>
        </a:p>
      </dgm:t>
    </dgm:pt>
    <dgm:pt modelId="{A90D11F4-82CA-4E04-94B8-33615B1FBE91}" type="parTrans" cxnId="{EC4D0322-9B49-4D6B-9968-D57DEFAA6CE0}">
      <dgm:prSet custT="1"/>
      <dgm:spPr/>
      <dgm:t>
        <a:bodyPr/>
        <a:lstStyle/>
        <a:p>
          <a:endParaRPr lang="en-ID" sz="1600"/>
        </a:p>
      </dgm:t>
    </dgm:pt>
    <dgm:pt modelId="{568BAA5F-ADC0-466A-8354-8200E080A1E2}" type="sibTrans" cxnId="{EC4D0322-9B49-4D6B-9968-D57DEFAA6CE0}">
      <dgm:prSet/>
      <dgm:spPr/>
      <dgm:t>
        <a:bodyPr/>
        <a:lstStyle/>
        <a:p>
          <a:endParaRPr lang="en-ID" sz="1800"/>
        </a:p>
      </dgm:t>
    </dgm:pt>
    <dgm:pt modelId="{14A399D1-43B5-4D1D-A608-B02C1D71E599}">
      <dgm:prSet phldrT="[Text]" custT="1"/>
      <dgm:spPr/>
      <dgm:t>
        <a:bodyPr/>
        <a:lstStyle/>
        <a:p>
          <a:r>
            <a:rPr lang="en-US" sz="1800"/>
            <a:t>Reporting</a:t>
          </a:r>
          <a:endParaRPr lang="en-ID" sz="1800"/>
        </a:p>
      </dgm:t>
    </dgm:pt>
    <dgm:pt modelId="{B94D6989-B61A-49F8-A307-46BFC6E9A0B2}" type="parTrans" cxnId="{EFEE206B-7AFF-4F3B-994D-AF3A2BB4472C}">
      <dgm:prSet custT="1"/>
      <dgm:spPr/>
      <dgm:t>
        <a:bodyPr/>
        <a:lstStyle/>
        <a:p>
          <a:endParaRPr lang="en-ID" sz="1600"/>
        </a:p>
      </dgm:t>
    </dgm:pt>
    <dgm:pt modelId="{CE5EB195-4857-437A-B045-7F0AD002A699}" type="sibTrans" cxnId="{EFEE206B-7AFF-4F3B-994D-AF3A2BB4472C}">
      <dgm:prSet/>
      <dgm:spPr/>
      <dgm:t>
        <a:bodyPr/>
        <a:lstStyle/>
        <a:p>
          <a:endParaRPr lang="en-ID" sz="1800"/>
        </a:p>
      </dgm:t>
    </dgm:pt>
    <dgm:pt modelId="{35EA853D-23D2-4CC4-A8E3-BCBF84845711}">
      <dgm:prSet phldrT="[Text]" custT="1"/>
      <dgm:spPr/>
      <dgm:t>
        <a:bodyPr/>
        <a:lstStyle/>
        <a:p>
          <a:r>
            <a:rPr lang="en-US" sz="1800"/>
            <a:t>Suvervisor</a:t>
          </a:r>
          <a:endParaRPr lang="en-ID" sz="1800"/>
        </a:p>
      </dgm:t>
    </dgm:pt>
    <dgm:pt modelId="{1D3225A7-E6CD-4D37-891B-5D27BBF66A91}" type="parTrans" cxnId="{E323D406-249B-4B0A-885B-4CC07DA1D8D8}">
      <dgm:prSet custT="1"/>
      <dgm:spPr/>
      <dgm:t>
        <a:bodyPr/>
        <a:lstStyle/>
        <a:p>
          <a:endParaRPr lang="en-ID" sz="1600"/>
        </a:p>
      </dgm:t>
    </dgm:pt>
    <dgm:pt modelId="{750E8A76-0353-462E-A957-C47700040462}" type="sibTrans" cxnId="{E323D406-249B-4B0A-885B-4CC07DA1D8D8}">
      <dgm:prSet/>
      <dgm:spPr/>
      <dgm:t>
        <a:bodyPr/>
        <a:lstStyle/>
        <a:p>
          <a:endParaRPr lang="en-ID" sz="1800"/>
        </a:p>
      </dgm:t>
    </dgm:pt>
    <dgm:pt modelId="{2B27E622-9ECE-4D14-8B0F-ABED7A807348}" type="pres">
      <dgm:prSet presAssocID="{B0D548DB-916A-4186-AA10-8A2020DBB1A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02118B-5CC9-4FAF-B4C7-2ACD9008F7B8}" type="pres">
      <dgm:prSet presAssocID="{CCBB742F-3D8A-4956-83FC-226F7F153D93}" presName="centerShape" presStyleLbl="node0" presStyleIdx="0" presStyleCnt="1"/>
      <dgm:spPr/>
    </dgm:pt>
    <dgm:pt modelId="{AE168E77-DD56-43EB-A280-9715572D9EC0}" type="pres">
      <dgm:prSet presAssocID="{F3253A65-2840-4A9B-942F-7FC38B99EC46}" presName="parTrans" presStyleLbl="sibTrans2D1" presStyleIdx="0" presStyleCnt="6"/>
      <dgm:spPr/>
    </dgm:pt>
    <dgm:pt modelId="{86476FA4-94A9-4360-9C6D-21E929574576}" type="pres">
      <dgm:prSet presAssocID="{F3253A65-2840-4A9B-942F-7FC38B99EC46}" presName="connectorText" presStyleLbl="sibTrans2D1" presStyleIdx="0" presStyleCnt="6"/>
      <dgm:spPr/>
    </dgm:pt>
    <dgm:pt modelId="{552DCCF3-B5E4-4A79-AF57-FB929415E2AD}" type="pres">
      <dgm:prSet presAssocID="{007F985A-44C3-43C6-8392-BCCA85291F1E}" presName="node" presStyleLbl="node1" presStyleIdx="0" presStyleCnt="6" custScaleX="114829" custScaleY="107866">
        <dgm:presLayoutVars>
          <dgm:bulletEnabled val="1"/>
        </dgm:presLayoutVars>
      </dgm:prSet>
      <dgm:spPr/>
    </dgm:pt>
    <dgm:pt modelId="{6D94404D-CA11-4006-927B-643102F37DB6}" type="pres">
      <dgm:prSet presAssocID="{D181C4CC-4B1C-48D9-966E-24C63829DB2D}" presName="parTrans" presStyleLbl="sibTrans2D1" presStyleIdx="1" presStyleCnt="6"/>
      <dgm:spPr/>
    </dgm:pt>
    <dgm:pt modelId="{3AA40ED8-ABDE-41B7-8457-EA7F15E1AD6C}" type="pres">
      <dgm:prSet presAssocID="{D181C4CC-4B1C-48D9-966E-24C63829DB2D}" presName="connectorText" presStyleLbl="sibTrans2D1" presStyleIdx="1" presStyleCnt="6"/>
      <dgm:spPr/>
    </dgm:pt>
    <dgm:pt modelId="{B257A844-1619-4386-A570-6FC951280BCF}" type="pres">
      <dgm:prSet presAssocID="{E42C16F0-F740-4AD9-94E9-98B14779DAE4}" presName="node" presStyleLbl="node1" presStyleIdx="1" presStyleCnt="6">
        <dgm:presLayoutVars>
          <dgm:bulletEnabled val="1"/>
        </dgm:presLayoutVars>
      </dgm:prSet>
      <dgm:spPr/>
    </dgm:pt>
    <dgm:pt modelId="{1B675A4C-9BEB-4951-B3E4-286B779E0907}" type="pres">
      <dgm:prSet presAssocID="{DE0B4B5C-E9AB-4FD5-9B9B-F1A45A192E84}" presName="parTrans" presStyleLbl="sibTrans2D1" presStyleIdx="2" presStyleCnt="6"/>
      <dgm:spPr/>
    </dgm:pt>
    <dgm:pt modelId="{9D8E8127-427C-4FFF-B683-23DC5A6A254A}" type="pres">
      <dgm:prSet presAssocID="{DE0B4B5C-E9AB-4FD5-9B9B-F1A45A192E84}" presName="connectorText" presStyleLbl="sibTrans2D1" presStyleIdx="2" presStyleCnt="6"/>
      <dgm:spPr/>
    </dgm:pt>
    <dgm:pt modelId="{215FA51F-3559-42AB-A141-6585607C23DD}" type="pres">
      <dgm:prSet presAssocID="{056719D4-A445-4DC4-98BD-0D5A9FC244A8}" presName="node" presStyleLbl="node1" presStyleIdx="2" presStyleCnt="6" custScaleX="113914" custScaleY="112011">
        <dgm:presLayoutVars>
          <dgm:bulletEnabled val="1"/>
        </dgm:presLayoutVars>
      </dgm:prSet>
      <dgm:spPr/>
    </dgm:pt>
    <dgm:pt modelId="{5013B8DE-9554-4CFA-AF4C-77A2CC076ABC}" type="pres">
      <dgm:prSet presAssocID="{A90D11F4-82CA-4E04-94B8-33615B1FBE91}" presName="parTrans" presStyleLbl="sibTrans2D1" presStyleIdx="3" presStyleCnt="6"/>
      <dgm:spPr/>
    </dgm:pt>
    <dgm:pt modelId="{B5C1BF79-C806-4333-93A2-05CEFA38563C}" type="pres">
      <dgm:prSet presAssocID="{A90D11F4-82CA-4E04-94B8-33615B1FBE91}" presName="connectorText" presStyleLbl="sibTrans2D1" presStyleIdx="3" presStyleCnt="6"/>
      <dgm:spPr/>
    </dgm:pt>
    <dgm:pt modelId="{83A37009-79E7-449E-8E4B-651B8C68A577}" type="pres">
      <dgm:prSet presAssocID="{25A80D1B-24CB-4CA8-9FF4-90A9CFCDBE56}" presName="node" presStyleLbl="node1" presStyleIdx="3" presStyleCnt="6" custScaleX="110759" custScaleY="106930">
        <dgm:presLayoutVars>
          <dgm:bulletEnabled val="1"/>
        </dgm:presLayoutVars>
      </dgm:prSet>
      <dgm:spPr/>
    </dgm:pt>
    <dgm:pt modelId="{73279D21-0C0E-41C0-99AD-A2E8D9137F0E}" type="pres">
      <dgm:prSet presAssocID="{B94D6989-B61A-49F8-A307-46BFC6E9A0B2}" presName="parTrans" presStyleLbl="sibTrans2D1" presStyleIdx="4" presStyleCnt="6"/>
      <dgm:spPr/>
    </dgm:pt>
    <dgm:pt modelId="{B34E5858-B5A5-4B95-8D6D-18B11718EB2C}" type="pres">
      <dgm:prSet presAssocID="{B94D6989-B61A-49F8-A307-46BFC6E9A0B2}" presName="connectorText" presStyleLbl="sibTrans2D1" presStyleIdx="4" presStyleCnt="6"/>
      <dgm:spPr/>
    </dgm:pt>
    <dgm:pt modelId="{D4FCF29C-1B2F-4282-8C79-707A77D2FF7D}" type="pres">
      <dgm:prSet presAssocID="{14A399D1-43B5-4D1D-A608-B02C1D71E599}" presName="node" presStyleLbl="node1" presStyleIdx="4" presStyleCnt="6" custScaleX="111098" custScaleY="106513">
        <dgm:presLayoutVars>
          <dgm:bulletEnabled val="1"/>
        </dgm:presLayoutVars>
      </dgm:prSet>
      <dgm:spPr/>
    </dgm:pt>
    <dgm:pt modelId="{D78F06F8-F1AA-4AC5-9293-B7B25721E810}" type="pres">
      <dgm:prSet presAssocID="{1D3225A7-E6CD-4D37-891B-5D27BBF66A91}" presName="parTrans" presStyleLbl="sibTrans2D1" presStyleIdx="5" presStyleCnt="6"/>
      <dgm:spPr/>
    </dgm:pt>
    <dgm:pt modelId="{453C9E65-BB28-4627-BA1B-500F4B092492}" type="pres">
      <dgm:prSet presAssocID="{1D3225A7-E6CD-4D37-891B-5D27BBF66A91}" presName="connectorText" presStyleLbl="sibTrans2D1" presStyleIdx="5" presStyleCnt="6"/>
      <dgm:spPr/>
    </dgm:pt>
    <dgm:pt modelId="{8B7A8876-C3EB-471A-A430-C4AE71EDF117}" type="pres">
      <dgm:prSet presAssocID="{35EA853D-23D2-4CC4-A8E3-BCBF84845711}" presName="node" presStyleLbl="node1" presStyleIdx="5" presStyleCnt="6" custScaleX="125171" custScaleY="125907">
        <dgm:presLayoutVars>
          <dgm:bulletEnabled val="1"/>
        </dgm:presLayoutVars>
      </dgm:prSet>
      <dgm:spPr/>
    </dgm:pt>
  </dgm:ptLst>
  <dgm:cxnLst>
    <dgm:cxn modelId="{E323D406-249B-4B0A-885B-4CC07DA1D8D8}" srcId="{CCBB742F-3D8A-4956-83FC-226F7F153D93}" destId="{35EA853D-23D2-4CC4-A8E3-BCBF84845711}" srcOrd="5" destOrd="0" parTransId="{1D3225A7-E6CD-4D37-891B-5D27BBF66A91}" sibTransId="{750E8A76-0353-462E-A957-C47700040462}"/>
    <dgm:cxn modelId="{B6E9B20C-AA07-4058-9DD1-AF62F367C7FE}" type="presOf" srcId="{007F985A-44C3-43C6-8392-BCCA85291F1E}" destId="{552DCCF3-B5E4-4A79-AF57-FB929415E2AD}" srcOrd="0" destOrd="0" presId="urn:microsoft.com/office/officeart/2005/8/layout/radial5"/>
    <dgm:cxn modelId="{279C880E-5F05-44EB-BE6A-80B4AD331AD7}" type="presOf" srcId="{E42C16F0-F740-4AD9-94E9-98B14779DAE4}" destId="{B257A844-1619-4386-A570-6FC951280BCF}" srcOrd="0" destOrd="0" presId="urn:microsoft.com/office/officeart/2005/8/layout/radial5"/>
    <dgm:cxn modelId="{22FAF313-3AF8-4118-BF5B-EF2E5ABEC74A}" type="presOf" srcId="{1D3225A7-E6CD-4D37-891B-5D27BBF66A91}" destId="{453C9E65-BB28-4627-BA1B-500F4B092492}" srcOrd="1" destOrd="0" presId="urn:microsoft.com/office/officeart/2005/8/layout/radial5"/>
    <dgm:cxn modelId="{AABEAF14-6ED4-473A-B050-AF9C0293EC55}" type="presOf" srcId="{D181C4CC-4B1C-48D9-966E-24C63829DB2D}" destId="{3AA40ED8-ABDE-41B7-8457-EA7F15E1AD6C}" srcOrd="1" destOrd="0" presId="urn:microsoft.com/office/officeart/2005/8/layout/radial5"/>
    <dgm:cxn modelId="{EC4D0322-9B49-4D6B-9968-D57DEFAA6CE0}" srcId="{CCBB742F-3D8A-4956-83FC-226F7F153D93}" destId="{25A80D1B-24CB-4CA8-9FF4-90A9CFCDBE56}" srcOrd="3" destOrd="0" parTransId="{A90D11F4-82CA-4E04-94B8-33615B1FBE91}" sibTransId="{568BAA5F-ADC0-466A-8354-8200E080A1E2}"/>
    <dgm:cxn modelId="{0EA2962B-5885-49DA-A2A9-92AE9D69515C}" type="presOf" srcId="{1D3225A7-E6CD-4D37-891B-5D27BBF66A91}" destId="{D78F06F8-F1AA-4AC5-9293-B7B25721E810}" srcOrd="0" destOrd="0" presId="urn:microsoft.com/office/officeart/2005/8/layout/radial5"/>
    <dgm:cxn modelId="{2A9B473A-BD05-4A8E-9C13-A04C99E7B667}" type="presOf" srcId="{A90D11F4-82CA-4E04-94B8-33615B1FBE91}" destId="{B5C1BF79-C806-4333-93A2-05CEFA38563C}" srcOrd="1" destOrd="0" presId="urn:microsoft.com/office/officeart/2005/8/layout/radial5"/>
    <dgm:cxn modelId="{58725F5B-C2F4-4A76-A6AA-78CC2DEE1AEF}" type="presOf" srcId="{DE0B4B5C-E9AB-4FD5-9B9B-F1A45A192E84}" destId="{9D8E8127-427C-4FFF-B683-23DC5A6A254A}" srcOrd="1" destOrd="0" presId="urn:microsoft.com/office/officeart/2005/8/layout/radial5"/>
    <dgm:cxn modelId="{745E3741-BEFC-4524-9C4C-766524CA8568}" srcId="{CCBB742F-3D8A-4956-83FC-226F7F153D93}" destId="{007F985A-44C3-43C6-8392-BCCA85291F1E}" srcOrd="0" destOrd="0" parTransId="{F3253A65-2840-4A9B-942F-7FC38B99EC46}" sibTransId="{47D70F84-E23E-4947-BA9D-BAAB8A550945}"/>
    <dgm:cxn modelId="{EFEE206B-7AFF-4F3B-994D-AF3A2BB4472C}" srcId="{CCBB742F-3D8A-4956-83FC-226F7F153D93}" destId="{14A399D1-43B5-4D1D-A608-B02C1D71E599}" srcOrd="4" destOrd="0" parTransId="{B94D6989-B61A-49F8-A307-46BFC6E9A0B2}" sibTransId="{CE5EB195-4857-437A-B045-7F0AD002A699}"/>
    <dgm:cxn modelId="{91061A6E-4FCE-417E-89B4-536EC45BE923}" type="presOf" srcId="{056719D4-A445-4DC4-98BD-0D5A9FC244A8}" destId="{215FA51F-3559-42AB-A141-6585607C23DD}" srcOrd="0" destOrd="0" presId="urn:microsoft.com/office/officeart/2005/8/layout/radial5"/>
    <dgm:cxn modelId="{48869677-6232-456C-B756-7BE75CBFFA43}" type="presOf" srcId="{D181C4CC-4B1C-48D9-966E-24C63829DB2D}" destId="{6D94404D-CA11-4006-927B-643102F37DB6}" srcOrd="0" destOrd="0" presId="urn:microsoft.com/office/officeart/2005/8/layout/radial5"/>
    <dgm:cxn modelId="{E3D51B58-F16F-42A3-8585-A727F9C298FB}" type="presOf" srcId="{F3253A65-2840-4A9B-942F-7FC38B99EC46}" destId="{AE168E77-DD56-43EB-A280-9715572D9EC0}" srcOrd="0" destOrd="0" presId="urn:microsoft.com/office/officeart/2005/8/layout/radial5"/>
    <dgm:cxn modelId="{F5CA1A59-3B51-4ABA-81FD-B0BE0147BCC5}" type="presOf" srcId="{B0D548DB-916A-4186-AA10-8A2020DBB1A1}" destId="{2B27E622-9ECE-4D14-8B0F-ABED7A807348}" srcOrd="0" destOrd="0" presId="urn:microsoft.com/office/officeart/2005/8/layout/radial5"/>
    <dgm:cxn modelId="{C30F7B88-4F0D-4772-BA33-103B4C8485DF}" srcId="{CCBB742F-3D8A-4956-83FC-226F7F153D93}" destId="{056719D4-A445-4DC4-98BD-0D5A9FC244A8}" srcOrd="2" destOrd="0" parTransId="{DE0B4B5C-E9AB-4FD5-9B9B-F1A45A192E84}" sibTransId="{D38EA0BD-E313-408A-82D8-CC2982E2B154}"/>
    <dgm:cxn modelId="{C898C193-D8A2-40CB-BA84-326AB1FE0B16}" srcId="{CCBB742F-3D8A-4956-83FC-226F7F153D93}" destId="{E42C16F0-F740-4AD9-94E9-98B14779DAE4}" srcOrd="1" destOrd="0" parTransId="{D181C4CC-4B1C-48D9-966E-24C63829DB2D}" sibTransId="{C4356DF1-B120-400C-A818-1B877EDFB05E}"/>
    <dgm:cxn modelId="{113775A0-28D3-47EC-BA98-EE4E86D02EE1}" type="presOf" srcId="{CCBB742F-3D8A-4956-83FC-226F7F153D93}" destId="{5B02118B-5CC9-4FAF-B4C7-2ACD9008F7B8}" srcOrd="0" destOrd="0" presId="urn:microsoft.com/office/officeart/2005/8/layout/radial5"/>
    <dgm:cxn modelId="{EA3509C4-2F93-4B58-B421-1B50540C3C7B}" type="presOf" srcId="{25A80D1B-24CB-4CA8-9FF4-90A9CFCDBE56}" destId="{83A37009-79E7-449E-8E4B-651B8C68A577}" srcOrd="0" destOrd="0" presId="urn:microsoft.com/office/officeart/2005/8/layout/radial5"/>
    <dgm:cxn modelId="{96AB4BCB-1245-4D6D-95FB-DA2223D60C52}" type="presOf" srcId="{B94D6989-B61A-49F8-A307-46BFC6E9A0B2}" destId="{B34E5858-B5A5-4B95-8D6D-18B11718EB2C}" srcOrd="1" destOrd="0" presId="urn:microsoft.com/office/officeart/2005/8/layout/radial5"/>
    <dgm:cxn modelId="{14463AD1-FADC-4E23-82C3-3D7211797CC9}" type="presOf" srcId="{DE0B4B5C-E9AB-4FD5-9B9B-F1A45A192E84}" destId="{1B675A4C-9BEB-4951-B3E4-286B779E0907}" srcOrd="0" destOrd="0" presId="urn:microsoft.com/office/officeart/2005/8/layout/radial5"/>
    <dgm:cxn modelId="{A3C3E9D4-24D2-431D-8BD9-935E515681F7}" srcId="{B0D548DB-916A-4186-AA10-8A2020DBB1A1}" destId="{CCBB742F-3D8A-4956-83FC-226F7F153D93}" srcOrd="0" destOrd="0" parTransId="{25C4C767-7FEA-40DD-8964-FFCA39D0F74C}" sibTransId="{E7CF82B0-1485-48B2-92DE-EBE236DAC182}"/>
    <dgm:cxn modelId="{662367D9-4080-4483-BD78-9A752880DB73}" type="presOf" srcId="{14A399D1-43B5-4D1D-A608-B02C1D71E599}" destId="{D4FCF29C-1B2F-4282-8C79-707A77D2FF7D}" srcOrd="0" destOrd="0" presId="urn:microsoft.com/office/officeart/2005/8/layout/radial5"/>
    <dgm:cxn modelId="{45382CDC-350C-4522-9D8D-1C8BCCFD61D6}" type="presOf" srcId="{B94D6989-B61A-49F8-A307-46BFC6E9A0B2}" destId="{73279D21-0C0E-41C0-99AD-A2E8D9137F0E}" srcOrd="0" destOrd="0" presId="urn:microsoft.com/office/officeart/2005/8/layout/radial5"/>
    <dgm:cxn modelId="{508DE9DE-5F1F-4787-86C1-BB83BA03BDF8}" type="presOf" srcId="{F3253A65-2840-4A9B-942F-7FC38B99EC46}" destId="{86476FA4-94A9-4360-9C6D-21E929574576}" srcOrd="1" destOrd="0" presId="urn:microsoft.com/office/officeart/2005/8/layout/radial5"/>
    <dgm:cxn modelId="{86136EEF-95CC-4119-88A0-1492158BDD3F}" type="presOf" srcId="{A90D11F4-82CA-4E04-94B8-33615B1FBE91}" destId="{5013B8DE-9554-4CFA-AF4C-77A2CC076ABC}" srcOrd="0" destOrd="0" presId="urn:microsoft.com/office/officeart/2005/8/layout/radial5"/>
    <dgm:cxn modelId="{EBC9BCFE-61E8-4E41-87B0-89D11869CF9D}" type="presOf" srcId="{35EA853D-23D2-4CC4-A8E3-BCBF84845711}" destId="{8B7A8876-C3EB-471A-A430-C4AE71EDF117}" srcOrd="0" destOrd="0" presId="urn:microsoft.com/office/officeart/2005/8/layout/radial5"/>
    <dgm:cxn modelId="{DC61B86D-3F40-476F-B52F-A6A29B502728}" type="presParOf" srcId="{2B27E622-9ECE-4D14-8B0F-ABED7A807348}" destId="{5B02118B-5CC9-4FAF-B4C7-2ACD9008F7B8}" srcOrd="0" destOrd="0" presId="urn:microsoft.com/office/officeart/2005/8/layout/radial5"/>
    <dgm:cxn modelId="{EBCCC2EE-B2D1-40EF-AA75-5617934BF70D}" type="presParOf" srcId="{2B27E622-9ECE-4D14-8B0F-ABED7A807348}" destId="{AE168E77-DD56-43EB-A280-9715572D9EC0}" srcOrd="1" destOrd="0" presId="urn:microsoft.com/office/officeart/2005/8/layout/radial5"/>
    <dgm:cxn modelId="{05872961-1375-412D-AA9E-BA7963CBB840}" type="presParOf" srcId="{AE168E77-DD56-43EB-A280-9715572D9EC0}" destId="{86476FA4-94A9-4360-9C6D-21E929574576}" srcOrd="0" destOrd="0" presId="urn:microsoft.com/office/officeart/2005/8/layout/radial5"/>
    <dgm:cxn modelId="{E3E4FBE0-095F-4452-AFCD-4EAFDBF4925B}" type="presParOf" srcId="{2B27E622-9ECE-4D14-8B0F-ABED7A807348}" destId="{552DCCF3-B5E4-4A79-AF57-FB929415E2AD}" srcOrd="2" destOrd="0" presId="urn:microsoft.com/office/officeart/2005/8/layout/radial5"/>
    <dgm:cxn modelId="{2161CAD8-8B2F-4A20-9181-4BA7ED3DDBC2}" type="presParOf" srcId="{2B27E622-9ECE-4D14-8B0F-ABED7A807348}" destId="{6D94404D-CA11-4006-927B-643102F37DB6}" srcOrd="3" destOrd="0" presId="urn:microsoft.com/office/officeart/2005/8/layout/radial5"/>
    <dgm:cxn modelId="{190F7DCB-31D7-4FC5-8256-0990C68AB286}" type="presParOf" srcId="{6D94404D-CA11-4006-927B-643102F37DB6}" destId="{3AA40ED8-ABDE-41B7-8457-EA7F15E1AD6C}" srcOrd="0" destOrd="0" presId="urn:microsoft.com/office/officeart/2005/8/layout/radial5"/>
    <dgm:cxn modelId="{65884D5B-4AEC-469D-AF45-8771C1E2CBF6}" type="presParOf" srcId="{2B27E622-9ECE-4D14-8B0F-ABED7A807348}" destId="{B257A844-1619-4386-A570-6FC951280BCF}" srcOrd="4" destOrd="0" presId="urn:microsoft.com/office/officeart/2005/8/layout/radial5"/>
    <dgm:cxn modelId="{8A386C7D-9A7B-4C31-B848-0E2229EF9688}" type="presParOf" srcId="{2B27E622-9ECE-4D14-8B0F-ABED7A807348}" destId="{1B675A4C-9BEB-4951-B3E4-286B779E0907}" srcOrd="5" destOrd="0" presId="urn:microsoft.com/office/officeart/2005/8/layout/radial5"/>
    <dgm:cxn modelId="{2C0C9217-55AD-4E8F-AA77-6DF35EB6DD70}" type="presParOf" srcId="{1B675A4C-9BEB-4951-B3E4-286B779E0907}" destId="{9D8E8127-427C-4FFF-B683-23DC5A6A254A}" srcOrd="0" destOrd="0" presId="urn:microsoft.com/office/officeart/2005/8/layout/radial5"/>
    <dgm:cxn modelId="{235A70C8-23C2-4DFA-AE98-5DC5C907645C}" type="presParOf" srcId="{2B27E622-9ECE-4D14-8B0F-ABED7A807348}" destId="{215FA51F-3559-42AB-A141-6585607C23DD}" srcOrd="6" destOrd="0" presId="urn:microsoft.com/office/officeart/2005/8/layout/radial5"/>
    <dgm:cxn modelId="{7AB19894-89EF-4C3B-85BF-9F0C3FCD9CD2}" type="presParOf" srcId="{2B27E622-9ECE-4D14-8B0F-ABED7A807348}" destId="{5013B8DE-9554-4CFA-AF4C-77A2CC076ABC}" srcOrd="7" destOrd="0" presId="urn:microsoft.com/office/officeart/2005/8/layout/radial5"/>
    <dgm:cxn modelId="{6D7DA68A-6904-4119-B756-A9AE6AC727A9}" type="presParOf" srcId="{5013B8DE-9554-4CFA-AF4C-77A2CC076ABC}" destId="{B5C1BF79-C806-4333-93A2-05CEFA38563C}" srcOrd="0" destOrd="0" presId="urn:microsoft.com/office/officeart/2005/8/layout/radial5"/>
    <dgm:cxn modelId="{0F138A65-022D-4722-A0CF-E992D7E18A65}" type="presParOf" srcId="{2B27E622-9ECE-4D14-8B0F-ABED7A807348}" destId="{83A37009-79E7-449E-8E4B-651B8C68A577}" srcOrd="8" destOrd="0" presId="urn:microsoft.com/office/officeart/2005/8/layout/radial5"/>
    <dgm:cxn modelId="{C1D132FF-600D-49F4-9C7C-86AF02ABB5B6}" type="presParOf" srcId="{2B27E622-9ECE-4D14-8B0F-ABED7A807348}" destId="{73279D21-0C0E-41C0-99AD-A2E8D9137F0E}" srcOrd="9" destOrd="0" presId="urn:microsoft.com/office/officeart/2005/8/layout/radial5"/>
    <dgm:cxn modelId="{26149A13-E3CA-43CF-AC6F-3F54A6384D95}" type="presParOf" srcId="{73279D21-0C0E-41C0-99AD-A2E8D9137F0E}" destId="{B34E5858-B5A5-4B95-8D6D-18B11718EB2C}" srcOrd="0" destOrd="0" presId="urn:microsoft.com/office/officeart/2005/8/layout/radial5"/>
    <dgm:cxn modelId="{C77B0C04-3D55-4068-8E49-5EF3A98135AF}" type="presParOf" srcId="{2B27E622-9ECE-4D14-8B0F-ABED7A807348}" destId="{D4FCF29C-1B2F-4282-8C79-707A77D2FF7D}" srcOrd="10" destOrd="0" presId="urn:microsoft.com/office/officeart/2005/8/layout/radial5"/>
    <dgm:cxn modelId="{455CD0ED-7243-450F-B78B-F4C03CB469E6}" type="presParOf" srcId="{2B27E622-9ECE-4D14-8B0F-ABED7A807348}" destId="{D78F06F8-F1AA-4AC5-9293-B7B25721E810}" srcOrd="11" destOrd="0" presId="urn:microsoft.com/office/officeart/2005/8/layout/radial5"/>
    <dgm:cxn modelId="{66D6FA25-4772-4893-9492-E150B4890954}" type="presParOf" srcId="{D78F06F8-F1AA-4AC5-9293-B7B25721E810}" destId="{453C9E65-BB28-4627-BA1B-500F4B092492}" srcOrd="0" destOrd="0" presId="urn:microsoft.com/office/officeart/2005/8/layout/radial5"/>
    <dgm:cxn modelId="{7A283C53-6215-43F4-9FE7-C2580579F329}" type="presParOf" srcId="{2B27E622-9ECE-4D14-8B0F-ABED7A807348}" destId="{8B7A8876-C3EB-471A-A430-C4AE71EDF11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2118B-5CC9-4FAF-B4C7-2ACD9008F7B8}">
      <dsp:nvSpPr>
        <dsp:cNvPr id="0" name=""/>
        <dsp:cNvSpPr/>
      </dsp:nvSpPr>
      <dsp:spPr>
        <a:xfrm>
          <a:off x="2148691" y="1985297"/>
          <a:ext cx="1148579" cy="11485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Admin</a:t>
          </a:r>
          <a:endParaRPr lang="en-ID" sz="1800" kern="1200"/>
        </a:p>
      </dsp:txBody>
      <dsp:txXfrm>
        <a:off x="2316897" y="2153503"/>
        <a:ext cx="812167" cy="812167"/>
      </dsp:txXfrm>
    </dsp:sp>
    <dsp:sp modelId="{AE168E77-DD56-43EB-A280-9715572D9EC0}">
      <dsp:nvSpPr>
        <dsp:cNvPr id="0" name=""/>
        <dsp:cNvSpPr/>
      </dsp:nvSpPr>
      <dsp:spPr>
        <a:xfrm rot="16200000">
          <a:off x="2568050" y="1473502"/>
          <a:ext cx="309861" cy="456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>
        <a:off x="2614529" y="1611278"/>
        <a:ext cx="216903" cy="273889"/>
      </dsp:txXfrm>
    </dsp:sp>
    <dsp:sp modelId="{552DCCF3-B5E4-4A79-AF57-FB929415E2AD}">
      <dsp:nvSpPr>
        <dsp:cNvPr id="0" name=""/>
        <dsp:cNvSpPr/>
      </dsp:nvSpPr>
      <dsp:spPr>
        <a:xfrm>
          <a:off x="1952134" y="-47555"/>
          <a:ext cx="1541692" cy="1448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Server</a:t>
          </a:r>
          <a:endParaRPr lang="en-ID" sz="2800" kern="1200"/>
        </a:p>
      </dsp:txBody>
      <dsp:txXfrm>
        <a:off x="2177910" y="164530"/>
        <a:ext cx="1090140" cy="1024037"/>
      </dsp:txXfrm>
    </dsp:sp>
    <dsp:sp modelId="{6D94404D-CA11-4006-927B-643102F37DB6}">
      <dsp:nvSpPr>
        <dsp:cNvPr id="0" name=""/>
        <dsp:cNvSpPr/>
      </dsp:nvSpPr>
      <dsp:spPr>
        <a:xfrm rot="19800000">
          <a:off x="3319149" y="1889619"/>
          <a:ext cx="337848" cy="456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>
        <a:off x="3325938" y="2006255"/>
        <a:ext cx="236494" cy="273889"/>
      </dsp:txXfrm>
    </dsp:sp>
    <dsp:sp modelId="{B257A844-1619-4386-A570-6FC951280BCF}">
      <dsp:nvSpPr>
        <dsp:cNvPr id="0" name=""/>
        <dsp:cNvSpPr/>
      </dsp:nvSpPr>
      <dsp:spPr>
        <a:xfrm>
          <a:off x="3682441" y="946768"/>
          <a:ext cx="1342598" cy="1342598"/>
        </a:xfrm>
        <a:prstGeom prst="ellips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Client</a:t>
          </a:r>
          <a:endParaRPr lang="en-ID" sz="2800" kern="1200"/>
        </a:p>
      </dsp:txBody>
      <dsp:txXfrm>
        <a:off x="3879060" y="1143387"/>
        <a:ext cx="949360" cy="949360"/>
      </dsp:txXfrm>
    </dsp:sp>
    <dsp:sp modelId="{1B675A4C-9BEB-4951-B3E4-286B779E0907}">
      <dsp:nvSpPr>
        <dsp:cNvPr id="0" name=""/>
        <dsp:cNvSpPr/>
      </dsp:nvSpPr>
      <dsp:spPr>
        <a:xfrm rot="1800000">
          <a:off x="3305174" y="2751210"/>
          <a:ext cx="290068" cy="456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>
        <a:off x="3311003" y="2820752"/>
        <a:ext cx="203048" cy="273889"/>
      </dsp:txXfrm>
    </dsp:sp>
    <dsp:sp modelId="{215FA51F-3559-42AB-A141-6585607C23DD}">
      <dsp:nvSpPr>
        <dsp:cNvPr id="0" name=""/>
        <dsp:cNvSpPr/>
      </dsp:nvSpPr>
      <dsp:spPr>
        <a:xfrm>
          <a:off x="3589036" y="2749177"/>
          <a:ext cx="1529407" cy="1503858"/>
        </a:xfrm>
        <a:prstGeom prst="ellips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Technical Staff</a:t>
          </a:r>
          <a:endParaRPr lang="en-ID" sz="2000" kern="1200"/>
        </a:p>
      </dsp:txBody>
      <dsp:txXfrm>
        <a:off x="3813012" y="2969412"/>
        <a:ext cx="1081455" cy="1063388"/>
      </dsp:txXfrm>
    </dsp:sp>
    <dsp:sp modelId="{5013B8DE-9554-4CFA-AF4C-77A2CC076ABC}">
      <dsp:nvSpPr>
        <dsp:cNvPr id="0" name=""/>
        <dsp:cNvSpPr/>
      </dsp:nvSpPr>
      <dsp:spPr>
        <a:xfrm rot="5400000">
          <a:off x="2566385" y="3192235"/>
          <a:ext cx="313192" cy="456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>
        <a:off x="2613364" y="3236553"/>
        <a:ext cx="219234" cy="273889"/>
      </dsp:txXfrm>
    </dsp:sp>
    <dsp:sp modelId="{83A37009-79E7-449E-8E4B-651B8C68A577}">
      <dsp:nvSpPr>
        <dsp:cNvPr id="0" name=""/>
        <dsp:cNvSpPr/>
      </dsp:nvSpPr>
      <dsp:spPr>
        <a:xfrm>
          <a:off x="1979456" y="3724805"/>
          <a:ext cx="1487048" cy="1435640"/>
        </a:xfrm>
        <a:prstGeom prst="ellips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Non Technical Staff</a:t>
          </a:r>
          <a:endParaRPr lang="en-ID" sz="2000" kern="1200"/>
        </a:p>
      </dsp:txBody>
      <dsp:txXfrm>
        <a:off x="2197229" y="3935050"/>
        <a:ext cx="1051502" cy="1015150"/>
      </dsp:txXfrm>
    </dsp:sp>
    <dsp:sp modelId="{73279D21-0C0E-41C0-99AD-A2E8D9137F0E}">
      <dsp:nvSpPr>
        <dsp:cNvPr id="0" name=""/>
        <dsp:cNvSpPr/>
      </dsp:nvSpPr>
      <dsp:spPr>
        <a:xfrm rot="9000000">
          <a:off x="1834473" y="2756961"/>
          <a:ext cx="302637" cy="456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 rot="10800000">
        <a:off x="1919182" y="2825560"/>
        <a:ext cx="211846" cy="273889"/>
      </dsp:txXfrm>
    </dsp:sp>
    <dsp:sp modelId="{D4FCF29C-1B2F-4282-8C79-707A77D2FF7D}">
      <dsp:nvSpPr>
        <dsp:cNvPr id="0" name=""/>
        <dsp:cNvSpPr/>
      </dsp:nvSpPr>
      <dsp:spPr>
        <a:xfrm>
          <a:off x="346421" y="2786085"/>
          <a:ext cx="1491600" cy="1430041"/>
        </a:xfrm>
        <a:prstGeom prst="ellips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Reporting</a:t>
          </a:r>
          <a:endParaRPr lang="en-ID" sz="1800" kern="1200"/>
        </a:p>
      </dsp:txBody>
      <dsp:txXfrm>
        <a:off x="564861" y="2995510"/>
        <a:ext cx="1054720" cy="1011191"/>
      </dsp:txXfrm>
    </dsp:sp>
    <dsp:sp modelId="{D78F06F8-F1AA-4AC5-9293-B7B25721E810}">
      <dsp:nvSpPr>
        <dsp:cNvPr id="0" name=""/>
        <dsp:cNvSpPr/>
      </dsp:nvSpPr>
      <dsp:spPr>
        <a:xfrm rot="12600000">
          <a:off x="1905555" y="1930892"/>
          <a:ext cx="247642" cy="456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 rot="10800000">
        <a:off x="1974871" y="2040762"/>
        <a:ext cx="173349" cy="273889"/>
      </dsp:txXfrm>
    </dsp:sp>
    <dsp:sp modelId="{8B7A8876-C3EB-471A-A430-C4AE71EDF117}">
      <dsp:nvSpPr>
        <dsp:cNvPr id="0" name=""/>
        <dsp:cNvSpPr/>
      </dsp:nvSpPr>
      <dsp:spPr>
        <a:xfrm>
          <a:off x="251949" y="772855"/>
          <a:ext cx="1680543" cy="169042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Suvervisor</a:t>
          </a:r>
          <a:endParaRPr lang="en-ID" sz="1800" kern="1200"/>
        </a:p>
      </dsp:txBody>
      <dsp:txXfrm>
        <a:off x="498059" y="1020412"/>
        <a:ext cx="1188323" cy="1195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61116-26B9-4E4D-AC14-ADE545B5F226}" type="datetimeFigureOut">
              <a:rPr lang="id-ID" smtClean="0"/>
              <a:t>24/01/2024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8FB06-26D3-4812-9C1E-4EE80B389A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69101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E3D78-4473-4AD0-8A00-B580A8A1AF04}" type="datetimeFigureOut">
              <a:rPr lang="id-ID" smtClean="0"/>
              <a:t>24/01/2024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30896-C91C-4318-9159-AA46DBC971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97644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AC5E-C496-4521-81AE-C7E02ECE68CF}" type="datetime1">
              <a:rPr lang="id-ID" smtClean="0"/>
              <a:t>24/01/2024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781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C9A4-6513-4D4D-A8F8-5D2D9158C4B1}" type="datetime1">
              <a:rPr lang="id-ID" smtClean="0"/>
              <a:t>24/01/2024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492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4E18-5C13-48A8-A25E-2B9074945E4A}" type="datetime1">
              <a:rPr lang="id-ID" smtClean="0"/>
              <a:t>24/01/2024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06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B28-AC13-4A83-B3A2-8409ACC6150C}" type="datetime1">
              <a:rPr lang="id-ID" smtClean="0"/>
              <a:t>24/01/2024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762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FB5-C02D-4E52-9F91-DB7BFB88E309}" type="datetime1">
              <a:rPr lang="id-ID" smtClean="0"/>
              <a:t>24/01/2024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465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761-78B7-4889-9C0A-D705D4CD869B}" type="datetime1">
              <a:rPr lang="id-ID" smtClean="0"/>
              <a:t>24/01/2024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332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1421-7052-4FDE-BBED-846A32DF8D18}" type="datetime1">
              <a:rPr lang="id-ID" smtClean="0"/>
              <a:t>24/01/2024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034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A09B-88B7-4B61-B49F-333C70F5E59B}" type="datetime1">
              <a:rPr lang="id-ID" smtClean="0"/>
              <a:t>24/01/2024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680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48E7-C4D6-4F87-BD12-9D87E509AFAB}" type="datetime1">
              <a:rPr lang="id-ID" smtClean="0"/>
              <a:t>24/01/2024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057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8D7F-812C-48A2-BF59-75C6F1E532CA}" type="datetime1">
              <a:rPr lang="id-ID" smtClean="0"/>
              <a:t>24/01/2024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901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F09E-571A-448E-B51C-956D064559A8}" type="datetime1">
              <a:rPr lang="id-ID" smtClean="0"/>
              <a:t>24/01/2024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471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CED1A-5DA3-4BD7-92C7-0099D628C4A9}" type="datetime1">
              <a:rPr lang="id-ID" smtClean="0"/>
              <a:t>24/01/2024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715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hyperlink" Target="https://www.facebook.com/tengkukhairilahsyar" TargetMode="External"/><Relationship Id="rId7" Type="http://schemas.openxmlformats.org/officeDocument/2006/relationships/image" Target="../media/image9.png"/><Relationship Id="rId12" Type="http://schemas.openxmlformats.org/officeDocument/2006/relationships/hyperlink" Target="mailto:tengkukhairil@uin-suska.ac.id" TargetMode="External"/><Relationship Id="rId17" Type="http://schemas.openxmlformats.org/officeDocument/2006/relationships/image" Target="../media/image18.png"/><Relationship Id="rId2" Type="http://schemas.openxmlformats.org/officeDocument/2006/relationships/image" Target="../media/image6.jp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hyperlink" Target="http://www.tengkukhairil.com/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9263" y="1066239"/>
            <a:ext cx="10809376" cy="1135063"/>
          </a:xfrm>
        </p:spPr>
        <p:txBody>
          <a:bodyPr>
            <a:normAutofit/>
          </a:bodyPr>
          <a:lstStyle/>
          <a:p>
            <a:r>
              <a:rPr lang="id-ID" b="1"/>
              <a:t>KONSEP JARINGAN KOMPUTER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724" y="2814990"/>
            <a:ext cx="4627225" cy="792162"/>
          </a:xfrm>
        </p:spPr>
        <p:txBody>
          <a:bodyPr>
            <a:normAutofit fontScale="92500"/>
          </a:bodyPr>
          <a:lstStyle/>
          <a:p>
            <a:pPr algn="r"/>
            <a:r>
              <a:rPr lang="id-ID" dirty="0"/>
              <a:t>Oleh: </a:t>
            </a:r>
            <a:br>
              <a:rPr lang="id-ID" dirty="0"/>
            </a:br>
            <a:r>
              <a:rPr lang="id-ID" dirty="0"/>
              <a:t>T</a:t>
            </a:r>
            <a:r>
              <a:rPr lang="en-US" dirty="0" err="1"/>
              <a:t>engku</a:t>
            </a:r>
            <a:r>
              <a:rPr lang="id-ID" dirty="0"/>
              <a:t> Khairil Ahsyar, </a:t>
            </a:r>
            <a:r>
              <a:rPr lang="en-US" dirty="0" err="1"/>
              <a:t>S.Kom</a:t>
            </a:r>
            <a:r>
              <a:rPr lang="en-US" dirty="0"/>
              <a:t>., </a:t>
            </a:r>
            <a:r>
              <a:rPr lang="id-ID" dirty="0"/>
              <a:t>M.Kom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4" y="5390622"/>
            <a:ext cx="810092" cy="908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24141" y="4175944"/>
            <a:ext cx="4760370" cy="179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d-ID" sz="2800" dirty="0"/>
              <a:t>Program Studi Sistem Informasi</a:t>
            </a:r>
            <a:br>
              <a:rPr lang="id-ID" sz="2800" dirty="0"/>
            </a:br>
            <a:r>
              <a:rPr lang="id-ID" sz="2800" dirty="0"/>
              <a:t>Fakultas Sains dan Teknologi</a:t>
            </a:r>
            <a:br>
              <a:rPr lang="id-ID" sz="2800" dirty="0"/>
            </a:br>
            <a:r>
              <a:rPr lang="id-ID" sz="2800" dirty="0"/>
              <a:t>UIN </a:t>
            </a:r>
            <a:r>
              <a:rPr lang="id-ID" sz="2800"/>
              <a:t>Suska Riau</a:t>
            </a:r>
            <a:endParaRPr lang="id-ID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40" y="5411853"/>
            <a:ext cx="867984" cy="837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17500" y="241909"/>
            <a:ext cx="11285444" cy="433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/>
              <a:t>Manajemen </a:t>
            </a:r>
            <a:r>
              <a:rPr lang="id-ID" sz="2800" b="1"/>
              <a:t>Jaringan </a:t>
            </a:r>
            <a:r>
              <a:rPr lang="id-ID" sz="2800" b="1" dirty="0"/>
              <a:t>Komputer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7" y="2674199"/>
            <a:ext cx="2677206" cy="272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50" y="3555951"/>
            <a:ext cx="3228032" cy="2054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192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55" y="419718"/>
            <a:ext cx="6508845" cy="739392"/>
          </a:xfrm>
        </p:spPr>
        <p:txBody>
          <a:bodyPr/>
          <a:lstStyle/>
          <a:p>
            <a:r>
              <a:rPr lang="id-ID"/>
              <a:t>Manajemen Jarkom</a:t>
            </a:r>
            <a:r>
              <a:rPr lang="en-US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954" y="1202322"/>
            <a:ext cx="6823881" cy="2060737"/>
          </a:xfrm>
        </p:spPr>
        <p:txBody>
          <a:bodyPr>
            <a:normAutofit/>
          </a:bodyPr>
          <a:lstStyle/>
          <a:p>
            <a:r>
              <a:rPr lang="en-US"/>
              <a:t>P</a:t>
            </a:r>
            <a:r>
              <a:rPr lang="id-ID"/>
              <a:t>enggunaan</a:t>
            </a:r>
            <a:r>
              <a:rPr lang="en-US"/>
              <a:t> dan pemanfaatan</a:t>
            </a:r>
            <a:r>
              <a:rPr lang="id-ID"/>
              <a:t> sumber daya </a:t>
            </a:r>
            <a:r>
              <a:rPr lang="en-US"/>
              <a:t>(</a:t>
            </a:r>
            <a:r>
              <a:rPr lang="en-US" i="1"/>
              <a:t>resources</a:t>
            </a:r>
            <a:r>
              <a:rPr lang="en-US"/>
              <a:t>) Jaringan Komputer </a:t>
            </a:r>
            <a:r>
              <a:rPr lang="id-ID"/>
              <a:t>secara efektif untuk mencapai sasaran</a:t>
            </a:r>
            <a:r>
              <a:rPr lang="en-US"/>
              <a:t> dalam sebuah organisasi secara efisien.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60A1B-BDBA-40E2-B98C-A3467837FCE5}" type="slidenum">
              <a:rPr lang="en-US" altLang="id-ID" smtClean="0"/>
              <a:pPr>
                <a:defRPr/>
              </a:pPr>
              <a:t>10</a:t>
            </a:fld>
            <a:endParaRPr lang="en-US" altLang="id-ID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79022" y="3557602"/>
            <a:ext cx="6694280" cy="6391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>
                <a:solidFill>
                  <a:schemeClr val="tx1"/>
                </a:solidFill>
              </a:rPr>
              <a:t>Sasaran Manajemen Jarkom?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2050" name="Picture 2" descr="Hasil gambar untuk data sharing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8" y="3263059"/>
            <a:ext cx="4145454" cy="250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47381" y="1159110"/>
            <a:ext cx="3474493" cy="2377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</a:t>
            </a:r>
            <a:r>
              <a:rPr lang="id-ID"/>
              <a:t>enggunaan sumber daya secara efektif untuk mencapai sasaran</a:t>
            </a:r>
            <a:r>
              <a:rPr lang="en-US"/>
              <a:t>.</a:t>
            </a:r>
            <a:endParaRPr lang="id-ID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3897573" cy="793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/>
              <a:t>Manajemen?</a:t>
            </a:r>
            <a:endParaRPr lang="id-ID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8B6179-B9A7-47C3-9BE6-58717747ACEF}"/>
              </a:ext>
            </a:extLst>
          </p:cNvPr>
          <p:cNvSpPr txBox="1">
            <a:spLocks/>
          </p:cNvSpPr>
          <p:nvPr/>
        </p:nvSpPr>
        <p:spPr>
          <a:xfrm>
            <a:off x="5178187" y="4521115"/>
            <a:ext cx="6490648" cy="1463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Menjaga</a:t>
            </a:r>
            <a:r>
              <a:rPr lang="en-US"/>
              <a:t>/mengontrol</a:t>
            </a:r>
            <a:r>
              <a:rPr lang="id-ID"/>
              <a:t> jaringan tetap berjalan.</a:t>
            </a:r>
          </a:p>
          <a:p>
            <a:r>
              <a:rPr lang="id-ID"/>
              <a:t>Memelihara Kinerja Jaringan.</a:t>
            </a:r>
          </a:p>
          <a:p>
            <a:r>
              <a:rPr lang="id-ID"/>
              <a:t>Mengurangi ongkos kepemilikan.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60D3-C5A4-4B5C-BC6C-0584824C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/>
          <a:lstStyle/>
          <a:p>
            <a:r>
              <a:rPr lang="en-US"/>
              <a:t>Tugas Seorang Network Administrator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24E7-3765-4C92-AFA2-33736822F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462" y="1450836"/>
            <a:ext cx="5157716" cy="490551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Membangun infrastruktur.</a:t>
            </a:r>
          </a:p>
          <a:p>
            <a:r>
              <a:rPr lang="en-US"/>
              <a:t>Memperbaiki jika rusak/error.</a:t>
            </a:r>
          </a:p>
          <a:p>
            <a:r>
              <a:rPr lang="en-US"/>
              <a:t>Merawat secara berkala.</a:t>
            </a:r>
          </a:p>
          <a:p>
            <a:r>
              <a:rPr lang="en-US"/>
              <a:t>Membackup dan Merestore.</a:t>
            </a:r>
          </a:p>
          <a:p>
            <a:r>
              <a:rPr lang="en-ID"/>
              <a:t>Mengupgrade perangkat keras.</a:t>
            </a:r>
          </a:p>
          <a:p>
            <a:r>
              <a:rPr lang="en-ID"/>
              <a:t>Mengupdate perangkat lunak.</a:t>
            </a:r>
          </a:p>
          <a:p>
            <a:r>
              <a:rPr lang="en-ID"/>
              <a:t>Membuat dokumentasi.</a:t>
            </a:r>
          </a:p>
          <a:p>
            <a:r>
              <a:rPr lang="en-ID"/>
              <a:t>Dll…</a:t>
            </a:r>
          </a:p>
          <a:p>
            <a:r>
              <a:rPr lang="en-US" sz="2800" b="1" i="1">
                <a:solidFill>
                  <a:srgbClr val="0070C0"/>
                </a:solidFill>
              </a:rPr>
              <a:t>Intinya mengelola atau mengadministrasi jaringan komputer.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FA966-4F61-4291-9A0B-242A5F73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F6A59-BFA2-46A3-94BB-713E1D09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11</a:t>
            </a:fld>
            <a:endParaRPr lang="id-ID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E8DDBE5-700A-4234-877A-3956510EE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467076"/>
              </p:ext>
            </p:extLst>
          </p:nvPr>
        </p:nvGraphicFramePr>
        <p:xfrm>
          <a:off x="846161" y="1450835"/>
          <a:ext cx="5370394" cy="511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83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38" y="618540"/>
            <a:ext cx="5075358" cy="257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9026"/>
            <a:ext cx="10515600" cy="808582"/>
          </a:xfrm>
        </p:spPr>
        <p:txBody>
          <a:bodyPr/>
          <a:lstStyle/>
          <a:p>
            <a:r>
              <a:rPr lang="id-ID" dirty="0"/>
              <a:t>Ruang Lingkup (Area)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2570"/>
            <a:ext cx="6711654" cy="1528475"/>
          </a:xfrm>
        </p:spPr>
        <p:txBody>
          <a:bodyPr/>
          <a:lstStyle/>
          <a:p>
            <a:r>
              <a:rPr lang="en-US" dirty="0"/>
              <a:t>Local Area Network (LAN)</a:t>
            </a:r>
          </a:p>
          <a:p>
            <a:r>
              <a:rPr lang="en-US" dirty="0"/>
              <a:t>Metropolitan Area Network (MAN)</a:t>
            </a:r>
          </a:p>
          <a:p>
            <a:r>
              <a:rPr lang="en-US" dirty="0"/>
              <a:t>Wide Area Network (WAN)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60A1B-BDBA-40E2-B98C-A3467837FCE5}" type="slidenum">
              <a:rPr lang="en-US" altLang="id-ID" smtClean="0"/>
              <a:pPr>
                <a:defRPr/>
              </a:pPr>
              <a:t>12</a:t>
            </a:fld>
            <a:endParaRPr lang="en-US" altLang="id-ID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9144" y="3832751"/>
            <a:ext cx="4176365" cy="921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dirty="0"/>
              <a:t>Istilah Jaringan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1665" y="4754408"/>
            <a:ext cx="9999374" cy="1528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id-ID" sz="2800" dirty="0"/>
              <a:t>Intranet (Intra Network)</a:t>
            </a:r>
            <a:endParaRPr lang="en-US" sz="2800" dirty="0"/>
          </a:p>
          <a:p>
            <a:pPr marL="0" indent="0">
              <a:buNone/>
            </a:pPr>
            <a:r>
              <a:rPr lang="id-ID" sz="2800" dirty="0"/>
              <a:t>Internet (Interconnected Network)</a:t>
            </a:r>
          </a:p>
          <a:p>
            <a:pPr marL="0" indent="0">
              <a:buNone/>
            </a:pPr>
            <a:r>
              <a:rPr lang="id-ID" sz="2800" dirty="0"/>
              <a:t>Ekstranet/VPN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23" y="3222633"/>
            <a:ext cx="2471434" cy="1837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7579107" y="4141518"/>
            <a:ext cx="3819928" cy="20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9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813"/>
          </a:xfrm>
        </p:spPr>
        <p:txBody>
          <a:bodyPr/>
          <a:lstStyle/>
          <a:p>
            <a:r>
              <a:rPr lang="id-ID" dirty="0"/>
              <a:t>Ruang Lingkup (Jarak)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60A1B-BDBA-40E2-B98C-A3467837FCE5}" type="slidenum">
              <a:rPr lang="en-US" altLang="id-ID" smtClean="0"/>
              <a:pPr>
                <a:defRPr/>
              </a:pPr>
              <a:t>13</a:t>
            </a:fld>
            <a:endParaRPr lang="en-US" altLang="id-ID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7938"/>
            <a:ext cx="10515600" cy="532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0488" y="6504802"/>
            <a:ext cx="1212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dirty="0"/>
              <a:t>(Sumber: CISCO)</a:t>
            </a:r>
          </a:p>
        </p:txBody>
      </p:sp>
    </p:spTree>
    <p:extLst>
      <p:ext uri="{BB962C8B-B14F-4D97-AF65-F5344CB8AC3E}">
        <p14:creationId xmlns:p14="http://schemas.microsoft.com/office/powerpoint/2010/main" val="2554374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61346" cy="1042563"/>
          </a:xfrm>
        </p:spPr>
        <p:txBody>
          <a:bodyPr/>
          <a:lstStyle/>
          <a:p>
            <a:r>
              <a:rPr lang="id-ID" dirty="0"/>
              <a:t>Tipe Jaringan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424" y="1376694"/>
            <a:ext cx="3179945" cy="13760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Peer-to-Peer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Client-Server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Hybrid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60A1B-BDBA-40E2-B98C-A3467837FCE5}" type="slidenum">
              <a:rPr lang="en-US" altLang="id-ID" smtClean="0"/>
              <a:pPr>
                <a:defRPr/>
              </a:pPr>
              <a:t>14</a:t>
            </a:fld>
            <a:endParaRPr lang="en-US" altLang="id-ID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CC86AF7-2C62-47CB-BA99-1D447C251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76" y="1525185"/>
            <a:ext cx="4838602" cy="3360714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B4CBA0E-B87E-4D7E-B18E-C2468DAB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C9386D-C0CF-4F97-B12C-3208B7205001}"/>
              </a:ext>
            </a:extLst>
          </p:cNvPr>
          <p:cNvSpPr txBox="1">
            <a:spLocks/>
          </p:cNvSpPr>
          <p:nvPr/>
        </p:nvSpPr>
        <p:spPr>
          <a:xfrm>
            <a:off x="1680381" y="2950592"/>
            <a:ext cx="4716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/>
              <a:t>Penting Dalam </a:t>
            </a:r>
            <a:endParaRPr lang="en-US" sz="4000"/>
          </a:p>
          <a:p>
            <a:r>
              <a:rPr lang="id-ID" sz="4000"/>
              <a:t>Membangun Jarkom</a:t>
            </a:r>
            <a:endParaRPr lang="id-ID" sz="4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9D782B-4F49-4BAD-AC7D-91FDBFEF96AC}"/>
              </a:ext>
            </a:extLst>
          </p:cNvPr>
          <p:cNvSpPr txBox="1">
            <a:spLocks/>
          </p:cNvSpPr>
          <p:nvPr/>
        </p:nvSpPr>
        <p:spPr>
          <a:xfrm>
            <a:off x="1832221" y="4326667"/>
            <a:ext cx="3751730" cy="2196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id-ID"/>
              <a:t>Fault Tolerance.</a:t>
            </a:r>
          </a:p>
          <a:p>
            <a:pPr marL="514350" indent="-514350">
              <a:buFont typeface="+mj-lt"/>
              <a:buAutoNum type="arabicPeriod"/>
            </a:pPr>
            <a:r>
              <a:rPr lang="id-ID"/>
              <a:t>Scalability.</a:t>
            </a:r>
          </a:p>
          <a:p>
            <a:pPr marL="514350" indent="-514350">
              <a:buFont typeface="+mj-lt"/>
              <a:buAutoNum type="arabicPeriod"/>
            </a:pPr>
            <a:r>
              <a:rPr lang="id-ID"/>
              <a:t>Quality of Service.</a:t>
            </a:r>
          </a:p>
          <a:p>
            <a:pPr marL="514350" indent="-514350">
              <a:buFont typeface="+mj-lt"/>
              <a:buAutoNum type="arabicPeriod"/>
            </a:pPr>
            <a:r>
              <a:rPr lang="id-ID"/>
              <a:t>Security.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670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oferyk.files.wordpress.com/2012/01/faultolerance.png?w=332&amp;h=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5" y="3200990"/>
            <a:ext cx="6438899" cy="33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365125"/>
            <a:ext cx="10869706" cy="777875"/>
          </a:xfrm>
        </p:spPr>
        <p:txBody>
          <a:bodyPr/>
          <a:lstStyle/>
          <a:p>
            <a:r>
              <a:rPr lang="id-ID" dirty="0"/>
              <a:t>1. 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616"/>
            <a:ext cx="10515600" cy="1775572"/>
          </a:xfrm>
        </p:spPr>
        <p:txBody>
          <a:bodyPr>
            <a:normAutofit/>
          </a:bodyPr>
          <a:lstStyle/>
          <a:p>
            <a:r>
              <a:rPr lang="id-ID" dirty="0"/>
              <a:t>Merupakan pemahaman dimana saat membangun jaringan, seluruh infrastruktur </a:t>
            </a:r>
            <a:r>
              <a:rPr lang="id-ID" b="1" dirty="0">
                <a:solidFill>
                  <a:srgbClr val="00B050"/>
                </a:solidFill>
              </a:rPr>
              <a:t>dapat terus berjalan</a:t>
            </a:r>
            <a:r>
              <a:rPr lang="id-ID" dirty="0"/>
              <a:t> tanpa adanya gangguan. </a:t>
            </a:r>
          </a:p>
          <a:p>
            <a:r>
              <a:rPr lang="id-ID" dirty="0"/>
              <a:t>Ketika ada gangguan, sistem harus tetap berjalan semestinya tanpa mengalami penurunan performa maupun mati total.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15</a:t>
            </a:fld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869575" y="2918243"/>
            <a:ext cx="56119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id-ID" sz="2800" dirty="0"/>
              <a:t>Dilakukan dengan melakukan </a:t>
            </a:r>
            <a:r>
              <a:rPr lang="id-ID" sz="2800" b="1" i="1" dirty="0">
                <a:solidFill>
                  <a:srgbClr val="0070C0"/>
                </a:solidFill>
              </a:rPr>
              <a:t>redundancy</a:t>
            </a:r>
            <a:r>
              <a:rPr lang="id-ID" sz="2800" b="1" dirty="0">
                <a:solidFill>
                  <a:srgbClr val="0070C0"/>
                </a:solidFill>
              </a:rPr>
              <a:t> jaringan </a:t>
            </a:r>
            <a:r>
              <a:rPr lang="id-ID" sz="2800" dirty="0"/>
              <a:t>dengan cara menduplikasi jalur (</a:t>
            </a:r>
            <a:r>
              <a:rPr lang="id-ID" sz="2800" i="1" dirty="0"/>
              <a:t>path</a:t>
            </a:r>
            <a:r>
              <a:rPr lang="id-ID" sz="2800" dirty="0"/>
              <a:t>) yang digunakan untuk mentrasmisikan informasi baik secara physical maupun logical. </a:t>
            </a:r>
          </a:p>
        </p:txBody>
      </p:sp>
    </p:spTree>
    <p:extLst>
      <p:ext uri="{BB962C8B-B14F-4D97-AF65-F5344CB8AC3E}">
        <p14:creationId xmlns:p14="http://schemas.microsoft.com/office/powerpoint/2010/main" val="421447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oferyk.files.wordpress.com/2012/01/faultolerance.png?w=332&amp;h=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5" y="3200990"/>
            <a:ext cx="6438899" cy="33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365125"/>
            <a:ext cx="10869706" cy="777875"/>
          </a:xfrm>
        </p:spPr>
        <p:txBody>
          <a:bodyPr/>
          <a:lstStyle/>
          <a:p>
            <a:r>
              <a:rPr lang="id-ID" dirty="0"/>
              <a:t>1. Fault Tolerance..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616"/>
            <a:ext cx="10515600" cy="2181596"/>
          </a:xfrm>
        </p:spPr>
        <p:txBody>
          <a:bodyPr>
            <a:normAutofit/>
          </a:bodyPr>
          <a:lstStyle/>
          <a:p>
            <a:r>
              <a:rPr lang="id-ID" dirty="0"/>
              <a:t>Juga berkaitan dengan </a:t>
            </a:r>
            <a:r>
              <a:rPr lang="id-ID" b="1" u="sng" dirty="0"/>
              <a:t>Failover Cluster </a:t>
            </a:r>
            <a:r>
              <a:rPr lang="id-ID" dirty="0"/>
              <a:t>dan </a:t>
            </a:r>
            <a:r>
              <a:rPr lang="id-ID" b="1" u="sng" dirty="0"/>
              <a:t>Load Balancing</a:t>
            </a:r>
            <a:r>
              <a:rPr lang="id-ID" dirty="0"/>
              <a:t>. </a:t>
            </a:r>
          </a:p>
          <a:p>
            <a:r>
              <a:rPr lang="id-ID" b="1" i="1" dirty="0"/>
              <a:t>Failover cluster </a:t>
            </a:r>
            <a:r>
              <a:rPr lang="id-ID" dirty="0"/>
              <a:t>merupakan kumpulan dari </a:t>
            </a:r>
            <a:r>
              <a:rPr lang="id-ID" i="1" dirty="0"/>
              <a:t>device</a:t>
            </a:r>
            <a:r>
              <a:rPr lang="id-ID" dirty="0"/>
              <a:t> yang saling terhubung </a:t>
            </a:r>
            <a:r>
              <a:rPr lang="id-ID"/>
              <a:t>ketika salah</a:t>
            </a:r>
            <a:r>
              <a:rPr lang="en-US"/>
              <a:t> satu</a:t>
            </a:r>
            <a:r>
              <a:rPr lang="id-ID"/>
              <a:t> </a:t>
            </a:r>
            <a:r>
              <a:rPr lang="id-ID" dirty="0"/>
              <a:t>device mengalami kegagalan operasional, maka </a:t>
            </a:r>
            <a:r>
              <a:rPr lang="id-ID" i="1" dirty="0"/>
              <a:t>device-device</a:t>
            </a:r>
            <a:r>
              <a:rPr lang="id-ID" dirty="0"/>
              <a:t> lain yang aktif maupun menunggu trigger dari </a:t>
            </a:r>
            <a:r>
              <a:rPr lang="id-ID" i="1" dirty="0"/>
              <a:t>failed-device</a:t>
            </a:r>
            <a:r>
              <a:rPr lang="id-ID" dirty="0"/>
              <a:t> akan mengambil alih proses tsb.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16</a:t>
            </a:fld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869576" y="2918243"/>
            <a:ext cx="53967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endParaRPr lang="id-ID" sz="28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d-ID" sz="2800" b="1" i="1" dirty="0"/>
              <a:t>Load balancing </a:t>
            </a:r>
            <a:r>
              <a:rPr lang="id-ID" sz="2800" dirty="0"/>
              <a:t>merupakan kumpulan </a:t>
            </a:r>
            <a:r>
              <a:rPr lang="id-ID" sz="2800" i="1" dirty="0"/>
              <a:t>device</a:t>
            </a:r>
            <a:r>
              <a:rPr lang="id-ID" sz="2800" dirty="0"/>
              <a:t> yang saling terhubung dan saling berbagi sumber daya untuk menyeimbangkan beban kerja (</a:t>
            </a:r>
            <a:r>
              <a:rPr lang="id-ID" sz="2800" i="1" dirty="0"/>
              <a:t>workload</a:t>
            </a:r>
            <a:r>
              <a:rPr lang="id-ID" sz="2800" dirty="0"/>
              <a:t>) dalam mengelola proses.</a:t>
            </a:r>
          </a:p>
        </p:txBody>
      </p:sp>
    </p:spTree>
    <p:extLst>
      <p:ext uri="{BB962C8B-B14F-4D97-AF65-F5344CB8AC3E}">
        <p14:creationId xmlns:p14="http://schemas.microsoft.com/office/powerpoint/2010/main" val="190106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roferyk.files.wordpress.com/2012/01/scalability.png?w=353&amp;h=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65" y="1705100"/>
            <a:ext cx="6782361" cy="42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365125"/>
            <a:ext cx="10869706" cy="777875"/>
          </a:xfrm>
        </p:spPr>
        <p:txBody>
          <a:bodyPr/>
          <a:lstStyle/>
          <a:p>
            <a:r>
              <a:rPr lang="id-ID" dirty="0"/>
              <a:t>2. 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616"/>
            <a:ext cx="8924365" cy="1775572"/>
          </a:xfrm>
        </p:spPr>
        <p:txBody>
          <a:bodyPr>
            <a:normAutofit/>
          </a:bodyPr>
          <a:lstStyle/>
          <a:p>
            <a:r>
              <a:rPr lang="id-ID" dirty="0"/>
              <a:t>Bagaimana menjaga performa jaringan agar tidak berkurang ketika akan </a:t>
            </a:r>
            <a:r>
              <a:rPr lang="id-ID" b="1" dirty="0">
                <a:solidFill>
                  <a:srgbClr val="00B050"/>
                </a:solidFill>
              </a:rPr>
              <a:t>melakukan ekspansi </a:t>
            </a:r>
            <a:r>
              <a:rPr lang="id-ID" dirty="0"/>
              <a:t>jaringan (penambahan user dan netwok).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17</a:t>
            </a:fld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869575" y="2528280"/>
            <a:ext cx="42134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id-ID" sz="2800" dirty="0"/>
              <a:t>Sering dialami oleh service provider (misalnya ISP). Walaupun pengguna ISP bertambah banyak, ISP harus tetap dapat menjaga performa dari jaringan yang dibangun. </a:t>
            </a:r>
          </a:p>
        </p:txBody>
      </p:sp>
    </p:spTree>
    <p:extLst>
      <p:ext uri="{BB962C8B-B14F-4D97-AF65-F5344CB8AC3E}">
        <p14:creationId xmlns:p14="http://schemas.microsoft.com/office/powerpoint/2010/main" val="106350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304" y="2554940"/>
            <a:ext cx="5970496" cy="3801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365125"/>
            <a:ext cx="10869706" cy="777875"/>
          </a:xfrm>
        </p:spPr>
        <p:txBody>
          <a:bodyPr/>
          <a:lstStyle/>
          <a:p>
            <a:r>
              <a:rPr lang="id-ID" dirty="0"/>
              <a:t>3. Quality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616"/>
            <a:ext cx="10515600" cy="1775572"/>
          </a:xfrm>
        </p:spPr>
        <p:txBody>
          <a:bodyPr>
            <a:normAutofit/>
          </a:bodyPr>
          <a:lstStyle/>
          <a:p>
            <a:r>
              <a:rPr lang="id-ID" dirty="0"/>
              <a:t>Kata kuncinya adalah </a:t>
            </a:r>
            <a:r>
              <a:rPr lang="id-ID" b="1" i="1" dirty="0">
                <a:solidFill>
                  <a:srgbClr val="00B050"/>
                </a:solidFill>
              </a:rPr>
              <a:t>requirement</a:t>
            </a:r>
            <a:r>
              <a:rPr lang="id-ID" dirty="0"/>
              <a:t> (kebutuhan). </a:t>
            </a:r>
          </a:p>
          <a:p>
            <a:r>
              <a:rPr lang="id-ID" dirty="0"/>
              <a:t>Intinya, bagaimana membagi “jatah” resource sesuai kriteria yang ditentukan dalam organisasi, misalnya berdasarkan posisi jabatan atau departemen.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18</a:t>
            </a:fld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869575" y="2945137"/>
            <a:ext cx="44823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id-ID" sz="2800" dirty="0"/>
              <a:t>Dengan menerapkan QoS, berarti menerapkan prioritas.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d-ID" sz="2800" dirty="0"/>
              <a:t>(Gbr) VoIP memiliki prioritas paling tinggi, Finansial transaction medium, dan </a:t>
            </a:r>
            <a:r>
              <a:rPr lang="id-ID" sz="2800" i="1" dirty="0"/>
              <a:t>web page low</a:t>
            </a:r>
            <a:r>
              <a:rPr lang="id-ID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6538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365125"/>
            <a:ext cx="10869706" cy="777875"/>
          </a:xfrm>
        </p:spPr>
        <p:txBody>
          <a:bodyPr/>
          <a:lstStyle/>
          <a:p>
            <a:r>
              <a:rPr lang="id-ID" dirty="0"/>
              <a:t>4.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93615"/>
            <a:ext cx="10914529" cy="5527860"/>
          </a:xfrm>
        </p:spPr>
        <p:txBody>
          <a:bodyPr>
            <a:normAutofit/>
          </a:bodyPr>
          <a:lstStyle/>
          <a:p>
            <a:r>
              <a:rPr lang="id-ID" dirty="0"/>
              <a:t>Intinya </a:t>
            </a:r>
            <a:r>
              <a:rPr lang="id-ID" b="1" dirty="0">
                <a:solidFill>
                  <a:srgbClr val="00B050"/>
                </a:solidFill>
              </a:rPr>
              <a:t>membuat jaringan aman</a:t>
            </a:r>
            <a:r>
              <a:rPr lang="id-ID" dirty="0"/>
              <a:t>, baik internal </a:t>
            </a:r>
            <a:r>
              <a:rPr lang="id-ID"/>
              <a:t>maupun external.</a:t>
            </a:r>
            <a:endParaRPr lang="id-ID" dirty="0"/>
          </a:p>
          <a:p>
            <a:r>
              <a:rPr lang="id-ID" dirty="0"/>
              <a:t>3 hal yang harus diperhatikan: </a:t>
            </a:r>
            <a:r>
              <a:rPr lang="id-ID" b="1" dirty="0"/>
              <a:t>CIA</a:t>
            </a:r>
            <a:r>
              <a:rPr lang="id-ID" dirty="0"/>
              <a:t> (</a:t>
            </a:r>
            <a:r>
              <a:rPr lang="id-ID" i="1" dirty="0"/>
              <a:t>Confidentiality</a:t>
            </a:r>
            <a:r>
              <a:rPr lang="id-ID" dirty="0"/>
              <a:t>, </a:t>
            </a:r>
            <a:r>
              <a:rPr lang="id-ID" i="1" dirty="0"/>
              <a:t>Integrity</a:t>
            </a:r>
            <a:r>
              <a:rPr lang="id-ID" dirty="0"/>
              <a:t>, </a:t>
            </a:r>
            <a:r>
              <a:rPr lang="id-ID" i="1" dirty="0"/>
              <a:t>Availability</a:t>
            </a:r>
            <a:r>
              <a:rPr lang="id-ID" dirty="0"/>
              <a:t>).</a:t>
            </a:r>
          </a:p>
          <a:p>
            <a:pPr marL="631825" lvl="1" indent="-174625"/>
            <a:r>
              <a:rPr lang="id-ID" sz="2800" b="1" i="1" dirty="0">
                <a:solidFill>
                  <a:srgbClr val="0070C0"/>
                </a:solidFill>
              </a:rPr>
              <a:t>Confidentiality</a:t>
            </a:r>
            <a:r>
              <a:rPr lang="id-ID" sz="2800" dirty="0"/>
              <a:t> = Bagaimana kerahasiaan informasi dan komunikasi terjaga dan hanya user dengan privilege tertentu yang dapat mengaksesnya.</a:t>
            </a:r>
          </a:p>
          <a:p>
            <a:pPr marL="631825" lvl="1" indent="-174625"/>
            <a:r>
              <a:rPr lang="id-ID" sz="2800" b="1" i="1" dirty="0">
                <a:solidFill>
                  <a:srgbClr val="0070C0"/>
                </a:solidFill>
              </a:rPr>
              <a:t>Intergrity</a:t>
            </a:r>
            <a:r>
              <a:rPr lang="id-ID" sz="2800" dirty="0"/>
              <a:t> = Bagaimana integritas informasi dan komunikasi dapat di pertanggungjawabkan dan dipercaya. </a:t>
            </a:r>
          </a:p>
          <a:p>
            <a:pPr marL="631825" lvl="1" indent="-174625"/>
            <a:r>
              <a:rPr lang="id-ID" sz="2800" b="1" i="1" dirty="0">
                <a:solidFill>
                  <a:srgbClr val="0070C0"/>
                </a:solidFill>
              </a:rPr>
              <a:t>Availability</a:t>
            </a:r>
            <a:r>
              <a:rPr lang="id-ID" sz="2800" dirty="0"/>
              <a:t> = Bagaimana informasi dan komunikasi dapat selalu tersedia walaupun terjadi interverensi atau memiliki kepastian akses yang tepat dan dapat diandalkan untuk layanan data untuk pengguna yang </a:t>
            </a:r>
            <a:r>
              <a:rPr lang="id-ID" sz="2800"/>
              <a:t>berwenang.</a:t>
            </a:r>
            <a:endParaRPr lang="id-ID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487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1064187"/>
            <a:ext cx="5159934" cy="515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089" y="2662518"/>
            <a:ext cx="6243171" cy="1963271"/>
          </a:xfrm>
        </p:spPr>
        <p:txBody>
          <a:bodyPr>
            <a:noAutofit/>
          </a:bodyPr>
          <a:lstStyle/>
          <a:p>
            <a:r>
              <a:rPr lang="id-ID" sz="4000" i="1" dirty="0"/>
              <a:t>“Ilmu pengetahuan adalah kehidupan pikiran...” </a:t>
            </a:r>
          </a:p>
          <a:p>
            <a:r>
              <a:rPr lang="id-ID" sz="4000" dirty="0"/>
              <a:t>(Abu Bakar Al-Shiddiq)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4781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Kendala Membangun Jarkom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7555174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b="1" dirty="0">
                <a:solidFill>
                  <a:srgbClr val="C00000"/>
                </a:solidFill>
              </a:rPr>
              <a:t>Tidak mengertinya </a:t>
            </a:r>
            <a:r>
              <a:rPr lang="id-ID" dirty="0"/>
              <a:t>maksud dan tujuan dibangunnya jaringan komputer.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M</a:t>
            </a:r>
            <a:r>
              <a:rPr lang="en-US" b="1">
                <a:solidFill>
                  <a:srgbClr val="C00000"/>
                </a:solidFill>
              </a:rPr>
              <a:t>ahalnya</a:t>
            </a:r>
            <a:r>
              <a:rPr lang="en-US"/>
              <a:t> </a:t>
            </a:r>
            <a:r>
              <a:rPr lang="id-ID" dirty="0"/>
              <a:t>harga media dan hardware jaringan.</a:t>
            </a:r>
          </a:p>
          <a:p>
            <a:pPr>
              <a:defRPr/>
            </a:pPr>
            <a:r>
              <a:rPr lang="en-US" b="1">
                <a:solidFill>
                  <a:srgbClr val="C00000"/>
                </a:solidFill>
              </a:rPr>
              <a:t>Tidak memiliki k</a:t>
            </a:r>
            <a:r>
              <a:rPr lang="id-ID" b="1">
                <a:solidFill>
                  <a:srgbClr val="C00000"/>
                </a:solidFill>
              </a:rPr>
              <a:t>emampuan </a:t>
            </a:r>
            <a:r>
              <a:rPr lang="en-US"/>
              <a:t>dan </a:t>
            </a:r>
            <a:r>
              <a:rPr lang="id-ID"/>
              <a:t>ilmu untuk </a:t>
            </a:r>
            <a:r>
              <a:rPr lang="id-ID" dirty="0"/>
              <a:t>membangun jaringan komputer.</a:t>
            </a:r>
          </a:p>
          <a:p>
            <a:pPr>
              <a:defRPr/>
            </a:pPr>
            <a:r>
              <a:rPr lang="id-ID" b="1" dirty="0">
                <a:solidFill>
                  <a:srgbClr val="C00000"/>
                </a:solidFill>
              </a:rPr>
              <a:t>Tidak tersedia </a:t>
            </a:r>
            <a:r>
              <a:rPr lang="id-ID" dirty="0"/>
              <a:t>tempat yang layak dan memadai.</a:t>
            </a:r>
          </a:p>
          <a:p>
            <a:pPr>
              <a:defRPr/>
            </a:pPr>
            <a:r>
              <a:rPr lang="id-ID" b="1" dirty="0">
                <a:solidFill>
                  <a:srgbClr val="C00000"/>
                </a:solidFill>
              </a:rPr>
              <a:t>Keamanan</a:t>
            </a:r>
            <a:r>
              <a:rPr lang="id-ID" dirty="0"/>
              <a:t> yang tidak terjamin.</a:t>
            </a:r>
          </a:p>
          <a:p>
            <a:pPr>
              <a:defRPr/>
            </a:pP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id-ID" dirty="0"/>
              <a:t>-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masalah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gangguan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id-ID" dirty="0"/>
              <a:t>Mis: </a:t>
            </a:r>
            <a:r>
              <a:rPr lang="en-US" i="1" dirty="0"/>
              <a:t>noise</a:t>
            </a:r>
            <a:r>
              <a:rPr lang="en-US" dirty="0"/>
              <a:t>).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20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340" r="17236"/>
          <a:stretch/>
        </p:blipFill>
        <p:spPr>
          <a:xfrm>
            <a:off x="8754035" y="1825623"/>
            <a:ext cx="2837331" cy="42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53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365125"/>
            <a:ext cx="10910047" cy="1325563"/>
          </a:xfrm>
        </p:spPr>
        <p:txBody>
          <a:bodyPr/>
          <a:lstStyle/>
          <a:p>
            <a:r>
              <a:rPr lang="id-ID" b="1" dirty="0"/>
              <a:t>Referensi: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506071"/>
            <a:ext cx="11443447" cy="4670892"/>
          </a:xfrm>
        </p:spPr>
        <p:txBody>
          <a:bodyPr>
            <a:normAutofit fontScale="77500" lnSpcReduction="20000"/>
          </a:bodyPr>
          <a:lstStyle/>
          <a:p>
            <a:r>
              <a:rPr lang="en-US" altLang="id-ID" i="1" dirty="0" err="1"/>
              <a:t>Sofana</a:t>
            </a:r>
            <a:r>
              <a:rPr lang="en-US" altLang="id-ID" i="1" dirty="0"/>
              <a:t>, </a:t>
            </a:r>
            <a:r>
              <a:rPr lang="en-US" altLang="id-ID" i="1" dirty="0" err="1"/>
              <a:t>Iwan</a:t>
            </a:r>
            <a:r>
              <a:rPr lang="en-US" altLang="id-ID" i="1" dirty="0"/>
              <a:t>. 2013. “</a:t>
            </a:r>
            <a:r>
              <a:rPr lang="en-US" altLang="id-ID" i="1" dirty="0" err="1"/>
              <a:t>Membangun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: </a:t>
            </a:r>
            <a:r>
              <a:rPr lang="en-US" altLang="id-ID" i="1" dirty="0" err="1"/>
              <a:t>Mudah</a:t>
            </a:r>
            <a:r>
              <a:rPr lang="en-US" altLang="id-ID" i="1" dirty="0"/>
              <a:t> </a:t>
            </a:r>
            <a:r>
              <a:rPr lang="en-US" altLang="id-ID" i="1" dirty="0" err="1"/>
              <a:t>membuat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 (wire &amp; wireless) </a:t>
            </a:r>
            <a:r>
              <a:rPr lang="en-US" altLang="id-ID" i="1" dirty="0" err="1"/>
              <a:t>untuk</a:t>
            </a:r>
            <a:r>
              <a:rPr lang="en-US" altLang="id-ID" i="1" dirty="0"/>
              <a:t> </a:t>
            </a:r>
            <a:r>
              <a:rPr lang="en-US" altLang="id-ID" i="1" dirty="0" err="1"/>
              <a:t>pengguna</a:t>
            </a:r>
            <a:r>
              <a:rPr lang="en-US" altLang="id-ID" i="1" dirty="0"/>
              <a:t> Windows </a:t>
            </a:r>
            <a:r>
              <a:rPr lang="en-US" altLang="id-ID" i="1" dirty="0" err="1"/>
              <a:t>dan</a:t>
            </a:r>
            <a:r>
              <a:rPr lang="en-US" altLang="id-ID" i="1" dirty="0"/>
              <a:t> Linux”. </a:t>
            </a:r>
            <a:r>
              <a:rPr lang="en-US" altLang="id-ID" i="1" dirty="0" err="1"/>
              <a:t>Informatika</a:t>
            </a:r>
            <a:r>
              <a:rPr lang="en-US" altLang="id-ID" i="1" dirty="0"/>
              <a:t>. Bandung.</a:t>
            </a:r>
          </a:p>
          <a:p>
            <a:r>
              <a:rPr lang="en-US" altLang="id-ID" i="1" dirty="0" err="1"/>
              <a:t>Sofana</a:t>
            </a:r>
            <a:r>
              <a:rPr lang="en-US" altLang="id-ID" i="1" dirty="0"/>
              <a:t>, </a:t>
            </a:r>
            <a:r>
              <a:rPr lang="en-US" altLang="id-ID" i="1" dirty="0" err="1"/>
              <a:t>Iwan</a:t>
            </a:r>
            <a:r>
              <a:rPr lang="en-US" altLang="id-ID" i="1" dirty="0"/>
              <a:t>. 2010 “CISCO </a:t>
            </a:r>
            <a:r>
              <a:rPr lang="en-US" altLang="id-ID" i="1" dirty="0" err="1"/>
              <a:t>CCNA</a:t>
            </a:r>
            <a:r>
              <a:rPr lang="en-US" altLang="id-ID" i="1" dirty="0"/>
              <a:t> &amp;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”. </a:t>
            </a:r>
            <a:r>
              <a:rPr lang="en-US" altLang="id-ID" i="1" dirty="0" err="1"/>
              <a:t>Informatika</a:t>
            </a:r>
            <a:r>
              <a:rPr lang="en-US" altLang="id-ID" i="1" dirty="0"/>
              <a:t>. Bandung.</a:t>
            </a:r>
          </a:p>
          <a:p>
            <a:r>
              <a:rPr lang="en-US" altLang="id-ID" i="1" dirty="0" err="1"/>
              <a:t>Sofana</a:t>
            </a:r>
            <a:r>
              <a:rPr lang="en-US" altLang="id-ID" i="1" dirty="0"/>
              <a:t>, </a:t>
            </a:r>
            <a:r>
              <a:rPr lang="en-US" altLang="id-ID" i="1" dirty="0" err="1"/>
              <a:t>Iwan</a:t>
            </a:r>
            <a:r>
              <a:rPr lang="en-US" altLang="id-ID" i="1" dirty="0"/>
              <a:t>. 2008. “</a:t>
            </a:r>
            <a:r>
              <a:rPr lang="en-US" altLang="id-ID" i="1" dirty="0" err="1"/>
              <a:t>Membangun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: </a:t>
            </a:r>
            <a:r>
              <a:rPr lang="en-US" altLang="id-ID" i="1" dirty="0" err="1"/>
              <a:t>Membuat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 (wire &amp; wireless) </a:t>
            </a:r>
            <a:r>
              <a:rPr lang="en-US" altLang="id-ID" i="1" dirty="0" err="1"/>
              <a:t>untuk</a:t>
            </a:r>
            <a:r>
              <a:rPr lang="en-US" altLang="id-ID" i="1" dirty="0"/>
              <a:t> </a:t>
            </a:r>
            <a:r>
              <a:rPr lang="en-US" altLang="id-ID" i="1" dirty="0" err="1"/>
              <a:t>pengguna</a:t>
            </a:r>
            <a:r>
              <a:rPr lang="en-US" altLang="id-ID" i="1" dirty="0"/>
              <a:t> Windows </a:t>
            </a:r>
            <a:r>
              <a:rPr lang="en-US" altLang="id-ID" i="1" dirty="0" err="1"/>
              <a:t>dan</a:t>
            </a:r>
            <a:r>
              <a:rPr lang="en-US" altLang="id-ID" i="1" dirty="0"/>
              <a:t> Linux”. </a:t>
            </a:r>
            <a:r>
              <a:rPr lang="en-US" altLang="id-ID" i="1" dirty="0" err="1"/>
              <a:t>Informatika</a:t>
            </a:r>
            <a:r>
              <a:rPr lang="en-US" altLang="id-ID" i="1" dirty="0"/>
              <a:t>. Bandung.</a:t>
            </a:r>
          </a:p>
          <a:p>
            <a:r>
              <a:rPr lang="en-US" altLang="id-ID" i="1" dirty="0" err="1"/>
              <a:t>Saludin</a:t>
            </a:r>
            <a:r>
              <a:rPr lang="en-US" altLang="id-ID" i="1" dirty="0"/>
              <a:t>. 2014. “</a:t>
            </a:r>
            <a:r>
              <a:rPr lang="en-US" altLang="id-ID" i="1" dirty="0" err="1"/>
              <a:t>Aplikasi</a:t>
            </a:r>
            <a:r>
              <a:rPr lang="en-US" altLang="id-ID" i="1" dirty="0"/>
              <a:t> </a:t>
            </a:r>
            <a:r>
              <a:rPr lang="en-US" altLang="id-ID" i="1" dirty="0" err="1"/>
              <a:t>Teknologi</a:t>
            </a:r>
            <a:r>
              <a:rPr lang="en-US" altLang="id-ID" i="1" dirty="0"/>
              <a:t> </a:t>
            </a:r>
            <a:r>
              <a:rPr lang="en-US" altLang="id-ID" i="1" dirty="0" err="1"/>
              <a:t>Antena</a:t>
            </a:r>
            <a:r>
              <a:rPr lang="en-US" altLang="id-ID" i="1" dirty="0"/>
              <a:t> </a:t>
            </a:r>
            <a:r>
              <a:rPr lang="en-US" altLang="id-ID" i="1" dirty="0" err="1"/>
              <a:t>Cerdas</a:t>
            </a:r>
            <a:r>
              <a:rPr lang="en-US" altLang="id-ID" i="1" dirty="0"/>
              <a:t> </a:t>
            </a:r>
            <a:r>
              <a:rPr lang="en-US" altLang="id-ID" i="1" dirty="0" err="1"/>
              <a:t>pada</a:t>
            </a:r>
            <a:r>
              <a:rPr lang="en-US" altLang="id-ID" i="1" dirty="0"/>
              <a:t> </a:t>
            </a:r>
            <a:r>
              <a:rPr lang="en-US" altLang="id-ID" i="1" dirty="0" err="1"/>
              <a:t>Komunikasi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Nirkabel</a:t>
            </a:r>
            <a:r>
              <a:rPr lang="en-US" altLang="id-ID" i="1" dirty="0"/>
              <a:t>”. </a:t>
            </a:r>
            <a:r>
              <a:rPr lang="en-US" altLang="id-ID" i="1" dirty="0" err="1"/>
              <a:t>Mitra</a:t>
            </a:r>
            <a:r>
              <a:rPr lang="en-US" altLang="id-ID" i="1" dirty="0"/>
              <a:t> </a:t>
            </a:r>
            <a:r>
              <a:rPr lang="en-US" altLang="id-ID" i="1" dirty="0" err="1"/>
              <a:t>Wacana</a:t>
            </a:r>
            <a:r>
              <a:rPr lang="en-US" altLang="id-ID" i="1" dirty="0"/>
              <a:t> Media. Jakarta.</a:t>
            </a:r>
          </a:p>
          <a:p>
            <a:r>
              <a:rPr lang="en-US" altLang="id-ID" i="1" dirty="0"/>
              <a:t>Enterprise, Jubilee. 2014. “</a:t>
            </a:r>
            <a:r>
              <a:rPr lang="en-US" altLang="id-ID" i="1" dirty="0" err="1"/>
              <a:t>Trik</a:t>
            </a:r>
            <a:r>
              <a:rPr lang="en-US" altLang="id-ID" i="1" dirty="0"/>
              <a:t> </a:t>
            </a:r>
            <a:r>
              <a:rPr lang="en-US" altLang="id-ID" i="1" dirty="0" err="1"/>
              <a:t>Membuat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 </a:t>
            </a:r>
            <a:r>
              <a:rPr lang="en-US" altLang="id-ID" i="1" dirty="0" err="1"/>
              <a:t>dan</a:t>
            </a:r>
            <a:r>
              <a:rPr lang="en-US" altLang="id-ID" i="1" dirty="0"/>
              <a:t> </a:t>
            </a:r>
            <a:r>
              <a:rPr lang="en-US" altLang="id-ID" i="1" dirty="0" err="1"/>
              <a:t>Wifi</a:t>
            </a:r>
            <a:r>
              <a:rPr lang="en-US" altLang="id-ID" i="1" dirty="0"/>
              <a:t>”. </a:t>
            </a:r>
            <a:r>
              <a:rPr lang="en-US" altLang="id-ID" i="1" dirty="0" err="1"/>
              <a:t>Elex</a:t>
            </a:r>
            <a:r>
              <a:rPr lang="en-US" altLang="id-ID" i="1" dirty="0"/>
              <a:t> Media </a:t>
            </a:r>
            <a:r>
              <a:rPr lang="en-US" altLang="id-ID" i="1" dirty="0" err="1"/>
              <a:t>Komputindo</a:t>
            </a:r>
            <a:r>
              <a:rPr lang="en-US" altLang="id-ID" i="1" dirty="0"/>
              <a:t>. Jakarta.</a:t>
            </a:r>
          </a:p>
          <a:p>
            <a:r>
              <a:rPr lang="en-US" altLang="id-ID" i="1" dirty="0" err="1"/>
              <a:t>Daryanto</a:t>
            </a:r>
            <a:r>
              <a:rPr lang="en-US" altLang="id-ID" i="1" dirty="0"/>
              <a:t>. 2010. “</a:t>
            </a:r>
            <a:r>
              <a:rPr lang="en-US" altLang="id-ID" i="1" dirty="0" err="1"/>
              <a:t>Teknik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”. </a:t>
            </a:r>
            <a:r>
              <a:rPr lang="en-US" altLang="id-ID" i="1" dirty="0" err="1"/>
              <a:t>Alfabeta</a:t>
            </a:r>
            <a:r>
              <a:rPr lang="en-US" altLang="id-ID" i="1" dirty="0"/>
              <a:t>. Bandung.</a:t>
            </a:r>
          </a:p>
          <a:p>
            <a:r>
              <a:rPr lang="en-US" altLang="id-ID" i="1" dirty="0" err="1"/>
              <a:t>Purbo</a:t>
            </a:r>
            <a:r>
              <a:rPr lang="en-US" altLang="id-ID" i="1" dirty="0"/>
              <a:t> OW, </a:t>
            </a:r>
            <a:r>
              <a:rPr lang="en-US" altLang="id-ID" i="1" dirty="0" err="1"/>
              <a:t>Tanuhandaru</a:t>
            </a:r>
            <a:r>
              <a:rPr lang="en-US" altLang="id-ID" i="1" dirty="0"/>
              <a:t> P, </a:t>
            </a:r>
            <a:r>
              <a:rPr lang="en-US" altLang="id-ID" i="1" dirty="0" err="1"/>
              <a:t>Noertam</a:t>
            </a:r>
            <a:r>
              <a:rPr lang="en-US" altLang="id-ID" i="1" dirty="0"/>
              <a:t> N, </a:t>
            </a:r>
            <a:r>
              <a:rPr lang="en-US" altLang="id-ID" i="1" dirty="0" err="1"/>
              <a:t>Djajadikara</a:t>
            </a:r>
            <a:r>
              <a:rPr lang="en-US" altLang="id-ID" i="1" dirty="0"/>
              <a:t> MR. 2007.“</a:t>
            </a:r>
            <a:r>
              <a:rPr lang="en-US" altLang="id-ID" i="1" dirty="0" err="1"/>
              <a:t>Jaringan</a:t>
            </a:r>
            <a:r>
              <a:rPr lang="en-US" altLang="id-ID" i="1" dirty="0"/>
              <a:t> Wireless Di </a:t>
            </a:r>
            <a:r>
              <a:rPr lang="en-US" altLang="id-ID" i="1" dirty="0" err="1"/>
              <a:t>Dunia</a:t>
            </a:r>
            <a:r>
              <a:rPr lang="en-US" altLang="id-ID" i="1" dirty="0"/>
              <a:t> </a:t>
            </a:r>
            <a:r>
              <a:rPr lang="en-US" altLang="id-ID" i="1" dirty="0" err="1"/>
              <a:t>Berkembang</a:t>
            </a:r>
            <a:r>
              <a:rPr lang="en-US" altLang="id-ID" i="1" dirty="0"/>
              <a:t>” [</a:t>
            </a:r>
            <a:r>
              <a:rPr lang="en-US" altLang="id-ID" i="1" dirty="0" err="1"/>
              <a:t>edisi</a:t>
            </a:r>
            <a:r>
              <a:rPr lang="en-US" altLang="id-ID" i="1" dirty="0"/>
              <a:t> 2]. </a:t>
            </a:r>
            <a:r>
              <a:rPr lang="en-US" altLang="id-ID" i="1" dirty="0" err="1"/>
              <a:t>wndw.net</a:t>
            </a:r>
            <a:r>
              <a:rPr lang="en-US" altLang="id-ID" i="1" dirty="0"/>
              <a:t>. </a:t>
            </a:r>
          </a:p>
          <a:p>
            <a:r>
              <a:rPr lang="en-US" altLang="id-ID" i="1" dirty="0" err="1"/>
              <a:t>Sopandi</a:t>
            </a:r>
            <a:r>
              <a:rPr lang="en-US" altLang="id-ID" i="1" dirty="0"/>
              <a:t>, </a:t>
            </a:r>
            <a:r>
              <a:rPr lang="en-US" altLang="id-ID" i="1" dirty="0" err="1"/>
              <a:t>Dede</a:t>
            </a:r>
            <a:r>
              <a:rPr lang="en-US" altLang="id-ID" i="1" dirty="0"/>
              <a:t>. 2010. “</a:t>
            </a:r>
            <a:r>
              <a:rPr lang="en-US" altLang="id-ID" i="1" dirty="0" err="1"/>
              <a:t>Instalasi</a:t>
            </a:r>
            <a:r>
              <a:rPr lang="en-US" altLang="id-ID" i="1" dirty="0"/>
              <a:t> </a:t>
            </a:r>
            <a:r>
              <a:rPr lang="en-US" altLang="id-ID" i="1" dirty="0" err="1"/>
              <a:t>dan</a:t>
            </a:r>
            <a:r>
              <a:rPr lang="en-US" altLang="id-ID" i="1" dirty="0"/>
              <a:t> </a:t>
            </a:r>
            <a:r>
              <a:rPr lang="en-US" altLang="id-ID" i="1" dirty="0" err="1"/>
              <a:t>Konfigurasi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”. </a:t>
            </a:r>
            <a:r>
              <a:rPr lang="en-US" altLang="id-ID" i="1" dirty="0" err="1"/>
              <a:t>Informatika</a:t>
            </a:r>
            <a:r>
              <a:rPr lang="en-US" altLang="id-ID" i="1" dirty="0"/>
              <a:t>. Bandung.</a:t>
            </a:r>
            <a:endParaRPr lang="id-ID" altLang="id-ID" i="1" dirty="0"/>
          </a:p>
          <a:p>
            <a:r>
              <a:rPr lang="id-ID" altLang="id-ID" i="1" dirty="0"/>
              <a:t>Referensi tanpa batas yang bersifat pendukung dapat di searching di Google.</a:t>
            </a:r>
            <a:endParaRPr lang="en-US" alt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9464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428625"/>
            <a:ext cx="8369300" cy="62769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4452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4369"/>
            <a:ext cx="6355977" cy="1325563"/>
          </a:xfrm>
        </p:spPr>
        <p:txBody>
          <a:bodyPr/>
          <a:lstStyle/>
          <a:p>
            <a:r>
              <a:rPr lang="id-ID" b="1" dirty="0"/>
              <a:t>Thanks...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4869"/>
            <a:ext cx="5643282" cy="971363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See u next week...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77" y="822566"/>
            <a:ext cx="4159624" cy="526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53435"/>
            <a:ext cx="5643282" cy="213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i="1" dirty="0"/>
              <a:t>Kebenaran Terbesar Adalah Kejujuran dan Kepalsuan Terbesar Adalah Ketidakjujuran...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d-ID" i="1" dirty="0"/>
              <a:t>(Abu Bakar Al-Shiddiq)</a:t>
            </a:r>
            <a:endParaRPr lang="id-ID" dirty="0"/>
          </a:p>
          <a:p>
            <a:pPr marL="0" indent="0">
              <a:buFont typeface="Arial" panose="020B0604020202020204" pitchFamily="34" charset="0"/>
              <a:buNone/>
            </a:pPr>
            <a:endParaRPr lang="id-ID" i="1" dirty="0"/>
          </a:p>
          <a:p>
            <a:pPr marL="0" indent="0">
              <a:buFont typeface="Arial" panose="020B0604020202020204" pitchFamily="34" charset="0"/>
              <a:buNone/>
            </a:pPr>
            <a:endParaRPr lang="id-ID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7718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3889-AAB0-400E-ABD3-0355D5BC2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0787"/>
            <a:ext cx="9144000" cy="1525303"/>
          </a:xfrm>
        </p:spPr>
        <p:txBody>
          <a:bodyPr>
            <a:normAutofit fontScale="90000"/>
          </a:bodyPr>
          <a:lstStyle/>
          <a:p>
            <a:r>
              <a:rPr lang="en-US" sz="5300"/>
              <a:t>Tugas Mandiri</a:t>
            </a:r>
            <a:br>
              <a:rPr lang="en-US"/>
            </a:br>
            <a:br>
              <a:rPr lang="en-US"/>
            </a:br>
            <a:r>
              <a:rPr lang="en-US" b="1"/>
              <a:t>Perangkat, Peralatan, &amp; Media Jaringan Komputer</a:t>
            </a:r>
            <a:endParaRPr lang="en-ID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2AC19-7C2A-4296-AB1D-772707656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8449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Matakuliah: Manajemen Jaringan Komputer</a:t>
            </a:r>
          </a:p>
          <a:p>
            <a:r>
              <a:rPr lang="en-US"/>
              <a:t>Program Studi Sistem Informasi</a:t>
            </a:r>
          </a:p>
          <a:p>
            <a:r>
              <a:rPr lang="en-US"/>
              <a:t>Fakultas Sains dan Teknologi</a:t>
            </a:r>
            <a:r>
              <a:rPr lang="en-ID"/>
              <a:t> UIN Suska Riau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40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85B7-6312-4998-909C-46B2C936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332"/>
          </a:xfrm>
        </p:spPr>
        <p:txBody>
          <a:bodyPr>
            <a:normAutofit fontScale="90000"/>
          </a:bodyPr>
          <a:lstStyle/>
          <a:p>
            <a:r>
              <a:rPr lang="en-US"/>
              <a:t>Petunjuk: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F5853-D9E9-4418-A974-AEDAB3CA1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820"/>
            <a:ext cx="10515600" cy="526452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Carilah di internet yang berhubungan dengan </a:t>
            </a:r>
            <a:r>
              <a:rPr lang="en-US" b="1">
                <a:solidFill>
                  <a:srgbClr val="00B050"/>
                </a:solidFill>
              </a:rPr>
              <a:t>Perangkat</a:t>
            </a:r>
            <a:r>
              <a:rPr lang="en-US"/>
              <a:t>, </a:t>
            </a:r>
            <a:r>
              <a:rPr lang="en-US" b="1">
                <a:solidFill>
                  <a:srgbClr val="00B050"/>
                </a:solidFill>
              </a:rPr>
              <a:t>Peralatan</a:t>
            </a:r>
            <a:r>
              <a:rPr lang="en-US"/>
              <a:t>, dan </a:t>
            </a:r>
            <a:r>
              <a:rPr lang="en-US" b="1">
                <a:solidFill>
                  <a:srgbClr val="00B050"/>
                </a:solidFill>
              </a:rPr>
              <a:t>Media</a:t>
            </a:r>
            <a:r>
              <a:rPr lang="en-US"/>
              <a:t> </a:t>
            </a:r>
            <a:r>
              <a:rPr lang="en-US" b="1">
                <a:solidFill>
                  <a:srgbClr val="00B0F0"/>
                </a:solidFill>
              </a:rPr>
              <a:t>Jaringan Komputer</a:t>
            </a:r>
            <a:r>
              <a:rPr lang="en-US"/>
              <a:t>. Kemudian pelajari dan pahami.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Jumlah </a:t>
            </a:r>
            <a:r>
              <a:rPr lang="en-US" b="1"/>
              <a:t>minimal 50 </a:t>
            </a:r>
            <a:r>
              <a:rPr lang="en-US"/>
              <a:t>macam (gabungan dari total ke tiga-tiganya).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Tuangkan ke laporan </a:t>
            </a:r>
            <a:r>
              <a:rPr lang="en-US" b="1">
                <a:solidFill>
                  <a:srgbClr val="C00000"/>
                </a:solidFill>
              </a:rPr>
              <a:t>Dalam Bentuk Tabel </a:t>
            </a:r>
            <a:r>
              <a:rPr lang="en-US"/>
              <a:t>seperti contoh yang tertera.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Dikerjakan oleh </a:t>
            </a:r>
            <a:r>
              <a:rPr lang="en-US" b="1"/>
              <a:t>masing-masing</a:t>
            </a:r>
            <a:r>
              <a:rPr lang="en-US"/>
              <a:t> mahasiswa.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Dikerjakan di </a:t>
            </a:r>
            <a:r>
              <a:rPr lang="en-US" b="1"/>
              <a:t>MS. Word </a:t>
            </a:r>
            <a:r>
              <a:rPr lang="en-US"/>
              <a:t>dan dikonversikan ke </a:t>
            </a:r>
            <a:r>
              <a:rPr lang="en-US" b="1"/>
              <a:t>PDF</a:t>
            </a:r>
            <a:r>
              <a:rPr lang="en-US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Wajib melampirkan identitas pribadi.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Layout laporan dalam bentuk </a:t>
            </a:r>
            <a:r>
              <a:rPr lang="en-US" b="1">
                <a:solidFill>
                  <a:srgbClr val="00B050"/>
                </a:solidFill>
              </a:rPr>
              <a:t>landscape</a:t>
            </a:r>
            <a:r>
              <a:rPr lang="en-US"/>
              <a:t>, </a:t>
            </a:r>
            <a:r>
              <a:rPr lang="en-US" b="1">
                <a:solidFill>
                  <a:srgbClr val="FF0000"/>
                </a:solidFill>
              </a:rPr>
              <a:t>bukan portrait</a:t>
            </a:r>
            <a:r>
              <a:rPr lang="en-US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/>
              <a:t>Kirimkan ke e-Learning </a:t>
            </a:r>
            <a:r>
              <a:rPr lang="en-ID"/>
              <a:t>dengan ukuran </a:t>
            </a:r>
            <a:r>
              <a:rPr lang="en-ID" b="1">
                <a:solidFill>
                  <a:srgbClr val="FF0000"/>
                </a:solidFill>
              </a:rPr>
              <a:t>file maksimal 2 Mb</a:t>
            </a:r>
            <a:r>
              <a:rPr lang="en-ID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/>
              <a:t>Kumpulkan </a:t>
            </a:r>
            <a:r>
              <a:rPr lang="en-ID" b="1"/>
              <a:t>paling lambat sehari sebelum pertemuan berikutnya</a:t>
            </a:r>
            <a:r>
              <a:rPr lang="en-ID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/>
              <a:t>Jika ada pertanyaan, langsung </a:t>
            </a:r>
            <a:r>
              <a:rPr lang="en-ID" b="1"/>
              <a:t>diskusi</a:t>
            </a:r>
            <a:r>
              <a:rPr lang="en-ID"/>
              <a:t> di Group Matakuliah atau WAG.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FE9D6-D5F9-477A-9086-4CDDF603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AE00D-C9BD-405A-8DFB-A6882EF3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1455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42BF-52D0-47B2-AE22-67E25526E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6445"/>
          </a:xfrm>
        </p:spPr>
        <p:txBody>
          <a:bodyPr>
            <a:normAutofit fontScale="90000"/>
          </a:bodyPr>
          <a:lstStyle/>
          <a:p>
            <a:r>
              <a:rPr lang="en-US"/>
              <a:t>Format Tabel:</a:t>
            </a:r>
            <a:endParaRPr lang="en-ID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10F9FF-15D6-4EE1-B10D-5AE06D299E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21944"/>
          <a:ext cx="10515600" cy="531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707">
                  <a:extLst>
                    <a:ext uri="{9D8B030D-6E8A-4147-A177-3AD203B41FA5}">
                      <a16:colId xmlns:a16="http://schemas.microsoft.com/office/drawing/2014/main" val="2936822760"/>
                    </a:ext>
                  </a:extLst>
                </a:gridCol>
                <a:gridCol w="2648194">
                  <a:extLst>
                    <a:ext uri="{9D8B030D-6E8A-4147-A177-3AD203B41FA5}">
                      <a16:colId xmlns:a16="http://schemas.microsoft.com/office/drawing/2014/main" val="2656562917"/>
                    </a:ext>
                  </a:extLst>
                </a:gridCol>
                <a:gridCol w="4945820">
                  <a:extLst>
                    <a:ext uri="{9D8B030D-6E8A-4147-A177-3AD203B41FA5}">
                      <a16:colId xmlns:a16="http://schemas.microsoft.com/office/drawing/2014/main" val="1632569658"/>
                    </a:ext>
                  </a:extLst>
                </a:gridCol>
                <a:gridCol w="2149879">
                  <a:extLst>
                    <a:ext uri="{9D8B030D-6E8A-4147-A177-3AD203B41FA5}">
                      <a16:colId xmlns:a16="http://schemas.microsoft.com/office/drawing/2014/main" val="1022542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NO</a:t>
                      </a:r>
                      <a:endParaRPr lang="en-ID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GAMBAR</a:t>
                      </a:r>
                      <a:endParaRPr lang="en-ID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KETERANGAN</a:t>
                      </a:r>
                      <a:endParaRPr lang="en-ID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HARGA / UNIT</a:t>
                      </a:r>
                      <a:endParaRPr lang="en-ID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00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/>
                        <a:t>(</a:t>
                      </a:r>
                      <a:r>
                        <a:rPr lang="en-US" sz="1600" i="1"/>
                        <a:t>Gambar yang dimasukkan tidak perlu berukuran besar, yang penting jelas terlihat</a:t>
                      </a:r>
                      <a:r>
                        <a:rPr lang="en-US" sz="1600"/>
                        <a:t>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Nama Perangkat</a:t>
                      </a:r>
                      <a:r>
                        <a:rPr lang="en-US"/>
                        <a:t>: Router</a:t>
                      </a:r>
                    </a:p>
                    <a:p>
                      <a:r>
                        <a:rPr lang="en-US" b="1"/>
                        <a:t>Merk</a:t>
                      </a:r>
                      <a:r>
                        <a:rPr lang="en-US"/>
                        <a:t>: CISCO</a:t>
                      </a:r>
                    </a:p>
                    <a:p>
                      <a:pPr marL="723900" indent="-723900"/>
                      <a:endParaRPr lang="en-US" b="1"/>
                    </a:p>
                    <a:p>
                      <a:pPr marL="723900" indent="-723900"/>
                      <a:r>
                        <a:rPr lang="en-US" b="1"/>
                        <a:t>Fungsi</a:t>
                      </a:r>
                      <a:r>
                        <a:rPr lang="en-US"/>
                        <a:t>: </a:t>
                      </a:r>
                    </a:p>
                    <a:p>
                      <a:pPr marL="0" indent="0"/>
                      <a:r>
                        <a:rPr lang="en-US"/>
                        <a:t>Untuk melakukan proses routing IP Adress agar dapat menghubungkan alamat IP yang berbeda network.</a:t>
                      </a:r>
                    </a:p>
                    <a:p>
                      <a:pPr marL="0" indent="0"/>
                      <a:endParaRPr lang="en-US"/>
                    </a:p>
                    <a:p>
                      <a:r>
                        <a:rPr lang="en-US" b="1"/>
                        <a:t>Spesifikasi/Deskripsi</a:t>
                      </a:r>
                      <a:r>
                        <a:rPr lang="en-US"/>
                        <a:t>:</a:t>
                      </a:r>
                    </a:p>
                    <a:p>
                      <a:r>
                        <a:rPr lang="en-US"/>
                        <a:t> Dimensions (H x W x D) = 2.01 x 8.95 x 9.49 inches (51 x 227x 241 mm); Weight = 3.96 lbs (1.8 kg); Maximum Power Consumption 11 W / 18 W, Extended Shock-vibe = No; IP41 (with DC adapter) = No; Operating Temperature and Altitude = –32 to 104 °F (0 to 40 °C).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Rp.  10.000.000</a:t>
                      </a:r>
                    </a:p>
                    <a:p>
                      <a:endParaRPr lang="en-US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(</a:t>
                      </a:r>
                      <a:r>
                        <a:rPr lang="en-US" sz="1600" i="1"/>
                        <a:t>Harga yang dimasukkan adalah harga per unit</a:t>
                      </a:r>
                      <a:r>
                        <a:rPr lang="en-US" sz="1600" i="0"/>
                        <a:t>).</a:t>
                      </a:r>
                      <a:endParaRPr lang="en-US" sz="1600"/>
                    </a:p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722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48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31777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8D3EEB9-6ECA-4D96-82C7-8659592CE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3" t="18594" r="5264" b="18761"/>
          <a:stretch/>
        </p:blipFill>
        <p:spPr>
          <a:xfrm>
            <a:off x="1690082" y="1579077"/>
            <a:ext cx="2376952" cy="11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06" y="0"/>
            <a:ext cx="26174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242" y="214160"/>
            <a:ext cx="3536096" cy="899008"/>
          </a:xfrm>
        </p:spPr>
        <p:txBody>
          <a:bodyPr/>
          <a:lstStyle/>
          <a:p>
            <a:pPr algn="r"/>
            <a:r>
              <a:rPr lang="id-ID" dirty="0"/>
              <a:t>Sosial Media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99815" y="6034254"/>
            <a:ext cx="2667001" cy="461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dirty="0">
                <a:hlinkClick r:id="rId3"/>
              </a:rPr>
              <a:t>tengkukhairilahsyar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1368307" y="6034101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hlinkClick r:id="rId3"/>
              </a:rPr>
              <a:t>tkhairil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7671221" y="2348354"/>
            <a:ext cx="23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hlinkClick r:id="rId4"/>
              </a:rPr>
              <a:t>www.tengkukhairil.com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7214741" y="6051849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hlinkClick r:id="rId3"/>
              </a:rPr>
              <a:t>tkhairil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5517184" y="6050942"/>
            <a:ext cx="1610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hlinkClick r:id="rId3"/>
              </a:rPr>
              <a:t>@tengkukhairil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8250685" y="6046017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hlinkClick r:id="rId3"/>
              </a:rPr>
              <a:t>D15115F0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1068153" y="3411483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hlinkClick r:id="rId3"/>
              </a:rPr>
              <a:t>081378243334</a:t>
            </a:r>
            <a:endParaRPr lang="id-ID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61" y="5191659"/>
            <a:ext cx="964161" cy="9575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4" y="4297850"/>
            <a:ext cx="1753177" cy="1753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39" y="5132851"/>
            <a:ext cx="1027824" cy="1027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91" y="4993651"/>
            <a:ext cx="1047964" cy="1047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3" y="1341571"/>
            <a:ext cx="2134445" cy="21344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07" y="4374108"/>
            <a:ext cx="2164650" cy="16234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40" y="3123437"/>
            <a:ext cx="1538568" cy="1538568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5846771" y="4467217"/>
            <a:ext cx="3544974" cy="461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id-ID" dirty="0">
                <a:hlinkClick r:id="rId12"/>
              </a:rPr>
              <a:t>tengkukhairil@uin-suska.ac.id</a:t>
            </a:r>
            <a:endParaRPr lang="id-ID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41" y="1254403"/>
            <a:ext cx="1415949" cy="10891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94" y="3000248"/>
            <a:ext cx="1049661" cy="10496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95" y="1212332"/>
            <a:ext cx="1475890" cy="14758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26242" y="2612870"/>
            <a:ext cx="1403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hlinkClick r:id="rId3"/>
              </a:rPr>
              <a:t>tengkukhairil</a:t>
            </a:r>
            <a:endParaRPr lang="id-ID" dirty="0"/>
          </a:p>
        </p:txBody>
      </p:sp>
      <p:sp>
        <p:nvSpPr>
          <p:cNvPr id="24" name="Rectangle 23"/>
          <p:cNvSpPr/>
          <p:nvPr/>
        </p:nvSpPr>
        <p:spPr>
          <a:xfrm>
            <a:off x="8186880" y="4065950"/>
            <a:ext cx="1610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hlinkClick r:id="rId3"/>
              </a:rPr>
              <a:t>@tengkukhairil</a:t>
            </a:r>
            <a:endParaRPr lang="id-ID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2" y="253545"/>
            <a:ext cx="746824" cy="1081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Program Studi Sistem Informasi - FASTE - UIN Suska Riau</a:t>
            </a:r>
            <a:endParaRPr lang="id-ID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3</a:t>
            </a:fld>
            <a:endParaRPr lang="id-ID"/>
          </a:p>
        </p:txBody>
      </p:sp>
      <p:pic>
        <p:nvPicPr>
          <p:cNvPr id="1028" name="Picture 4" descr="Tik Tok Logo PNG, Tiktok Images Download - Free Transparent PNG Logos">
            <a:extLst>
              <a:ext uri="{FF2B5EF4-FFF2-40B4-BE49-F238E27FC236}">
                <a16:creationId xmlns:a16="http://schemas.microsoft.com/office/drawing/2014/main" id="{F11B8014-EE45-A56F-015A-770E91C9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00" y="1854768"/>
            <a:ext cx="3329595" cy="187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6BCA7C2-F5C1-4959-957A-28B7B96C97E2}"/>
              </a:ext>
            </a:extLst>
          </p:cNvPr>
          <p:cNvSpPr/>
          <p:nvPr/>
        </p:nvSpPr>
        <p:spPr>
          <a:xfrm>
            <a:off x="3523873" y="3660593"/>
            <a:ext cx="1610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hlinkClick r:id="rId3"/>
              </a:rPr>
              <a:t>@tengkukhairil</a:t>
            </a:r>
            <a:endParaRPr lang="id-ID" dirty="0"/>
          </a:p>
        </p:txBody>
      </p:sp>
      <p:pic>
        <p:nvPicPr>
          <p:cNvPr id="1032" name="Picture 8" descr="THE NEW YOUTUBE LOGO PNG 2023">
            <a:extLst>
              <a:ext uri="{FF2B5EF4-FFF2-40B4-BE49-F238E27FC236}">
                <a16:creationId xmlns:a16="http://schemas.microsoft.com/office/drawing/2014/main" id="{80A989A4-E334-3B8D-EE80-71BCBECD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65" y="344058"/>
            <a:ext cx="3580630" cy="80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B013B90-C766-F1E9-AF4C-211E93B1961C}"/>
              </a:ext>
            </a:extLst>
          </p:cNvPr>
          <p:cNvSpPr/>
          <p:nvPr/>
        </p:nvSpPr>
        <p:spPr>
          <a:xfrm>
            <a:off x="3556564" y="1075821"/>
            <a:ext cx="1610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hlinkClick r:id="rId3"/>
              </a:rPr>
              <a:t>@tengkukhairil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219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r>
              <a:rPr lang="id-ID" b="1" dirty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20586"/>
            <a:ext cx="7593107" cy="4935764"/>
          </a:xfrm>
        </p:spPr>
        <p:txBody>
          <a:bodyPr>
            <a:normAutofit/>
          </a:bodyPr>
          <a:lstStyle/>
          <a:p>
            <a:r>
              <a:rPr lang="id-ID" altLang="id-ID"/>
              <a:t>Sejarah Jaringan Komputer</a:t>
            </a:r>
            <a:endParaRPr lang="en-US" altLang="id-ID"/>
          </a:p>
          <a:p>
            <a:r>
              <a:rPr lang="id-ID" altLang="id-ID"/>
              <a:t>Definisi </a:t>
            </a:r>
            <a:r>
              <a:rPr lang="id-ID" altLang="id-ID" dirty="0"/>
              <a:t>Jaringan Komputer</a:t>
            </a:r>
          </a:p>
          <a:p>
            <a:r>
              <a:rPr lang="id-ID" altLang="id-ID" dirty="0"/>
              <a:t>Tujuan Jaringan Komputer</a:t>
            </a:r>
            <a:endParaRPr lang="en-US" altLang="id-ID" dirty="0"/>
          </a:p>
          <a:p>
            <a:r>
              <a:rPr lang="id-ID" altLang="id-ID" dirty="0"/>
              <a:t>Manfaat Jaringan Komputer</a:t>
            </a:r>
          </a:p>
          <a:p>
            <a:r>
              <a:rPr lang="id-ID" altLang="id-ID"/>
              <a:t>Manajemen Jaringan Komputer</a:t>
            </a:r>
          </a:p>
          <a:p>
            <a:r>
              <a:rPr lang="id-ID" altLang="id-ID"/>
              <a:t>Tipe-tipe </a:t>
            </a:r>
            <a:r>
              <a:rPr lang="id-ID" altLang="id-ID" dirty="0"/>
              <a:t>Jaringan Komputer</a:t>
            </a:r>
          </a:p>
          <a:p>
            <a:r>
              <a:rPr lang="id-ID" altLang="id-ID" dirty="0"/>
              <a:t>Ruang Lingkup Jaringan Komputer</a:t>
            </a:r>
          </a:p>
          <a:p>
            <a:r>
              <a:rPr lang="id-ID" altLang="id-ID"/>
              <a:t>Penting </a:t>
            </a:r>
            <a:r>
              <a:rPr lang="id-ID" altLang="id-ID" dirty="0"/>
              <a:t>dalam membangun </a:t>
            </a:r>
            <a:r>
              <a:rPr lang="id-ID" altLang="id-ID"/>
              <a:t>Jaringan Komputer</a:t>
            </a:r>
            <a:endParaRPr lang="en-US" altLang="id-ID"/>
          </a:p>
          <a:p>
            <a:r>
              <a:rPr lang="id-ID" altLang="id-ID"/>
              <a:t>Kendala Membangun Jaringan Komputer</a:t>
            </a:r>
          </a:p>
          <a:p>
            <a:endParaRPr lang="id-ID" alt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4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50026"/>
            <a:ext cx="3809573" cy="380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8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617"/>
          </a:xfrm>
        </p:spPr>
        <p:txBody>
          <a:bodyPr/>
          <a:lstStyle/>
          <a:p>
            <a:r>
              <a:rPr lang="id-ID" dirty="0"/>
              <a:t>Sejarah Jarkom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60A1B-BDBA-40E2-B98C-A3467837FCE5}" type="slidenum">
              <a:rPr lang="en-US" altLang="id-ID" smtClean="0"/>
              <a:pPr>
                <a:defRPr/>
              </a:pPr>
              <a:t>5</a:t>
            </a:fld>
            <a:endParaRPr lang="en-US" alt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3" y="2771717"/>
            <a:ext cx="3629168" cy="362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2" y="581760"/>
            <a:ext cx="3788228" cy="17783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1943" y="1608800"/>
            <a:ext cx="65924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indent="-711200"/>
            <a:r>
              <a:rPr lang="id-ID" sz="2000" dirty="0"/>
              <a:t>1940 - Lahirnya konsep jaringan.</a:t>
            </a:r>
          </a:p>
          <a:p>
            <a:pPr marL="711200" indent="-711200"/>
            <a:r>
              <a:rPr lang="id-ID" sz="2000" dirty="0"/>
              <a:t>1950 - Ditemukan konsep distribusi proses TSS (Time Sharing System).</a:t>
            </a:r>
          </a:p>
          <a:p>
            <a:pPr marL="711200" indent="-711200"/>
            <a:r>
              <a:rPr lang="id-ID" sz="2000" dirty="0"/>
              <a:t>1969 - Departemen Pertahanan USA (DARPA) membuat riset ARPANET.</a:t>
            </a:r>
          </a:p>
          <a:p>
            <a:pPr marL="711200" indent="-711200"/>
            <a:r>
              <a:rPr lang="id-ID" sz="2000" dirty="0"/>
              <a:t>1970 - 10 Komputer berhasil dihubungkan dan ditemukan Konsep Proses Distribusi (Distributed Processing).</a:t>
            </a:r>
          </a:p>
          <a:p>
            <a:pPr marL="711200" indent="-711200"/>
            <a:r>
              <a:rPr lang="id-ID" sz="2000" dirty="0"/>
              <a:t>1972 - Roy Tomlinson menyempurnakan program email untuk ARPANET dan disebarkan di daerah USA.</a:t>
            </a:r>
          </a:p>
          <a:p>
            <a:pPr marL="711200" indent="-711200"/>
            <a:r>
              <a:rPr lang="id-ID" sz="2000" dirty="0"/>
              <a:t>1973 - Vinton Cerf dan Bob Kahn mempresentasikan cikal bakal internet</a:t>
            </a:r>
          </a:p>
          <a:p>
            <a:pPr marL="711200" indent="-711200"/>
            <a:r>
              <a:rPr lang="id-ID" sz="2000" dirty="0"/>
              <a:t>1976 - Ratu Inggris berhasil mengirimkan email.</a:t>
            </a:r>
          </a:p>
          <a:p>
            <a:pPr marL="711200" indent="-711200">
              <a:buNone/>
            </a:pPr>
            <a:r>
              <a:rPr lang="id-ID" sz="2000" dirty="0"/>
              <a:t>1977 - Lebih dari 100 komputer yang bergabung di ARPANET.</a:t>
            </a:r>
          </a:p>
          <a:p>
            <a:pPr marL="711200" indent="-711200">
              <a:buNone/>
            </a:pPr>
            <a:r>
              <a:rPr lang="id-ID" sz="2000" dirty="0"/>
              <a:t>1979 - Tom Truscott, Jim Ellis, Steve Bellovin menciptakan Newsgroups dengan nama USENET (User Network).</a:t>
            </a:r>
          </a:p>
          <a:p>
            <a:pPr marL="711200" indent="-711200"/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2076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4182"/>
            <a:ext cx="10515600" cy="985445"/>
          </a:xfrm>
        </p:spPr>
        <p:txBody>
          <a:bodyPr/>
          <a:lstStyle/>
          <a:p>
            <a:r>
              <a:rPr lang="id-ID" dirty="0"/>
              <a:t>Sejarah Jarkom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8629"/>
            <a:ext cx="6727372" cy="4664074"/>
          </a:xfrm>
        </p:spPr>
        <p:txBody>
          <a:bodyPr>
            <a:normAutofit fontScale="70000" lnSpcReduction="20000"/>
          </a:bodyPr>
          <a:lstStyle/>
          <a:p>
            <a:pPr marL="711200" indent="-711200">
              <a:buNone/>
            </a:pPr>
            <a:r>
              <a:rPr lang="id-ID" dirty="0"/>
              <a:t>1981 - France Telecom meluncurkan Telepon Televisi pertama.</a:t>
            </a:r>
          </a:p>
          <a:p>
            <a:pPr marL="711200" indent="-711200">
              <a:buNone/>
            </a:pPr>
            <a:r>
              <a:rPr lang="id-ID" dirty="0"/>
              <a:t>1982 - Dibentuk TCP/IP dan berkembangnya USENET di daerah Eropa.</a:t>
            </a:r>
          </a:p>
          <a:p>
            <a:pPr marL="711200" indent="-711200">
              <a:buNone/>
            </a:pPr>
            <a:r>
              <a:rPr lang="id-ID" dirty="0"/>
              <a:t>1984 - Diperkenalkan Sistem DNS.</a:t>
            </a:r>
          </a:p>
          <a:p>
            <a:pPr marL="711200" indent="-711200">
              <a:buNone/>
            </a:pPr>
            <a:r>
              <a:rPr lang="id-ID" dirty="0"/>
              <a:t>1987 - Jumlah komputer melonjak mencapai 10.000 lebih.</a:t>
            </a:r>
          </a:p>
          <a:p>
            <a:pPr marL="711200" indent="-711200">
              <a:buNone/>
            </a:pPr>
            <a:r>
              <a:rPr lang="id-ID" dirty="0"/>
              <a:t>1988 - Jarkko Oikarinen memperkenalkan Internet Relay Chat (IRC).</a:t>
            </a:r>
          </a:p>
          <a:p>
            <a:pPr marL="711200" indent="-711200">
              <a:buNone/>
            </a:pPr>
            <a:r>
              <a:rPr lang="id-ID" dirty="0"/>
              <a:t>1989 - Jumlah komputer dalam jaringan melonjak mencapai 100.000.</a:t>
            </a:r>
          </a:p>
          <a:p>
            <a:pPr marL="711200" indent="-711200">
              <a:buNone/>
            </a:pPr>
            <a:r>
              <a:rPr lang="id-ID" dirty="0"/>
              <a:t>1990 - Tim Berners Lee ditemukan Waring Wera Wanua / World Wide Web.</a:t>
            </a:r>
          </a:p>
          <a:p>
            <a:pPr marL="711200" indent="-711200">
              <a:buNone/>
            </a:pPr>
            <a:r>
              <a:rPr lang="id-ID" dirty="0"/>
              <a:t>1992 - Komputer yang terhubung jaringan &gt;1 juta.</a:t>
            </a:r>
          </a:p>
          <a:p>
            <a:pPr marL="711200" indent="-711200">
              <a:buNone/>
            </a:pPr>
            <a:r>
              <a:rPr lang="id-ID" dirty="0"/>
              <a:t>1994 - Terdapat 3000 alamat web dan mulai ada belanja online.</a:t>
            </a:r>
          </a:p>
          <a:p>
            <a:pPr marL="711200" indent="-711200">
              <a:buNone/>
            </a:pPr>
            <a:r>
              <a:rPr lang="id-ID" dirty="0"/>
              <a:t>Sekarang...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60A1B-BDBA-40E2-B98C-A3467837FCE5}" type="slidenum">
              <a:rPr lang="en-US" altLang="id-ID" smtClean="0"/>
              <a:pPr>
                <a:defRPr/>
              </a:pPr>
              <a:t>6</a:t>
            </a:fld>
            <a:endParaRPr lang="en-US" alt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3" y="2771717"/>
            <a:ext cx="3629168" cy="362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2" y="581760"/>
            <a:ext cx="3788228" cy="17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0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495"/>
          </a:xfrm>
        </p:spPr>
        <p:txBody>
          <a:bodyPr/>
          <a:lstStyle/>
          <a:p>
            <a:r>
              <a:rPr lang="id-ID" b="1" dirty="0"/>
              <a:t>Definisi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210235"/>
            <a:ext cx="10515599" cy="4343401"/>
          </a:xfrm>
        </p:spPr>
        <p:txBody>
          <a:bodyPr>
            <a:noAutofit/>
          </a:bodyPr>
          <a:lstStyle/>
          <a:p>
            <a:r>
              <a:rPr lang="id-ID" dirty="0"/>
              <a:t>(</a:t>
            </a:r>
            <a:r>
              <a:rPr lang="id-ID" b="1" i="1" u="sng" dirty="0"/>
              <a:t>Sofana, 2013</a:t>
            </a:r>
            <a:r>
              <a:rPr lang="id-ID" dirty="0"/>
              <a:t>): </a:t>
            </a:r>
            <a:r>
              <a:rPr lang="id-ID" b="1" dirty="0">
                <a:solidFill>
                  <a:srgbClr val="00B050"/>
                </a:solidFill>
              </a:rPr>
              <a:t>Kumpulan beberapa komputer </a:t>
            </a:r>
            <a:r>
              <a:rPr lang="id-ID" dirty="0"/>
              <a:t>(dan perangkat lain seperti router, switch, dsb) yang </a:t>
            </a:r>
            <a:r>
              <a:rPr lang="id-ID" b="1" dirty="0">
                <a:solidFill>
                  <a:srgbClr val="00B050"/>
                </a:solidFill>
              </a:rPr>
              <a:t>saling terhubung </a:t>
            </a:r>
            <a:r>
              <a:rPr lang="id-ID" dirty="0"/>
              <a:t>satu sama lain melalui </a:t>
            </a:r>
            <a:r>
              <a:rPr lang="id-ID" b="1" dirty="0">
                <a:solidFill>
                  <a:srgbClr val="00B050"/>
                </a:solidFill>
              </a:rPr>
              <a:t>media</a:t>
            </a:r>
            <a:r>
              <a:rPr lang="id-ID" dirty="0"/>
              <a:t> perantara. </a:t>
            </a:r>
          </a:p>
          <a:p>
            <a:r>
              <a:rPr lang="id-ID" dirty="0"/>
              <a:t>(</a:t>
            </a:r>
            <a:r>
              <a:rPr lang="id-ID" b="1" i="1" u="sng" dirty="0"/>
              <a:t>nesabamedia</a:t>
            </a:r>
            <a:r>
              <a:rPr lang="id-ID" dirty="0"/>
              <a:t>): sebuah </a:t>
            </a:r>
            <a:r>
              <a:rPr lang="id-ID" b="1" dirty="0">
                <a:solidFill>
                  <a:srgbClr val="00B050"/>
                </a:solidFill>
              </a:rPr>
              <a:t>sistem</a:t>
            </a:r>
            <a:r>
              <a:rPr lang="id-ID" dirty="0"/>
              <a:t> yang terdiri dari </a:t>
            </a:r>
            <a:r>
              <a:rPr lang="id-ID" b="1" dirty="0">
                <a:solidFill>
                  <a:srgbClr val="00B050"/>
                </a:solidFill>
              </a:rPr>
              <a:t>dua atau lebih </a:t>
            </a:r>
            <a:r>
              <a:rPr lang="id-ID" dirty="0"/>
              <a:t>komputer yang </a:t>
            </a:r>
            <a:r>
              <a:rPr lang="id-ID" b="1" dirty="0">
                <a:solidFill>
                  <a:srgbClr val="00B050"/>
                </a:solidFill>
              </a:rPr>
              <a:t>saling terhubung </a:t>
            </a:r>
            <a:r>
              <a:rPr lang="id-ID" dirty="0"/>
              <a:t>antara satu sama lain melalui </a:t>
            </a:r>
            <a:r>
              <a:rPr lang="id-ID" b="1" dirty="0">
                <a:solidFill>
                  <a:srgbClr val="00B050"/>
                </a:solidFill>
              </a:rPr>
              <a:t>media transmisi </a:t>
            </a:r>
            <a:r>
              <a:rPr lang="id-ID" dirty="0"/>
              <a:t>atau </a:t>
            </a:r>
            <a:r>
              <a:rPr lang="id-ID" b="1" dirty="0">
                <a:solidFill>
                  <a:srgbClr val="00B050"/>
                </a:solidFill>
              </a:rPr>
              <a:t>media komunikasi </a:t>
            </a:r>
            <a:r>
              <a:rPr lang="id-ID" dirty="0"/>
              <a:t>sehingga dapat saling berbagi data, aplikasi maupun berbagi perangkat keras komputer.</a:t>
            </a:r>
          </a:p>
          <a:p>
            <a:r>
              <a:rPr lang="id-ID" dirty="0"/>
              <a:t>(</a:t>
            </a:r>
            <a:r>
              <a:rPr lang="id-ID" b="1" i="1" u="sng" dirty="0"/>
              <a:t>Wikipedia</a:t>
            </a:r>
            <a:r>
              <a:rPr lang="id-ID" dirty="0"/>
              <a:t>): </a:t>
            </a:r>
            <a:r>
              <a:rPr lang="id-ID" b="1" dirty="0">
                <a:solidFill>
                  <a:srgbClr val="00B050"/>
                </a:solidFill>
              </a:rPr>
              <a:t>Jaringan telekomunikasi </a:t>
            </a:r>
            <a:r>
              <a:rPr lang="id-ID" dirty="0"/>
              <a:t>yang memungkinkan antar komputer untuk </a:t>
            </a:r>
            <a:r>
              <a:rPr lang="id-ID" b="1" dirty="0">
                <a:solidFill>
                  <a:srgbClr val="00B050"/>
                </a:solidFill>
              </a:rPr>
              <a:t>saling bertukar data</a:t>
            </a:r>
            <a:r>
              <a:rPr lang="id-ID" dirty="0"/>
              <a:t>.</a:t>
            </a:r>
          </a:p>
          <a:p>
            <a:r>
              <a:rPr lang="id-ID" dirty="0"/>
              <a:t>Suatu </a:t>
            </a:r>
            <a:r>
              <a:rPr lang="id-ID" b="1" dirty="0">
                <a:solidFill>
                  <a:srgbClr val="00B050"/>
                </a:solidFill>
              </a:rPr>
              <a:t>himpunan interkoneksi</a:t>
            </a:r>
            <a:r>
              <a:rPr lang="id-ID" dirty="0"/>
              <a:t> sejumlah komputer autonomous.</a:t>
            </a:r>
          </a:p>
          <a:p>
            <a:r>
              <a:rPr lang="id-ID" dirty="0"/>
              <a:t>Dll...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60A1B-BDBA-40E2-B98C-A3467837FCE5}" type="slidenum">
              <a:rPr lang="en-US" altLang="id-ID" smtClean="0"/>
              <a:pPr>
                <a:defRPr/>
              </a:pPr>
              <a:t>7</a:t>
            </a:fld>
            <a:endParaRPr lang="en-US" altLang="id-ID"/>
          </a:p>
        </p:txBody>
      </p:sp>
      <p:sp>
        <p:nvSpPr>
          <p:cNvPr id="5" name="TextBox 4"/>
          <p:cNvSpPr txBox="1"/>
          <p:nvPr/>
        </p:nvSpPr>
        <p:spPr>
          <a:xfrm>
            <a:off x="838200" y="5977830"/>
            <a:ext cx="1023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/>
              <a:t>Autonomous </a:t>
            </a:r>
            <a:r>
              <a:rPr lang="id-ID" sz="1400" dirty="0">
                <a:sym typeface="Wingdings" panose="05000000000000000000" pitchFamily="2" charset="2"/>
              </a:rPr>
              <a:t> adalah suatu kelompok yang terdiri dari satu atau lebih IP Prefix yang terkoneksi yang dijalankan oleh satu atau lebih operator jaringan dibawah satu kebijakan routing yang didefinisikan dengan jelas.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29675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461"/>
          </a:xfrm>
        </p:spPr>
        <p:txBody>
          <a:bodyPr/>
          <a:lstStyle/>
          <a:p>
            <a:r>
              <a:rPr lang="id-ID" b="1"/>
              <a:t>Definisi</a:t>
            </a:r>
            <a:r>
              <a:rPr lang="en-US" b="1"/>
              <a:t>kan</a:t>
            </a:r>
            <a:r>
              <a:rPr lang="id-ID" b="1"/>
              <a:t> </a:t>
            </a:r>
            <a:r>
              <a:rPr lang="id-ID" b="1" dirty="0"/>
              <a:t>sendiri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29051"/>
            <a:ext cx="8225154" cy="2546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Definisi:</a:t>
            </a:r>
          </a:p>
          <a:p>
            <a:pPr marL="0" indent="0">
              <a:buNone/>
            </a:pPr>
            <a:r>
              <a:rPr lang="id-ID" b="1"/>
              <a:t>Dua buah </a:t>
            </a:r>
            <a:r>
              <a:rPr lang="id-ID"/>
              <a:t>[</a:t>
            </a:r>
            <a:r>
              <a:rPr lang="en-US" b="1"/>
              <a:t>perangkat</a:t>
            </a:r>
            <a:r>
              <a:rPr lang="en-US"/>
              <a:t>/</a:t>
            </a:r>
            <a:r>
              <a:rPr lang="id-ID" b="1"/>
              <a:t>titik/poin</a:t>
            </a:r>
            <a:r>
              <a:rPr lang="en-US" b="1"/>
              <a:t>t</a:t>
            </a:r>
            <a:r>
              <a:rPr lang="id-ID" b="1"/>
              <a:t>/</a:t>
            </a:r>
            <a:r>
              <a:rPr lang="en-US" b="1"/>
              <a:t>node</a:t>
            </a:r>
            <a:r>
              <a:rPr lang="id-ID"/>
              <a:t>...] </a:t>
            </a:r>
            <a:r>
              <a:rPr lang="id-ID" dirty="0"/>
              <a:t>atau lebih yang </a:t>
            </a:r>
            <a:r>
              <a:rPr lang="id-ID" b="1" dirty="0"/>
              <a:t>saling terhubung/terkoneksi </a:t>
            </a:r>
            <a:r>
              <a:rPr lang="id-ID" dirty="0"/>
              <a:t>dengan menggunakan </a:t>
            </a:r>
            <a:r>
              <a:rPr lang="id-ID" b="1"/>
              <a:t>media</a:t>
            </a:r>
            <a:r>
              <a:rPr lang="id-ID"/>
              <a:t> </a:t>
            </a:r>
            <a:r>
              <a:rPr lang="id-ID" b="1"/>
              <a:t>jaringan</a:t>
            </a:r>
            <a:r>
              <a:rPr lang="en-US" b="1"/>
              <a:t>/transmisi</a:t>
            </a:r>
            <a:r>
              <a:rPr lang="id-ID"/>
              <a:t> seperti </a:t>
            </a:r>
            <a:r>
              <a:rPr lang="id-ID" dirty="0"/>
              <a:t>kabel/non kabel </a:t>
            </a:r>
            <a:r>
              <a:rPr lang="id-ID"/>
              <a:t>agar dapat [</a:t>
            </a:r>
            <a:r>
              <a:rPr lang="id-ID" b="1"/>
              <a:t>manfaat</a:t>
            </a:r>
            <a:r>
              <a:rPr lang="id-ID"/>
              <a:t>] saling </a:t>
            </a:r>
            <a:r>
              <a:rPr lang="id-ID" dirty="0"/>
              <a:t>bertukar data, aplikasi atau berbagi sumber daya seperti... </a:t>
            </a:r>
            <a:r>
              <a:rPr lang="id-ID"/>
              <a:t>... ...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60A1B-BDBA-40E2-B98C-A3467837FCE5}" type="slidenum">
              <a:rPr lang="en-US" altLang="id-ID" smtClean="0"/>
              <a:pPr>
                <a:defRPr/>
              </a:pPr>
              <a:t>8</a:t>
            </a:fld>
            <a:endParaRPr lang="en-US" alt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61" y="2757718"/>
            <a:ext cx="1850678" cy="369380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392EE0-4D98-43BC-9647-6B66690FA222}"/>
              </a:ext>
            </a:extLst>
          </p:cNvPr>
          <p:cNvSpPr txBox="1">
            <a:spLocks/>
          </p:cNvSpPr>
          <p:nvPr/>
        </p:nvSpPr>
        <p:spPr>
          <a:xfrm>
            <a:off x="838200" y="1968484"/>
            <a:ext cx="3790950" cy="150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Dua atau lebih</a:t>
            </a:r>
          </a:p>
          <a:p>
            <a:r>
              <a:rPr lang="en-US"/>
              <a:t>Titik/point/perangkat</a:t>
            </a:r>
          </a:p>
          <a:p>
            <a:r>
              <a:rPr lang="en-US"/>
              <a:t>Terhubung/terkoneksi</a:t>
            </a:r>
            <a:endParaRPr lang="id-I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6966A5-40D2-4A9B-8190-78B12BD73D85}"/>
              </a:ext>
            </a:extLst>
          </p:cNvPr>
          <p:cNvSpPr txBox="1">
            <a:spLocks/>
          </p:cNvSpPr>
          <p:nvPr/>
        </p:nvSpPr>
        <p:spPr>
          <a:xfrm>
            <a:off x="4728779" y="1968484"/>
            <a:ext cx="6015421" cy="150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Media jaringan/transmisi</a:t>
            </a:r>
          </a:p>
          <a:p>
            <a:r>
              <a:rPr lang="en-US"/>
              <a:t>Berbagi sumber daya/data/informasi</a:t>
            </a:r>
          </a:p>
          <a:p>
            <a:r>
              <a:rPr lang="en-US"/>
              <a:t>Manfaat</a:t>
            </a:r>
            <a:endParaRPr lang="id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69D2DD-108A-4F5C-82B8-A52A3290F929}"/>
              </a:ext>
            </a:extLst>
          </p:cNvPr>
          <p:cNvSpPr txBox="1"/>
          <p:nvPr/>
        </p:nvSpPr>
        <p:spPr>
          <a:xfrm>
            <a:off x="838200" y="1408586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/>
              <a:t>Keyword:</a:t>
            </a:r>
          </a:p>
        </p:txBody>
      </p:sp>
    </p:spTree>
    <p:extLst>
      <p:ext uri="{BB962C8B-B14F-4D97-AF65-F5344CB8AC3E}">
        <p14:creationId xmlns:p14="http://schemas.microsoft.com/office/powerpoint/2010/main" val="22911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21155" cy="1325563"/>
          </a:xfrm>
        </p:spPr>
        <p:txBody>
          <a:bodyPr/>
          <a:lstStyle/>
          <a:p>
            <a:r>
              <a:rPr lang="id-ID"/>
              <a:t>Tujuan </a:t>
            </a:r>
            <a:r>
              <a:rPr lang="en-US"/>
              <a:t>JarKom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98325" cy="4351338"/>
          </a:xfrm>
        </p:spPr>
        <p:txBody>
          <a:bodyPr/>
          <a:lstStyle/>
          <a:p>
            <a:r>
              <a:rPr lang="en-US"/>
              <a:t>Menjadi fasilitas penyampaian data/informasi dari pengirim (</a:t>
            </a:r>
            <a:r>
              <a:rPr lang="en-US" i="1"/>
              <a:t>transmitter</a:t>
            </a:r>
            <a:r>
              <a:rPr lang="en-US"/>
              <a:t>) ke penerima (</a:t>
            </a:r>
            <a:r>
              <a:rPr lang="en-US" i="1"/>
              <a:t>receiver</a:t>
            </a:r>
            <a:r>
              <a:rPr lang="en-US"/>
              <a:t>) </a:t>
            </a:r>
            <a:r>
              <a:rPr lang="id-ID"/>
              <a:t>secara cepat dan akurat yang dibutuhkan untuk kepentingan </a:t>
            </a:r>
            <a:r>
              <a:rPr lang="en-US"/>
              <a:t>tertentu</a:t>
            </a:r>
            <a:r>
              <a:rPr lang="id-ID"/>
              <a:t>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60A1B-BDBA-40E2-B98C-A3467837FCE5}" type="slidenum">
              <a:rPr lang="en-US" altLang="id-ID" smtClean="0"/>
              <a:pPr>
                <a:defRPr/>
              </a:pPr>
              <a:t>9</a:t>
            </a:fld>
            <a:endParaRPr lang="en-US" alt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60" y="4481621"/>
            <a:ext cx="4109081" cy="1874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FAF11C-B8A1-44A8-A95C-9298E916C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97" y="2558923"/>
            <a:ext cx="5535648" cy="34750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261D267-568D-4CF6-97EB-6815BC96C587}"/>
              </a:ext>
            </a:extLst>
          </p:cNvPr>
          <p:cNvSpPr txBox="1">
            <a:spLocks/>
          </p:cNvSpPr>
          <p:nvPr/>
        </p:nvSpPr>
        <p:spPr>
          <a:xfrm>
            <a:off x="6507396" y="1327719"/>
            <a:ext cx="52734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/>
              <a:t>Manfaat </a:t>
            </a:r>
            <a:r>
              <a:rPr lang="en-US"/>
              <a:t>Jarkom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609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6772</TotalTime>
  <Words>1765</Words>
  <Application>Microsoft Office PowerPoint</Application>
  <PresentationFormat>Widescreen</PresentationFormat>
  <Paragraphs>244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 3</vt:lpstr>
      <vt:lpstr>Office Theme</vt:lpstr>
      <vt:lpstr>KONSEP JARINGAN KOMPUTER</vt:lpstr>
      <vt:lpstr>PowerPoint Presentation</vt:lpstr>
      <vt:lpstr>Sosial Media</vt:lpstr>
      <vt:lpstr>Course Outline</vt:lpstr>
      <vt:lpstr>Sejarah Jarkom</vt:lpstr>
      <vt:lpstr>Sejarah Jarkom</vt:lpstr>
      <vt:lpstr>Definisi</vt:lpstr>
      <vt:lpstr>Definisikan sendiri !</vt:lpstr>
      <vt:lpstr>Tujuan JarKom</vt:lpstr>
      <vt:lpstr>Manajemen Jarkom?</vt:lpstr>
      <vt:lpstr>Tugas Seorang Network Administrator</vt:lpstr>
      <vt:lpstr>Ruang Lingkup (Area)</vt:lpstr>
      <vt:lpstr>Ruang Lingkup (Jarak)</vt:lpstr>
      <vt:lpstr>Tipe Jaringan</vt:lpstr>
      <vt:lpstr>1. Fault Tolerance</vt:lpstr>
      <vt:lpstr>1. Fault Tolerance..</vt:lpstr>
      <vt:lpstr>2. Scalability</vt:lpstr>
      <vt:lpstr>3. Quality of Service</vt:lpstr>
      <vt:lpstr>4. Security</vt:lpstr>
      <vt:lpstr>Kendala Membangun Jarkom</vt:lpstr>
      <vt:lpstr>Referensi:</vt:lpstr>
      <vt:lpstr>PowerPoint Presentation</vt:lpstr>
      <vt:lpstr>Thanks...</vt:lpstr>
      <vt:lpstr>Tugas Mandiri  Perangkat, Peralatan, &amp; Media Jaringan Komputer</vt:lpstr>
      <vt:lpstr>Petunjuk:</vt:lpstr>
      <vt:lpstr>Format Tabel: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(IT) ENTERPRENEURSHIP</dc:title>
  <dc:creator>Ayel</dc:creator>
  <cp:lastModifiedBy>T. Khairil Ahsyar</cp:lastModifiedBy>
  <cp:revision>416</cp:revision>
  <dcterms:created xsi:type="dcterms:W3CDTF">2018-03-10T06:00:56Z</dcterms:created>
  <dcterms:modified xsi:type="dcterms:W3CDTF">2024-01-24T08:32:31Z</dcterms:modified>
</cp:coreProperties>
</file>