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8"/>
  </p:notesMasterIdLst>
  <p:handoutMasterIdLst>
    <p:handoutMasterId r:id="rId49"/>
  </p:handoutMasterIdLst>
  <p:sldIdLst>
    <p:sldId id="404" r:id="rId2"/>
    <p:sldId id="295" r:id="rId3"/>
    <p:sldId id="296" r:id="rId4"/>
    <p:sldId id="304" r:id="rId5"/>
    <p:sldId id="395" r:id="rId6"/>
    <p:sldId id="312" r:id="rId7"/>
    <p:sldId id="401" r:id="rId8"/>
    <p:sldId id="403" r:id="rId9"/>
    <p:sldId id="402" r:id="rId10"/>
    <p:sldId id="316" r:id="rId11"/>
    <p:sldId id="303" r:id="rId12"/>
    <p:sldId id="331" r:id="rId13"/>
    <p:sldId id="309" r:id="rId14"/>
    <p:sldId id="323" r:id="rId15"/>
    <p:sldId id="324" r:id="rId16"/>
    <p:sldId id="325" r:id="rId17"/>
    <p:sldId id="355" r:id="rId18"/>
    <p:sldId id="356" r:id="rId19"/>
    <p:sldId id="391" r:id="rId20"/>
    <p:sldId id="394" r:id="rId21"/>
    <p:sldId id="357" r:id="rId22"/>
    <p:sldId id="358" r:id="rId23"/>
    <p:sldId id="361" r:id="rId24"/>
    <p:sldId id="333" r:id="rId25"/>
    <p:sldId id="381" r:id="rId26"/>
    <p:sldId id="372" r:id="rId27"/>
    <p:sldId id="373" r:id="rId28"/>
    <p:sldId id="369" r:id="rId29"/>
    <p:sldId id="365" r:id="rId30"/>
    <p:sldId id="364" r:id="rId31"/>
    <p:sldId id="366" r:id="rId32"/>
    <p:sldId id="367" r:id="rId33"/>
    <p:sldId id="368" r:id="rId34"/>
    <p:sldId id="370" r:id="rId35"/>
    <p:sldId id="374" r:id="rId36"/>
    <p:sldId id="371" r:id="rId37"/>
    <p:sldId id="375" r:id="rId38"/>
    <p:sldId id="376" r:id="rId39"/>
    <p:sldId id="354" r:id="rId40"/>
    <p:sldId id="399" r:id="rId41"/>
    <p:sldId id="398" r:id="rId42"/>
    <p:sldId id="326" r:id="rId43"/>
    <p:sldId id="397" r:id="rId44"/>
    <p:sldId id="293" r:id="rId45"/>
    <p:sldId id="400" r:id="rId46"/>
    <p:sldId id="294" r:id="rId47"/>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44" autoAdjust="0"/>
    <p:restoredTop sz="92029" autoAdjust="0"/>
  </p:normalViewPr>
  <p:slideViewPr>
    <p:cSldViewPr snapToGrid="0">
      <p:cViewPr varScale="1">
        <p:scale>
          <a:sx n="76" d="100"/>
          <a:sy n="76" d="100"/>
        </p:scale>
        <p:origin x="19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A961116-26B9-4E4D-AC14-ADE545B5F226}" type="datetimeFigureOut">
              <a:rPr lang="id-ID" smtClean="0"/>
              <a:t>24/01/2024</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nn-NO"/>
              <a:t>Program Studi Sistem Informasi - FASTE - UIN Suska Riau</a:t>
            </a:r>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328FB06-26D3-4812-9C1E-4EE80B389A04}" type="slidenum">
              <a:rPr lang="id-ID" smtClean="0"/>
              <a:t>‹#›</a:t>
            </a:fld>
            <a:endParaRPr lang="id-ID"/>
          </a:p>
        </p:txBody>
      </p:sp>
    </p:spTree>
    <p:extLst>
      <p:ext uri="{BB962C8B-B14F-4D97-AF65-F5344CB8AC3E}">
        <p14:creationId xmlns:p14="http://schemas.microsoft.com/office/powerpoint/2010/main" val="125691019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DE3D78-4473-4AD0-8A00-B580A8A1AF04}" type="datetimeFigureOut">
              <a:rPr lang="id-ID" smtClean="0"/>
              <a:t>24/01/2024</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nn-NO"/>
              <a:t>Program Studi Sistem Informasi - FASTE - UIN Suska Riau</a:t>
            </a:r>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330896-C91C-4318-9159-AA46DBC971EA}" type="slidenum">
              <a:rPr lang="id-ID" smtClean="0"/>
              <a:t>‹#›</a:t>
            </a:fld>
            <a:endParaRPr lang="id-ID"/>
          </a:p>
        </p:txBody>
      </p:sp>
    </p:spTree>
    <p:extLst>
      <p:ext uri="{BB962C8B-B14F-4D97-AF65-F5344CB8AC3E}">
        <p14:creationId xmlns:p14="http://schemas.microsoft.com/office/powerpoint/2010/main" val="78976446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Tambahkan gambar bamper mobil dan mobil ketabrak…</a:t>
            </a:r>
            <a:endParaRPr lang="en-ID"/>
          </a:p>
        </p:txBody>
      </p:sp>
      <p:sp>
        <p:nvSpPr>
          <p:cNvPr id="4" name="Footer Placeholder 3"/>
          <p:cNvSpPr>
            <a:spLocks noGrp="1"/>
          </p:cNvSpPr>
          <p:nvPr>
            <p:ph type="ftr" sz="quarter" idx="4"/>
          </p:nvPr>
        </p:nvSpPr>
        <p:spPr/>
        <p:txBody>
          <a:bodyPr/>
          <a:lstStyle/>
          <a:p>
            <a:r>
              <a:rPr lang="nn-NO"/>
              <a:t>Program Studi Sistem Informasi - FASTE - UIN Suska Riau</a:t>
            </a:r>
            <a:endParaRPr lang="id-ID"/>
          </a:p>
        </p:txBody>
      </p:sp>
      <p:sp>
        <p:nvSpPr>
          <p:cNvPr id="5" name="Slide Number Placeholder 4"/>
          <p:cNvSpPr>
            <a:spLocks noGrp="1"/>
          </p:cNvSpPr>
          <p:nvPr>
            <p:ph type="sldNum" sz="quarter" idx="5"/>
          </p:nvPr>
        </p:nvSpPr>
        <p:spPr/>
        <p:txBody>
          <a:bodyPr/>
          <a:lstStyle/>
          <a:p>
            <a:fld id="{EC330896-C91C-4318-9159-AA46DBC971EA}" type="slidenum">
              <a:rPr lang="id-ID" smtClean="0"/>
              <a:t>3</a:t>
            </a:fld>
            <a:endParaRPr lang="id-ID"/>
          </a:p>
        </p:txBody>
      </p:sp>
    </p:spTree>
    <p:extLst>
      <p:ext uri="{BB962C8B-B14F-4D97-AF65-F5344CB8AC3E}">
        <p14:creationId xmlns:p14="http://schemas.microsoft.com/office/powerpoint/2010/main" val="700946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Poin 1 – Gambar information society</a:t>
            </a:r>
          </a:p>
          <a:p>
            <a:r>
              <a:rPr lang="en-US"/>
              <a:t>Poin 2 – Gambar Handphone sesuai kebutuhan</a:t>
            </a:r>
          </a:p>
          <a:p>
            <a:r>
              <a:rPr lang="en-US"/>
              <a:t>Poin 3 - </a:t>
            </a:r>
            <a:endParaRPr lang="en-ID"/>
          </a:p>
        </p:txBody>
      </p:sp>
      <p:sp>
        <p:nvSpPr>
          <p:cNvPr id="4" name="Footer Placeholder 3"/>
          <p:cNvSpPr>
            <a:spLocks noGrp="1"/>
          </p:cNvSpPr>
          <p:nvPr>
            <p:ph type="ftr" sz="quarter" idx="4"/>
          </p:nvPr>
        </p:nvSpPr>
        <p:spPr/>
        <p:txBody>
          <a:bodyPr/>
          <a:lstStyle/>
          <a:p>
            <a:r>
              <a:rPr lang="nn-NO"/>
              <a:t>Program Studi Sistem Informasi - FASTE - UIN Suska Riau</a:t>
            </a:r>
            <a:endParaRPr lang="id-ID"/>
          </a:p>
        </p:txBody>
      </p:sp>
      <p:sp>
        <p:nvSpPr>
          <p:cNvPr id="5" name="Slide Number Placeholder 4"/>
          <p:cNvSpPr>
            <a:spLocks noGrp="1"/>
          </p:cNvSpPr>
          <p:nvPr>
            <p:ph type="sldNum" sz="quarter" idx="5"/>
          </p:nvPr>
        </p:nvSpPr>
        <p:spPr/>
        <p:txBody>
          <a:bodyPr/>
          <a:lstStyle/>
          <a:p>
            <a:fld id="{EC330896-C91C-4318-9159-AA46DBC971EA}" type="slidenum">
              <a:rPr lang="id-ID" smtClean="0"/>
              <a:t>4</a:t>
            </a:fld>
            <a:endParaRPr lang="id-ID"/>
          </a:p>
        </p:txBody>
      </p:sp>
    </p:spTree>
    <p:extLst>
      <p:ext uri="{BB962C8B-B14F-4D97-AF65-F5344CB8AC3E}">
        <p14:creationId xmlns:p14="http://schemas.microsoft.com/office/powerpoint/2010/main" val="1515775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a:t>Lokal A</a:t>
            </a:r>
          </a:p>
        </p:txBody>
      </p:sp>
      <p:sp>
        <p:nvSpPr>
          <p:cNvPr id="4" name="Footer Placeholder 3"/>
          <p:cNvSpPr>
            <a:spLocks noGrp="1"/>
          </p:cNvSpPr>
          <p:nvPr>
            <p:ph type="ftr" sz="quarter" idx="10"/>
          </p:nvPr>
        </p:nvSpPr>
        <p:spPr/>
        <p:txBody>
          <a:bodyPr/>
          <a:lstStyle/>
          <a:p>
            <a:r>
              <a:rPr lang="nn-NO"/>
              <a:t>Program Studi Sistem Informasi - FASTE - UIN Suska Riau</a:t>
            </a:r>
            <a:endParaRPr lang="id-ID"/>
          </a:p>
        </p:txBody>
      </p:sp>
      <p:sp>
        <p:nvSpPr>
          <p:cNvPr id="5" name="Slide Number Placeholder 4"/>
          <p:cNvSpPr>
            <a:spLocks noGrp="1"/>
          </p:cNvSpPr>
          <p:nvPr>
            <p:ph type="sldNum" sz="quarter" idx="11"/>
          </p:nvPr>
        </p:nvSpPr>
        <p:spPr/>
        <p:txBody>
          <a:bodyPr/>
          <a:lstStyle/>
          <a:p>
            <a:fld id="{EC330896-C91C-4318-9159-AA46DBC971EA}" type="slidenum">
              <a:rPr lang="id-ID" smtClean="0"/>
              <a:t>10</a:t>
            </a:fld>
            <a:endParaRPr lang="id-ID"/>
          </a:p>
        </p:txBody>
      </p:sp>
    </p:spTree>
    <p:extLst>
      <p:ext uri="{BB962C8B-B14F-4D97-AF65-F5344CB8AC3E}">
        <p14:creationId xmlns:p14="http://schemas.microsoft.com/office/powerpoint/2010/main" val="218082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D5CDAC5E-C496-4521-81AE-C7E02ECE68CF}" type="datetime1">
              <a:rPr lang="id-ID" smtClean="0"/>
              <a:t>24/01/2024</a:t>
            </a:fld>
            <a:endParaRPr lang="id-ID"/>
          </a:p>
        </p:txBody>
      </p:sp>
      <p:sp>
        <p:nvSpPr>
          <p:cNvPr id="5" name="Footer Placeholder 4"/>
          <p:cNvSpPr>
            <a:spLocks noGrp="1"/>
          </p:cNvSpPr>
          <p:nvPr>
            <p:ph type="ftr" sz="quarter" idx="11"/>
          </p:nvPr>
        </p:nvSpPr>
        <p:spPr/>
        <p:txBody>
          <a:bodyPr/>
          <a:lstStyle/>
          <a:p>
            <a:r>
              <a:rPr lang="nn-NO"/>
              <a:t>Program Studi Sistem Informasi - FASTE - UIN Suska Riau</a:t>
            </a:r>
            <a:endParaRPr lang="id-ID"/>
          </a:p>
        </p:txBody>
      </p:sp>
      <p:sp>
        <p:nvSpPr>
          <p:cNvPr id="6" name="Slide Number Placeholder 5"/>
          <p:cNvSpPr>
            <a:spLocks noGrp="1"/>
          </p:cNvSpPr>
          <p:nvPr>
            <p:ph type="sldNum" sz="quarter" idx="12"/>
          </p:nvPr>
        </p:nvSpPr>
        <p:spPr/>
        <p:txBody>
          <a:bodyPr/>
          <a:lstStyle/>
          <a:p>
            <a:fld id="{F23AFC95-989C-443A-BD3C-DAE4CC2D2739}" type="slidenum">
              <a:rPr lang="id-ID" smtClean="0"/>
              <a:t>‹#›</a:t>
            </a:fld>
            <a:endParaRPr lang="id-ID"/>
          </a:p>
        </p:txBody>
      </p:sp>
    </p:spTree>
    <p:extLst>
      <p:ext uri="{BB962C8B-B14F-4D97-AF65-F5344CB8AC3E}">
        <p14:creationId xmlns:p14="http://schemas.microsoft.com/office/powerpoint/2010/main" val="3217812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E09FC9A4-6513-4D4D-A8F8-5D2D9158C4B1}" type="datetime1">
              <a:rPr lang="id-ID" smtClean="0"/>
              <a:t>24/01/2024</a:t>
            </a:fld>
            <a:endParaRPr lang="id-ID"/>
          </a:p>
        </p:txBody>
      </p:sp>
      <p:sp>
        <p:nvSpPr>
          <p:cNvPr id="5" name="Footer Placeholder 4"/>
          <p:cNvSpPr>
            <a:spLocks noGrp="1"/>
          </p:cNvSpPr>
          <p:nvPr>
            <p:ph type="ftr" sz="quarter" idx="11"/>
          </p:nvPr>
        </p:nvSpPr>
        <p:spPr/>
        <p:txBody>
          <a:bodyPr/>
          <a:lstStyle/>
          <a:p>
            <a:r>
              <a:rPr lang="nn-NO"/>
              <a:t>Program Studi Sistem Informasi - FASTE - UIN Suska Riau</a:t>
            </a:r>
            <a:endParaRPr lang="id-ID"/>
          </a:p>
        </p:txBody>
      </p:sp>
      <p:sp>
        <p:nvSpPr>
          <p:cNvPr id="6" name="Slide Number Placeholder 5"/>
          <p:cNvSpPr>
            <a:spLocks noGrp="1"/>
          </p:cNvSpPr>
          <p:nvPr>
            <p:ph type="sldNum" sz="quarter" idx="12"/>
          </p:nvPr>
        </p:nvSpPr>
        <p:spPr/>
        <p:txBody>
          <a:bodyPr/>
          <a:lstStyle/>
          <a:p>
            <a:fld id="{F23AFC95-989C-443A-BD3C-DAE4CC2D2739}" type="slidenum">
              <a:rPr lang="id-ID" smtClean="0"/>
              <a:t>‹#›</a:t>
            </a:fld>
            <a:endParaRPr lang="id-ID"/>
          </a:p>
        </p:txBody>
      </p:sp>
    </p:spTree>
    <p:extLst>
      <p:ext uri="{BB962C8B-B14F-4D97-AF65-F5344CB8AC3E}">
        <p14:creationId xmlns:p14="http://schemas.microsoft.com/office/powerpoint/2010/main" val="2724923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BD224E18-5C13-48A8-A25E-2B9074945E4A}" type="datetime1">
              <a:rPr lang="id-ID" smtClean="0"/>
              <a:t>24/01/2024</a:t>
            </a:fld>
            <a:endParaRPr lang="id-ID"/>
          </a:p>
        </p:txBody>
      </p:sp>
      <p:sp>
        <p:nvSpPr>
          <p:cNvPr id="5" name="Footer Placeholder 4"/>
          <p:cNvSpPr>
            <a:spLocks noGrp="1"/>
          </p:cNvSpPr>
          <p:nvPr>
            <p:ph type="ftr" sz="quarter" idx="11"/>
          </p:nvPr>
        </p:nvSpPr>
        <p:spPr/>
        <p:txBody>
          <a:bodyPr/>
          <a:lstStyle/>
          <a:p>
            <a:r>
              <a:rPr lang="nn-NO"/>
              <a:t>Program Studi Sistem Informasi - FASTE - UIN Suska Riau</a:t>
            </a:r>
            <a:endParaRPr lang="id-ID"/>
          </a:p>
        </p:txBody>
      </p:sp>
      <p:sp>
        <p:nvSpPr>
          <p:cNvPr id="6" name="Slide Number Placeholder 5"/>
          <p:cNvSpPr>
            <a:spLocks noGrp="1"/>
          </p:cNvSpPr>
          <p:nvPr>
            <p:ph type="sldNum" sz="quarter" idx="12"/>
          </p:nvPr>
        </p:nvSpPr>
        <p:spPr/>
        <p:txBody>
          <a:bodyPr/>
          <a:lstStyle/>
          <a:p>
            <a:fld id="{F23AFC95-989C-443A-BD3C-DAE4CC2D2739}" type="slidenum">
              <a:rPr lang="id-ID" smtClean="0"/>
              <a:t>‹#›</a:t>
            </a:fld>
            <a:endParaRPr lang="id-ID"/>
          </a:p>
        </p:txBody>
      </p:sp>
    </p:spTree>
    <p:extLst>
      <p:ext uri="{BB962C8B-B14F-4D97-AF65-F5344CB8AC3E}">
        <p14:creationId xmlns:p14="http://schemas.microsoft.com/office/powerpoint/2010/main" val="1013062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2EAC5B28-AC13-4A83-B3A2-8409ACC6150C}" type="datetime1">
              <a:rPr lang="id-ID" smtClean="0"/>
              <a:t>24/01/2024</a:t>
            </a:fld>
            <a:endParaRPr lang="id-ID"/>
          </a:p>
        </p:txBody>
      </p:sp>
      <p:sp>
        <p:nvSpPr>
          <p:cNvPr id="5" name="Footer Placeholder 4"/>
          <p:cNvSpPr>
            <a:spLocks noGrp="1"/>
          </p:cNvSpPr>
          <p:nvPr>
            <p:ph type="ftr" sz="quarter" idx="11"/>
          </p:nvPr>
        </p:nvSpPr>
        <p:spPr/>
        <p:txBody>
          <a:bodyPr/>
          <a:lstStyle/>
          <a:p>
            <a:r>
              <a:rPr lang="nn-NO"/>
              <a:t>Program Studi Sistem Informasi - FASTE - UIN Suska Riau</a:t>
            </a:r>
            <a:endParaRPr lang="id-ID"/>
          </a:p>
        </p:txBody>
      </p:sp>
      <p:sp>
        <p:nvSpPr>
          <p:cNvPr id="6" name="Slide Number Placeholder 5"/>
          <p:cNvSpPr>
            <a:spLocks noGrp="1"/>
          </p:cNvSpPr>
          <p:nvPr>
            <p:ph type="sldNum" sz="quarter" idx="12"/>
          </p:nvPr>
        </p:nvSpPr>
        <p:spPr/>
        <p:txBody>
          <a:bodyPr/>
          <a:lstStyle/>
          <a:p>
            <a:fld id="{F23AFC95-989C-443A-BD3C-DAE4CC2D2739}" type="slidenum">
              <a:rPr lang="id-ID" smtClean="0"/>
              <a:t>‹#›</a:t>
            </a:fld>
            <a:endParaRPr lang="id-ID"/>
          </a:p>
        </p:txBody>
      </p:sp>
    </p:spTree>
    <p:extLst>
      <p:ext uri="{BB962C8B-B14F-4D97-AF65-F5344CB8AC3E}">
        <p14:creationId xmlns:p14="http://schemas.microsoft.com/office/powerpoint/2010/main" val="547620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3F7CFB5-C02D-4E52-9F91-DB7BFB88E309}" type="datetime1">
              <a:rPr lang="id-ID" smtClean="0"/>
              <a:t>24/01/2024</a:t>
            </a:fld>
            <a:endParaRPr lang="id-ID"/>
          </a:p>
        </p:txBody>
      </p:sp>
      <p:sp>
        <p:nvSpPr>
          <p:cNvPr id="5" name="Footer Placeholder 4"/>
          <p:cNvSpPr>
            <a:spLocks noGrp="1"/>
          </p:cNvSpPr>
          <p:nvPr>
            <p:ph type="ftr" sz="quarter" idx="11"/>
          </p:nvPr>
        </p:nvSpPr>
        <p:spPr/>
        <p:txBody>
          <a:bodyPr/>
          <a:lstStyle/>
          <a:p>
            <a:r>
              <a:rPr lang="nn-NO"/>
              <a:t>Program Studi Sistem Informasi - FASTE - UIN Suska Riau</a:t>
            </a:r>
            <a:endParaRPr lang="id-ID"/>
          </a:p>
        </p:txBody>
      </p:sp>
      <p:sp>
        <p:nvSpPr>
          <p:cNvPr id="6" name="Slide Number Placeholder 5"/>
          <p:cNvSpPr>
            <a:spLocks noGrp="1"/>
          </p:cNvSpPr>
          <p:nvPr>
            <p:ph type="sldNum" sz="quarter" idx="12"/>
          </p:nvPr>
        </p:nvSpPr>
        <p:spPr/>
        <p:txBody>
          <a:bodyPr/>
          <a:lstStyle/>
          <a:p>
            <a:fld id="{F23AFC95-989C-443A-BD3C-DAE4CC2D2739}" type="slidenum">
              <a:rPr lang="id-ID" smtClean="0"/>
              <a:t>‹#›</a:t>
            </a:fld>
            <a:endParaRPr lang="id-ID"/>
          </a:p>
        </p:txBody>
      </p:sp>
    </p:spTree>
    <p:extLst>
      <p:ext uri="{BB962C8B-B14F-4D97-AF65-F5344CB8AC3E}">
        <p14:creationId xmlns:p14="http://schemas.microsoft.com/office/powerpoint/2010/main" val="1854650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F92D0761-78B7-4889-9C0A-D705D4CD869B}" type="datetime1">
              <a:rPr lang="id-ID" smtClean="0"/>
              <a:t>24/01/2024</a:t>
            </a:fld>
            <a:endParaRPr lang="id-ID"/>
          </a:p>
        </p:txBody>
      </p:sp>
      <p:sp>
        <p:nvSpPr>
          <p:cNvPr id="6" name="Footer Placeholder 5"/>
          <p:cNvSpPr>
            <a:spLocks noGrp="1"/>
          </p:cNvSpPr>
          <p:nvPr>
            <p:ph type="ftr" sz="quarter" idx="11"/>
          </p:nvPr>
        </p:nvSpPr>
        <p:spPr/>
        <p:txBody>
          <a:bodyPr/>
          <a:lstStyle/>
          <a:p>
            <a:r>
              <a:rPr lang="nn-NO"/>
              <a:t>Program Studi Sistem Informasi - FASTE - UIN Suska Riau</a:t>
            </a:r>
            <a:endParaRPr lang="id-ID"/>
          </a:p>
        </p:txBody>
      </p:sp>
      <p:sp>
        <p:nvSpPr>
          <p:cNvPr id="7" name="Slide Number Placeholder 6"/>
          <p:cNvSpPr>
            <a:spLocks noGrp="1"/>
          </p:cNvSpPr>
          <p:nvPr>
            <p:ph type="sldNum" sz="quarter" idx="12"/>
          </p:nvPr>
        </p:nvSpPr>
        <p:spPr/>
        <p:txBody>
          <a:bodyPr/>
          <a:lstStyle/>
          <a:p>
            <a:fld id="{F23AFC95-989C-443A-BD3C-DAE4CC2D2739}" type="slidenum">
              <a:rPr lang="id-ID" smtClean="0"/>
              <a:t>‹#›</a:t>
            </a:fld>
            <a:endParaRPr lang="id-ID"/>
          </a:p>
        </p:txBody>
      </p:sp>
    </p:spTree>
    <p:extLst>
      <p:ext uri="{BB962C8B-B14F-4D97-AF65-F5344CB8AC3E}">
        <p14:creationId xmlns:p14="http://schemas.microsoft.com/office/powerpoint/2010/main" val="1313327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2B711421-7052-4FDE-BBED-846A32DF8D18}" type="datetime1">
              <a:rPr lang="id-ID" smtClean="0"/>
              <a:t>24/01/2024</a:t>
            </a:fld>
            <a:endParaRPr lang="id-ID"/>
          </a:p>
        </p:txBody>
      </p:sp>
      <p:sp>
        <p:nvSpPr>
          <p:cNvPr id="8" name="Footer Placeholder 7"/>
          <p:cNvSpPr>
            <a:spLocks noGrp="1"/>
          </p:cNvSpPr>
          <p:nvPr>
            <p:ph type="ftr" sz="quarter" idx="11"/>
          </p:nvPr>
        </p:nvSpPr>
        <p:spPr/>
        <p:txBody>
          <a:bodyPr/>
          <a:lstStyle/>
          <a:p>
            <a:r>
              <a:rPr lang="nn-NO"/>
              <a:t>Program Studi Sistem Informasi - FASTE - UIN Suska Riau</a:t>
            </a:r>
            <a:endParaRPr lang="id-ID"/>
          </a:p>
        </p:txBody>
      </p:sp>
      <p:sp>
        <p:nvSpPr>
          <p:cNvPr id="9" name="Slide Number Placeholder 8"/>
          <p:cNvSpPr>
            <a:spLocks noGrp="1"/>
          </p:cNvSpPr>
          <p:nvPr>
            <p:ph type="sldNum" sz="quarter" idx="12"/>
          </p:nvPr>
        </p:nvSpPr>
        <p:spPr/>
        <p:txBody>
          <a:bodyPr/>
          <a:lstStyle/>
          <a:p>
            <a:fld id="{F23AFC95-989C-443A-BD3C-DAE4CC2D2739}" type="slidenum">
              <a:rPr lang="id-ID" smtClean="0"/>
              <a:t>‹#›</a:t>
            </a:fld>
            <a:endParaRPr lang="id-ID"/>
          </a:p>
        </p:txBody>
      </p:sp>
    </p:spTree>
    <p:extLst>
      <p:ext uri="{BB962C8B-B14F-4D97-AF65-F5344CB8AC3E}">
        <p14:creationId xmlns:p14="http://schemas.microsoft.com/office/powerpoint/2010/main" val="3780342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FD1AA09B-88B7-4B61-B49F-333C70F5E59B}" type="datetime1">
              <a:rPr lang="id-ID" smtClean="0"/>
              <a:t>24/01/2024</a:t>
            </a:fld>
            <a:endParaRPr lang="id-ID"/>
          </a:p>
        </p:txBody>
      </p:sp>
      <p:sp>
        <p:nvSpPr>
          <p:cNvPr id="4" name="Footer Placeholder 3"/>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p:cNvSpPr>
            <a:spLocks noGrp="1"/>
          </p:cNvSpPr>
          <p:nvPr>
            <p:ph type="sldNum" sz="quarter" idx="12"/>
          </p:nvPr>
        </p:nvSpPr>
        <p:spPr/>
        <p:txBody>
          <a:bodyPr/>
          <a:lstStyle/>
          <a:p>
            <a:fld id="{F23AFC95-989C-443A-BD3C-DAE4CC2D2739}" type="slidenum">
              <a:rPr lang="id-ID" smtClean="0"/>
              <a:t>‹#›</a:t>
            </a:fld>
            <a:endParaRPr lang="id-ID"/>
          </a:p>
        </p:txBody>
      </p:sp>
    </p:spTree>
    <p:extLst>
      <p:ext uri="{BB962C8B-B14F-4D97-AF65-F5344CB8AC3E}">
        <p14:creationId xmlns:p14="http://schemas.microsoft.com/office/powerpoint/2010/main" val="1146801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6048E7-C4D6-4F87-BD12-9D87E509AFAB}" type="datetime1">
              <a:rPr lang="id-ID" smtClean="0"/>
              <a:t>24/01/2024</a:t>
            </a:fld>
            <a:endParaRPr lang="id-ID"/>
          </a:p>
        </p:txBody>
      </p:sp>
      <p:sp>
        <p:nvSpPr>
          <p:cNvPr id="3" name="Footer Placeholder 2"/>
          <p:cNvSpPr>
            <a:spLocks noGrp="1"/>
          </p:cNvSpPr>
          <p:nvPr>
            <p:ph type="ftr" sz="quarter" idx="11"/>
          </p:nvPr>
        </p:nvSpPr>
        <p:spPr/>
        <p:txBody>
          <a:bodyPr/>
          <a:lstStyle/>
          <a:p>
            <a:r>
              <a:rPr lang="nn-NO"/>
              <a:t>Program Studi Sistem Informasi - FASTE - UIN Suska Riau</a:t>
            </a:r>
            <a:endParaRPr lang="id-ID"/>
          </a:p>
        </p:txBody>
      </p:sp>
      <p:sp>
        <p:nvSpPr>
          <p:cNvPr id="4" name="Slide Number Placeholder 3"/>
          <p:cNvSpPr>
            <a:spLocks noGrp="1"/>
          </p:cNvSpPr>
          <p:nvPr>
            <p:ph type="sldNum" sz="quarter" idx="12"/>
          </p:nvPr>
        </p:nvSpPr>
        <p:spPr/>
        <p:txBody>
          <a:bodyPr/>
          <a:lstStyle/>
          <a:p>
            <a:fld id="{F23AFC95-989C-443A-BD3C-DAE4CC2D2739}" type="slidenum">
              <a:rPr lang="id-ID" smtClean="0"/>
              <a:t>‹#›</a:t>
            </a:fld>
            <a:endParaRPr lang="id-ID"/>
          </a:p>
        </p:txBody>
      </p:sp>
    </p:spTree>
    <p:extLst>
      <p:ext uri="{BB962C8B-B14F-4D97-AF65-F5344CB8AC3E}">
        <p14:creationId xmlns:p14="http://schemas.microsoft.com/office/powerpoint/2010/main" val="3450575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3F98D7F-812C-48A2-BF59-75C6F1E532CA}" type="datetime1">
              <a:rPr lang="id-ID" smtClean="0"/>
              <a:t>24/01/2024</a:t>
            </a:fld>
            <a:endParaRPr lang="id-ID"/>
          </a:p>
        </p:txBody>
      </p:sp>
      <p:sp>
        <p:nvSpPr>
          <p:cNvPr id="6" name="Footer Placeholder 5"/>
          <p:cNvSpPr>
            <a:spLocks noGrp="1"/>
          </p:cNvSpPr>
          <p:nvPr>
            <p:ph type="ftr" sz="quarter" idx="11"/>
          </p:nvPr>
        </p:nvSpPr>
        <p:spPr/>
        <p:txBody>
          <a:bodyPr/>
          <a:lstStyle/>
          <a:p>
            <a:r>
              <a:rPr lang="nn-NO"/>
              <a:t>Program Studi Sistem Informasi - FASTE - UIN Suska Riau</a:t>
            </a:r>
            <a:endParaRPr lang="id-ID"/>
          </a:p>
        </p:txBody>
      </p:sp>
      <p:sp>
        <p:nvSpPr>
          <p:cNvPr id="7" name="Slide Number Placeholder 6"/>
          <p:cNvSpPr>
            <a:spLocks noGrp="1"/>
          </p:cNvSpPr>
          <p:nvPr>
            <p:ph type="sldNum" sz="quarter" idx="12"/>
          </p:nvPr>
        </p:nvSpPr>
        <p:spPr/>
        <p:txBody>
          <a:bodyPr/>
          <a:lstStyle/>
          <a:p>
            <a:fld id="{F23AFC95-989C-443A-BD3C-DAE4CC2D2739}" type="slidenum">
              <a:rPr lang="id-ID" smtClean="0"/>
              <a:t>‹#›</a:t>
            </a:fld>
            <a:endParaRPr lang="id-ID"/>
          </a:p>
        </p:txBody>
      </p:sp>
    </p:spTree>
    <p:extLst>
      <p:ext uri="{BB962C8B-B14F-4D97-AF65-F5344CB8AC3E}">
        <p14:creationId xmlns:p14="http://schemas.microsoft.com/office/powerpoint/2010/main" val="3239013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AE4F09E-571A-448E-B51C-956D064559A8}" type="datetime1">
              <a:rPr lang="id-ID" smtClean="0"/>
              <a:t>24/01/2024</a:t>
            </a:fld>
            <a:endParaRPr lang="id-ID"/>
          </a:p>
        </p:txBody>
      </p:sp>
      <p:sp>
        <p:nvSpPr>
          <p:cNvPr id="6" name="Footer Placeholder 5"/>
          <p:cNvSpPr>
            <a:spLocks noGrp="1"/>
          </p:cNvSpPr>
          <p:nvPr>
            <p:ph type="ftr" sz="quarter" idx="11"/>
          </p:nvPr>
        </p:nvSpPr>
        <p:spPr/>
        <p:txBody>
          <a:bodyPr/>
          <a:lstStyle/>
          <a:p>
            <a:r>
              <a:rPr lang="nn-NO"/>
              <a:t>Program Studi Sistem Informasi - FASTE - UIN Suska Riau</a:t>
            </a:r>
            <a:endParaRPr lang="id-ID"/>
          </a:p>
        </p:txBody>
      </p:sp>
      <p:sp>
        <p:nvSpPr>
          <p:cNvPr id="7" name="Slide Number Placeholder 6"/>
          <p:cNvSpPr>
            <a:spLocks noGrp="1"/>
          </p:cNvSpPr>
          <p:nvPr>
            <p:ph type="sldNum" sz="quarter" idx="12"/>
          </p:nvPr>
        </p:nvSpPr>
        <p:spPr/>
        <p:txBody>
          <a:bodyPr/>
          <a:lstStyle/>
          <a:p>
            <a:fld id="{F23AFC95-989C-443A-BD3C-DAE4CC2D2739}" type="slidenum">
              <a:rPr lang="id-ID" smtClean="0"/>
              <a:t>‹#›</a:t>
            </a:fld>
            <a:endParaRPr lang="id-ID"/>
          </a:p>
        </p:txBody>
      </p:sp>
    </p:spTree>
    <p:extLst>
      <p:ext uri="{BB962C8B-B14F-4D97-AF65-F5344CB8AC3E}">
        <p14:creationId xmlns:p14="http://schemas.microsoft.com/office/powerpoint/2010/main" val="2454714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FCED1A-5DA3-4BD7-92C7-0099D628C4A9}" type="datetime1">
              <a:rPr lang="id-ID" smtClean="0"/>
              <a:t>24/01/2024</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n-NO"/>
              <a:t>Program Studi Sistem Informasi - FASTE - UIN Suska Riau</a:t>
            </a:r>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3AFC95-989C-443A-BD3C-DAE4CC2D2739}" type="slidenum">
              <a:rPr lang="id-ID" smtClean="0"/>
              <a:t>‹#›</a:t>
            </a:fld>
            <a:endParaRPr lang="id-ID"/>
          </a:p>
        </p:txBody>
      </p:sp>
    </p:spTree>
    <p:extLst>
      <p:ext uri="{BB962C8B-B14F-4D97-AF65-F5344CB8AC3E}">
        <p14:creationId xmlns:p14="http://schemas.microsoft.com/office/powerpoint/2010/main" val="37371519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hyperlink" Target="mailto:tengkukhairil@uin-suska.ac.id"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2600.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hyperlink" Target="https://www.onlineprogrammingbooks.com/it-security/" TargetMode="External"/><Relationship Id="rId3" Type="http://schemas.openxmlformats.org/officeDocument/2006/relationships/hyperlink" Target="https://www.comparitech.com/vpn/cybersecurity-cyber-crime-statistics-facts-trends/" TargetMode="External"/><Relationship Id="rId7" Type="http://schemas.openxmlformats.org/officeDocument/2006/relationships/hyperlink" Target="https://www.oreilly.com/security/free/" TargetMode="External"/><Relationship Id="rId2" Type="http://schemas.openxmlformats.org/officeDocument/2006/relationships/hyperlink" Target="https://inet.detik.com/security/d-5000403/siapa-hacker-yang-bobol-data-jutaan-akun-tokopedia" TargetMode="External"/><Relationship Id="rId1" Type="http://schemas.openxmlformats.org/officeDocument/2006/relationships/slideLayout" Target="../slideLayouts/slideLayout2.xml"/><Relationship Id="rId6" Type="http://schemas.openxmlformats.org/officeDocument/2006/relationships/hyperlink" Target="https://cybersecurityventures.com/hackerpocalypse-cybercrime-report-2016/" TargetMode="External"/><Relationship Id="rId5" Type="http://schemas.openxmlformats.org/officeDocument/2006/relationships/hyperlink" Target="https://www.assuresign.com/blog/electronic-signatures-vs-digital-signatures/" TargetMode="External"/><Relationship Id="rId10" Type="http://schemas.openxmlformats.org/officeDocument/2006/relationships/image" Target="../media/image28.png"/><Relationship Id="rId4" Type="http://schemas.openxmlformats.org/officeDocument/2006/relationships/hyperlink" Target="https://cybermap.kaspersky.com/stats" TargetMode="External"/><Relationship Id="rId9" Type="http://schemas.openxmlformats.org/officeDocument/2006/relationships/hyperlink" Target="https://link.springer.com/book/10.1007/978-1-4842-1455-8"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16064" y="1836896"/>
            <a:ext cx="10889714" cy="908388"/>
          </a:xfrm>
        </p:spPr>
        <p:txBody>
          <a:bodyPr>
            <a:noAutofit/>
          </a:bodyPr>
          <a:lstStyle/>
          <a:p>
            <a:r>
              <a:rPr lang="en-US" sz="4400" b="1">
                <a:latin typeface="Adobe Gothic Std B" panose="020B0800000000000000" pitchFamily="34" charset="-128"/>
                <a:ea typeface="Adobe Gothic Std B" panose="020B0800000000000000" pitchFamily="34" charset="-128"/>
              </a:rPr>
              <a:t>Keamanan Jaringan Komputer</a:t>
            </a:r>
            <a:endParaRPr lang="id-ID" sz="4400" b="1" dirty="0">
              <a:latin typeface="Adobe Gothic Std B" panose="020B0800000000000000" pitchFamily="34" charset="-128"/>
              <a:ea typeface="Adobe Gothic Std B" panose="020B0800000000000000" pitchFamily="34" charset="-128"/>
            </a:endParaRPr>
          </a:p>
        </p:txBody>
      </p:sp>
      <p:sp>
        <p:nvSpPr>
          <p:cNvPr id="3" name="Subtitle 2"/>
          <p:cNvSpPr>
            <a:spLocks noGrp="1"/>
          </p:cNvSpPr>
          <p:nvPr>
            <p:ph type="subTitle" idx="1"/>
          </p:nvPr>
        </p:nvSpPr>
        <p:spPr>
          <a:xfrm>
            <a:off x="1339855" y="3624345"/>
            <a:ext cx="4756145" cy="792162"/>
          </a:xfrm>
        </p:spPr>
        <p:txBody>
          <a:bodyPr>
            <a:normAutofit fontScale="92500"/>
          </a:bodyPr>
          <a:lstStyle/>
          <a:p>
            <a:pPr algn="r"/>
            <a:r>
              <a:rPr lang="id-ID" dirty="0"/>
              <a:t>Oleh: </a:t>
            </a:r>
            <a:br>
              <a:rPr lang="id-ID"/>
            </a:br>
            <a:r>
              <a:rPr lang="id-ID"/>
              <a:t>T</a:t>
            </a:r>
            <a:r>
              <a:rPr lang="en-US"/>
              <a:t>engku</a:t>
            </a:r>
            <a:r>
              <a:rPr lang="id-ID"/>
              <a:t> </a:t>
            </a:r>
            <a:r>
              <a:rPr lang="id-ID" dirty="0"/>
              <a:t>Khairil Ahsyar</a:t>
            </a:r>
            <a:r>
              <a:rPr lang="id-ID"/>
              <a:t>, </a:t>
            </a:r>
            <a:r>
              <a:rPr lang="en-US"/>
              <a:t>S.Kom., </a:t>
            </a:r>
            <a:r>
              <a:rPr lang="id-ID"/>
              <a:t>M</a:t>
            </a:r>
            <a:r>
              <a:rPr lang="id-ID" dirty="0"/>
              <a:t>.Kom</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6064" y="249262"/>
            <a:ext cx="810092" cy="9083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Subtitle 2"/>
          <p:cNvSpPr txBox="1">
            <a:spLocks/>
          </p:cNvSpPr>
          <p:nvPr/>
        </p:nvSpPr>
        <p:spPr>
          <a:xfrm>
            <a:off x="1335630" y="4695670"/>
            <a:ext cx="4760370" cy="132126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id-ID" sz="2800" dirty="0"/>
              <a:t>Program Studi Sistem Informasi</a:t>
            </a:r>
            <a:br>
              <a:rPr lang="id-ID" sz="2800" dirty="0"/>
            </a:br>
            <a:r>
              <a:rPr lang="id-ID" sz="2800" dirty="0"/>
              <a:t>Fakultas Sains dan Teknologi</a:t>
            </a:r>
            <a:br>
              <a:rPr lang="id-ID" sz="2800" dirty="0"/>
            </a:br>
            <a:r>
              <a:rPr lang="id-ID" sz="2800" dirty="0"/>
              <a:t>UIN Suska Riau</a:t>
            </a:r>
          </a:p>
          <a:p>
            <a:pPr algn="r"/>
            <a:endParaRPr lang="id-ID" sz="28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6600" y="293760"/>
            <a:ext cx="867984" cy="8376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Subtitle 2"/>
          <p:cNvSpPr txBox="1">
            <a:spLocks/>
          </p:cNvSpPr>
          <p:nvPr/>
        </p:nvSpPr>
        <p:spPr>
          <a:xfrm>
            <a:off x="4907046" y="317096"/>
            <a:ext cx="6498732" cy="64073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2000"/>
              <a:t>e-Mail: </a:t>
            </a:r>
            <a:r>
              <a:rPr lang="en-US" sz="2000">
                <a:hlinkClick r:id="rId4"/>
              </a:rPr>
              <a:t>tengkukhairil@uin-suska.ac.id</a:t>
            </a:r>
            <a:endParaRPr lang="en-US" sz="2000"/>
          </a:p>
          <a:p>
            <a:pPr algn="r"/>
            <a:r>
              <a:rPr lang="en-US" sz="2000"/>
              <a:t>CEO of Information System Networking Club (</a:t>
            </a:r>
            <a:r>
              <a:rPr lang="en-US" sz="2000" b="1"/>
              <a:t>ISNC</a:t>
            </a:r>
            <a:r>
              <a:rPr lang="en-US" sz="2000"/>
              <a:t>)</a:t>
            </a:r>
            <a:endParaRPr lang="id-ID" sz="2000" dirty="0"/>
          </a:p>
        </p:txBody>
      </p:sp>
      <p:pic>
        <p:nvPicPr>
          <p:cNvPr id="7" name="Picture 6">
            <a:extLst>
              <a:ext uri="{FF2B5EF4-FFF2-40B4-BE49-F238E27FC236}">
                <a16:creationId xmlns:a16="http://schemas.microsoft.com/office/drawing/2014/main" id="{8060E77A-F09F-4A4D-A7A3-AEF3F568AB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73524" y="3054247"/>
            <a:ext cx="3282846" cy="3282846"/>
          </a:xfrm>
          <a:prstGeom prst="rect">
            <a:avLst/>
          </a:prstGeom>
          <a:ln>
            <a:noFill/>
          </a:ln>
          <a:effectLst>
            <a:softEdge rad="112500"/>
          </a:effectLst>
        </p:spPr>
      </p:pic>
      <p:pic>
        <p:nvPicPr>
          <p:cNvPr id="10" name="Picture 9">
            <a:extLst>
              <a:ext uri="{FF2B5EF4-FFF2-40B4-BE49-F238E27FC236}">
                <a16:creationId xmlns:a16="http://schemas.microsoft.com/office/drawing/2014/main" id="{22E1AEE8-5CB8-439E-BF44-C8243BDAD88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55028" y="241384"/>
            <a:ext cx="1721574" cy="7921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3688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003" y="365125"/>
            <a:ext cx="10928797" cy="575033"/>
          </a:xfrm>
        </p:spPr>
        <p:txBody>
          <a:bodyPr>
            <a:normAutofit fontScale="90000"/>
          </a:bodyPr>
          <a:lstStyle/>
          <a:p>
            <a:r>
              <a:rPr lang="id-ID" dirty="0"/>
              <a:t>Masalah </a:t>
            </a:r>
            <a:r>
              <a:rPr lang="id-ID"/>
              <a:t>Keamanan </a:t>
            </a:r>
            <a:r>
              <a:rPr lang="en-US"/>
              <a:t>Di</a:t>
            </a:r>
            <a:r>
              <a:rPr lang="id-ID"/>
              <a:t> Indonesia</a:t>
            </a:r>
            <a:r>
              <a:rPr lang="en-US"/>
              <a:t> Tempo Doloe</a:t>
            </a:r>
            <a:endParaRPr lang="id-ID" dirty="0"/>
          </a:p>
        </p:txBody>
      </p:sp>
      <p:sp>
        <p:nvSpPr>
          <p:cNvPr id="3" name="Content Placeholder 2"/>
          <p:cNvSpPr>
            <a:spLocks noGrp="1"/>
          </p:cNvSpPr>
          <p:nvPr>
            <p:ph idx="1"/>
          </p:nvPr>
        </p:nvSpPr>
        <p:spPr>
          <a:xfrm>
            <a:off x="425003" y="1068946"/>
            <a:ext cx="11384924" cy="5652529"/>
          </a:xfrm>
        </p:spPr>
        <p:txBody>
          <a:bodyPr>
            <a:normAutofit fontScale="85000" lnSpcReduction="20000"/>
          </a:bodyPr>
          <a:lstStyle/>
          <a:p>
            <a:r>
              <a:rPr lang="id-ID" b="1" dirty="0"/>
              <a:t>Akhir </a:t>
            </a:r>
            <a:r>
              <a:rPr lang="id-ID" b="1"/>
              <a:t>Januari </a:t>
            </a:r>
            <a:r>
              <a:rPr lang="en-US" b="1"/>
              <a:t>(</a:t>
            </a:r>
            <a:r>
              <a:rPr lang="id-ID" b="1"/>
              <a:t>1999</a:t>
            </a:r>
            <a:r>
              <a:rPr lang="en-US" b="1"/>
              <a:t>)</a:t>
            </a:r>
            <a:r>
              <a:rPr lang="id-ID" b="1"/>
              <a:t> </a:t>
            </a:r>
            <a:r>
              <a:rPr lang="id-ID" dirty="0"/>
              <a:t>– </a:t>
            </a:r>
            <a:r>
              <a:rPr lang="id-ID"/>
              <a:t>Domain Timor </a:t>
            </a:r>
            <a:r>
              <a:rPr lang="id-ID" dirty="0"/>
              <a:t>Timur (.tp) diserang hingga hilang.</a:t>
            </a:r>
          </a:p>
          <a:p>
            <a:r>
              <a:rPr lang="id-ID" b="1"/>
              <a:t>Januari </a:t>
            </a:r>
            <a:r>
              <a:rPr lang="en-US" b="1"/>
              <a:t>(</a:t>
            </a:r>
            <a:r>
              <a:rPr lang="id-ID" b="1"/>
              <a:t>2000</a:t>
            </a:r>
            <a:r>
              <a:rPr lang="en-US" b="1"/>
              <a:t>)</a:t>
            </a:r>
            <a:r>
              <a:rPr lang="id-ID" b="1"/>
              <a:t> </a:t>
            </a:r>
            <a:r>
              <a:rPr lang="id-ID"/>
              <a:t>– </a:t>
            </a:r>
            <a:r>
              <a:rPr lang="en-US"/>
              <a:t>Cracker </a:t>
            </a:r>
            <a:r>
              <a:rPr lang="id-ID"/>
              <a:t>“</a:t>
            </a:r>
            <a:r>
              <a:rPr lang="id-ID" dirty="0"/>
              <a:t>Fabianclone” dan “</a:t>
            </a:r>
            <a:r>
              <a:rPr lang="id-ID"/>
              <a:t>Naisenodni”</a:t>
            </a:r>
            <a:r>
              <a:rPr lang="en-US"/>
              <a:t> menyerang </a:t>
            </a:r>
            <a:r>
              <a:rPr lang="id-ID"/>
              <a:t>Bursa </a:t>
            </a:r>
            <a:r>
              <a:rPr lang="id-ID" dirty="0"/>
              <a:t>Efek Jakarta, BCA, Indosatnet, </a:t>
            </a:r>
            <a:r>
              <a:rPr lang="id-ID"/>
              <a:t>dll.</a:t>
            </a:r>
            <a:endParaRPr lang="en-US"/>
          </a:p>
          <a:p>
            <a:r>
              <a:rPr lang="id-ID" b="1"/>
              <a:t>September dan Oktober </a:t>
            </a:r>
            <a:r>
              <a:rPr lang="en-US" b="1"/>
              <a:t>(</a:t>
            </a:r>
            <a:r>
              <a:rPr lang="id-ID" b="1"/>
              <a:t>2000</a:t>
            </a:r>
            <a:r>
              <a:rPr lang="en-US" b="1"/>
              <a:t>)</a:t>
            </a:r>
            <a:r>
              <a:rPr lang="id-ID"/>
              <a:t> – </a:t>
            </a:r>
            <a:r>
              <a:rPr lang="en-US"/>
              <a:t>Cracker </a:t>
            </a:r>
            <a:r>
              <a:rPr lang="id-ID"/>
              <a:t>“Fabianclone” </a:t>
            </a:r>
            <a:r>
              <a:rPr lang="en-US"/>
              <a:t>membobol </a:t>
            </a:r>
            <a:r>
              <a:rPr lang="id-ID"/>
              <a:t>Bank Lippo</a:t>
            </a:r>
            <a:r>
              <a:rPr lang="en-US"/>
              <a:t> dan</a:t>
            </a:r>
            <a:r>
              <a:rPr lang="id-ID"/>
              <a:t> Bank Bali. </a:t>
            </a:r>
            <a:endParaRPr lang="en-US"/>
          </a:p>
          <a:p>
            <a:r>
              <a:rPr lang="id-ID" b="1"/>
              <a:t>September </a:t>
            </a:r>
            <a:r>
              <a:rPr lang="en-US" b="1"/>
              <a:t>(</a:t>
            </a:r>
            <a:r>
              <a:rPr lang="id-ID" b="1"/>
              <a:t>2000</a:t>
            </a:r>
            <a:r>
              <a:rPr lang="en-US" b="1"/>
              <a:t>)</a:t>
            </a:r>
            <a:r>
              <a:rPr lang="id-ID" b="1"/>
              <a:t> </a:t>
            </a:r>
            <a:r>
              <a:rPr lang="id-ID"/>
              <a:t>–  Polisi mendapat laporan dari luar negeri, adanya user Indonesia yang mencoba menipu user lain pada situs lelang eBay.</a:t>
            </a:r>
          </a:p>
          <a:p>
            <a:r>
              <a:rPr lang="id-ID" b="1"/>
              <a:t>24 Oktober </a:t>
            </a:r>
            <a:r>
              <a:rPr lang="en-US" b="1"/>
              <a:t>(</a:t>
            </a:r>
            <a:r>
              <a:rPr lang="id-ID" b="1"/>
              <a:t>2000</a:t>
            </a:r>
            <a:r>
              <a:rPr lang="en-US" b="1"/>
              <a:t>)</a:t>
            </a:r>
            <a:r>
              <a:rPr lang="id-ID" b="1"/>
              <a:t> </a:t>
            </a:r>
            <a:r>
              <a:rPr lang="id-ID"/>
              <a:t>– Dua Warnet di Bandung di grebeg Polisi karena menggunakan account dialup curian dari ISP Centrin.</a:t>
            </a:r>
          </a:p>
          <a:p>
            <a:r>
              <a:rPr lang="id-ID" b="1"/>
              <a:t>April </a:t>
            </a:r>
            <a:r>
              <a:rPr lang="en-US" b="1"/>
              <a:t>(</a:t>
            </a:r>
            <a:r>
              <a:rPr lang="id-ID" b="1"/>
              <a:t>2001</a:t>
            </a:r>
            <a:r>
              <a:rPr lang="en-US" b="1"/>
              <a:t>)</a:t>
            </a:r>
            <a:r>
              <a:rPr lang="id-ID"/>
              <a:t>. </a:t>
            </a:r>
            <a:r>
              <a:rPr lang="en-US"/>
              <a:t>Polling online </a:t>
            </a:r>
            <a:r>
              <a:rPr lang="id-ID"/>
              <a:t>Majalah Warta Ekonomi menunjukkan </a:t>
            </a:r>
            <a:r>
              <a:rPr lang="en-US"/>
              <a:t>banyaknya pengunjung yang meragukan keamanan transaksi secara online.</a:t>
            </a:r>
            <a:endParaRPr lang="id-ID"/>
          </a:p>
          <a:p>
            <a:r>
              <a:rPr lang="id-ID" b="1"/>
              <a:t>16 April </a:t>
            </a:r>
            <a:r>
              <a:rPr lang="en-US" b="1"/>
              <a:t>(</a:t>
            </a:r>
            <a:r>
              <a:rPr lang="id-ID" b="1"/>
              <a:t>2001</a:t>
            </a:r>
            <a:r>
              <a:rPr lang="en-US" b="1"/>
              <a:t>)</a:t>
            </a:r>
            <a:r>
              <a:rPr lang="id-ID" b="1"/>
              <a:t> </a:t>
            </a:r>
            <a:r>
              <a:rPr lang="id-ID"/>
              <a:t>– </a:t>
            </a:r>
            <a:r>
              <a:rPr lang="en-US"/>
              <a:t>Polisi</a:t>
            </a:r>
            <a:r>
              <a:rPr lang="id-ID"/>
              <a:t> meringkus </a:t>
            </a:r>
            <a:r>
              <a:rPr lang="en-US" i="1"/>
              <a:t>C</a:t>
            </a:r>
            <a:r>
              <a:rPr lang="id-ID" i="1"/>
              <a:t>arder</a:t>
            </a:r>
            <a:r>
              <a:rPr lang="id-ID"/>
              <a:t> yang seorang Mahasiswa STIE Yogyakarta.</a:t>
            </a:r>
          </a:p>
          <a:p>
            <a:r>
              <a:rPr lang="id-ID" b="1"/>
              <a:t>Juni </a:t>
            </a:r>
            <a:r>
              <a:rPr lang="en-US" b="1"/>
              <a:t>(</a:t>
            </a:r>
            <a:r>
              <a:rPr lang="id-ID" b="1"/>
              <a:t>2001</a:t>
            </a:r>
            <a:r>
              <a:rPr lang="en-US" b="1"/>
              <a:t>)</a:t>
            </a:r>
            <a:r>
              <a:rPr lang="id-ID" b="1"/>
              <a:t> </a:t>
            </a:r>
            <a:r>
              <a:rPr lang="id-ID"/>
              <a:t>– </a:t>
            </a:r>
            <a:r>
              <a:rPr lang="en-US"/>
              <a:t>S</a:t>
            </a:r>
            <a:r>
              <a:rPr lang="id-ID"/>
              <a:t>itus </a:t>
            </a:r>
            <a:r>
              <a:rPr lang="en-US" b="1"/>
              <a:t>k</a:t>
            </a:r>
            <a:r>
              <a:rPr lang="id-ID" b="1"/>
              <a:t>likbca.com </a:t>
            </a:r>
            <a:r>
              <a:rPr lang="id-ID"/>
              <a:t>disamarkan oleh orang yang tak dikenal.</a:t>
            </a:r>
            <a:endParaRPr lang="en-US"/>
          </a:p>
          <a:p>
            <a:r>
              <a:rPr lang="id-ID"/>
              <a:t>Seorang </a:t>
            </a:r>
            <a:r>
              <a:rPr lang="en-US"/>
              <a:t>C</a:t>
            </a:r>
            <a:r>
              <a:rPr lang="id-ID"/>
              <a:t>racker Indonesia dengan nama HC tertangkap di Singapura ketika mencoba menjebol sebuah perusahaan di Singapura.</a:t>
            </a:r>
            <a:endParaRPr lang="en-US"/>
          </a:p>
          <a:p>
            <a:r>
              <a:rPr lang="en-US"/>
              <a:t>Daftar website </a:t>
            </a:r>
            <a:r>
              <a:rPr lang="id-ID"/>
              <a:t>Indonesia </a:t>
            </a:r>
            <a:r>
              <a:rPr lang="en-US"/>
              <a:t>yang </a:t>
            </a:r>
            <a:r>
              <a:rPr lang="id-ID"/>
              <a:t>sudah dijebol </a:t>
            </a:r>
            <a:r>
              <a:rPr lang="en-US"/>
              <a:t>di website </a:t>
            </a:r>
            <a:r>
              <a:rPr lang="id-ID">
                <a:hlinkClick r:id="rId3"/>
              </a:rPr>
              <a:t>www.2600.com</a:t>
            </a:r>
            <a:r>
              <a:rPr lang="id-ID"/>
              <a:t> dan alldas.de.</a:t>
            </a:r>
          </a:p>
        </p:txBody>
      </p:sp>
      <p:sp>
        <p:nvSpPr>
          <p:cNvPr id="4" name="Footer Placeholder 3"/>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p:cNvSpPr>
            <a:spLocks noGrp="1"/>
          </p:cNvSpPr>
          <p:nvPr>
            <p:ph type="sldNum" sz="quarter" idx="12"/>
          </p:nvPr>
        </p:nvSpPr>
        <p:spPr/>
        <p:txBody>
          <a:bodyPr/>
          <a:lstStyle/>
          <a:p>
            <a:fld id="{F23AFC95-989C-443A-BD3C-DAE4CC2D2739}" type="slidenum">
              <a:rPr lang="id-ID" smtClean="0"/>
              <a:t>10</a:t>
            </a:fld>
            <a:endParaRPr lang="id-ID"/>
          </a:p>
        </p:txBody>
      </p:sp>
    </p:spTree>
    <p:extLst>
      <p:ext uri="{BB962C8B-B14F-4D97-AF65-F5344CB8AC3E}">
        <p14:creationId xmlns:p14="http://schemas.microsoft.com/office/powerpoint/2010/main" val="3625180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F0B70-3247-4F8D-B08A-59B02DB8FB38}"/>
              </a:ext>
            </a:extLst>
          </p:cNvPr>
          <p:cNvSpPr>
            <a:spLocks noGrp="1"/>
          </p:cNvSpPr>
          <p:nvPr>
            <p:ph type="title"/>
          </p:nvPr>
        </p:nvSpPr>
        <p:spPr>
          <a:xfrm>
            <a:off x="629587" y="159061"/>
            <a:ext cx="10106027" cy="1163382"/>
          </a:xfrm>
        </p:spPr>
        <p:txBody>
          <a:bodyPr/>
          <a:lstStyle/>
          <a:p>
            <a:r>
              <a:rPr lang="en-US" b="1"/>
              <a:t>Isu-Isu Terkini</a:t>
            </a:r>
            <a:endParaRPr lang="en-ID" b="1"/>
          </a:p>
        </p:txBody>
      </p:sp>
      <p:sp>
        <p:nvSpPr>
          <p:cNvPr id="3" name="Content Placeholder 2">
            <a:extLst>
              <a:ext uri="{FF2B5EF4-FFF2-40B4-BE49-F238E27FC236}">
                <a16:creationId xmlns:a16="http://schemas.microsoft.com/office/drawing/2014/main" id="{5A12A059-CBE0-4AF7-A3A4-E9BD6B66C042}"/>
              </a:ext>
            </a:extLst>
          </p:cNvPr>
          <p:cNvSpPr>
            <a:spLocks noGrp="1"/>
          </p:cNvSpPr>
          <p:nvPr>
            <p:ph idx="1"/>
          </p:nvPr>
        </p:nvSpPr>
        <p:spPr>
          <a:xfrm>
            <a:off x="629588" y="1411817"/>
            <a:ext cx="6420370" cy="5184373"/>
          </a:xfrm>
        </p:spPr>
        <p:txBody>
          <a:bodyPr>
            <a:normAutofit lnSpcReduction="10000"/>
          </a:bodyPr>
          <a:lstStyle/>
          <a:p>
            <a:r>
              <a:rPr lang="en-US" b="1">
                <a:solidFill>
                  <a:srgbClr val="C00000"/>
                </a:solidFill>
              </a:rPr>
              <a:t>Tokopedia</a:t>
            </a:r>
            <a:r>
              <a:rPr lang="en-US"/>
              <a:t> (</a:t>
            </a:r>
            <a:r>
              <a:rPr lang="en-US" b="1"/>
              <a:t>3/5/20</a:t>
            </a:r>
            <a:r>
              <a:rPr lang="en-US"/>
              <a:t>) </a:t>
            </a:r>
            <a:r>
              <a:rPr lang="en-US">
                <a:sym typeface="Wingdings" panose="05000000000000000000" pitchFamily="2" charset="2"/>
              </a:rPr>
              <a:t></a:t>
            </a:r>
            <a:r>
              <a:rPr lang="en-US"/>
              <a:t> 15 juta akun Tokopedia dibobol. Pengamat mengatakan, total 91 juta akun sudah coba dijual di </a:t>
            </a:r>
            <a:r>
              <a:rPr lang="en-US" i="1"/>
              <a:t>Dark Web </a:t>
            </a:r>
            <a:r>
              <a:rPr lang="en-US"/>
              <a:t>senilai USD $ 5.000.</a:t>
            </a:r>
          </a:p>
          <a:p>
            <a:r>
              <a:rPr lang="en-US" b="1">
                <a:solidFill>
                  <a:srgbClr val="C00000"/>
                </a:solidFill>
              </a:rPr>
              <a:t>MyBank</a:t>
            </a:r>
            <a:r>
              <a:rPr lang="en-US"/>
              <a:t> (</a:t>
            </a:r>
            <a:r>
              <a:rPr lang="en-US" b="1"/>
              <a:t>11/2020</a:t>
            </a:r>
            <a:r>
              <a:rPr lang="en-US"/>
              <a:t>) </a:t>
            </a:r>
            <a:r>
              <a:rPr lang="en-US">
                <a:sym typeface="Wingdings" panose="05000000000000000000" pitchFamily="2" charset="2"/>
              </a:rPr>
              <a:t> Hilangnya uang nasabah (Winda Earl) atlet eSports di Maybank Indonesia senilai 22 M.</a:t>
            </a:r>
          </a:p>
          <a:p>
            <a:r>
              <a:rPr lang="en-US" b="1">
                <a:solidFill>
                  <a:srgbClr val="C00000"/>
                </a:solidFill>
                <a:sym typeface="Wingdings" panose="05000000000000000000" pitchFamily="2" charset="2"/>
              </a:rPr>
              <a:t>UIN Suska Riau </a:t>
            </a:r>
            <a:r>
              <a:rPr lang="en-US">
                <a:sym typeface="Wingdings" panose="05000000000000000000" pitchFamily="2" charset="2"/>
              </a:rPr>
              <a:t> Portal Website UIN Suska Riau di Interface Hacking oleh orang luar.</a:t>
            </a:r>
          </a:p>
          <a:p>
            <a:r>
              <a:rPr lang="en-US" b="1">
                <a:solidFill>
                  <a:srgbClr val="C00000"/>
                </a:solidFill>
                <a:sym typeface="Wingdings" panose="05000000000000000000" pitchFamily="2" charset="2"/>
              </a:rPr>
              <a:t>iRaise</a:t>
            </a:r>
            <a:r>
              <a:rPr lang="en-US">
                <a:sym typeface="Wingdings" panose="05000000000000000000" pitchFamily="2" charset="2"/>
              </a:rPr>
              <a:t>  Perubahan nilai iRaise oleh mahasiswa SIF.</a:t>
            </a:r>
            <a:endParaRPr lang="en-ID"/>
          </a:p>
        </p:txBody>
      </p:sp>
      <p:sp>
        <p:nvSpPr>
          <p:cNvPr id="4" name="Footer Placeholder 3">
            <a:extLst>
              <a:ext uri="{FF2B5EF4-FFF2-40B4-BE49-F238E27FC236}">
                <a16:creationId xmlns:a16="http://schemas.microsoft.com/office/drawing/2014/main" id="{5C73CD4E-6851-4427-887E-7CA823BE7A04}"/>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1EE94995-B54B-4907-AA0C-99E43149B49A}"/>
              </a:ext>
            </a:extLst>
          </p:cNvPr>
          <p:cNvSpPr>
            <a:spLocks noGrp="1"/>
          </p:cNvSpPr>
          <p:nvPr>
            <p:ph type="sldNum" sz="quarter" idx="12"/>
          </p:nvPr>
        </p:nvSpPr>
        <p:spPr/>
        <p:txBody>
          <a:bodyPr/>
          <a:lstStyle/>
          <a:p>
            <a:fld id="{F23AFC95-989C-443A-BD3C-DAE4CC2D2739}" type="slidenum">
              <a:rPr lang="id-ID" smtClean="0"/>
              <a:t>11</a:t>
            </a:fld>
            <a:endParaRPr lang="id-ID"/>
          </a:p>
        </p:txBody>
      </p:sp>
      <p:pic>
        <p:nvPicPr>
          <p:cNvPr id="7" name="Picture 6">
            <a:extLst>
              <a:ext uri="{FF2B5EF4-FFF2-40B4-BE49-F238E27FC236}">
                <a16:creationId xmlns:a16="http://schemas.microsoft.com/office/drawing/2014/main" id="{BCCA456A-D73E-49F8-8F37-F70233EE7BAB}"/>
              </a:ext>
            </a:extLst>
          </p:cNvPr>
          <p:cNvPicPr>
            <a:picLocks noChangeAspect="1"/>
          </p:cNvPicPr>
          <p:nvPr/>
        </p:nvPicPr>
        <p:blipFill rotWithShape="1">
          <a:blip r:embed="rId2"/>
          <a:srcRect l="10168" r="10700" b="11224"/>
          <a:stretch/>
        </p:blipFill>
        <p:spPr>
          <a:xfrm>
            <a:off x="7141763" y="555273"/>
            <a:ext cx="4768576" cy="3007717"/>
          </a:xfrm>
          <a:prstGeom prst="rect">
            <a:avLst/>
          </a:prstGeom>
          <a:ln>
            <a:noFill/>
          </a:ln>
          <a:effectLst>
            <a:softEdge rad="112500"/>
          </a:effectLst>
        </p:spPr>
      </p:pic>
      <p:pic>
        <p:nvPicPr>
          <p:cNvPr id="9" name="Picture 8">
            <a:extLst>
              <a:ext uri="{FF2B5EF4-FFF2-40B4-BE49-F238E27FC236}">
                <a16:creationId xmlns:a16="http://schemas.microsoft.com/office/drawing/2014/main" id="{0F290428-1265-4C8E-9FCC-2F0FE577A379}"/>
              </a:ext>
            </a:extLst>
          </p:cNvPr>
          <p:cNvPicPr>
            <a:picLocks noChangeAspect="1"/>
          </p:cNvPicPr>
          <p:nvPr/>
        </p:nvPicPr>
        <p:blipFill rotWithShape="1">
          <a:blip r:embed="rId3"/>
          <a:srcRect r="1443"/>
          <a:stretch/>
        </p:blipFill>
        <p:spPr>
          <a:xfrm>
            <a:off x="6808006" y="3205636"/>
            <a:ext cx="3927608" cy="22405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a:extLst>
              <a:ext uri="{FF2B5EF4-FFF2-40B4-BE49-F238E27FC236}">
                <a16:creationId xmlns:a16="http://schemas.microsoft.com/office/drawing/2014/main" id="{AA50E612-B416-43F6-91AB-C9B30D1A9C25}"/>
              </a:ext>
            </a:extLst>
          </p:cNvPr>
          <p:cNvPicPr>
            <a:picLocks noChangeAspect="1"/>
          </p:cNvPicPr>
          <p:nvPr/>
        </p:nvPicPr>
        <p:blipFill rotWithShape="1">
          <a:blip r:embed="rId4"/>
          <a:srcRect l="21776" t="4303" r="22198"/>
          <a:stretch/>
        </p:blipFill>
        <p:spPr>
          <a:xfrm>
            <a:off x="9074481" y="2969299"/>
            <a:ext cx="2762850" cy="24768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581377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19098"/>
          </a:xfrm>
        </p:spPr>
        <p:txBody>
          <a:bodyPr/>
          <a:lstStyle/>
          <a:p>
            <a:r>
              <a:rPr lang="en-US" b="1"/>
              <a:t>Jenis-Jenis </a:t>
            </a:r>
            <a:r>
              <a:rPr lang="id-ID" b="1"/>
              <a:t>Serangan Keamanan </a:t>
            </a:r>
            <a:r>
              <a:rPr lang="id-ID" b="1" dirty="0"/>
              <a:t>SI</a:t>
            </a:r>
          </a:p>
        </p:txBody>
      </p:sp>
      <p:sp>
        <p:nvSpPr>
          <p:cNvPr id="3" name="Content Placeholder 2"/>
          <p:cNvSpPr>
            <a:spLocks noGrp="1"/>
          </p:cNvSpPr>
          <p:nvPr>
            <p:ph idx="1"/>
          </p:nvPr>
        </p:nvSpPr>
        <p:spPr>
          <a:xfrm>
            <a:off x="838200" y="1364104"/>
            <a:ext cx="8215859" cy="4992245"/>
          </a:xfrm>
        </p:spPr>
        <p:txBody>
          <a:bodyPr>
            <a:normAutofit fontScale="92500" lnSpcReduction="10000"/>
          </a:bodyPr>
          <a:lstStyle/>
          <a:p>
            <a:pPr marL="0" indent="0">
              <a:buNone/>
            </a:pPr>
            <a:r>
              <a:rPr lang="id-ID" dirty="0"/>
              <a:t>Menurut </a:t>
            </a:r>
            <a:r>
              <a:rPr lang="id-ID" b="1" dirty="0"/>
              <a:t>W. Stallings</a:t>
            </a:r>
            <a:r>
              <a:rPr lang="id-ID" dirty="0"/>
              <a:t>, terdapat beberapa kemungkinan serangan:</a:t>
            </a:r>
          </a:p>
          <a:p>
            <a:r>
              <a:rPr lang="id-ID" b="1" dirty="0">
                <a:solidFill>
                  <a:srgbClr val="C00000"/>
                </a:solidFill>
              </a:rPr>
              <a:t>Interruption</a:t>
            </a:r>
            <a:r>
              <a:rPr lang="id-ID"/>
              <a:t>: Serangan </a:t>
            </a:r>
            <a:r>
              <a:rPr lang="id-ID" dirty="0"/>
              <a:t>ditujukan kepada ketersediaan (</a:t>
            </a:r>
            <a:r>
              <a:rPr lang="id-ID" i="1" dirty="0"/>
              <a:t>availibility</a:t>
            </a:r>
            <a:r>
              <a:rPr lang="id-ID" dirty="0"/>
              <a:t>) </a:t>
            </a:r>
            <a:r>
              <a:rPr lang="id-ID"/>
              <a:t>dari s</a:t>
            </a:r>
            <a:r>
              <a:rPr lang="en-US"/>
              <a:t>i</a:t>
            </a:r>
            <a:r>
              <a:rPr lang="id-ID"/>
              <a:t>stem</a:t>
            </a:r>
            <a:r>
              <a:rPr lang="en-US"/>
              <a:t> yang mengakibatan rusak/tidak tersedia</a:t>
            </a:r>
            <a:r>
              <a:rPr lang="id-ID"/>
              <a:t>. Contoh: </a:t>
            </a:r>
            <a:r>
              <a:rPr lang="en-US" i="1"/>
              <a:t>DoS Attack</a:t>
            </a:r>
            <a:r>
              <a:rPr lang="id-ID"/>
              <a:t>.</a:t>
            </a:r>
            <a:endParaRPr lang="id-ID" dirty="0"/>
          </a:p>
          <a:p>
            <a:r>
              <a:rPr lang="id-ID" b="1" dirty="0">
                <a:solidFill>
                  <a:srgbClr val="C00000"/>
                </a:solidFill>
              </a:rPr>
              <a:t>Interception</a:t>
            </a:r>
            <a:r>
              <a:rPr lang="id-ID" dirty="0"/>
              <a:t>: </a:t>
            </a:r>
            <a:r>
              <a:rPr lang="id-ID"/>
              <a:t>Pihak tidak berwenan</a:t>
            </a:r>
            <a:r>
              <a:rPr lang="en-US"/>
              <a:t>g</a:t>
            </a:r>
            <a:r>
              <a:rPr lang="id-ID"/>
              <a:t> </a:t>
            </a:r>
            <a:r>
              <a:rPr lang="id-ID" dirty="0"/>
              <a:t>berhasil mengakses aset </a:t>
            </a:r>
            <a:r>
              <a:rPr lang="id-ID"/>
              <a:t>atau informasi</a:t>
            </a:r>
            <a:r>
              <a:rPr lang="en-US"/>
              <a:t> dengan melakukan intersepsi</a:t>
            </a:r>
            <a:r>
              <a:rPr lang="id-ID"/>
              <a:t>. Contoh</a:t>
            </a:r>
            <a:r>
              <a:rPr lang="id-ID" dirty="0"/>
              <a:t>: penyadapan (</a:t>
            </a:r>
            <a:r>
              <a:rPr lang="id-ID" i="1" dirty="0"/>
              <a:t>wiretapping</a:t>
            </a:r>
            <a:r>
              <a:rPr lang="id-ID" dirty="0"/>
              <a:t>).</a:t>
            </a:r>
          </a:p>
          <a:p>
            <a:r>
              <a:rPr lang="id-ID" b="1" dirty="0">
                <a:solidFill>
                  <a:srgbClr val="C00000"/>
                </a:solidFill>
              </a:rPr>
              <a:t>Modification</a:t>
            </a:r>
            <a:r>
              <a:rPr lang="id-ID" dirty="0"/>
              <a:t>: Pihak yang tidak berwenang tidak saja berhasil mengakses, akan </a:t>
            </a:r>
            <a:r>
              <a:rPr lang="id-ID"/>
              <a:t>tetapi mengubah </a:t>
            </a:r>
            <a:r>
              <a:rPr lang="id-ID" dirty="0"/>
              <a:t>(</a:t>
            </a:r>
            <a:r>
              <a:rPr lang="id-ID" i="1" dirty="0"/>
              <a:t>tamper</a:t>
            </a:r>
            <a:r>
              <a:rPr lang="id-ID" dirty="0"/>
              <a:t>) aset. Contoh: </a:t>
            </a:r>
            <a:r>
              <a:rPr lang="id-ID"/>
              <a:t>mengubah </a:t>
            </a:r>
            <a:r>
              <a:rPr lang="en-US"/>
              <a:t>data/</a:t>
            </a:r>
            <a:r>
              <a:rPr lang="id-ID"/>
              <a:t>isi website.</a:t>
            </a:r>
            <a:endParaRPr lang="id-ID" dirty="0"/>
          </a:p>
          <a:p>
            <a:r>
              <a:rPr lang="id-ID" b="1" dirty="0">
                <a:solidFill>
                  <a:srgbClr val="C00000"/>
                </a:solidFill>
              </a:rPr>
              <a:t>Fabrication</a:t>
            </a:r>
            <a:r>
              <a:rPr lang="id-ID" dirty="0"/>
              <a:t>: Pihak yang tidak </a:t>
            </a:r>
            <a:r>
              <a:rPr lang="id-ID"/>
              <a:t>berwenang menyis</a:t>
            </a:r>
            <a:r>
              <a:rPr lang="en-US"/>
              <a:t>i</a:t>
            </a:r>
            <a:r>
              <a:rPr lang="id-ID"/>
              <a:t>pkan obje</a:t>
            </a:r>
            <a:r>
              <a:rPr lang="en-US"/>
              <a:t>k</a:t>
            </a:r>
            <a:r>
              <a:rPr lang="id-ID"/>
              <a:t> </a:t>
            </a:r>
            <a:r>
              <a:rPr lang="id-ID" dirty="0"/>
              <a:t>palsu </a:t>
            </a:r>
            <a:r>
              <a:rPr lang="id-ID"/>
              <a:t>ke sistem</a:t>
            </a:r>
            <a:r>
              <a:rPr lang="id-ID" dirty="0"/>
              <a:t>. Contoh</a:t>
            </a:r>
            <a:r>
              <a:rPr lang="id-ID"/>
              <a:t>: email palsu</a:t>
            </a:r>
            <a:r>
              <a:rPr lang="en-US"/>
              <a:t>, website palsu</a:t>
            </a:r>
            <a:r>
              <a:rPr lang="id-ID"/>
              <a:t>.</a:t>
            </a:r>
            <a:endParaRPr lang="id-ID" dirty="0"/>
          </a:p>
        </p:txBody>
      </p:sp>
      <p:sp>
        <p:nvSpPr>
          <p:cNvPr id="4" name="Footer Placeholder 3"/>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p:cNvSpPr>
            <a:spLocks noGrp="1"/>
          </p:cNvSpPr>
          <p:nvPr>
            <p:ph type="sldNum" sz="quarter" idx="12"/>
          </p:nvPr>
        </p:nvSpPr>
        <p:spPr/>
        <p:txBody>
          <a:bodyPr/>
          <a:lstStyle/>
          <a:p>
            <a:fld id="{F23AFC95-989C-443A-BD3C-DAE4CC2D2739}" type="slidenum">
              <a:rPr lang="id-ID" smtClean="0"/>
              <a:t>12</a:t>
            </a:fld>
            <a:endParaRPr lang="id-ID"/>
          </a:p>
        </p:txBody>
      </p:sp>
      <p:pic>
        <p:nvPicPr>
          <p:cNvPr id="7" name="Picture 6">
            <a:extLst>
              <a:ext uri="{FF2B5EF4-FFF2-40B4-BE49-F238E27FC236}">
                <a16:creationId xmlns:a16="http://schemas.microsoft.com/office/drawing/2014/main" id="{A9264A15-148B-48E4-91DA-9395C26A8E20}"/>
              </a:ext>
            </a:extLst>
          </p:cNvPr>
          <p:cNvPicPr>
            <a:picLocks noChangeAspect="1"/>
          </p:cNvPicPr>
          <p:nvPr/>
        </p:nvPicPr>
        <p:blipFill rotWithShape="1">
          <a:blip r:embed="rId2"/>
          <a:srcRect l="32124" r="30915"/>
          <a:stretch/>
        </p:blipFill>
        <p:spPr>
          <a:xfrm>
            <a:off x="9226805" y="1588957"/>
            <a:ext cx="2465523" cy="4002375"/>
          </a:xfrm>
          <a:prstGeom prst="rect">
            <a:avLst/>
          </a:prstGeom>
        </p:spPr>
      </p:pic>
    </p:spTree>
    <p:extLst>
      <p:ext uri="{BB962C8B-B14F-4D97-AF65-F5344CB8AC3E}">
        <p14:creationId xmlns:p14="http://schemas.microsoft.com/office/powerpoint/2010/main" val="2666919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a:t>Pengelolaan Resiko</a:t>
            </a:r>
            <a:r>
              <a:rPr lang="en-US" b="1"/>
              <a:t> (</a:t>
            </a:r>
            <a:r>
              <a:rPr lang="en-US" b="1" i="1"/>
              <a:t>Risk Management</a:t>
            </a:r>
            <a:r>
              <a:rPr lang="en-US" b="1"/>
              <a:t>)</a:t>
            </a:r>
            <a:endParaRPr lang="id-ID" b="1" dirty="0"/>
          </a:p>
        </p:txBody>
      </p:sp>
      <p:sp>
        <p:nvSpPr>
          <p:cNvPr id="3" name="Content Placeholder 2"/>
          <p:cNvSpPr>
            <a:spLocks noGrp="1"/>
          </p:cNvSpPr>
          <p:nvPr>
            <p:ph idx="1"/>
          </p:nvPr>
        </p:nvSpPr>
        <p:spPr>
          <a:xfrm>
            <a:off x="838201" y="1514006"/>
            <a:ext cx="7181537" cy="4842343"/>
          </a:xfrm>
        </p:spPr>
        <p:txBody>
          <a:bodyPr>
            <a:normAutofit lnSpcReduction="10000"/>
          </a:bodyPr>
          <a:lstStyle/>
          <a:p>
            <a:r>
              <a:rPr lang="id-ID" dirty="0"/>
              <a:t>Pengelolaan keamanan dapat dilihat dari </a:t>
            </a:r>
            <a:r>
              <a:rPr lang="id-ID"/>
              <a:t>sisi </a:t>
            </a:r>
            <a:r>
              <a:rPr lang="en-US" b="1" u="sng"/>
              <a:t>P</a:t>
            </a:r>
            <a:r>
              <a:rPr lang="id-ID" b="1" u="sng"/>
              <a:t>engelolaan </a:t>
            </a:r>
            <a:r>
              <a:rPr lang="en-US" b="1" u="sng"/>
              <a:t>R</a:t>
            </a:r>
            <a:r>
              <a:rPr lang="id-ID" b="1" u="sng"/>
              <a:t>esiko</a:t>
            </a:r>
            <a:r>
              <a:rPr lang="id-ID"/>
              <a:t>.</a:t>
            </a:r>
            <a:endParaRPr lang="id-ID" dirty="0"/>
          </a:p>
          <a:p>
            <a:r>
              <a:rPr lang="id-ID"/>
              <a:t>Tiga </a:t>
            </a:r>
            <a:r>
              <a:rPr lang="id-ID" dirty="0"/>
              <a:t>komponen yang memberikan kontribusi </a:t>
            </a:r>
            <a:r>
              <a:rPr lang="id-ID"/>
              <a:t>kepada </a:t>
            </a:r>
            <a:r>
              <a:rPr lang="id-ID" b="1" i="1"/>
              <a:t>Risk</a:t>
            </a:r>
            <a:r>
              <a:rPr lang="id-ID"/>
              <a:t>:</a:t>
            </a:r>
            <a:endParaRPr lang="id-ID" dirty="0"/>
          </a:p>
          <a:p>
            <a:pPr lvl="1"/>
            <a:r>
              <a:rPr lang="en-US" b="1">
                <a:solidFill>
                  <a:srgbClr val="00B050"/>
                </a:solidFill>
              </a:rPr>
              <a:t>Aset</a:t>
            </a:r>
            <a:r>
              <a:rPr lang="en-US"/>
              <a:t> (</a:t>
            </a:r>
            <a:r>
              <a:rPr lang="en-US" b="1" i="1"/>
              <a:t>A</a:t>
            </a:r>
            <a:r>
              <a:rPr lang="id-ID" b="1" i="1"/>
              <a:t>sset</a:t>
            </a:r>
            <a:r>
              <a:rPr lang="en-US"/>
              <a:t>)</a:t>
            </a:r>
            <a:endParaRPr lang="id-ID" dirty="0"/>
          </a:p>
          <a:p>
            <a:pPr lvl="1"/>
            <a:r>
              <a:rPr lang="en-US" b="1">
                <a:solidFill>
                  <a:srgbClr val="00B050"/>
                </a:solidFill>
              </a:rPr>
              <a:t>Kelemahan/Kerentanan </a:t>
            </a:r>
            <a:r>
              <a:rPr lang="en-US"/>
              <a:t>(</a:t>
            </a:r>
            <a:r>
              <a:rPr lang="id-ID" b="1" i="1"/>
              <a:t>Vulnerabilities</a:t>
            </a:r>
            <a:r>
              <a:rPr lang="en-US"/>
              <a:t>)</a:t>
            </a:r>
            <a:endParaRPr lang="id-ID" dirty="0"/>
          </a:p>
          <a:p>
            <a:pPr lvl="1"/>
            <a:r>
              <a:rPr lang="en-US" b="1">
                <a:solidFill>
                  <a:srgbClr val="00B050"/>
                </a:solidFill>
              </a:rPr>
              <a:t>Ancaman</a:t>
            </a:r>
            <a:r>
              <a:rPr lang="en-US" b="1"/>
              <a:t> </a:t>
            </a:r>
            <a:r>
              <a:rPr lang="en-US"/>
              <a:t>(</a:t>
            </a:r>
            <a:r>
              <a:rPr lang="id-ID" b="1" i="1"/>
              <a:t>Threats</a:t>
            </a:r>
            <a:r>
              <a:rPr lang="en-US"/>
              <a:t>)</a:t>
            </a:r>
          </a:p>
          <a:p>
            <a:r>
              <a:rPr lang="id-ID"/>
              <a:t>Untuk menanggulangi</a:t>
            </a:r>
            <a:r>
              <a:rPr lang="en-US"/>
              <a:t>nya</a:t>
            </a:r>
            <a:r>
              <a:rPr lang="id-ID"/>
              <a:t>, dapat dilakukan denga</a:t>
            </a:r>
            <a:r>
              <a:rPr lang="en-US"/>
              <a:t>n</a:t>
            </a:r>
            <a:r>
              <a:rPr lang="id-ID"/>
              <a:t> “</a:t>
            </a:r>
            <a:r>
              <a:rPr lang="id-ID" b="1" i="1">
                <a:solidFill>
                  <a:srgbClr val="00B050"/>
                </a:solidFill>
              </a:rPr>
              <a:t>Countermeasures</a:t>
            </a:r>
            <a:r>
              <a:rPr lang="id-ID"/>
              <a:t>” </a:t>
            </a:r>
            <a:r>
              <a:rPr lang="en-US">
                <a:sym typeface="Wingdings" panose="05000000000000000000" pitchFamily="2" charset="2"/>
              </a:rPr>
              <a:t></a:t>
            </a:r>
            <a:r>
              <a:rPr lang="id-ID"/>
              <a:t> </a:t>
            </a:r>
            <a:r>
              <a:rPr lang="en-US"/>
              <a:t>u</a:t>
            </a:r>
            <a:r>
              <a:rPr lang="id-ID"/>
              <a:t>saha untuk mengurangi </a:t>
            </a:r>
            <a:r>
              <a:rPr lang="en-US" b="1">
                <a:solidFill>
                  <a:srgbClr val="C00000"/>
                </a:solidFill>
              </a:rPr>
              <a:t>ancaman</a:t>
            </a:r>
            <a:r>
              <a:rPr lang="en-US"/>
              <a:t>, </a:t>
            </a:r>
            <a:r>
              <a:rPr lang="en-US" b="1">
                <a:solidFill>
                  <a:srgbClr val="C00000"/>
                </a:solidFill>
              </a:rPr>
              <a:t>kelemahan</a:t>
            </a:r>
            <a:r>
              <a:rPr lang="en-US"/>
              <a:t>, </a:t>
            </a:r>
            <a:r>
              <a:rPr lang="en-US" b="1">
                <a:solidFill>
                  <a:srgbClr val="C00000"/>
                </a:solidFill>
              </a:rPr>
              <a:t>dampak</a:t>
            </a:r>
            <a:r>
              <a:rPr lang="en-US"/>
              <a:t>, dan </a:t>
            </a:r>
            <a:r>
              <a:rPr lang="en-US" b="1">
                <a:solidFill>
                  <a:srgbClr val="C00000"/>
                </a:solidFill>
              </a:rPr>
              <a:t>mendeteksi</a:t>
            </a:r>
            <a:r>
              <a:rPr lang="en-US"/>
              <a:t> kejadian yang tidak bersahabat, serta melakukan </a:t>
            </a:r>
            <a:r>
              <a:rPr lang="en-US" b="1">
                <a:solidFill>
                  <a:srgbClr val="00B050"/>
                </a:solidFill>
              </a:rPr>
              <a:t>recovery</a:t>
            </a:r>
            <a:r>
              <a:rPr lang="id-ID"/>
              <a:t>.</a:t>
            </a:r>
          </a:p>
        </p:txBody>
      </p:sp>
      <p:sp>
        <p:nvSpPr>
          <p:cNvPr id="4" name="Footer Placeholder 3"/>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p:cNvSpPr>
            <a:spLocks noGrp="1"/>
          </p:cNvSpPr>
          <p:nvPr>
            <p:ph type="sldNum" sz="quarter" idx="12"/>
          </p:nvPr>
        </p:nvSpPr>
        <p:spPr/>
        <p:txBody>
          <a:bodyPr/>
          <a:lstStyle/>
          <a:p>
            <a:fld id="{F23AFC95-989C-443A-BD3C-DAE4CC2D2739}" type="slidenum">
              <a:rPr lang="id-ID" smtClean="0"/>
              <a:t>13</a:t>
            </a:fld>
            <a:endParaRPr lang="id-ID"/>
          </a:p>
        </p:txBody>
      </p:sp>
      <p:pic>
        <p:nvPicPr>
          <p:cNvPr id="9" name="Picture 8">
            <a:extLst>
              <a:ext uri="{FF2B5EF4-FFF2-40B4-BE49-F238E27FC236}">
                <a16:creationId xmlns:a16="http://schemas.microsoft.com/office/drawing/2014/main" id="{9255F7B1-045C-47CB-8F2C-068ABAE05921}"/>
              </a:ext>
            </a:extLst>
          </p:cNvPr>
          <p:cNvPicPr>
            <a:picLocks noChangeAspect="1"/>
          </p:cNvPicPr>
          <p:nvPr/>
        </p:nvPicPr>
        <p:blipFill>
          <a:blip r:embed="rId2"/>
          <a:stretch>
            <a:fillRect/>
          </a:stretch>
        </p:blipFill>
        <p:spPr>
          <a:xfrm>
            <a:off x="8583742" y="2259338"/>
            <a:ext cx="2931825" cy="2931825"/>
          </a:xfrm>
          <a:prstGeom prst="rect">
            <a:avLst/>
          </a:prstGeom>
          <a:ln>
            <a:noFill/>
          </a:ln>
          <a:effectLst>
            <a:softEdge rad="112500"/>
          </a:effectLst>
        </p:spPr>
      </p:pic>
    </p:spTree>
    <p:extLst>
      <p:ext uri="{BB962C8B-B14F-4D97-AF65-F5344CB8AC3E}">
        <p14:creationId xmlns:p14="http://schemas.microsoft.com/office/powerpoint/2010/main" val="1325595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a:t>Aspek Keamanan</a:t>
            </a:r>
            <a:r>
              <a:rPr lang="en-US" b="1"/>
              <a:t> Sistem</a:t>
            </a:r>
            <a:endParaRPr lang="id-ID" b="1" dirty="0"/>
          </a:p>
        </p:txBody>
      </p:sp>
      <p:sp>
        <p:nvSpPr>
          <p:cNvPr id="3" name="Content Placeholder 2"/>
          <p:cNvSpPr>
            <a:spLocks noGrp="1"/>
          </p:cNvSpPr>
          <p:nvPr>
            <p:ph idx="1"/>
          </p:nvPr>
        </p:nvSpPr>
        <p:spPr/>
        <p:txBody>
          <a:bodyPr>
            <a:normAutofit lnSpcReduction="10000"/>
          </a:bodyPr>
          <a:lstStyle/>
          <a:p>
            <a:pPr marL="0" indent="0">
              <a:buNone/>
            </a:pPr>
            <a:r>
              <a:rPr lang="en-US"/>
              <a:t>M</a:t>
            </a:r>
            <a:r>
              <a:rPr lang="id-ID"/>
              <a:t>elingkupi aspek</a:t>
            </a:r>
            <a:r>
              <a:rPr lang="en-US"/>
              <a:t>-aspek</a:t>
            </a:r>
            <a:r>
              <a:rPr lang="id-ID"/>
              <a:t>:</a:t>
            </a:r>
            <a:endParaRPr lang="id-ID" dirty="0"/>
          </a:p>
          <a:p>
            <a:r>
              <a:rPr lang="id-ID"/>
              <a:t>Privacy</a:t>
            </a:r>
            <a:endParaRPr lang="id-ID" dirty="0"/>
          </a:p>
          <a:p>
            <a:r>
              <a:rPr lang="id-ID" dirty="0"/>
              <a:t>Integrity</a:t>
            </a:r>
          </a:p>
          <a:p>
            <a:r>
              <a:rPr lang="id-ID"/>
              <a:t>Authentication</a:t>
            </a:r>
            <a:endParaRPr lang="id-ID" dirty="0"/>
          </a:p>
          <a:p>
            <a:r>
              <a:rPr lang="id-ID"/>
              <a:t>Availability</a:t>
            </a:r>
            <a:endParaRPr lang="id-ID" dirty="0"/>
          </a:p>
          <a:p>
            <a:r>
              <a:rPr lang="id-ID"/>
              <a:t>Access control</a:t>
            </a:r>
            <a:endParaRPr lang="id-ID" dirty="0"/>
          </a:p>
          <a:p>
            <a:r>
              <a:rPr lang="id-ID"/>
              <a:t>Non-repudiation</a:t>
            </a:r>
            <a:endParaRPr lang="en-US"/>
          </a:p>
          <a:p>
            <a:endParaRPr lang="en-US"/>
          </a:p>
          <a:p>
            <a:pPr marL="0" indent="0">
              <a:buNone/>
            </a:pPr>
            <a:r>
              <a:rPr lang="id-ID" sz="1800"/>
              <a:t>(</a:t>
            </a:r>
            <a:r>
              <a:rPr lang="en-US" sz="1800"/>
              <a:t>Sumber: </a:t>
            </a:r>
            <a:r>
              <a:rPr lang="id-ID" sz="1800"/>
              <a:t>Garfinkel)</a:t>
            </a:r>
            <a:endParaRPr lang="id-ID" sz="1800" dirty="0"/>
          </a:p>
        </p:txBody>
      </p:sp>
      <p:sp>
        <p:nvSpPr>
          <p:cNvPr id="4" name="Footer Placeholder 3"/>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p:cNvSpPr>
            <a:spLocks noGrp="1"/>
          </p:cNvSpPr>
          <p:nvPr>
            <p:ph type="sldNum" sz="quarter" idx="12"/>
          </p:nvPr>
        </p:nvSpPr>
        <p:spPr/>
        <p:txBody>
          <a:bodyPr/>
          <a:lstStyle/>
          <a:p>
            <a:fld id="{F23AFC95-989C-443A-BD3C-DAE4CC2D2739}" type="slidenum">
              <a:rPr lang="id-ID" smtClean="0"/>
              <a:t>14</a:t>
            </a:fld>
            <a:endParaRPr lang="id-ID"/>
          </a:p>
        </p:txBody>
      </p:sp>
      <p:pic>
        <p:nvPicPr>
          <p:cNvPr id="10" name="Picture 9">
            <a:extLst>
              <a:ext uri="{FF2B5EF4-FFF2-40B4-BE49-F238E27FC236}">
                <a16:creationId xmlns:a16="http://schemas.microsoft.com/office/drawing/2014/main" id="{5E583660-647B-4535-84C1-008D4CDD8489}"/>
              </a:ext>
            </a:extLst>
          </p:cNvPr>
          <p:cNvPicPr>
            <a:picLocks noChangeAspect="1"/>
          </p:cNvPicPr>
          <p:nvPr/>
        </p:nvPicPr>
        <p:blipFill>
          <a:blip r:embed="rId2"/>
          <a:stretch>
            <a:fillRect/>
          </a:stretch>
        </p:blipFill>
        <p:spPr>
          <a:xfrm>
            <a:off x="6089754" y="1825625"/>
            <a:ext cx="5041691" cy="3358417"/>
          </a:xfrm>
          <a:prstGeom prst="rect">
            <a:avLst/>
          </a:prstGeom>
          <a:ln>
            <a:noFill/>
          </a:ln>
          <a:effectLst>
            <a:softEdge rad="112500"/>
          </a:effectLst>
        </p:spPr>
      </p:pic>
    </p:spTree>
    <p:extLst>
      <p:ext uri="{BB962C8B-B14F-4D97-AF65-F5344CB8AC3E}">
        <p14:creationId xmlns:p14="http://schemas.microsoft.com/office/powerpoint/2010/main" val="4264118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Privacy / Confidentialitiy</a:t>
            </a:r>
          </a:p>
        </p:txBody>
      </p:sp>
      <p:sp>
        <p:nvSpPr>
          <p:cNvPr id="3" name="Content Placeholder 2"/>
          <p:cNvSpPr>
            <a:spLocks noGrp="1"/>
          </p:cNvSpPr>
          <p:nvPr>
            <p:ph idx="1"/>
          </p:nvPr>
        </p:nvSpPr>
        <p:spPr/>
        <p:txBody>
          <a:bodyPr/>
          <a:lstStyle/>
          <a:p>
            <a:r>
              <a:rPr lang="id-ID" dirty="0"/>
              <a:t>Inti utama aspek </a:t>
            </a:r>
            <a:r>
              <a:rPr lang="id-ID" i="1" dirty="0"/>
              <a:t>privacy</a:t>
            </a:r>
            <a:r>
              <a:rPr lang="id-ID" dirty="0"/>
              <a:t> atau </a:t>
            </a:r>
            <a:r>
              <a:rPr lang="id-ID" i="1" dirty="0"/>
              <a:t>confidentialitiy</a:t>
            </a:r>
            <a:r>
              <a:rPr lang="id-ID" dirty="0"/>
              <a:t> adalah usaha untuk </a:t>
            </a:r>
            <a:r>
              <a:rPr lang="id-ID" u="sng" dirty="0"/>
              <a:t>menjaga informasi dari orang yang tidak berhak mengakses</a:t>
            </a:r>
            <a:r>
              <a:rPr lang="id-ID" dirty="0"/>
              <a:t>.</a:t>
            </a:r>
          </a:p>
          <a:p>
            <a:r>
              <a:rPr lang="en-US" b="1">
                <a:solidFill>
                  <a:srgbClr val="00B050"/>
                </a:solidFill>
              </a:rPr>
              <a:t>Privasi</a:t>
            </a:r>
            <a:r>
              <a:rPr lang="en-US"/>
              <a:t> </a:t>
            </a:r>
            <a:r>
              <a:rPr lang="en-US">
                <a:sym typeface="Wingdings" panose="05000000000000000000" pitchFamily="2" charset="2"/>
              </a:rPr>
              <a:t> </a:t>
            </a:r>
            <a:r>
              <a:rPr lang="id-ID"/>
              <a:t>Lebih kearah yang sifatnya </a:t>
            </a:r>
            <a:r>
              <a:rPr lang="en-US"/>
              <a:t>pribadi bukan utk dipublis.</a:t>
            </a:r>
          </a:p>
          <a:p>
            <a:r>
              <a:rPr lang="en-US" b="1">
                <a:solidFill>
                  <a:srgbClr val="00B050"/>
                </a:solidFill>
              </a:rPr>
              <a:t>C</a:t>
            </a:r>
            <a:r>
              <a:rPr lang="id-ID" b="1">
                <a:solidFill>
                  <a:srgbClr val="00B050"/>
                </a:solidFill>
              </a:rPr>
              <a:t>onfidentiality</a:t>
            </a:r>
            <a:r>
              <a:rPr lang="id-ID"/>
              <a:t> </a:t>
            </a:r>
            <a:r>
              <a:rPr lang="en-US">
                <a:sym typeface="Wingdings" panose="05000000000000000000" pitchFamily="2" charset="2"/>
              </a:rPr>
              <a:t> </a:t>
            </a:r>
            <a:r>
              <a:rPr lang="id-ID"/>
              <a:t>berhubungan dengan data</a:t>
            </a:r>
            <a:r>
              <a:rPr lang="en-US"/>
              <a:t>/info</a:t>
            </a:r>
            <a:r>
              <a:rPr lang="id-ID"/>
              <a:t> </a:t>
            </a:r>
            <a:r>
              <a:rPr lang="id-ID" dirty="0"/>
              <a:t>yang diberikan ke pihak lain untuk </a:t>
            </a:r>
            <a:r>
              <a:rPr lang="id-ID"/>
              <a:t>keperluan tertentu</a:t>
            </a:r>
            <a:r>
              <a:rPr lang="en-US"/>
              <a:t> yang bersifat pribadi</a:t>
            </a:r>
            <a:r>
              <a:rPr lang="id-ID"/>
              <a:t>.</a:t>
            </a:r>
            <a:endParaRPr lang="id-ID" dirty="0"/>
          </a:p>
          <a:p>
            <a:r>
              <a:rPr lang="id-ID" dirty="0"/>
              <a:t>Contoh:</a:t>
            </a:r>
          </a:p>
          <a:p>
            <a:pPr lvl="1"/>
            <a:r>
              <a:rPr lang="id-ID" dirty="0"/>
              <a:t>Privacy: e-mail user tidak boleh dibaca oleh administrator.</a:t>
            </a:r>
          </a:p>
          <a:p>
            <a:pPr lvl="1"/>
            <a:r>
              <a:rPr lang="id-ID"/>
              <a:t>Confidential</a:t>
            </a:r>
            <a:r>
              <a:rPr lang="en-US"/>
              <a:t>ity</a:t>
            </a:r>
            <a:r>
              <a:rPr lang="id-ID"/>
              <a:t>: data pribadi yang </a:t>
            </a:r>
            <a:r>
              <a:rPr lang="id-ID" dirty="0"/>
              <a:t>ingin diproteksi penggunaan dan penyebarannya. (Mis: nama ibu kandung).</a:t>
            </a:r>
          </a:p>
        </p:txBody>
      </p:sp>
      <p:sp>
        <p:nvSpPr>
          <p:cNvPr id="4" name="Footer Placeholder 3"/>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p:cNvSpPr>
            <a:spLocks noGrp="1"/>
          </p:cNvSpPr>
          <p:nvPr>
            <p:ph type="sldNum" sz="quarter" idx="12"/>
          </p:nvPr>
        </p:nvSpPr>
        <p:spPr/>
        <p:txBody>
          <a:bodyPr/>
          <a:lstStyle/>
          <a:p>
            <a:fld id="{F23AFC95-989C-443A-BD3C-DAE4CC2D2739}" type="slidenum">
              <a:rPr lang="id-ID" smtClean="0"/>
              <a:t>15</a:t>
            </a:fld>
            <a:endParaRPr lang="id-ID"/>
          </a:p>
        </p:txBody>
      </p:sp>
    </p:spTree>
    <p:extLst>
      <p:ext uri="{BB962C8B-B14F-4D97-AF65-F5344CB8AC3E}">
        <p14:creationId xmlns:p14="http://schemas.microsoft.com/office/powerpoint/2010/main" val="1474753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Integrity</a:t>
            </a:r>
          </a:p>
        </p:txBody>
      </p:sp>
      <p:sp>
        <p:nvSpPr>
          <p:cNvPr id="3" name="Content Placeholder 2"/>
          <p:cNvSpPr>
            <a:spLocks noGrp="1"/>
          </p:cNvSpPr>
          <p:nvPr>
            <p:ph idx="1"/>
          </p:nvPr>
        </p:nvSpPr>
        <p:spPr>
          <a:xfrm>
            <a:off x="838199" y="1825625"/>
            <a:ext cx="4258457" cy="4351338"/>
          </a:xfrm>
        </p:spPr>
        <p:txBody>
          <a:bodyPr/>
          <a:lstStyle/>
          <a:p>
            <a:r>
              <a:rPr lang="id-ID"/>
              <a:t>Aspek </a:t>
            </a:r>
            <a:r>
              <a:rPr lang="en-US"/>
              <a:t>yang</a:t>
            </a:r>
            <a:r>
              <a:rPr lang="id-ID"/>
              <a:t> </a:t>
            </a:r>
            <a:r>
              <a:rPr lang="id-ID" dirty="0"/>
              <a:t>menekankan bahwa informasi </a:t>
            </a:r>
            <a:r>
              <a:rPr lang="id-ID" b="1" dirty="0">
                <a:solidFill>
                  <a:srgbClr val="00B050"/>
                </a:solidFill>
              </a:rPr>
              <a:t>tidak boleh diubah tanpa seizin </a:t>
            </a:r>
            <a:r>
              <a:rPr lang="id-ID" dirty="0"/>
              <a:t>pemilik </a:t>
            </a:r>
            <a:r>
              <a:rPr lang="id-ID"/>
              <a:t>informasi.</a:t>
            </a:r>
            <a:r>
              <a:rPr lang="en-US"/>
              <a:t> </a:t>
            </a:r>
            <a:r>
              <a:rPr lang="id-ID"/>
              <a:t>Solusinya dapat menggunakan enkripsi </a:t>
            </a:r>
            <a:r>
              <a:rPr lang="id-ID" dirty="0"/>
              <a:t>dan </a:t>
            </a:r>
            <a:r>
              <a:rPr lang="id-ID"/>
              <a:t>digital signature</a:t>
            </a:r>
            <a:r>
              <a:rPr lang="en-US"/>
              <a:t>, dll</a:t>
            </a:r>
            <a:r>
              <a:rPr lang="id-ID"/>
              <a:t>.</a:t>
            </a:r>
            <a:endParaRPr lang="en-US"/>
          </a:p>
          <a:p>
            <a:r>
              <a:rPr lang="en-US"/>
              <a:t>Contoh: Seorang Admin tidak boleh melihat password client.</a:t>
            </a:r>
            <a:endParaRPr lang="id-ID" dirty="0"/>
          </a:p>
        </p:txBody>
      </p:sp>
      <p:sp>
        <p:nvSpPr>
          <p:cNvPr id="4" name="Footer Placeholder 3"/>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p:cNvSpPr>
            <a:spLocks noGrp="1"/>
          </p:cNvSpPr>
          <p:nvPr>
            <p:ph type="sldNum" sz="quarter" idx="12"/>
          </p:nvPr>
        </p:nvSpPr>
        <p:spPr/>
        <p:txBody>
          <a:bodyPr/>
          <a:lstStyle/>
          <a:p>
            <a:fld id="{F23AFC95-989C-443A-BD3C-DAE4CC2D2739}" type="slidenum">
              <a:rPr lang="id-ID" smtClean="0"/>
              <a:t>16</a:t>
            </a:fld>
            <a:endParaRPr lang="id-ID"/>
          </a:p>
        </p:txBody>
      </p:sp>
      <p:pic>
        <p:nvPicPr>
          <p:cNvPr id="9" name="Picture 8">
            <a:extLst>
              <a:ext uri="{FF2B5EF4-FFF2-40B4-BE49-F238E27FC236}">
                <a16:creationId xmlns:a16="http://schemas.microsoft.com/office/drawing/2014/main" id="{E0F8FB6A-2BBE-4C32-870C-29B943AF455B}"/>
              </a:ext>
            </a:extLst>
          </p:cNvPr>
          <p:cNvPicPr>
            <a:picLocks noChangeAspect="1"/>
          </p:cNvPicPr>
          <p:nvPr/>
        </p:nvPicPr>
        <p:blipFill>
          <a:blip r:embed="rId2"/>
          <a:stretch>
            <a:fillRect/>
          </a:stretch>
        </p:blipFill>
        <p:spPr>
          <a:xfrm>
            <a:off x="5753100" y="1825625"/>
            <a:ext cx="5715000" cy="3810000"/>
          </a:xfrm>
          <a:prstGeom prst="rect">
            <a:avLst/>
          </a:prstGeom>
        </p:spPr>
      </p:pic>
    </p:spTree>
    <p:extLst>
      <p:ext uri="{BB962C8B-B14F-4D97-AF65-F5344CB8AC3E}">
        <p14:creationId xmlns:p14="http://schemas.microsoft.com/office/powerpoint/2010/main" val="456983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Authentication</a:t>
            </a:r>
          </a:p>
        </p:txBody>
      </p:sp>
      <p:sp>
        <p:nvSpPr>
          <p:cNvPr id="3" name="Content Placeholder 2"/>
          <p:cNvSpPr>
            <a:spLocks noGrp="1"/>
          </p:cNvSpPr>
          <p:nvPr>
            <p:ph idx="1"/>
          </p:nvPr>
        </p:nvSpPr>
        <p:spPr>
          <a:xfrm>
            <a:off x="838199" y="1825625"/>
            <a:ext cx="10515599" cy="4351338"/>
          </a:xfrm>
        </p:spPr>
        <p:txBody>
          <a:bodyPr>
            <a:normAutofit/>
          </a:bodyPr>
          <a:lstStyle/>
          <a:p>
            <a:r>
              <a:rPr lang="en-US"/>
              <a:t>M</a:t>
            </a:r>
            <a:r>
              <a:rPr lang="id-ID"/>
              <a:t>etod</a:t>
            </a:r>
            <a:r>
              <a:rPr lang="en-US"/>
              <a:t>e</a:t>
            </a:r>
            <a:r>
              <a:rPr lang="id-ID"/>
              <a:t> </a:t>
            </a:r>
            <a:r>
              <a:rPr lang="id-ID" dirty="0"/>
              <a:t>untuk menyatakan bahwa </a:t>
            </a:r>
            <a:r>
              <a:rPr lang="id-ID" b="1" dirty="0">
                <a:solidFill>
                  <a:srgbClr val="00B050"/>
                </a:solidFill>
              </a:rPr>
              <a:t>informasi betul-betul asli</a:t>
            </a:r>
            <a:r>
              <a:rPr lang="id-ID" dirty="0"/>
              <a:t>, orang yang mengakses atau memberikan informasi adalah </a:t>
            </a:r>
            <a:r>
              <a:rPr lang="id-ID"/>
              <a:t>benar yang dimaksud.</a:t>
            </a:r>
            <a:r>
              <a:rPr lang="en-US"/>
              <a:t> B</a:t>
            </a:r>
            <a:r>
              <a:rPr lang="id-ID"/>
              <a:t>erhubungan dengan </a:t>
            </a:r>
            <a:r>
              <a:rPr lang="en-US"/>
              <a:t>A</a:t>
            </a:r>
            <a:r>
              <a:rPr lang="id-ID"/>
              <a:t>ccess </a:t>
            </a:r>
            <a:r>
              <a:rPr lang="en-US"/>
              <a:t>C</a:t>
            </a:r>
            <a:r>
              <a:rPr lang="id-ID"/>
              <a:t>ontrol</a:t>
            </a:r>
            <a:r>
              <a:rPr lang="en-US"/>
              <a:t> (</a:t>
            </a:r>
            <a:r>
              <a:rPr lang="id-ID"/>
              <a:t>pembatasan orang</a:t>
            </a:r>
            <a:r>
              <a:rPr lang="en-US"/>
              <a:t>/sistem</a:t>
            </a:r>
            <a:r>
              <a:rPr lang="id-ID"/>
              <a:t> yang dapat mengakses informasi</a:t>
            </a:r>
            <a:r>
              <a:rPr lang="en-US"/>
              <a:t>)</a:t>
            </a:r>
            <a:r>
              <a:rPr lang="id-ID"/>
              <a:t>.</a:t>
            </a:r>
          </a:p>
        </p:txBody>
      </p:sp>
      <p:sp>
        <p:nvSpPr>
          <p:cNvPr id="4" name="Footer Placeholder 3"/>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p:cNvSpPr>
            <a:spLocks noGrp="1"/>
          </p:cNvSpPr>
          <p:nvPr>
            <p:ph type="sldNum" sz="quarter" idx="12"/>
          </p:nvPr>
        </p:nvSpPr>
        <p:spPr/>
        <p:txBody>
          <a:bodyPr/>
          <a:lstStyle/>
          <a:p>
            <a:fld id="{F23AFC95-989C-443A-BD3C-DAE4CC2D2739}" type="slidenum">
              <a:rPr lang="id-ID" smtClean="0"/>
              <a:t>17</a:t>
            </a:fld>
            <a:endParaRPr lang="id-ID"/>
          </a:p>
        </p:txBody>
      </p:sp>
      <p:pic>
        <p:nvPicPr>
          <p:cNvPr id="7" name="Picture 6">
            <a:extLst>
              <a:ext uri="{FF2B5EF4-FFF2-40B4-BE49-F238E27FC236}">
                <a16:creationId xmlns:a16="http://schemas.microsoft.com/office/drawing/2014/main" id="{6D2C66A4-D9B1-4941-B60D-0697FBECF688}"/>
              </a:ext>
            </a:extLst>
          </p:cNvPr>
          <p:cNvPicPr>
            <a:picLocks noChangeAspect="1"/>
          </p:cNvPicPr>
          <p:nvPr/>
        </p:nvPicPr>
        <p:blipFill>
          <a:blip r:embed="rId2"/>
          <a:stretch>
            <a:fillRect/>
          </a:stretch>
        </p:blipFill>
        <p:spPr>
          <a:xfrm>
            <a:off x="5532148" y="3862647"/>
            <a:ext cx="4538744" cy="1953181"/>
          </a:xfrm>
          <a:prstGeom prst="rect">
            <a:avLst/>
          </a:prstGeom>
          <a:ln>
            <a:noFill/>
          </a:ln>
          <a:effectLst>
            <a:outerShdw blurRad="292100" dist="139700" dir="2700000" algn="tl" rotWithShape="0">
              <a:srgbClr val="333333">
                <a:alpha val="65000"/>
              </a:srgbClr>
            </a:outerShdw>
          </a:effectLst>
        </p:spPr>
      </p:pic>
      <p:sp>
        <p:nvSpPr>
          <p:cNvPr id="10" name="Content Placeholder 2">
            <a:extLst>
              <a:ext uri="{FF2B5EF4-FFF2-40B4-BE49-F238E27FC236}">
                <a16:creationId xmlns:a16="http://schemas.microsoft.com/office/drawing/2014/main" id="{53CD0B58-3E53-4D9E-987B-BB1C4C3E11BA}"/>
              </a:ext>
            </a:extLst>
          </p:cNvPr>
          <p:cNvSpPr txBox="1">
            <a:spLocks/>
          </p:cNvSpPr>
          <p:nvPr/>
        </p:nvSpPr>
        <p:spPr>
          <a:xfrm>
            <a:off x="838199" y="3686601"/>
            <a:ext cx="4538744" cy="1720037"/>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Contoh:</a:t>
            </a:r>
            <a:r>
              <a:rPr lang="id-ID"/>
              <a:t> </a:t>
            </a:r>
            <a:endParaRPr lang="en-US"/>
          </a:p>
          <a:p>
            <a:pPr marL="179388" indent="0">
              <a:buNone/>
            </a:pPr>
            <a:r>
              <a:rPr lang="en-US"/>
              <a:t>Penggunaan P</a:t>
            </a:r>
            <a:r>
              <a:rPr lang="id-ID"/>
              <a:t>assword, </a:t>
            </a:r>
            <a:r>
              <a:rPr lang="en-US"/>
              <a:t>Captcha, B</a:t>
            </a:r>
            <a:r>
              <a:rPr lang="id-ID"/>
              <a:t>iometric</a:t>
            </a:r>
            <a:r>
              <a:rPr lang="en-US"/>
              <a:t>, Pertanyaan, dll</a:t>
            </a:r>
            <a:r>
              <a:rPr lang="id-ID"/>
              <a:t>.</a:t>
            </a:r>
            <a:endParaRPr lang="id-ID" dirty="0"/>
          </a:p>
        </p:txBody>
      </p:sp>
    </p:spTree>
    <p:extLst>
      <p:ext uri="{BB962C8B-B14F-4D97-AF65-F5344CB8AC3E}">
        <p14:creationId xmlns:p14="http://schemas.microsoft.com/office/powerpoint/2010/main" val="289544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Availability</a:t>
            </a:r>
          </a:p>
        </p:txBody>
      </p:sp>
      <p:sp>
        <p:nvSpPr>
          <p:cNvPr id="3" name="Content Placeholder 2"/>
          <p:cNvSpPr>
            <a:spLocks noGrp="1"/>
          </p:cNvSpPr>
          <p:nvPr>
            <p:ph idx="1"/>
          </p:nvPr>
        </p:nvSpPr>
        <p:spPr>
          <a:xfrm>
            <a:off x="838200" y="1825625"/>
            <a:ext cx="10515600" cy="2146768"/>
          </a:xfrm>
        </p:spPr>
        <p:txBody>
          <a:bodyPr>
            <a:normAutofit/>
          </a:bodyPr>
          <a:lstStyle/>
          <a:p>
            <a:r>
              <a:rPr lang="en-US"/>
              <a:t>B</a:t>
            </a:r>
            <a:r>
              <a:rPr lang="id-ID"/>
              <a:t>erhubungan </a:t>
            </a:r>
            <a:r>
              <a:rPr lang="id-ID" dirty="0"/>
              <a:t>dengan </a:t>
            </a:r>
            <a:r>
              <a:rPr lang="id-ID" b="1" dirty="0">
                <a:solidFill>
                  <a:srgbClr val="00B050"/>
                </a:solidFill>
              </a:rPr>
              <a:t>ketersediaan informasi </a:t>
            </a:r>
            <a:r>
              <a:rPr lang="id-ID" dirty="0"/>
              <a:t>ketika dibutuhkan</a:t>
            </a:r>
            <a:r>
              <a:rPr lang="id-ID"/>
              <a:t>. </a:t>
            </a:r>
            <a:endParaRPr lang="id-ID" dirty="0"/>
          </a:p>
          <a:p>
            <a:r>
              <a:rPr lang="id-ID"/>
              <a:t>Contoh</a:t>
            </a:r>
            <a:r>
              <a:rPr lang="en-US"/>
              <a:t>: </a:t>
            </a:r>
            <a:r>
              <a:rPr lang="id-ID"/>
              <a:t>serangan </a:t>
            </a:r>
            <a:r>
              <a:rPr lang="en-US"/>
              <a:t>DoS </a:t>
            </a:r>
            <a:r>
              <a:rPr lang="en-US">
                <a:sym typeface="Wingdings" panose="05000000000000000000" pitchFamily="2" charset="2"/>
              </a:rPr>
              <a:t> </a:t>
            </a:r>
            <a:r>
              <a:rPr lang="id-ID"/>
              <a:t>“</a:t>
            </a:r>
            <a:r>
              <a:rPr lang="en-US" i="1"/>
              <a:t>D</a:t>
            </a:r>
            <a:r>
              <a:rPr lang="id-ID" i="1"/>
              <a:t>enial of </a:t>
            </a:r>
            <a:r>
              <a:rPr lang="en-US" i="1"/>
              <a:t>S</a:t>
            </a:r>
            <a:r>
              <a:rPr lang="id-ID" i="1"/>
              <a:t>ervice </a:t>
            </a:r>
            <a:r>
              <a:rPr lang="en-US" i="1"/>
              <a:t>A</a:t>
            </a:r>
            <a:r>
              <a:rPr lang="id-ID" i="1"/>
              <a:t>ttack”</a:t>
            </a:r>
            <a:r>
              <a:rPr lang="en-US" i="1"/>
              <a:t>, </a:t>
            </a:r>
            <a:r>
              <a:rPr lang="id-ID"/>
              <a:t>dimana </a:t>
            </a:r>
            <a:r>
              <a:rPr lang="id-ID" dirty="0"/>
              <a:t>server dikirimi </a:t>
            </a:r>
            <a:r>
              <a:rPr lang="id-ID"/>
              <a:t>permintaan </a:t>
            </a:r>
            <a:r>
              <a:rPr lang="en-US"/>
              <a:t>palsu </a:t>
            </a:r>
            <a:r>
              <a:rPr lang="id-ID"/>
              <a:t>yang bertubi-tubi sehingga </a:t>
            </a:r>
            <a:r>
              <a:rPr lang="id-ID" dirty="0"/>
              <a:t>tidak dapat melayani permintaan lain atau bahkan sampai </a:t>
            </a:r>
            <a:r>
              <a:rPr lang="id-ID" i="1" dirty="0"/>
              <a:t>down, hang, crash. </a:t>
            </a:r>
            <a:r>
              <a:rPr lang="id-ID" dirty="0"/>
              <a:t>Contoh lain adalah “mailbomb”.</a:t>
            </a:r>
          </a:p>
        </p:txBody>
      </p:sp>
      <p:sp>
        <p:nvSpPr>
          <p:cNvPr id="4" name="Footer Placeholder 3"/>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p:cNvSpPr>
            <a:spLocks noGrp="1"/>
          </p:cNvSpPr>
          <p:nvPr>
            <p:ph type="sldNum" sz="quarter" idx="12"/>
          </p:nvPr>
        </p:nvSpPr>
        <p:spPr/>
        <p:txBody>
          <a:bodyPr/>
          <a:lstStyle/>
          <a:p>
            <a:fld id="{F23AFC95-989C-443A-BD3C-DAE4CC2D2739}" type="slidenum">
              <a:rPr lang="id-ID" smtClean="0"/>
              <a:t>18</a:t>
            </a:fld>
            <a:endParaRPr lang="id-ID"/>
          </a:p>
        </p:txBody>
      </p:sp>
      <p:pic>
        <p:nvPicPr>
          <p:cNvPr id="6" name="Picture 2" descr="https://proferyk.files.wordpress.com/2012/01/faultolerance.png?w=332&amp;h=185">
            <a:extLst>
              <a:ext uri="{FF2B5EF4-FFF2-40B4-BE49-F238E27FC236}">
                <a16:creationId xmlns:a16="http://schemas.microsoft.com/office/drawing/2014/main" id="{0F5AD103-1841-476B-98E1-56971BD68A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9425" y="4107330"/>
            <a:ext cx="3614483" cy="18737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proferyk.files.wordpress.com/2012/01/scalability.png?w=353&amp;h=249">
            <a:extLst>
              <a:ext uri="{FF2B5EF4-FFF2-40B4-BE49-F238E27FC236}">
                <a16:creationId xmlns:a16="http://schemas.microsoft.com/office/drawing/2014/main" id="{B1337269-8C44-441A-8FCA-E74E51847C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1873" y="3724501"/>
            <a:ext cx="3614483" cy="227313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F1CB5BE3-1808-45C6-9003-54EB69CAF9D1}"/>
              </a:ext>
            </a:extLst>
          </p:cNvPr>
          <p:cNvSpPr txBox="1"/>
          <p:nvPr/>
        </p:nvSpPr>
        <p:spPr>
          <a:xfrm>
            <a:off x="1437806" y="5919550"/>
            <a:ext cx="1695138" cy="369332"/>
          </a:xfrm>
          <a:prstGeom prst="rect">
            <a:avLst/>
          </a:prstGeom>
          <a:noFill/>
        </p:spPr>
        <p:txBody>
          <a:bodyPr wrap="square">
            <a:spAutoFit/>
          </a:bodyPr>
          <a:lstStyle/>
          <a:p>
            <a:pPr algn="ctr"/>
            <a:r>
              <a:rPr lang="id-ID"/>
              <a:t>Fault Tolerance</a:t>
            </a:r>
            <a:endParaRPr lang="en-ID"/>
          </a:p>
        </p:txBody>
      </p:sp>
      <p:sp>
        <p:nvSpPr>
          <p:cNvPr id="11" name="TextBox 10">
            <a:extLst>
              <a:ext uri="{FF2B5EF4-FFF2-40B4-BE49-F238E27FC236}">
                <a16:creationId xmlns:a16="http://schemas.microsoft.com/office/drawing/2014/main" id="{FAB0C8B3-D8B2-4602-87BB-B87D5D3D7736}"/>
              </a:ext>
            </a:extLst>
          </p:cNvPr>
          <p:cNvSpPr txBox="1"/>
          <p:nvPr/>
        </p:nvSpPr>
        <p:spPr>
          <a:xfrm>
            <a:off x="8491705" y="5992325"/>
            <a:ext cx="1287298" cy="369332"/>
          </a:xfrm>
          <a:prstGeom prst="rect">
            <a:avLst/>
          </a:prstGeom>
          <a:noFill/>
        </p:spPr>
        <p:txBody>
          <a:bodyPr wrap="square">
            <a:spAutoFit/>
          </a:bodyPr>
          <a:lstStyle/>
          <a:p>
            <a:pPr algn="ctr"/>
            <a:r>
              <a:rPr lang="id-ID"/>
              <a:t>Scalability</a:t>
            </a:r>
            <a:endParaRPr lang="en-ID"/>
          </a:p>
        </p:txBody>
      </p:sp>
    </p:spTree>
    <p:extLst>
      <p:ext uri="{BB962C8B-B14F-4D97-AF65-F5344CB8AC3E}">
        <p14:creationId xmlns:p14="http://schemas.microsoft.com/office/powerpoint/2010/main" val="683850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proferyk.files.wordpress.com/2012/01/faultolerance.png?w=332&amp;h=18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389" y="2167817"/>
            <a:ext cx="6102851" cy="316371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84094" y="365125"/>
            <a:ext cx="10869706" cy="777875"/>
          </a:xfrm>
        </p:spPr>
        <p:txBody>
          <a:bodyPr/>
          <a:lstStyle/>
          <a:p>
            <a:r>
              <a:rPr lang="en-US"/>
              <a:t>Availability: </a:t>
            </a:r>
            <a:r>
              <a:rPr lang="id-ID"/>
              <a:t>Fault </a:t>
            </a:r>
            <a:r>
              <a:rPr lang="id-ID" dirty="0"/>
              <a:t>Tolerance</a:t>
            </a:r>
          </a:p>
        </p:txBody>
      </p:sp>
      <p:sp>
        <p:nvSpPr>
          <p:cNvPr id="3" name="Content Placeholder 2"/>
          <p:cNvSpPr>
            <a:spLocks noGrp="1"/>
          </p:cNvSpPr>
          <p:nvPr>
            <p:ph idx="1"/>
          </p:nvPr>
        </p:nvSpPr>
        <p:spPr>
          <a:xfrm>
            <a:off x="484094" y="1193616"/>
            <a:ext cx="9469375" cy="1542064"/>
          </a:xfrm>
        </p:spPr>
        <p:txBody>
          <a:bodyPr>
            <a:normAutofit/>
          </a:bodyPr>
          <a:lstStyle/>
          <a:p>
            <a:r>
              <a:rPr lang="en-US" sz="2400"/>
              <a:t>S</a:t>
            </a:r>
            <a:r>
              <a:rPr lang="id-ID" sz="2400"/>
              <a:t>eluruh infrastruktur</a:t>
            </a:r>
            <a:r>
              <a:rPr lang="en-US" sz="2400"/>
              <a:t> harus</a:t>
            </a:r>
            <a:r>
              <a:rPr lang="id-ID" sz="2400"/>
              <a:t> </a:t>
            </a:r>
            <a:r>
              <a:rPr lang="id-ID" sz="2400" dirty="0"/>
              <a:t>dapat terus berjalan </a:t>
            </a:r>
            <a:r>
              <a:rPr lang="id-ID" sz="2400"/>
              <a:t>tanpa ada </a:t>
            </a:r>
            <a:r>
              <a:rPr lang="id-ID" sz="2400" dirty="0"/>
              <a:t>gangguan. </a:t>
            </a:r>
          </a:p>
          <a:p>
            <a:r>
              <a:rPr lang="id-ID" sz="2400" dirty="0"/>
              <a:t>Ketika ada gangguan, </a:t>
            </a:r>
            <a:r>
              <a:rPr lang="id-ID" sz="2400"/>
              <a:t>sistem harus </a:t>
            </a:r>
            <a:r>
              <a:rPr lang="id-ID" sz="2400" dirty="0"/>
              <a:t>tetap </a:t>
            </a:r>
            <a:r>
              <a:rPr lang="id-ID" sz="2400"/>
              <a:t>berjalan tanpa </a:t>
            </a:r>
            <a:r>
              <a:rPr lang="id-ID" sz="2400" dirty="0"/>
              <a:t>mengalami penurunan </a:t>
            </a:r>
            <a:r>
              <a:rPr lang="id-ID" sz="2400"/>
              <a:t>performa </a:t>
            </a:r>
            <a:r>
              <a:rPr lang="en-US" sz="2400"/>
              <a:t>atau</a:t>
            </a:r>
            <a:r>
              <a:rPr lang="id-ID" sz="2400"/>
              <a:t> </a:t>
            </a:r>
            <a:r>
              <a:rPr lang="id-ID" sz="2400" dirty="0"/>
              <a:t>mati total. </a:t>
            </a:r>
          </a:p>
        </p:txBody>
      </p:sp>
      <p:sp>
        <p:nvSpPr>
          <p:cNvPr id="4" name="Footer Placeholder 3"/>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p:cNvSpPr>
            <a:spLocks noGrp="1"/>
          </p:cNvSpPr>
          <p:nvPr>
            <p:ph type="sldNum" sz="quarter" idx="12"/>
          </p:nvPr>
        </p:nvSpPr>
        <p:spPr/>
        <p:txBody>
          <a:bodyPr/>
          <a:lstStyle/>
          <a:p>
            <a:fld id="{F23AFC95-989C-443A-BD3C-DAE4CC2D2739}" type="slidenum">
              <a:rPr lang="id-ID" smtClean="0"/>
              <a:t>19</a:t>
            </a:fld>
            <a:endParaRPr lang="id-ID"/>
          </a:p>
        </p:txBody>
      </p:sp>
      <p:sp>
        <p:nvSpPr>
          <p:cNvPr id="6" name="Rectangle 5"/>
          <p:cNvSpPr/>
          <p:nvPr/>
        </p:nvSpPr>
        <p:spPr>
          <a:xfrm>
            <a:off x="484095" y="2386985"/>
            <a:ext cx="5422030" cy="3785652"/>
          </a:xfrm>
          <a:prstGeom prst="rect">
            <a:avLst/>
          </a:prstGeom>
        </p:spPr>
        <p:txBody>
          <a:bodyPr wrap="square">
            <a:spAutoFit/>
          </a:bodyPr>
          <a:lstStyle/>
          <a:p>
            <a:pPr marL="174625" indent="-174625">
              <a:buFont typeface="Arial" panose="020B0604020202020204" pitchFamily="34" charset="0"/>
              <a:buChar char="•"/>
            </a:pPr>
            <a:r>
              <a:rPr lang="id-ID" sz="2400"/>
              <a:t>D</a:t>
            </a:r>
            <a:r>
              <a:rPr lang="en-US" sz="2400"/>
              <a:t>apat d</a:t>
            </a:r>
            <a:r>
              <a:rPr lang="id-ID" sz="2400"/>
              <a:t>ilakukan dengan cara</a:t>
            </a:r>
            <a:r>
              <a:rPr lang="en-US" sz="2400"/>
              <a:t>:</a:t>
            </a:r>
          </a:p>
          <a:p>
            <a:pPr marL="631825" lvl="1" indent="-174625">
              <a:buFont typeface="Arial" panose="020B0604020202020204" pitchFamily="34" charset="0"/>
              <a:buChar char="•"/>
            </a:pPr>
            <a:r>
              <a:rPr lang="en-US" sz="2400" b="1"/>
              <a:t>R</a:t>
            </a:r>
            <a:r>
              <a:rPr lang="id-ID" sz="2400" b="1"/>
              <a:t>edundancy</a:t>
            </a:r>
            <a:r>
              <a:rPr lang="en-US" sz="2400"/>
              <a:t> </a:t>
            </a:r>
            <a:r>
              <a:rPr lang="en-US" sz="2400">
                <a:sym typeface="Wingdings" panose="05000000000000000000" pitchFamily="2" charset="2"/>
              </a:rPr>
              <a:t> </a:t>
            </a:r>
            <a:r>
              <a:rPr lang="id-ID" sz="2400"/>
              <a:t>duplikasi jalur</a:t>
            </a:r>
            <a:r>
              <a:rPr lang="en-US" sz="2400"/>
              <a:t>, atau perangkat </a:t>
            </a:r>
            <a:r>
              <a:rPr lang="id-ID" sz="2400"/>
              <a:t>yang digunakan. </a:t>
            </a:r>
            <a:endParaRPr lang="en-US" sz="2400"/>
          </a:p>
          <a:p>
            <a:pPr marL="631825" lvl="1" indent="-174625">
              <a:buFont typeface="Arial" panose="020B0604020202020204" pitchFamily="34" charset="0"/>
              <a:buChar char="•"/>
            </a:pPr>
            <a:r>
              <a:rPr lang="id-ID" sz="2400" b="1"/>
              <a:t>Failover </a:t>
            </a:r>
            <a:r>
              <a:rPr lang="en-US" sz="2400" b="1"/>
              <a:t>C</a:t>
            </a:r>
            <a:r>
              <a:rPr lang="id-ID" sz="2400" b="1"/>
              <a:t>luster </a:t>
            </a:r>
            <a:r>
              <a:rPr lang="en-US" sz="2400" b="1">
                <a:sym typeface="Wingdings" panose="05000000000000000000" pitchFamily="2" charset="2"/>
              </a:rPr>
              <a:t></a:t>
            </a:r>
            <a:r>
              <a:rPr lang="en-US" sz="2400" b="1" i="1">
                <a:sym typeface="Wingdings" panose="05000000000000000000" pitchFamily="2" charset="2"/>
              </a:rPr>
              <a:t> </a:t>
            </a:r>
            <a:r>
              <a:rPr lang="en-US" sz="2400"/>
              <a:t>Ku</a:t>
            </a:r>
            <a:r>
              <a:rPr lang="id-ID" sz="2400"/>
              <a:t>mpulan </a:t>
            </a:r>
            <a:r>
              <a:rPr lang="id-ID" sz="2400" i="1"/>
              <a:t>device</a:t>
            </a:r>
            <a:r>
              <a:rPr lang="id-ID" sz="2400"/>
              <a:t> yang </a:t>
            </a:r>
            <a:r>
              <a:rPr lang="en-US" sz="2400"/>
              <a:t>saling </a:t>
            </a:r>
            <a:r>
              <a:rPr lang="id-ID" sz="2400"/>
              <a:t>terhubung ketika salah </a:t>
            </a:r>
            <a:r>
              <a:rPr lang="en-US" sz="2400"/>
              <a:t>satu mati</a:t>
            </a:r>
            <a:r>
              <a:rPr lang="id-ID" sz="2400"/>
              <a:t>, maka </a:t>
            </a:r>
            <a:r>
              <a:rPr lang="en-US" sz="2400" i="1"/>
              <a:t>yang</a:t>
            </a:r>
            <a:r>
              <a:rPr lang="id-ID" sz="2400"/>
              <a:t> lain menunggu trigger</a:t>
            </a:r>
            <a:r>
              <a:rPr lang="en-US" sz="2400"/>
              <a:t> dan </a:t>
            </a:r>
            <a:r>
              <a:rPr lang="id-ID" sz="2400"/>
              <a:t>mengambil alih.</a:t>
            </a:r>
            <a:endParaRPr lang="en-US" sz="2400"/>
          </a:p>
          <a:p>
            <a:pPr marL="631825" lvl="1" indent="-174625">
              <a:buFont typeface="Arial" panose="020B0604020202020204" pitchFamily="34" charset="0"/>
              <a:buChar char="•"/>
            </a:pPr>
            <a:r>
              <a:rPr lang="id-ID" sz="2400" b="1"/>
              <a:t>Load </a:t>
            </a:r>
            <a:r>
              <a:rPr lang="en-US" sz="2400" b="1"/>
              <a:t>B</a:t>
            </a:r>
            <a:r>
              <a:rPr lang="id-ID" sz="2400" b="1"/>
              <a:t>alancing</a:t>
            </a:r>
            <a:r>
              <a:rPr lang="en-US" sz="2400" b="1"/>
              <a:t> </a:t>
            </a:r>
            <a:r>
              <a:rPr lang="en-US" sz="2400">
                <a:sym typeface="Wingdings" panose="05000000000000000000" pitchFamily="2" charset="2"/>
              </a:rPr>
              <a:t></a:t>
            </a:r>
            <a:r>
              <a:rPr lang="id-ID" sz="2400"/>
              <a:t> kumpulan device yang menyeimbangkan beban kerja dalam mengelola proses.</a:t>
            </a:r>
          </a:p>
        </p:txBody>
      </p:sp>
    </p:spTree>
    <p:extLst>
      <p:ext uri="{BB962C8B-B14F-4D97-AF65-F5344CB8AC3E}">
        <p14:creationId xmlns:p14="http://schemas.microsoft.com/office/powerpoint/2010/main" val="4214472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a:t>Outline</a:t>
            </a:r>
            <a:endParaRPr lang="id-ID" b="1" dirty="0"/>
          </a:p>
        </p:txBody>
      </p:sp>
      <p:sp>
        <p:nvSpPr>
          <p:cNvPr id="3" name="Content Placeholder 2"/>
          <p:cNvSpPr>
            <a:spLocks noGrp="1"/>
          </p:cNvSpPr>
          <p:nvPr>
            <p:ph idx="1"/>
          </p:nvPr>
        </p:nvSpPr>
        <p:spPr>
          <a:xfrm>
            <a:off x="838200" y="1825625"/>
            <a:ext cx="6155028" cy="4351338"/>
          </a:xfrm>
        </p:spPr>
        <p:txBody>
          <a:bodyPr>
            <a:normAutofit/>
          </a:bodyPr>
          <a:lstStyle/>
          <a:p>
            <a:r>
              <a:rPr lang="en-US"/>
              <a:t>Fakta-fakta</a:t>
            </a:r>
          </a:p>
          <a:p>
            <a:r>
              <a:rPr lang="en-US"/>
              <a:t>Isu-isu Keamanan Sistem</a:t>
            </a:r>
          </a:p>
          <a:p>
            <a:r>
              <a:rPr lang="en-US"/>
              <a:t>Statistik Keamanan Sistem</a:t>
            </a:r>
          </a:p>
          <a:p>
            <a:r>
              <a:rPr lang="id-ID"/>
              <a:t>Klasifikasi Kejahatan Komputer</a:t>
            </a:r>
          </a:p>
          <a:p>
            <a:r>
              <a:rPr lang="en-US"/>
              <a:t>Pengelolaan Resiko (</a:t>
            </a:r>
            <a:r>
              <a:rPr lang="en-US" i="1"/>
              <a:t>Risk Management</a:t>
            </a:r>
            <a:r>
              <a:rPr lang="en-US"/>
              <a:t>)</a:t>
            </a:r>
          </a:p>
          <a:p>
            <a:r>
              <a:rPr lang="id-ID"/>
              <a:t>Aspek</a:t>
            </a:r>
            <a:r>
              <a:rPr lang="en-US"/>
              <a:t>-Aspek Keamanan Sistem</a:t>
            </a:r>
            <a:endParaRPr lang="id-ID"/>
          </a:p>
          <a:p>
            <a:r>
              <a:rPr lang="en-US"/>
              <a:t>Istilah-istilah Dunia Cyber</a:t>
            </a:r>
          </a:p>
          <a:p>
            <a:endParaRPr lang="id-ID" dirty="0"/>
          </a:p>
        </p:txBody>
      </p:sp>
      <p:sp>
        <p:nvSpPr>
          <p:cNvPr id="4" name="Footer Placeholder 3"/>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p:cNvSpPr>
            <a:spLocks noGrp="1"/>
          </p:cNvSpPr>
          <p:nvPr>
            <p:ph type="sldNum" sz="quarter" idx="12"/>
          </p:nvPr>
        </p:nvSpPr>
        <p:spPr/>
        <p:txBody>
          <a:bodyPr/>
          <a:lstStyle/>
          <a:p>
            <a:fld id="{F23AFC95-989C-443A-BD3C-DAE4CC2D2739}" type="slidenum">
              <a:rPr lang="id-ID" smtClean="0"/>
              <a:t>2</a:t>
            </a:fld>
            <a:endParaRPr lang="id-ID"/>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2819" y="1027906"/>
            <a:ext cx="3726475" cy="3726475"/>
          </a:xfrm>
          <a:prstGeom prst="rect">
            <a:avLst/>
          </a:prstGeom>
        </p:spPr>
      </p:pic>
    </p:spTree>
    <p:extLst>
      <p:ext uri="{BB962C8B-B14F-4D97-AF65-F5344CB8AC3E}">
        <p14:creationId xmlns:p14="http://schemas.microsoft.com/office/powerpoint/2010/main" val="2188341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proferyk.files.wordpress.com/2012/01/scalability.png?w=353&amp;h=2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3365" y="1705100"/>
            <a:ext cx="6782361" cy="426539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84094" y="365125"/>
            <a:ext cx="10869706" cy="777875"/>
          </a:xfrm>
        </p:spPr>
        <p:txBody>
          <a:bodyPr/>
          <a:lstStyle/>
          <a:p>
            <a:r>
              <a:rPr lang="en-US"/>
              <a:t>Availability: </a:t>
            </a:r>
            <a:r>
              <a:rPr lang="id-ID"/>
              <a:t>Scalability</a:t>
            </a:r>
            <a:endParaRPr lang="id-ID" dirty="0"/>
          </a:p>
        </p:txBody>
      </p:sp>
      <p:sp>
        <p:nvSpPr>
          <p:cNvPr id="3" name="Content Placeholder 2"/>
          <p:cNvSpPr>
            <a:spLocks noGrp="1"/>
          </p:cNvSpPr>
          <p:nvPr>
            <p:ph idx="1"/>
          </p:nvPr>
        </p:nvSpPr>
        <p:spPr>
          <a:xfrm>
            <a:off x="838200" y="1193616"/>
            <a:ext cx="8924365" cy="1001734"/>
          </a:xfrm>
        </p:spPr>
        <p:txBody>
          <a:bodyPr>
            <a:normAutofit/>
          </a:bodyPr>
          <a:lstStyle/>
          <a:p>
            <a:r>
              <a:rPr lang="id-ID" dirty="0"/>
              <a:t>Bagaimana menjaga </a:t>
            </a:r>
            <a:r>
              <a:rPr lang="id-ID"/>
              <a:t>performa agar </a:t>
            </a:r>
            <a:r>
              <a:rPr lang="id-ID" dirty="0"/>
              <a:t>tidak berkurang </a:t>
            </a:r>
            <a:r>
              <a:rPr lang="id-ID"/>
              <a:t>ketika melakukan ekspansi </a:t>
            </a:r>
            <a:r>
              <a:rPr lang="en-US"/>
              <a:t>system. </a:t>
            </a:r>
          </a:p>
        </p:txBody>
      </p:sp>
      <p:sp>
        <p:nvSpPr>
          <p:cNvPr id="4" name="Footer Placeholder 3"/>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p:cNvSpPr>
            <a:spLocks noGrp="1"/>
          </p:cNvSpPr>
          <p:nvPr>
            <p:ph type="sldNum" sz="quarter" idx="12"/>
          </p:nvPr>
        </p:nvSpPr>
        <p:spPr/>
        <p:txBody>
          <a:bodyPr/>
          <a:lstStyle/>
          <a:p>
            <a:fld id="{F23AFC95-989C-443A-BD3C-DAE4CC2D2739}" type="slidenum">
              <a:rPr lang="id-ID" smtClean="0"/>
              <a:t>20</a:t>
            </a:fld>
            <a:endParaRPr lang="id-ID"/>
          </a:p>
        </p:txBody>
      </p:sp>
      <p:sp>
        <p:nvSpPr>
          <p:cNvPr id="6" name="Rectangle 5"/>
          <p:cNvSpPr/>
          <p:nvPr/>
        </p:nvSpPr>
        <p:spPr>
          <a:xfrm>
            <a:off x="838200" y="2195350"/>
            <a:ext cx="3507552" cy="2246769"/>
          </a:xfrm>
          <a:prstGeom prst="rect">
            <a:avLst/>
          </a:prstGeom>
        </p:spPr>
        <p:txBody>
          <a:bodyPr wrap="square">
            <a:spAutoFit/>
          </a:bodyPr>
          <a:lstStyle/>
          <a:p>
            <a:pPr marL="174625" indent="-174625">
              <a:buFont typeface="Arial" panose="020B0604020202020204" pitchFamily="34" charset="0"/>
              <a:buChar char="•"/>
            </a:pPr>
            <a:r>
              <a:rPr lang="en-US" sz="2800"/>
              <a:t>Misal:</a:t>
            </a:r>
          </a:p>
          <a:p>
            <a:pPr marL="179388"/>
            <a:r>
              <a:rPr lang="en-US" sz="2800"/>
              <a:t>Perombakan jaringan atau penambahan user yang dilakukan oleh Google</a:t>
            </a:r>
            <a:r>
              <a:rPr lang="id-ID" sz="2800"/>
              <a:t>. </a:t>
            </a:r>
            <a:endParaRPr lang="id-ID" sz="2800" dirty="0"/>
          </a:p>
        </p:txBody>
      </p:sp>
    </p:spTree>
    <p:extLst>
      <p:ext uri="{BB962C8B-B14F-4D97-AF65-F5344CB8AC3E}">
        <p14:creationId xmlns:p14="http://schemas.microsoft.com/office/powerpoint/2010/main" val="1063502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Access Control</a:t>
            </a:r>
          </a:p>
        </p:txBody>
      </p:sp>
      <p:sp>
        <p:nvSpPr>
          <p:cNvPr id="3" name="Content Placeholder 2"/>
          <p:cNvSpPr>
            <a:spLocks noGrp="1"/>
          </p:cNvSpPr>
          <p:nvPr>
            <p:ph idx="1"/>
          </p:nvPr>
        </p:nvSpPr>
        <p:spPr>
          <a:xfrm>
            <a:off x="838200" y="1825625"/>
            <a:ext cx="6791793" cy="4351338"/>
          </a:xfrm>
        </p:spPr>
        <p:txBody>
          <a:bodyPr/>
          <a:lstStyle/>
          <a:p>
            <a:r>
              <a:rPr lang="en-US"/>
              <a:t>B</a:t>
            </a:r>
            <a:r>
              <a:rPr lang="id-ID"/>
              <a:t>erhubungan </a:t>
            </a:r>
            <a:r>
              <a:rPr lang="id-ID" dirty="0"/>
              <a:t>dengan </a:t>
            </a:r>
            <a:r>
              <a:rPr lang="id-ID" b="1" dirty="0">
                <a:solidFill>
                  <a:srgbClr val="00B050"/>
                </a:solidFill>
              </a:rPr>
              <a:t>cara pengaturan </a:t>
            </a:r>
            <a:r>
              <a:rPr lang="id-ID" b="1">
                <a:solidFill>
                  <a:srgbClr val="00B050"/>
                </a:solidFill>
              </a:rPr>
              <a:t>akses </a:t>
            </a:r>
            <a:r>
              <a:rPr lang="en-US"/>
              <a:t>atau </a:t>
            </a:r>
            <a:r>
              <a:rPr lang="id-ID" b="1">
                <a:solidFill>
                  <a:srgbClr val="00B050"/>
                </a:solidFill>
              </a:rPr>
              <a:t>pembatasan</a:t>
            </a:r>
            <a:r>
              <a:rPr lang="id-ID"/>
              <a:t> orang</a:t>
            </a:r>
            <a:r>
              <a:rPr lang="en-US"/>
              <a:t>/sistem</a:t>
            </a:r>
            <a:r>
              <a:rPr lang="id-ID"/>
              <a:t> yang dapat mengakses informasi</a:t>
            </a:r>
            <a:r>
              <a:rPr lang="en-US"/>
              <a:t>.</a:t>
            </a:r>
            <a:endParaRPr lang="id-ID" dirty="0"/>
          </a:p>
          <a:p>
            <a:r>
              <a:rPr lang="id-ID" dirty="0"/>
              <a:t>Biasanya berhubungan dengan klasifikasi data (public, private, confidential, top secret) &amp; user, </a:t>
            </a:r>
            <a:r>
              <a:rPr lang="id-ID"/>
              <a:t>mekanisme authentication. </a:t>
            </a:r>
            <a:endParaRPr lang="id-ID" dirty="0"/>
          </a:p>
          <a:p>
            <a:r>
              <a:rPr lang="en-US"/>
              <a:t>Contoh: Penggunaan </a:t>
            </a:r>
            <a:r>
              <a:rPr lang="id-ID"/>
              <a:t>kombinasi </a:t>
            </a:r>
            <a:r>
              <a:rPr lang="id-ID" dirty="0"/>
              <a:t>userid / password atau dengan menggunakan mekanisme lain (seperti kartu, biometrics).</a:t>
            </a:r>
          </a:p>
        </p:txBody>
      </p:sp>
      <p:sp>
        <p:nvSpPr>
          <p:cNvPr id="4" name="Footer Placeholder 3"/>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p:cNvSpPr>
            <a:spLocks noGrp="1"/>
          </p:cNvSpPr>
          <p:nvPr>
            <p:ph type="sldNum" sz="quarter" idx="12"/>
          </p:nvPr>
        </p:nvSpPr>
        <p:spPr/>
        <p:txBody>
          <a:bodyPr/>
          <a:lstStyle/>
          <a:p>
            <a:fld id="{F23AFC95-989C-443A-BD3C-DAE4CC2D2739}" type="slidenum">
              <a:rPr lang="id-ID" smtClean="0"/>
              <a:t>21</a:t>
            </a:fld>
            <a:endParaRPr lang="id-ID"/>
          </a:p>
        </p:txBody>
      </p:sp>
      <p:pic>
        <p:nvPicPr>
          <p:cNvPr id="7" name="Picture 6">
            <a:extLst>
              <a:ext uri="{FF2B5EF4-FFF2-40B4-BE49-F238E27FC236}">
                <a16:creationId xmlns:a16="http://schemas.microsoft.com/office/drawing/2014/main" id="{FE4F4827-9CDA-42DD-A388-EBB99FB17E01}"/>
              </a:ext>
            </a:extLst>
          </p:cNvPr>
          <p:cNvPicPr>
            <a:picLocks noChangeAspect="1"/>
          </p:cNvPicPr>
          <p:nvPr/>
        </p:nvPicPr>
        <p:blipFill>
          <a:blip r:embed="rId2"/>
          <a:stretch>
            <a:fillRect/>
          </a:stretch>
        </p:blipFill>
        <p:spPr>
          <a:xfrm>
            <a:off x="7854165" y="1982007"/>
            <a:ext cx="3769502" cy="25966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48772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Non-repudiation</a:t>
            </a:r>
          </a:p>
        </p:txBody>
      </p:sp>
      <p:sp>
        <p:nvSpPr>
          <p:cNvPr id="3" name="Content Placeholder 2"/>
          <p:cNvSpPr>
            <a:spLocks noGrp="1"/>
          </p:cNvSpPr>
          <p:nvPr>
            <p:ph idx="1"/>
          </p:nvPr>
        </p:nvSpPr>
        <p:spPr/>
        <p:txBody>
          <a:bodyPr>
            <a:normAutofit/>
          </a:bodyPr>
          <a:lstStyle/>
          <a:p>
            <a:r>
              <a:rPr lang="id-ID" dirty="0"/>
              <a:t>Aspek ini menjaga agar seseorang </a:t>
            </a:r>
            <a:r>
              <a:rPr lang="id-ID" b="1" dirty="0">
                <a:solidFill>
                  <a:srgbClr val="00B050"/>
                </a:solidFill>
              </a:rPr>
              <a:t>tidak dapat menyangkal</a:t>
            </a:r>
            <a:r>
              <a:rPr lang="id-ID" dirty="0"/>
              <a:t> telah melakukan sebuah transaksi. </a:t>
            </a:r>
          </a:p>
          <a:p>
            <a:r>
              <a:rPr lang="id-ID" dirty="0"/>
              <a:t>Contoh</a:t>
            </a:r>
            <a:r>
              <a:rPr lang="id-ID"/>
              <a:t>: </a:t>
            </a:r>
            <a:r>
              <a:rPr lang="en-US"/>
              <a:t>Pemilik Toko Online tidak bisa menyangkal bahwa seseorang telah berbelanja di toko tersebut karena ia dapat menunjukkan Invoice.</a:t>
            </a:r>
          </a:p>
          <a:p>
            <a:r>
              <a:rPr lang="id-ID"/>
              <a:t>Penggunaan </a:t>
            </a:r>
            <a:r>
              <a:rPr lang="id-ID" dirty="0"/>
              <a:t>digital signature, certifiates, dan teknologi kriptografi secara umum dapat menjaga aspek ini. Akan tetapi hal ini masih harus didukung oleh hukum sehingga status dari digital signature itu jelas legal.</a:t>
            </a:r>
          </a:p>
        </p:txBody>
      </p:sp>
      <p:sp>
        <p:nvSpPr>
          <p:cNvPr id="4" name="Footer Placeholder 3"/>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p:cNvSpPr>
            <a:spLocks noGrp="1"/>
          </p:cNvSpPr>
          <p:nvPr>
            <p:ph type="sldNum" sz="quarter" idx="12"/>
          </p:nvPr>
        </p:nvSpPr>
        <p:spPr/>
        <p:txBody>
          <a:bodyPr/>
          <a:lstStyle/>
          <a:p>
            <a:fld id="{F23AFC95-989C-443A-BD3C-DAE4CC2D2739}" type="slidenum">
              <a:rPr lang="id-ID" smtClean="0"/>
              <a:t>22</a:t>
            </a:fld>
            <a:endParaRPr lang="id-ID"/>
          </a:p>
        </p:txBody>
      </p:sp>
    </p:spTree>
    <p:extLst>
      <p:ext uri="{BB962C8B-B14F-4D97-AF65-F5344CB8AC3E}">
        <p14:creationId xmlns:p14="http://schemas.microsoft.com/office/powerpoint/2010/main" val="294675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F784A-0785-4572-9971-F656951296E0}"/>
              </a:ext>
            </a:extLst>
          </p:cNvPr>
          <p:cNvSpPr>
            <a:spLocks noGrp="1"/>
          </p:cNvSpPr>
          <p:nvPr>
            <p:ph type="title"/>
          </p:nvPr>
        </p:nvSpPr>
        <p:spPr/>
        <p:txBody>
          <a:bodyPr/>
          <a:lstStyle/>
          <a:p>
            <a:r>
              <a:rPr lang="en-US"/>
              <a:t>Macam-macam Istilah Keamanan</a:t>
            </a:r>
            <a:endParaRPr lang="en-ID"/>
          </a:p>
        </p:txBody>
      </p:sp>
      <p:sp>
        <p:nvSpPr>
          <p:cNvPr id="3" name="Content Placeholder 2">
            <a:extLst>
              <a:ext uri="{FF2B5EF4-FFF2-40B4-BE49-F238E27FC236}">
                <a16:creationId xmlns:a16="http://schemas.microsoft.com/office/drawing/2014/main" id="{838ECB71-AC81-4F8E-BB5A-81F8E8303665}"/>
              </a:ext>
            </a:extLst>
          </p:cNvPr>
          <p:cNvSpPr>
            <a:spLocks noGrp="1"/>
          </p:cNvSpPr>
          <p:nvPr>
            <p:ph idx="1"/>
          </p:nvPr>
        </p:nvSpPr>
        <p:spPr>
          <a:xfrm>
            <a:off x="838200" y="1825625"/>
            <a:ext cx="4893129" cy="4351338"/>
          </a:xfrm>
        </p:spPr>
        <p:txBody>
          <a:bodyPr>
            <a:normAutofit fontScale="92500" lnSpcReduction="10000"/>
          </a:bodyPr>
          <a:lstStyle/>
          <a:p>
            <a:r>
              <a:rPr lang="en-ID"/>
              <a:t>Hacker &amp; Cracker</a:t>
            </a:r>
          </a:p>
          <a:p>
            <a:r>
              <a:rPr lang="en-ID"/>
              <a:t>Phreaker</a:t>
            </a:r>
          </a:p>
          <a:p>
            <a:r>
              <a:rPr lang="en-ID"/>
              <a:t>Denial of Service Attack (DoS)</a:t>
            </a:r>
          </a:p>
          <a:p>
            <a:r>
              <a:rPr lang="en-ID"/>
              <a:t>Distributed Denial of Service attack (DDoS)</a:t>
            </a:r>
          </a:p>
          <a:p>
            <a:r>
              <a:rPr lang="en-ID"/>
              <a:t>Brute Force Attack</a:t>
            </a:r>
          </a:p>
          <a:p>
            <a:r>
              <a:rPr lang="en-ID"/>
              <a:t>Back Door</a:t>
            </a:r>
          </a:p>
          <a:p>
            <a:r>
              <a:rPr lang="en-ID"/>
              <a:t>Trojan</a:t>
            </a:r>
          </a:p>
          <a:p>
            <a:r>
              <a:rPr lang="en-ID"/>
              <a:t>Logic Bomb</a:t>
            </a:r>
          </a:p>
          <a:p>
            <a:r>
              <a:rPr lang="en-ID"/>
              <a:t>Adware</a:t>
            </a:r>
          </a:p>
        </p:txBody>
      </p:sp>
      <p:sp>
        <p:nvSpPr>
          <p:cNvPr id="4" name="Footer Placeholder 3">
            <a:extLst>
              <a:ext uri="{FF2B5EF4-FFF2-40B4-BE49-F238E27FC236}">
                <a16:creationId xmlns:a16="http://schemas.microsoft.com/office/drawing/2014/main" id="{F2BC07F7-26AD-421A-BC53-D59617665FB0}"/>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23F4E084-AA9C-4AC6-B574-BB176F01ED87}"/>
              </a:ext>
            </a:extLst>
          </p:cNvPr>
          <p:cNvSpPr>
            <a:spLocks noGrp="1"/>
          </p:cNvSpPr>
          <p:nvPr>
            <p:ph type="sldNum" sz="quarter" idx="12"/>
          </p:nvPr>
        </p:nvSpPr>
        <p:spPr/>
        <p:txBody>
          <a:bodyPr/>
          <a:lstStyle/>
          <a:p>
            <a:fld id="{F23AFC95-989C-443A-BD3C-DAE4CC2D2739}" type="slidenum">
              <a:rPr lang="id-ID" smtClean="0"/>
              <a:t>23</a:t>
            </a:fld>
            <a:endParaRPr lang="id-ID"/>
          </a:p>
        </p:txBody>
      </p:sp>
      <p:sp>
        <p:nvSpPr>
          <p:cNvPr id="6" name="Content Placeholder 2">
            <a:extLst>
              <a:ext uri="{FF2B5EF4-FFF2-40B4-BE49-F238E27FC236}">
                <a16:creationId xmlns:a16="http://schemas.microsoft.com/office/drawing/2014/main" id="{EAF1DDA3-0272-4ECD-B44B-B563E26D8279}"/>
              </a:ext>
            </a:extLst>
          </p:cNvPr>
          <p:cNvSpPr txBox="1">
            <a:spLocks/>
          </p:cNvSpPr>
          <p:nvPr/>
        </p:nvSpPr>
        <p:spPr>
          <a:xfrm>
            <a:off x="6096000" y="1825625"/>
            <a:ext cx="4893129"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D"/>
              <a:t>Bot</a:t>
            </a:r>
          </a:p>
          <a:p>
            <a:r>
              <a:rPr lang="en-ID"/>
              <a:t>Botnet</a:t>
            </a:r>
          </a:p>
          <a:p>
            <a:r>
              <a:rPr lang="en-ID"/>
              <a:t>Klon Phishing</a:t>
            </a:r>
          </a:p>
          <a:p>
            <a:r>
              <a:rPr lang="en-ID"/>
              <a:t>Keystroke Logging</a:t>
            </a:r>
          </a:p>
          <a:p>
            <a:r>
              <a:rPr lang="en-ID"/>
              <a:t>Buffer Overflow</a:t>
            </a:r>
          </a:p>
          <a:p>
            <a:r>
              <a:rPr lang="en-ID"/>
              <a:t>Spoofing</a:t>
            </a:r>
          </a:p>
          <a:p>
            <a:r>
              <a:rPr lang="en-ID"/>
              <a:t>SQL, PHP Injection</a:t>
            </a:r>
          </a:p>
          <a:p>
            <a:r>
              <a:rPr lang="en-ID"/>
              <a:t>Land Attact, DLL</a:t>
            </a:r>
          </a:p>
          <a:p>
            <a:r>
              <a:rPr lang="en-ID"/>
              <a:t>Sniffer</a:t>
            </a:r>
          </a:p>
        </p:txBody>
      </p:sp>
    </p:spTree>
    <p:extLst>
      <p:ext uri="{BB962C8B-B14F-4D97-AF65-F5344CB8AC3E}">
        <p14:creationId xmlns:p14="http://schemas.microsoft.com/office/powerpoint/2010/main" val="2979699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79755"/>
          </a:xfrm>
        </p:spPr>
        <p:txBody>
          <a:bodyPr>
            <a:normAutofit fontScale="90000"/>
          </a:bodyPr>
          <a:lstStyle/>
          <a:p>
            <a:r>
              <a:rPr lang="id-ID" b="1" dirty="0"/>
              <a:t>Hackers, Crackers dan Etika</a:t>
            </a:r>
          </a:p>
        </p:txBody>
      </p:sp>
      <p:sp>
        <p:nvSpPr>
          <p:cNvPr id="3" name="Content Placeholder 2"/>
          <p:cNvSpPr>
            <a:spLocks noGrp="1"/>
          </p:cNvSpPr>
          <p:nvPr>
            <p:ph idx="1"/>
          </p:nvPr>
        </p:nvSpPr>
        <p:spPr>
          <a:xfrm>
            <a:off x="838199" y="1112520"/>
            <a:ext cx="10515599" cy="2650011"/>
          </a:xfrm>
        </p:spPr>
        <p:txBody>
          <a:bodyPr>
            <a:normAutofit fontScale="92500" lnSpcReduction="10000"/>
          </a:bodyPr>
          <a:lstStyle/>
          <a:p>
            <a:pPr marL="0" indent="0">
              <a:buNone/>
            </a:pPr>
            <a:r>
              <a:rPr lang="en-US" b="1" dirty="0"/>
              <a:t>Guy L. Steele, et al., The Hacker’s Dictionary</a:t>
            </a:r>
            <a:r>
              <a:rPr lang="id-ID" b="1" dirty="0"/>
              <a:t>:</a:t>
            </a:r>
          </a:p>
          <a:p>
            <a:pPr marL="514350" indent="-514350">
              <a:buFont typeface="+mj-lt"/>
              <a:buAutoNum type="arabicPeriod"/>
            </a:pPr>
            <a:r>
              <a:rPr lang="en-US"/>
              <a:t>Seseorang yang senang </a:t>
            </a:r>
            <a:r>
              <a:rPr lang="en-US" b="1">
                <a:solidFill>
                  <a:srgbClr val="00B050"/>
                </a:solidFill>
              </a:rPr>
              <a:t>mempelajari secara detail </a:t>
            </a:r>
            <a:r>
              <a:rPr lang="en-US"/>
              <a:t>sistem komputer dan bagaimana mengembangkan kemampuannya. Berbeda dengan kebanyakan pengguna komputer, yang lebih suka mempelajari hanya dalam jumlah minimum yang diperlukan.</a:t>
            </a:r>
          </a:p>
          <a:p>
            <a:pPr marL="514350" indent="-514350">
              <a:buFont typeface="+mj-lt"/>
              <a:buAutoNum type="arabicPeriod"/>
            </a:pPr>
            <a:r>
              <a:rPr lang="en-US"/>
              <a:t>Orang yang membuat program dengan </a:t>
            </a:r>
            <a:r>
              <a:rPr lang="en-US" b="1">
                <a:solidFill>
                  <a:srgbClr val="00B050"/>
                </a:solidFill>
              </a:rPr>
              <a:t>antusias</a:t>
            </a:r>
            <a:r>
              <a:rPr lang="en-US"/>
              <a:t> atau yang menyukai pemrograman daripada berteori tentang pemrograman.</a:t>
            </a:r>
            <a:endParaRPr lang="id-ID" dirty="0"/>
          </a:p>
        </p:txBody>
      </p:sp>
      <p:sp>
        <p:nvSpPr>
          <p:cNvPr id="4" name="Footer Placeholder 3"/>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p:cNvSpPr>
            <a:spLocks noGrp="1"/>
          </p:cNvSpPr>
          <p:nvPr>
            <p:ph type="sldNum" sz="quarter" idx="12"/>
          </p:nvPr>
        </p:nvSpPr>
        <p:spPr/>
        <p:txBody>
          <a:bodyPr/>
          <a:lstStyle/>
          <a:p>
            <a:fld id="{F23AFC95-989C-443A-BD3C-DAE4CC2D2739}" type="slidenum">
              <a:rPr lang="id-ID" smtClean="0"/>
              <a:t>24</a:t>
            </a:fld>
            <a:endParaRPr lang="id-ID"/>
          </a:p>
        </p:txBody>
      </p:sp>
      <p:sp>
        <p:nvSpPr>
          <p:cNvPr id="9" name="Content Placeholder 2">
            <a:extLst>
              <a:ext uri="{FF2B5EF4-FFF2-40B4-BE49-F238E27FC236}">
                <a16:creationId xmlns:a16="http://schemas.microsoft.com/office/drawing/2014/main" id="{594E0C5E-01EE-4DBF-A597-8DE40E900E51}"/>
              </a:ext>
            </a:extLst>
          </p:cNvPr>
          <p:cNvSpPr txBox="1">
            <a:spLocks/>
          </p:cNvSpPr>
          <p:nvPr/>
        </p:nvSpPr>
        <p:spPr>
          <a:xfrm>
            <a:off x="838199" y="3762532"/>
            <a:ext cx="6177198" cy="265001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id-ID" b="1"/>
              <a:t>Concise Oxfor English Dictionary:</a:t>
            </a:r>
          </a:p>
          <a:p>
            <a:pPr marL="514350" indent="-514350">
              <a:buFont typeface="+mj-lt"/>
              <a:buAutoNum type="arabicPeriod"/>
            </a:pPr>
            <a:r>
              <a:rPr lang="id-ID"/>
              <a:t>Seseorang yang atau sesuatu yang </a:t>
            </a:r>
            <a:r>
              <a:rPr lang="id-ID" b="1">
                <a:solidFill>
                  <a:srgbClr val="C00000"/>
                </a:solidFill>
              </a:rPr>
              <a:t>meretas</a:t>
            </a:r>
            <a:r>
              <a:rPr lang="id-ID"/>
              <a:t> atau </a:t>
            </a:r>
            <a:r>
              <a:rPr lang="id-ID" b="1">
                <a:solidFill>
                  <a:srgbClr val="C00000"/>
                </a:solidFill>
              </a:rPr>
              <a:t>memotong</a:t>
            </a:r>
            <a:r>
              <a:rPr lang="id-ID"/>
              <a:t> dengan kasar.</a:t>
            </a:r>
          </a:p>
          <a:p>
            <a:pPr marL="514350" indent="-514350">
              <a:buFont typeface="+mj-lt"/>
              <a:buAutoNum type="arabicPeriod"/>
            </a:pPr>
            <a:r>
              <a:rPr lang="id-ID"/>
              <a:t>Seseorang yang menggunakan komputer untuk hobi, khususnya</a:t>
            </a:r>
            <a:r>
              <a:rPr lang="en-US"/>
              <a:t> </a:t>
            </a:r>
            <a:r>
              <a:rPr lang="id-ID"/>
              <a:t>untuk </a:t>
            </a:r>
            <a:r>
              <a:rPr lang="id-ID" b="1">
                <a:solidFill>
                  <a:srgbClr val="C00000"/>
                </a:solidFill>
              </a:rPr>
              <a:t>mendapatkan akses</a:t>
            </a:r>
            <a:r>
              <a:rPr lang="id-ID"/>
              <a:t> data yang tidak sah.</a:t>
            </a:r>
            <a:endParaRPr lang="id-ID" dirty="0"/>
          </a:p>
        </p:txBody>
      </p:sp>
      <p:pic>
        <p:nvPicPr>
          <p:cNvPr id="10" name="Picture 9">
            <a:extLst>
              <a:ext uri="{FF2B5EF4-FFF2-40B4-BE49-F238E27FC236}">
                <a16:creationId xmlns:a16="http://schemas.microsoft.com/office/drawing/2014/main" id="{BE197C4D-7B9F-4B7E-A8A4-BB0770F08EBE}"/>
              </a:ext>
            </a:extLst>
          </p:cNvPr>
          <p:cNvPicPr>
            <a:picLocks noChangeAspect="1"/>
          </p:cNvPicPr>
          <p:nvPr/>
        </p:nvPicPr>
        <p:blipFill>
          <a:blip r:embed="rId2"/>
          <a:stretch>
            <a:fillRect/>
          </a:stretch>
        </p:blipFill>
        <p:spPr>
          <a:xfrm>
            <a:off x="7595014" y="3916440"/>
            <a:ext cx="3429000"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5548802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34643-FFEF-46CE-9882-A2ADD8D0A65D}"/>
              </a:ext>
            </a:extLst>
          </p:cNvPr>
          <p:cNvSpPr>
            <a:spLocks noGrp="1"/>
          </p:cNvSpPr>
          <p:nvPr>
            <p:ph type="title"/>
          </p:nvPr>
        </p:nvSpPr>
        <p:spPr/>
        <p:txBody>
          <a:bodyPr/>
          <a:lstStyle/>
          <a:p>
            <a:r>
              <a:rPr lang="en-ID"/>
              <a:t>Phreaker</a:t>
            </a:r>
          </a:p>
        </p:txBody>
      </p:sp>
      <p:sp>
        <p:nvSpPr>
          <p:cNvPr id="3" name="Content Placeholder 2">
            <a:extLst>
              <a:ext uri="{FF2B5EF4-FFF2-40B4-BE49-F238E27FC236}">
                <a16:creationId xmlns:a16="http://schemas.microsoft.com/office/drawing/2014/main" id="{1DB3AC00-ACD2-4243-B09E-B9AF346A36C2}"/>
              </a:ext>
            </a:extLst>
          </p:cNvPr>
          <p:cNvSpPr>
            <a:spLocks noGrp="1"/>
          </p:cNvSpPr>
          <p:nvPr>
            <p:ph idx="1"/>
          </p:nvPr>
        </p:nvSpPr>
        <p:spPr>
          <a:xfrm>
            <a:off x="838200" y="1825625"/>
            <a:ext cx="5578929" cy="4351338"/>
          </a:xfrm>
        </p:spPr>
        <p:txBody>
          <a:bodyPr/>
          <a:lstStyle/>
          <a:p>
            <a:r>
              <a:rPr lang="en-ID"/>
              <a:t>Dianggap sebagai hacker komputer asli dan melakukan dengan cara </a:t>
            </a:r>
            <a:r>
              <a:rPr lang="en-ID" b="1">
                <a:solidFill>
                  <a:srgbClr val="C00000"/>
                </a:solidFill>
              </a:rPr>
              <a:t>masuk ke jaringan telepon secara ilegal</a:t>
            </a:r>
            <a:r>
              <a:rPr lang="en-ID"/>
              <a:t> dan membuat panggilan gratis ke penerimanya atau mengarahkan penerima telepon untuk menekan saluran telepon.</a:t>
            </a:r>
          </a:p>
          <a:p>
            <a:r>
              <a:rPr lang="en-ID"/>
              <a:t>Biasanya mengatasnamakan instansi yang terpercaya.</a:t>
            </a:r>
          </a:p>
        </p:txBody>
      </p:sp>
      <p:sp>
        <p:nvSpPr>
          <p:cNvPr id="4" name="Footer Placeholder 3">
            <a:extLst>
              <a:ext uri="{FF2B5EF4-FFF2-40B4-BE49-F238E27FC236}">
                <a16:creationId xmlns:a16="http://schemas.microsoft.com/office/drawing/2014/main" id="{ED95F7D9-ABE6-4BEF-99CB-32C56A58AB34}"/>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E70C809E-CF5B-4C20-BE72-D8D1B525F449}"/>
              </a:ext>
            </a:extLst>
          </p:cNvPr>
          <p:cNvSpPr>
            <a:spLocks noGrp="1"/>
          </p:cNvSpPr>
          <p:nvPr>
            <p:ph type="sldNum" sz="quarter" idx="12"/>
          </p:nvPr>
        </p:nvSpPr>
        <p:spPr/>
        <p:txBody>
          <a:bodyPr/>
          <a:lstStyle/>
          <a:p>
            <a:fld id="{F23AFC95-989C-443A-BD3C-DAE4CC2D2739}" type="slidenum">
              <a:rPr lang="id-ID" smtClean="0"/>
              <a:t>25</a:t>
            </a:fld>
            <a:endParaRPr lang="id-ID"/>
          </a:p>
        </p:txBody>
      </p:sp>
      <p:pic>
        <p:nvPicPr>
          <p:cNvPr id="7" name="Picture 6">
            <a:extLst>
              <a:ext uri="{FF2B5EF4-FFF2-40B4-BE49-F238E27FC236}">
                <a16:creationId xmlns:a16="http://schemas.microsoft.com/office/drawing/2014/main" id="{E2E9C59D-E0BE-4220-B5DC-96602CAB64CD}"/>
              </a:ext>
            </a:extLst>
          </p:cNvPr>
          <p:cNvPicPr>
            <a:picLocks noChangeAspect="1"/>
          </p:cNvPicPr>
          <p:nvPr/>
        </p:nvPicPr>
        <p:blipFill>
          <a:blip r:embed="rId2"/>
          <a:stretch>
            <a:fillRect/>
          </a:stretch>
        </p:blipFill>
        <p:spPr>
          <a:xfrm>
            <a:off x="6591300" y="1162050"/>
            <a:ext cx="4762500" cy="4762500"/>
          </a:xfrm>
          <a:prstGeom prst="rect">
            <a:avLst/>
          </a:prstGeom>
          <a:ln>
            <a:noFill/>
          </a:ln>
          <a:effectLst>
            <a:softEdge rad="112500"/>
          </a:effectLst>
        </p:spPr>
      </p:pic>
    </p:spTree>
    <p:extLst>
      <p:ext uri="{BB962C8B-B14F-4D97-AF65-F5344CB8AC3E}">
        <p14:creationId xmlns:p14="http://schemas.microsoft.com/office/powerpoint/2010/main" val="32688110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F840C-A2AD-4CAE-BFF7-0AB53072D74A}"/>
              </a:ext>
            </a:extLst>
          </p:cNvPr>
          <p:cNvSpPr>
            <a:spLocks noGrp="1"/>
          </p:cNvSpPr>
          <p:nvPr>
            <p:ph type="title"/>
          </p:nvPr>
        </p:nvSpPr>
        <p:spPr/>
        <p:txBody>
          <a:bodyPr/>
          <a:lstStyle/>
          <a:p>
            <a:r>
              <a:rPr lang="en-ID"/>
              <a:t>Denial of Service Attack (DoS)</a:t>
            </a:r>
          </a:p>
        </p:txBody>
      </p:sp>
      <p:sp>
        <p:nvSpPr>
          <p:cNvPr id="3" name="Content Placeholder 2">
            <a:extLst>
              <a:ext uri="{FF2B5EF4-FFF2-40B4-BE49-F238E27FC236}">
                <a16:creationId xmlns:a16="http://schemas.microsoft.com/office/drawing/2014/main" id="{E35B4309-582C-4621-BAA4-E220CC93E457}"/>
              </a:ext>
            </a:extLst>
          </p:cNvPr>
          <p:cNvSpPr>
            <a:spLocks noGrp="1"/>
          </p:cNvSpPr>
          <p:nvPr>
            <p:ph idx="1"/>
          </p:nvPr>
        </p:nvSpPr>
        <p:spPr/>
        <p:txBody>
          <a:bodyPr>
            <a:normAutofit/>
          </a:bodyPr>
          <a:lstStyle/>
          <a:p>
            <a:r>
              <a:rPr lang="en-ID"/>
              <a:t>Merupakan serangan yang ditujukan untuk membuat server dan resource network menjadi tidak tersedia bagi para penggunanya tidak dapat menjalankan fungsinya dengan baik.</a:t>
            </a:r>
          </a:p>
          <a:p>
            <a:r>
              <a:rPr lang="en-ID"/>
              <a:t>Biasanya pengguna tidak dapat mengakses secara langsung komputer yang sudah terkena serangan DoS. </a:t>
            </a:r>
          </a:p>
          <a:p>
            <a:r>
              <a:rPr lang="en-ID"/>
              <a:t>Penyerang biasanya membuat traffic di jaringan sangat penuh dengan data atau membanjiri dengan banyak request terhadap layanan sehingga jaringan yang terdaftar tidak dapat melalui traffic tersebut.</a:t>
            </a:r>
          </a:p>
        </p:txBody>
      </p:sp>
      <p:sp>
        <p:nvSpPr>
          <p:cNvPr id="4" name="Footer Placeholder 3">
            <a:extLst>
              <a:ext uri="{FF2B5EF4-FFF2-40B4-BE49-F238E27FC236}">
                <a16:creationId xmlns:a16="http://schemas.microsoft.com/office/drawing/2014/main" id="{4208EEDB-0A46-48ED-ADF3-8839AEEF0019}"/>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26388EDD-AD30-4A33-B78E-55682C02B015}"/>
              </a:ext>
            </a:extLst>
          </p:cNvPr>
          <p:cNvSpPr>
            <a:spLocks noGrp="1"/>
          </p:cNvSpPr>
          <p:nvPr>
            <p:ph type="sldNum" sz="quarter" idx="12"/>
          </p:nvPr>
        </p:nvSpPr>
        <p:spPr/>
        <p:txBody>
          <a:bodyPr/>
          <a:lstStyle/>
          <a:p>
            <a:fld id="{F23AFC95-989C-443A-BD3C-DAE4CC2D2739}" type="slidenum">
              <a:rPr lang="id-ID" smtClean="0"/>
              <a:t>26</a:t>
            </a:fld>
            <a:endParaRPr lang="id-ID"/>
          </a:p>
        </p:txBody>
      </p:sp>
    </p:spTree>
    <p:extLst>
      <p:ext uri="{BB962C8B-B14F-4D97-AF65-F5344CB8AC3E}">
        <p14:creationId xmlns:p14="http://schemas.microsoft.com/office/powerpoint/2010/main" val="3097952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FA5BC-6945-40C5-99B6-DB75A9686D83}"/>
              </a:ext>
            </a:extLst>
          </p:cNvPr>
          <p:cNvSpPr>
            <a:spLocks noGrp="1"/>
          </p:cNvSpPr>
          <p:nvPr>
            <p:ph type="title"/>
          </p:nvPr>
        </p:nvSpPr>
        <p:spPr/>
        <p:txBody>
          <a:bodyPr/>
          <a:lstStyle/>
          <a:p>
            <a:r>
              <a:rPr lang="en-US"/>
              <a:t>Distributed Denial of Service attack (DDoS)</a:t>
            </a:r>
            <a:endParaRPr lang="en-ID"/>
          </a:p>
        </p:txBody>
      </p:sp>
      <p:sp>
        <p:nvSpPr>
          <p:cNvPr id="3" name="Content Placeholder 2">
            <a:extLst>
              <a:ext uri="{FF2B5EF4-FFF2-40B4-BE49-F238E27FC236}">
                <a16:creationId xmlns:a16="http://schemas.microsoft.com/office/drawing/2014/main" id="{F754930B-BF32-47F2-A5E4-8CA66802EA54}"/>
              </a:ext>
            </a:extLst>
          </p:cNvPr>
          <p:cNvSpPr>
            <a:spLocks noGrp="1"/>
          </p:cNvSpPr>
          <p:nvPr>
            <p:ph idx="1"/>
          </p:nvPr>
        </p:nvSpPr>
        <p:spPr/>
        <p:txBody>
          <a:bodyPr>
            <a:normAutofit/>
          </a:bodyPr>
          <a:lstStyle/>
          <a:p>
            <a:r>
              <a:rPr lang="en-ID"/>
              <a:t>Merupakan salah satu jenis serangan DoS yang menggunakan banyak host penyerang untuk menyerang host target dalam jaringan. </a:t>
            </a:r>
          </a:p>
          <a:p>
            <a:r>
              <a:rPr lang="en-ID"/>
              <a:t>Cara kerja membanjiri traffic yang ada dengan meningkatkan dan mengulang serangan beberapa kali menggunakan beberapa komputer sekaligus, sehingga langsung mengakibatkan jaringan tidak dapat berguna sama sekali atau mencegah pengguna valid untuk dapat mengakses layanan dengan mudah. </a:t>
            </a:r>
          </a:p>
        </p:txBody>
      </p:sp>
      <p:sp>
        <p:nvSpPr>
          <p:cNvPr id="4" name="Footer Placeholder 3">
            <a:extLst>
              <a:ext uri="{FF2B5EF4-FFF2-40B4-BE49-F238E27FC236}">
                <a16:creationId xmlns:a16="http://schemas.microsoft.com/office/drawing/2014/main" id="{D1A35749-DC38-4DEE-9953-F51C1BE87BF2}"/>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5979E270-9AB9-4840-982E-B17564805E4B}"/>
              </a:ext>
            </a:extLst>
          </p:cNvPr>
          <p:cNvSpPr>
            <a:spLocks noGrp="1"/>
          </p:cNvSpPr>
          <p:nvPr>
            <p:ph type="sldNum" sz="quarter" idx="12"/>
          </p:nvPr>
        </p:nvSpPr>
        <p:spPr/>
        <p:txBody>
          <a:bodyPr/>
          <a:lstStyle/>
          <a:p>
            <a:fld id="{F23AFC95-989C-443A-BD3C-DAE4CC2D2739}" type="slidenum">
              <a:rPr lang="id-ID" smtClean="0"/>
              <a:t>27</a:t>
            </a:fld>
            <a:endParaRPr lang="id-ID"/>
          </a:p>
        </p:txBody>
      </p:sp>
    </p:spTree>
    <p:extLst>
      <p:ext uri="{BB962C8B-B14F-4D97-AF65-F5344CB8AC3E}">
        <p14:creationId xmlns:p14="http://schemas.microsoft.com/office/powerpoint/2010/main" val="24614566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102D94-7B23-42CD-BB9B-FD2A6DC41E87}"/>
              </a:ext>
            </a:extLst>
          </p:cNvPr>
          <p:cNvSpPr>
            <a:spLocks noGrp="1"/>
          </p:cNvSpPr>
          <p:nvPr>
            <p:ph type="title"/>
          </p:nvPr>
        </p:nvSpPr>
        <p:spPr/>
        <p:txBody>
          <a:bodyPr/>
          <a:lstStyle/>
          <a:p>
            <a:r>
              <a:rPr lang="en-ID"/>
              <a:t>Brute Force Attack</a:t>
            </a:r>
          </a:p>
        </p:txBody>
      </p:sp>
      <p:sp>
        <p:nvSpPr>
          <p:cNvPr id="3" name="Content Placeholder 2">
            <a:extLst>
              <a:ext uri="{FF2B5EF4-FFF2-40B4-BE49-F238E27FC236}">
                <a16:creationId xmlns:a16="http://schemas.microsoft.com/office/drawing/2014/main" id="{DDD832E1-44BB-4D30-BD42-106ECBD4D0C4}"/>
              </a:ext>
            </a:extLst>
          </p:cNvPr>
          <p:cNvSpPr>
            <a:spLocks noGrp="1"/>
          </p:cNvSpPr>
          <p:nvPr>
            <p:ph idx="1"/>
          </p:nvPr>
        </p:nvSpPr>
        <p:spPr/>
        <p:txBody>
          <a:bodyPr>
            <a:normAutofit/>
          </a:bodyPr>
          <a:lstStyle/>
          <a:p>
            <a:r>
              <a:rPr lang="en-ID"/>
              <a:t>Merupakan serangan yang dilakukan untuk membobol password dengan cara mencoba memasukkan semua kemungkinan password yang ada sampai akhirnya menemukan password yang tepat.</a:t>
            </a:r>
          </a:p>
          <a:p>
            <a:r>
              <a:rPr lang="en-ID"/>
              <a:t>Menggunakan algoritma dengan menggabungkan huruf, angka, dan simbol agar bisa menghasilkan password yang tepat. </a:t>
            </a:r>
          </a:p>
          <a:p>
            <a:r>
              <a:rPr lang="en-ID"/>
              <a:t>Menyerang system yang lemah akan keamanan autentikasi. </a:t>
            </a:r>
          </a:p>
        </p:txBody>
      </p:sp>
      <p:sp>
        <p:nvSpPr>
          <p:cNvPr id="4" name="Footer Placeholder 3">
            <a:extLst>
              <a:ext uri="{FF2B5EF4-FFF2-40B4-BE49-F238E27FC236}">
                <a16:creationId xmlns:a16="http://schemas.microsoft.com/office/drawing/2014/main" id="{D49A8110-24E2-4E74-B64F-6F9522450EC3}"/>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3294DE70-9AA1-441C-91A1-20B6265D8268}"/>
              </a:ext>
            </a:extLst>
          </p:cNvPr>
          <p:cNvSpPr>
            <a:spLocks noGrp="1"/>
          </p:cNvSpPr>
          <p:nvPr>
            <p:ph type="sldNum" sz="quarter" idx="12"/>
          </p:nvPr>
        </p:nvSpPr>
        <p:spPr/>
        <p:txBody>
          <a:bodyPr/>
          <a:lstStyle/>
          <a:p>
            <a:fld id="{F23AFC95-989C-443A-BD3C-DAE4CC2D2739}" type="slidenum">
              <a:rPr lang="id-ID" smtClean="0"/>
              <a:t>28</a:t>
            </a:fld>
            <a:endParaRPr lang="id-ID"/>
          </a:p>
        </p:txBody>
      </p:sp>
    </p:spTree>
    <p:extLst>
      <p:ext uri="{BB962C8B-B14F-4D97-AF65-F5344CB8AC3E}">
        <p14:creationId xmlns:p14="http://schemas.microsoft.com/office/powerpoint/2010/main" val="28478768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67BE9-5AEA-442C-90FF-DA4FE094F8D7}"/>
              </a:ext>
            </a:extLst>
          </p:cNvPr>
          <p:cNvSpPr>
            <a:spLocks noGrp="1"/>
          </p:cNvSpPr>
          <p:nvPr>
            <p:ph type="title"/>
          </p:nvPr>
        </p:nvSpPr>
        <p:spPr/>
        <p:txBody>
          <a:bodyPr/>
          <a:lstStyle/>
          <a:p>
            <a:r>
              <a:rPr lang="en-ID"/>
              <a:t>Back Door</a:t>
            </a:r>
          </a:p>
        </p:txBody>
      </p:sp>
      <p:sp>
        <p:nvSpPr>
          <p:cNvPr id="3" name="Content Placeholder 2">
            <a:extLst>
              <a:ext uri="{FF2B5EF4-FFF2-40B4-BE49-F238E27FC236}">
                <a16:creationId xmlns:a16="http://schemas.microsoft.com/office/drawing/2014/main" id="{A833AD07-BC89-4D75-A21A-C86AC97718AB}"/>
              </a:ext>
            </a:extLst>
          </p:cNvPr>
          <p:cNvSpPr>
            <a:spLocks noGrp="1"/>
          </p:cNvSpPr>
          <p:nvPr>
            <p:ph idx="1"/>
          </p:nvPr>
        </p:nvSpPr>
        <p:spPr/>
        <p:txBody>
          <a:bodyPr>
            <a:normAutofit/>
          </a:bodyPr>
          <a:lstStyle/>
          <a:p>
            <a:r>
              <a:rPr lang="en-ID"/>
              <a:t>Biasa disebut “Pintu Perangkap”.</a:t>
            </a:r>
          </a:p>
          <a:p>
            <a:r>
              <a:rPr lang="en-ID"/>
              <a:t>Merupakan sebuah catatan tersembunyi di software dan dapat melewati langkah-langkah keamanan secara mudah seperti login. </a:t>
            </a:r>
          </a:p>
          <a:p>
            <a:r>
              <a:rPr lang="en-ID"/>
              <a:t>Digunakan untuk mengakses sistem, aplikasi, serta jaringan tanpa harus melewati proses autentikasi. </a:t>
            </a:r>
          </a:p>
          <a:p>
            <a:r>
              <a:rPr lang="en-ID"/>
              <a:t>Salah satu cara agar dapat mengambil akses sistem secara paksa. </a:t>
            </a:r>
          </a:p>
          <a:p>
            <a:r>
              <a:rPr lang="en-ID"/>
              <a:t>Dapat disisipkan dalam kode sistem ataupun program.</a:t>
            </a:r>
          </a:p>
          <a:p>
            <a:r>
              <a:rPr lang="en-ID"/>
              <a:t>Bagi Programmer, menjadi salah satu solusi ketika ingin mendapatkan akses khusus untuk masuk ke dalam program yang dikembangkan.</a:t>
            </a:r>
          </a:p>
        </p:txBody>
      </p:sp>
      <p:sp>
        <p:nvSpPr>
          <p:cNvPr id="4" name="Footer Placeholder 3">
            <a:extLst>
              <a:ext uri="{FF2B5EF4-FFF2-40B4-BE49-F238E27FC236}">
                <a16:creationId xmlns:a16="http://schemas.microsoft.com/office/drawing/2014/main" id="{FF6B37C9-4C8D-446F-BD0D-368858EC703B}"/>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B44BB49E-7FE1-44BC-9E84-5E3C40CB37ED}"/>
              </a:ext>
            </a:extLst>
          </p:cNvPr>
          <p:cNvSpPr>
            <a:spLocks noGrp="1"/>
          </p:cNvSpPr>
          <p:nvPr>
            <p:ph type="sldNum" sz="quarter" idx="12"/>
          </p:nvPr>
        </p:nvSpPr>
        <p:spPr/>
        <p:txBody>
          <a:bodyPr/>
          <a:lstStyle/>
          <a:p>
            <a:fld id="{F23AFC95-989C-443A-BD3C-DAE4CC2D2739}" type="slidenum">
              <a:rPr lang="id-ID" smtClean="0"/>
              <a:t>29</a:t>
            </a:fld>
            <a:endParaRPr lang="id-ID"/>
          </a:p>
        </p:txBody>
      </p:sp>
    </p:spTree>
    <p:extLst>
      <p:ext uri="{BB962C8B-B14F-4D97-AF65-F5344CB8AC3E}">
        <p14:creationId xmlns:p14="http://schemas.microsoft.com/office/powerpoint/2010/main" val="922804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DFCDFBF-9722-4407-BD36-50D8629BC177}"/>
              </a:ext>
            </a:extLst>
          </p:cNvPr>
          <p:cNvPicPr>
            <a:picLocks noChangeAspect="1"/>
          </p:cNvPicPr>
          <p:nvPr/>
        </p:nvPicPr>
        <p:blipFill rotWithShape="1">
          <a:blip r:embed="rId3"/>
          <a:srcRect t="12089" b="4758"/>
          <a:stretch/>
        </p:blipFill>
        <p:spPr>
          <a:xfrm>
            <a:off x="6793742" y="1835196"/>
            <a:ext cx="4607296" cy="3831086"/>
          </a:xfrm>
          <a:prstGeom prst="rect">
            <a:avLst/>
          </a:prstGeom>
        </p:spPr>
      </p:pic>
      <p:sp>
        <p:nvSpPr>
          <p:cNvPr id="3" name="Text Placeholder 2"/>
          <p:cNvSpPr>
            <a:spLocks noGrp="1"/>
          </p:cNvSpPr>
          <p:nvPr>
            <p:ph type="body" idx="1"/>
          </p:nvPr>
        </p:nvSpPr>
        <p:spPr>
          <a:xfrm>
            <a:off x="946091" y="1741554"/>
            <a:ext cx="5336037" cy="3374891"/>
          </a:xfrm>
        </p:spPr>
        <p:txBody>
          <a:bodyPr>
            <a:noAutofit/>
          </a:bodyPr>
          <a:lstStyle/>
          <a:p>
            <a:r>
              <a:rPr lang="en-US" sz="4400" i="1"/>
              <a:t>“Sediakan payung sebelum hujan…“</a:t>
            </a:r>
          </a:p>
          <a:p>
            <a:endParaRPr lang="en-US" sz="4400" i="1"/>
          </a:p>
          <a:p>
            <a:r>
              <a:rPr lang="en-US" sz="2000" i="1"/>
              <a:t>“Pikirkanlah kerugian yang akan ditanggung setelah kejadian, dari pada berhemat yang berujung pemborosan…” (ayel, 2020)</a:t>
            </a:r>
            <a:endParaRPr lang="id-ID" sz="2000" dirty="0"/>
          </a:p>
        </p:txBody>
      </p:sp>
      <p:sp>
        <p:nvSpPr>
          <p:cNvPr id="5" name="Footer Placeholder 4"/>
          <p:cNvSpPr>
            <a:spLocks noGrp="1"/>
          </p:cNvSpPr>
          <p:nvPr>
            <p:ph type="ftr" sz="quarter" idx="11"/>
          </p:nvPr>
        </p:nvSpPr>
        <p:spPr/>
        <p:txBody>
          <a:bodyPr/>
          <a:lstStyle/>
          <a:p>
            <a:r>
              <a:rPr lang="nn-NO"/>
              <a:t>Program Studi Sistem Informasi - FASTE - UIN Suska Riau</a:t>
            </a:r>
            <a:endParaRPr lang="id-ID"/>
          </a:p>
        </p:txBody>
      </p:sp>
      <p:sp>
        <p:nvSpPr>
          <p:cNvPr id="6" name="Slide Number Placeholder 5"/>
          <p:cNvSpPr>
            <a:spLocks noGrp="1"/>
          </p:cNvSpPr>
          <p:nvPr>
            <p:ph type="sldNum" sz="quarter" idx="12"/>
          </p:nvPr>
        </p:nvSpPr>
        <p:spPr/>
        <p:txBody>
          <a:bodyPr/>
          <a:lstStyle/>
          <a:p>
            <a:fld id="{F23AFC95-989C-443A-BD3C-DAE4CC2D2739}" type="slidenum">
              <a:rPr lang="id-ID" smtClean="0"/>
              <a:t>3</a:t>
            </a:fld>
            <a:endParaRPr lang="id-ID"/>
          </a:p>
        </p:txBody>
      </p:sp>
    </p:spTree>
    <p:extLst>
      <p:ext uri="{BB962C8B-B14F-4D97-AF65-F5344CB8AC3E}">
        <p14:creationId xmlns:p14="http://schemas.microsoft.com/office/powerpoint/2010/main" val="34918907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99AA7-557B-47D3-B752-509EF98F112B}"/>
              </a:ext>
            </a:extLst>
          </p:cNvPr>
          <p:cNvSpPr>
            <a:spLocks noGrp="1"/>
          </p:cNvSpPr>
          <p:nvPr>
            <p:ph type="title"/>
          </p:nvPr>
        </p:nvSpPr>
        <p:spPr/>
        <p:txBody>
          <a:bodyPr/>
          <a:lstStyle/>
          <a:p>
            <a:r>
              <a:rPr lang="en-US"/>
              <a:t>Adware</a:t>
            </a:r>
            <a:endParaRPr lang="en-ID"/>
          </a:p>
        </p:txBody>
      </p:sp>
      <p:sp>
        <p:nvSpPr>
          <p:cNvPr id="3" name="Content Placeholder 2">
            <a:extLst>
              <a:ext uri="{FF2B5EF4-FFF2-40B4-BE49-F238E27FC236}">
                <a16:creationId xmlns:a16="http://schemas.microsoft.com/office/drawing/2014/main" id="{651DC530-C772-4F72-BFE9-0A75B4693ACD}"/>
              </a:ext>
            </a:extLst>
          </p:cNvPr>
          <p:cNvSpPr>
            <a:spLocks noGrp="1"/>
          </p:cNvSpPr>
          <p:nvPr>
            <p:ph idx="1"/>
          </p:nvPr>
        </p:nvSpPr>
        <p:spPr/>
        <p:txBody>
          <a:bodyPr/>
          <a:lstStyle/>
          <a:p>
            <a:r>
              <a:rPr lang="en-ID"/>
              <a:t>Gabungan dari kata “</a:t>
            </a:r>
            <a:r>
              <a:rPr lang="en-ID" b="1"/>
              <a:t>ad</a:t>
            </a:r>
            <a:r>
              <a:rPr lang="en-ID"/>
              <a:t>” </a:t>
            </a:r>
            <a:r>
              <a:rPr lang="en-ID">
                <a:sym typeface="Wingdings" panose="05000000000000000000" pitchFamily="2" charset="2"/>
              </a:rPr>
              <a:t></a:t>
            </a:r>
            <a:r>
              <a:rPr lang="en-ID"/>
              <a:t> “</a:t>
            </a:r>
            <a:r>
              <a:rPr lang="en-ID" b="1"/>
              <a:t>iklan</a:t>
            </a:r>
            <a:r>
              <a:rPr lang="en-ID"/>
              <a:t>” serta “</a:t>
            </a:r>
            <a:r>
              <a:rPr lang="en-ID" b="1"/>
              <a:t>ware</a:t>
            </a:r>
            <a:r>
              <a:rPr lang="en-ID"/>
              <a:t>” </a:t>
            </a:r>
            <a:r>
              <a:rPr lang="en-ID">
                <a:sym typeface="Wingdings" panose="05000000000000000000" pitchFamily="2" charset="2"/>
              </a:rPr>
              <a:t> </a:t>
            </a:r>
            <a:r>
              <a:rPr lang="en-ID" b="1"/>
              <a:t>perangkat</a:t>
            </a:r>
          </a:p>
          <a:p>
            <a:r>
              <a:rPr lang="en-ID"/>
              <a:t>Sebuah program iklan yang memiliki fungsi menguntungkan banyak pihak. Namun, saat ini adware memiliki pengertian lain dan menjadi sumber utama malware yaitu perangkat lunak yang berbahaya. </a:t>
            </a:r>
          </a:p>
          <a:p>
            <a:r>
              <a:rPr lang="en-ID"/>
              <a:t>Adware biasanya hanya akan mengganggu penggunanya dengan menampilkan iklan saja dan membuat pengguna tidak akan tahu bahwa produk adware sudah terpasang di PC nya.</a:t>
            </a:r>
          </a:p>
        </p:txBody>
      </p:sp>
      <p:sp>
        <p:nvSpPr>
          <p:cNvPr id="4" name="Footer Placeholder 3">
            <a:extLst>
              <a:ext uri="{FF2B5EF4-FFF2-40B4-BE49-F238E27FC236}">
                <a16:creationId xmlns:a16="http://schemas.microsoft.com/office/drawing/2014/main" id="{86FCA6BC-1C49-4340-B7CC-1593B5902CC0}"/>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63FF13A2-A1DA-4885-BE01-05D7FBDE6B9A}"/>
              </a:ext>
            </a:extLst>
          </p:cNvPr>
          <p:cNvSpPr>
            <a:spLocks noGrp="1"/>
          </p:cNvSpPr>
          <p:nvPr>
            <p:ph type="sldNum" sz="quarter" idx="12"/>
          </p:nvPr>
        </p:nvSpPr>
        <p:spPr/>
        <p:txBody>
          <a:bodyPr/>
          <a:lstStyle/>
          <a:p>
            <a:fld id="{F23AFC95-989C-443A-BD3C-DAE4CC2D2739}" type="slidenum">
              <a:rPr lang="id-ID" smtClean="0"/>
              <a:t>30</a:t>
            </a:fld>
            <a:endParaRPr lang="id-ID"/>
          </a:p>
        </p:txBody>
      </p:sp>
    </p:spTree>
    <p:extLst>
      <p:ext uri="{BB962C8B-B14F-4D97-AF65-F5344CB8AC3E}">
        <p14:creationId xmlns:p14="http://schemas.microsoft.com/office/powerpoint/2010/main" val="2710554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8C12A-14F1-4148-98E4-0A691496E53F}"/>
              </a:ext>
            </a:extLst>
          </p:cNvPr>
          <p:cNvSpPr>
            <a:spLocks noGrp="1"/>
          </p:cNvSpPr>
          <p:nvPr>
            <p:ph type="title"/>
          </p:nvPr>
        </p:nvSpPr>
        <p:spPr/>
        <p:txBody>
          <a:bodyPr/>
          <a:lstStyle/>
          <a:p>
            <a:r>
              <a:rPr lang="en-US"/>
              <a:t>Bot</a:t>
            </a:r>
            <a:endParaRPr lang="en-ID"/>
          </a:p>
        </p:txBody>
      </p:sp>
      <p:sp>
        <p:nvSpPr>
          <p:cNvPr id="3" name="Content Placeholder 2">
            <a:extLst>
              <a:ext uri="{FF2B5EF4-FFF2-40B4-BE49-F238E27FC236}">
                <a16:creationId xmlns:a16="http://schemas.microsoft.com/office/drawing/2014/main" id="{63F71622-63F5-41B0-B67A-719B2338F8B9}"/>
              </a:ext>
            </a:extLst>
          </p:cNvPr>
          <p:cNvSpPr>
            <a:spLocks noGrp="1"/>
          </p:cNvSpPr>
          <p:nvPr>
            <p:ph idx="1"/>
          </p:nvPr>
        </p:nvSpPr>
        <p:spPr/>
        <p:txBody>
          <a:bodyPr>
            <a:normAutofit/>
          </a:bodyPr>
          <a:lstStyle/>
          <a:p>
            <a:r>
              <a:rPr lang="en-ID"/>
              <a:t>Merupakan program yang dirancang untuk mengotomatisasi tindakan sehingga bisa dilakukan berulang-ulang kali untuk mencapai tingkat yang lebih tinggi. </a:t>
            </a:r>
          </a:p>
          <a:p>
            <a:r>
              <a:rPr lang="en-ID"/>
              <a:t>Biasanya digunakan sebagai tools untuk otomatisasi proses, sehingga dapat mengerjakan banyak tugas. </a:t>
            </a:r>
          </a:p>
          <a:p>
            <a:r>
              <a:rPr lang="en-ID"/>
              <a:t>Memiliki fungsi untuk menghitung kuantitas atau jumlah interaksi yang terjadi. </a:t>
            </a:r>
          </a:p>
        </p:txBody>
      </p:sp>
      <p:sp>
        <p:nvSpPr>
          <p:cNvPr id="4" name="Footer Placeholder 3">
            <a:extLst>
              <a:ext uri="{FF2B5EF4-FFF2-40B4-BE49-F238E27FC236}">
                <a16:creationId xmlns:a16="http://schemas.microsoft.com/office/drawing/2014/main" id="{D64BC29F-ECD2-4F17-9E4E-A5A983EA57ED}"/>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C82FFF55-8321-442C-8B8C-A5C732F8CEAD}"/>
              </a:ext>
            </a:extLst>
          </p:cNvPr>
          <p:cNvSpPr>
            <a:spLocks noGrp="1"/>
          </p:cNvSpPr>
          <p:nvPr>
            <p:ph type="sldNum" sz="quarter" idx="12"/>
          </p:nvPr>
        </p:nvSpPr>
        <p:spPr/>
        <p:txBody>
          <a:bodyPr/>
          <a:lstStyle/>
          <a:p>
            <a:fld id="{F23AFC95-989C-443A-BD3C-DAE4CC2D2739}" type="slidenum">
              <a:rPr lang="id-ID" smtClean="0"/>
              <a:t>31</a:t>
            </a:fld>
            <a:endParaRPr lang="id-ID"/>
          </a:p>
        </p:txBody>
      </p:sp>
    </p:spTree>
    <p:extLst>
      <p:ext uri="{BB962C8B-B14F-4D97-AF65-F5344CB8AC3E}">
        <p14:creationId xmlns:p14="http://schemas.microsoft.com/office/powerpoint/2010/main" val="18197708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F07C0-E8A0-4090-BBC3-180A54DC3A5A}"/>
              </a:ext>
            </a:extLst>
          </p:cNvPr>
          <p:cNvSpPr>
            <a:spLocks noGrp="1"/>
          </p:cNvSpPr>
          <p:nvPr>
            <p:ph type="title"/>
          </p:nvPr>
        </p:nvSpPr>
        <p:spPr/>
        <p:txBody>
          <a:bodyPr/>
          <a:lstStyle/>
          <a:p>
            <a:r>
              <a:rPr lang="en-US"/>
              <a:t>Botnet</a:t>
            </a:r>
            <a:endParaRPr lang="en-ID"/>
          </a:p>
        </p:txBody>
      </p:sp>
      <p:sp>
        <p:nvSpPr>
          <p:cNvPr id="3" name="Content Placeholder 2">
            <a:extLst>
              <a:ext uri="{FF2B5EF4-FFF2-40B4-BE49-F238E27FC236}">
                <a16:creationId xmlns:a16="http://schemas.microsoft.com/office/drawing/2014/main" id="{1ACF72BC-8D20-4FE0-BB55-873AEC21CD08}"/>
              </a:ext>
            </a:extLst>
          </p:cNvPr>
          <p:cNvSpPr>
            <a:spLocks noGrp="1"/>
          </p:cNvSpPr>
          <p:nvPr>
            <p:ph idx="1"/>
          </p:nvPr>
        </p:nvSpPr>
        <p:spPr/>
        <p:txBody>
          <a:bodyPr>
            <a:normAutofit/>
          </a:bodyPr>
          <a:lstStyle/>
          <a:p>
            <a:r>
              <a:rPr lang="en-ID"/>
              <a:t>Merupakan jaringan yang terdiri atas komputer-komputer (puluhan/ratusan/ribuan) yang terinfeksi malware.</a:t>
            </a:r>
          </a:p>
          <a:p>
            <a:r>
              <a:rPr lang="en-ID"/>
              <a:t>Dikendalikan oleh salah satu pihak tanpa sepengetahuan penggunanya dari jarak jauh atau dengan menggunakan bot.</a:t>
            </a:r>
          </a:p>
          <a:p>
            <a:r>
              <a:rPr lang="en-ID"/>
              <a:t>Bertujuan untuk menguasai akses sepenuhnya pada banyak komputer sehingga dapat melakukan apa saja terhadap komputer tersebut. </a:t>
            </a:r>
          </a:p>
          <a:p>
            <a:r>
              <a:rPr lang="en-ID"/>
              <a:t>Biasanya digunakan untuk mengirim spam atau serangan-serangan terhadap suatu layanan.</a:t>
            </a:r>
          </a:p>
        </p:txBody>
      </p:sp>
      <p:sp>
        <p:nvSpPr>
          <p:cNvPr id="4" name="Footer Placeholder 3">
            <a:extLst>
              <a:ext uri="{FF2B5EF4-FFF2-40B4-BE49-F238E27FC236}">
                <a16:creationId xmlns:a16="http://schemas.microsoft.com/office/drawing/2014/main" id="{2155F70E-E65D-4549-81BC-13B0B2B1DFF0}"/>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0250A979-63A7-4BDB-842A-CD2AFA6FF988}"/>
              </a:ext>
            </a:extLst>
          </p:cNvPr>
          <p:cNvSpPr>
            <a:spLocks noGrp="1"/>
          </p:cNvSpPr>
          <p:nvPr>
            <p:ph type="sldNum" sz="quarter" idx="12"/>
          </p:nvPr>
        </p:nvSpPr>
        <p:spPr/>
        <p:txBody>
          <a:bodyPr/>
          <a:lstStyle/>
          <a:p>
            <a:fld id="{F23AFC95-989C-443A-BD3C-DAE4CC2D2739}" type="slidenum">
              <a:rPr lang="id-ID" smtClean="0"/>
              <a:t>32</a:t>
            </a:fld>
            <a:endParaRPr lang="id-ID"/>
          </a:p>
        </p:txBody>
      </p:sp>
    </p:spTree>
    <p:extLst>
      <p:ext uri="{BB962C8B-B14F-4D97-AF65-F5344CB8AC3E}">
        <p14:creationId xmlns:p14="http://schemas.microsoft.com/office/powerpoint/2010/main" val="28251593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1228D-42D4-492C-894A-504BAF712C5F}"/>
              </a:ext>
            </a:extLst>
          </p:cNvPr>
          <p:cNvSpPr>
            <a:spLocks noGrp="1"/>
          </p:cNvSpPr>
          <p:nvPr>
            <p:ph type="title"/>
          </p:nvPr>
        </p:nvSpPr>
        <p:spPr/>
        <p:txBody>
          <a:bodyPr/>
          <a:lstStyle/>
          <a:p>
            <a:r>
              <a:rPr lang="en-ID" b="0" i="0">
                <a:solidFill>
                  <a:srgbClr val="222222"/>
                </a:solidFill>
                <a:effectLst/>
                <a:latin typeface="Lora"/>
              </a:rPr>
              <a:t>Buffer Overflow</a:t>
            </a:r>
            <a:endParaRPr lang="en-ID"/>
          </a:p>
        </p:txBody>
      </p:sp>
      <p:sp>
        <p:nvSpPr>
          <p:cNvPr id="3" name="Content Placeholder 2">
            <a:extLst>
              <a:ext uri="{FF2B5EF4-FFF2-40B4-BE49-F238E27FC236}">
                <a16:creationId xmlns:a16="http://schemas.microsoft.com/office/drawing/2014/main" id="{542CBB72-04BE-46EF-8AFB-DE3296C7199D}"/>
              </a:ext>
            </a:extLst>
          </p:cNvPr>
          <p:cNvSpPr>
            <a:spLocks noGrp="1"/>
          </p:cNvSpPr>
          <p:nvPr>
            <p:ph idx="1"/>
          </p:nvPr>
        </p:nvSpPr>
        <p:spPr/>
        <p:txBody>
          <a:bodyPr>
            <a:normAutofit fontScale="92500" lnSpcReduction="20000"/>
          </a:bodyPr>
          <a:lstStyle/>
          <a:p>
            <a:r>
              <a:rPr lang="en-ID">
                <a:solidFill>
                  <a:srgbClr val="222222"/>
                </a:solidFill>
                <a:latin typeface="Lora"/>
              </a:rPr>
              <a:t>M</a:t>
            </a:r>
            <a:r>
              <a:rPr lang="en-ID" b="0" i="0">
                <a:solidFill>
                  <a:srgbClr val="222222"/>
                </a:solidFill>
                <a:effectLst/>
                <a:latin typeface="Lora"/>
              </a:rPr>
              <a:t>erupakan kesalahan yang terjadi ketika banyaknya data yang ditulis ke blok memori sehingga bisa menimbulkan input yang kelebihan muatan. </a:t>
            </a:r>
          </a:p>
          <a:p>
            <a:r>
              <a:rPr lang="en-ID" b="0" i="0">
                <a:solidFill>
                  <a:srgbClr val="222222"/>
                </a:solidFill>
                <a:effectLst/>
                <a:latin typeface="Lora"/>
              </a:rPr>
              <a:t>Membuat memori tidak dapat mengalokasikan data sesuai kapasitasnya. </a:t>
            </a:r>
          </a:p>
          <a:p>
            <a:r>
              <a:rPr lang="en-ID" b="0" i="0">
                <a:solidFill>
                  <a:srgbClr val="222222"/>
                </a:solidFill>
                <a:effectLst/>
                <a:latin typeface="Lora"/>
              </a:rPr>
              <a:t>Dapat menyebabkan attacker memanfaatkan kesempatan untuk menindih data pada program yang sedang dijalankan dan mengambil alih kontrol program untuk dieksekusi.</a:t>
            </a:r>
          </a:p>
          <a:p>
            <a:r>
              <a:rPr lang="en-ID" b="0" i="0">
                <a:solidFill>
                  <a:srgbClr val="222222"/>
                </a:solidFill>
                <a:effectLst/>
                <a:latin typeface="Lora"/>
              </a:rPr>
              <a:t>Biasanya terjadi karena kelemahan bahasa pemrograman C, C++, Fortran, dan Assembly yang melakukan pengecekan batas input secara manual dan tidak otomatis.</a:t>
            </a:r>
          </a:p>
          <a:p>
            <a:r>
              <a:rPr lang="en-ID">
                <a:solidFill>
                  <a:srgbClr val="222222"/>
                </a:solidFill>
                <a:latin typeface="Lora"/>
              </a:rPr>
              <a:t>D</a:t>
            </a:r>
            <a:r>
              <a:rPr lang="en-ID" b="0" i="0">
                <a:solidFill>
                  <a:srgbClr val="222222"/>
                </a:solidFill>
                <a:effectLst/>
                <a:latin typeface="Lora"/>
              </a:rPr>
              <a:t>apat membuat crash atau kerusakan pada program karena attacker membuat koding yang merusak program.</a:t>
            </a:r>
            <a:endParaRPr lang="en-ID"/>
          </a:p>
        </p:txBody>
      </p:sp>
      <p:sp>
        <p:nvSpPr>
          <p:cNvPr id="4" name="Footer Placeholder 3">
            <a:extLst>
              <a:ext uri="{FF2B5EF4-FFF2-40B4-BE49-F238E27FC236}">
                <a16:creationId xmlns:a16="http://schemas.microsoft.com/office/drawing/2014/main" id="{B58DEEBB-C279-4730-A05F-88660F76EE32}"/>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674D31AC-B810-4543-8A68-61E5906D2F3C}"/>
              </a:ext>
            </a:extLst>
          </p:cNvPr>
          <p:cNvSpPr>
            <a:spLocks noGrp="1"/>
          </p:cNvSpPr>
          <p:nvPr>
            <p:ph type="sldNum" sz="quarter" idx="12"/>
          </p:nvPr>
        </p:nvSpPr>
        <p:spPr/>
        <p:txBody>
          <a:bodyPr/>
          <a:lstStyle/>
          <a:p>
            <a:fld id="{F23AFC95-989C-443A-BD3C-DAE4CC2D2739}" type="slidenum">
              <a:rPr lang="id-ID" smtClean="0"/>
              <a:t>33</a:t>
            </a:fld>
            <a:endParaRPr lang="id-ID"/>
          </a:p>
        </p:txBody>
      </p:sp>
    </p:spTree>
    <p:extLst>
      <p:ext uri="{BB962C8B-B14F-4D97-AF65-F5344CB8AC3E}">
        <p14:creationId xmlns:p14="http://schemas.microsoft.com/office/powerpoint/2010/main" val="1098536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7E0FC-3707-4B95-9D55-8E1BBA8EBF93}"/>
              </a:ext>
            </a:extLst>
          </p:cNvPr>
          <p:cNvSpPr>
            <a:spLocks noGrp="1"/>
          </p:cNvSpPr>
          <p:nvPr>
            <p:ph type="title"/>
          </p:nvPr>
        </p:nvSpPr>
        <p:spPr/>
        <p:txBody>
          <a:bodyPr/>
          <a:lstStyle/>
          <a:p>
            <a:r>
              <a:rPr lang="en-ID"/>
              <a:t>Clone Phishing</a:t>
            </a:r>
          </a:p>
        </p:txBody>
      </p:sp>
      <p:sp>
        <p:nvSpPr>
          <p:cNvPr id="3" name="Content Placeholder 2">
            <a:extLst>
              <a:ext uri="{FF2B5EF4-FFF2-40B4-BE49-F238E27FC236}">
                <a16:creationId xmlns:a16="http://schemas.microsoft.com/office/drawing/2014/main" id="{CC5D0218-94A1-4277-BF26-5C6496AFFB7D}"/>
              </a:ext>
            </a:extLst>
          </p:cNvPr>
          <p:cNvSpPr>
            <a:spLocks noGrp="1"/>
          </p:cNvSpPr>
          <p:nvPr>
            <p:ph idx="1"/>
          </p:nvPr>
        </p:nvSpPr>
        <p:spPr/>
        <p:txBody>
          <a:bodyPr>
            <a:normAutofit/>
          </a:bodyPr>
          <a:lstStyle/>
          <a:p>
            <a:r>
              <a:rPr lang="en-ID"/>
              <a:t>Sebuah modifikasi dari Phishing yang sudah ada. </a:t>
            </a:r>
          </a:p>
          <a:p>
            <a:r>
              <a:rPr lang="en-ID"/>
              <a:t>Dengan menggunakan email resmi dan link palsu, dapat membuat penerimanya tertipu sehingga informasi pribadi bisa tersebar dan mudah diakses oleh penyerang. </a:t>
            </a:r>
          </a:p>
        </p:txBody>
      </p:sp>
      <p:sp>
        <p:nvSpPr>
          <p:cNvPr id="4" name="Footer Placeholder 3">
            <a:extLst>
              <a:ext uri="{FF2B5EF4-FFF2-40B4-BE49-F238E27FC236}">
                <a16:creationId xmlns:a16="http://schemas.microsoft.com/office/drawing/2014/main" id="{5810E082-209F-4753-8315-28168C2A4FA0}"/>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A1060750-1608-4D63-B5A4-1234DA1F55EA}"/>
              </a:ext>
            </a:extLst>
          </p:cNvPr>
          <p:cNvSpPr>
            <a:spLocks noGrp="1"/>
          </p:cNvSpPr>
          <p:nvPr>
            <p:ph type="sldNum" sz="quarter" idx="12"/>
          </p:nvPr>
        </p:nvSpPr>
        <p:spPr/>
        <p:txBody>
          <a:bodyPr/>
          <a:lstStyle/>
          <a:p>
            <a:fld id="{F23AFC95-989C-443A-BD3C-DAE4CC2D2739}" type="slidenum">
              <a:rPr lang="id-ID" smtClean="0"/>
              <a:t>34</a:t>
            </a:fld>
            <a:endParaRPr lang="id-ID"/>
          </a:p>
        </p:txBody>
      </p:sp>
    </p:spTree>
    <p:extLst>
      <p:ext uri="{BB962C8B-B14F-4D97-AF65-F5344CB8AC3E}">
        <p14:creationId xmlns:p14="http://schemas.microsoft.com/office/powerpoint/2010/main" val="9873576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59744-B474-435C-A198-51E462835C51}"/>
              </a:ext>
            </a:extLst>
          </p:cNvPr>
          <p:cNvSpPr>
            <a:spLocks noGrp="1"/>
          </p:cNvSpPr>
          <p:nvPr>
            <p:ph type="title"/>
          </p:nvPr>
        </p:nvSpPr>
        <p:spPr/>
        <p:txBody>
          <a:bodyPr/>
          <a:lstStyle/>
          <a:p>
            <a:r>
              <a:rPr lang="en-ID"/>
              <a:t>Keystroke Logging</a:t>
            </a:r>
          </a:p>
        </p:txBody>
      </p:sp>
      <p:sp>
        <p:nvSpPr>
          <p:cNvPr id="3" name="Content Placeholder 2">
            <a:extLst>
              <a:ext uri="{FF2B5EF4-FFF2-40B4-BE49-F238E27FC236}">
                <a16:creationId xmlns:a16="http://schemas.microsoft.com/office/drawing/2014/main" id="{8F49C0CD-2935-41E3-AF3F-CEB47DC31730}"/>
              </a:ext>
            </a:extLst>
          </p:cNvPr>
          <p:cNvSpPr>
            <a:spLocks noGrp="1"/>
          </p:cNvSpPr>
          <p:nvPr>
            <p:ph idx="1"/>
          </p:nvPr>
        </p:nvSpPr>
        <p:spPr/>
        <p:txBody>
          <a:bodyPr>
            <a:normAutofit/>
          </a:bodyPr>
          <a:lstStyle/>
          <a:p>
            <a:r>
              <a:rPr lang="en-ID"/>
              <a:t>Merupakan proses pelacakan tombol yang ditekan pada computer</a:t>
            </a:r>
          </a:p>
          <a:p>
            <a:r>
              <a:rPr lang="en-ID"/>
              <a:t>Sebenarnya memiliki fungsi melindungi kata sandi dan data penting lainnya jika sistem operasi pada komputer crash. </a:t>
            </a:r>
          </a:p>
          <a:p>
            <a:r>
              <a:rPr lang="en-ID"/>
              <a:t>Namun, terkadang keystroke logging dapat disalahgunakan penggunaannya seperti  pencurian informasi pribadi yang bersifat sangat sensitif seperti nomor kartu kredit, kata sandi, email, informasi mengenai perbankan, dan lain-lain.</a:t>
            </a:r>
          </a:p>
        </p:txBody>
      </p:sp>
      <p:sp>
        <p:nvSpPr>
          <p:cNvPr id="4" name="Footer Placeholder 3">
            <a:extLst>
              <a:ext uri="{FF2B5EF4-FFF2-40B4-BE49-F238E27FC236}">
                <a16:creationId xmlns:a16="http://schemas.microsoft.com/office/drawing/2014/main" id="{5DD4012F-AA11-4652-A3FF-7F7AFDE60313}"/>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784D6C03-B6C8-4066-AF5B-99A4071AB978}"/>
              </a:ext>
            </a:extLst>
          </p:cNvPr>
          <p:cNvSpPr>
            <a:spLocks noGrp="1"/>
          </p:cNvSpPr>
          <p:nvPr>
            <p:ph type="sldNum" sz="quarter" idx="12"/>
          </p:nvPr>
        </p:nvSpPr>
        <p:spPr/>
        <p:txBody>
          <a:bodyPr/>
          <a:lstStyle/>
          <a:p>
            <a:fld id="{F23AFC95-989C-443A-BD3C-DAE4CC2D2739}" type="slidenum">
              <a:rPr lang="id-ID" smtClean="0"/>
              <a:t>35</a:t>
            </a:fld>
            <a:endParaRPr lang="id-ID"/>
          </a:p>
        </p:txBody>
      </p:sp>
    </p:spTree>
    <p:extLst>
      <p:ext uri="{BB962C8B-B14F-4D97-AF65-F5344CB8AC3E}">
        <p14:creationId xmlns:p14="http://schemas.microsoft.com/office/powerpoint/2010/main" val="12713955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B66D9-1CA9-4AB6-9691-F962CCD51EFF}"/>
              </a:ext>
            </a:extLst>
          </p:cNvPr>
          <p:cNvSpPr>
            <a:spLocks noGrp="1"/>
          </p:cNvSpPr>
          <p:nvPr>
            <p:ph type="title"/>
          </p:nvPr>
        </p:nvSpPr>
        <p:spPr/>
        <p:txBody>
          <a:bodyPr/>
          <a:lstStyle/>
          <a:p>
            <a:r>
              <a:rPr lang="en-US"/>
              <a:t>Logic Bomb</a:t>
            </a:r>
            <a:endParaRPr lang="en-ID"/>
          </a:p>
        </p:txBody>
      </p:sp>
      <p:sp>
        <p:nvSpPr>
          <p:cNvPr id="3" name="Content Placeholder 2">
            <a:extLst>
              <a:ext uri="{FF2B5EF4-FFF2-40B4-BE49-F238E27FC236}">
                <a16:creationId xmlns:a16="http://schemas.microsoft.com/office/drawing/2014/main" id="{5AC49799-F1C1-4174-8BC6-10F5B642ABC9}"/>
              </a:ext>
            </a:extLst>
          </p:cNvPr>
          <p:cNvSpPr>
            <a:spLocks noGrp="1"/>
          </p:cNvSpPr>
          <p:nvPr>
            <p:ph idx="1"/>
          </p:nvPr>
        </p:nvSpPr>
        <p:spPr/>
        <p:txBody>
          <a:bodyPr>
            <a:normAutofit/>
          </a:bodyPr>
          <a:lstStyle/>
          <a:p>
            <a:r>
              <a:rPr lang="en-ID"/>
              <a:t>Dapat menyerang masuk ke dalam sistem dan memicu aksi berbahaya ketika kondisi tertentu terpenuhi. </a:t>
            </a:r>
          </a:p>
          <a:p>
            <a:r>
              <a:rPr lang="en-ID"/>
              <a:t>Menempel pada suatu program yang sudah disetting meledak ketika suatu kondisi sudah terpenuhi yang dapat mengakibatkan bomb tersebut mengubah atau menghapus data-data dan bisa menyebabkan kerusakan atau mesin berhenti.</a:t>
            </a:r>
          </a:p>
        </p:txBody>
      </p:sp>
      <p:sp>
        <p:nvSpPr>
          <p:cNvPr id="4" name="Footer Placeholder 3">
            <a:extLst>
              <a:ext uri="{FF2B5EF4-FFF2-40B4-BE49-F238E27FC236}">
                <a16:creationId xmlns:a16="http://schemas.microsoft.com/office/drawing/2014/main" id="{FD5CE0BD-D5E3-4334-9610-92D294E0FDAD}"/>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81871A49-E903-491C-B437-3DCEED1817CF}"/>
              </a:ext>
            </a:extLst>
          </p:cNvPr>
          <p:cNvSpPr>
            <a:spLocks noGrp="1"/>
          </p:cNvSpPr>
          <p:nvPr>
            <p:ph type="sldNum" sz="quarter" idx="12"/>
          </p:nvPr>
        </p:nvSpPr>
        <p:spPr/>
        <p:txBody>
          <a:bodyPr/>
          <a:lstStyle/>
          <a:p>
            <a:fld id="{F23AFC95-989C-443A-BD3C-DAE4CC2D2739}" type="slidenum">
              <a:rPr lang="id-ID" smtClean="0"/>
              <a:t>36</a:t>
            </a:fld>
            <a:endParaRPr lang="id-ID"/>
          </a:p>
        </p:txBody>
      </p:sp>
    </p:spTree>
    <p:extLst>
      <p:ext uri="{BB962C8B-B14F-4D97-AF65-F5344CB8AC3E}">
        <p14:creationId xmlns:p14="http://schemas.microsoft.com/office/powerpoint/2010/main" val="40522909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B43F9-D838-4FBC-A9E4-3C69D195E7A4}"/>
              </a:ext>
            </a:extLst>
          </p:cNvPr>
          <p:cNvSpPr>
            <a:spLocks noGrp="1"/>
          </p:cNvSpPr>
          <p:nvPr>
            <p:ph type="title"/>
          </p:nvPr>
        </p:nvSpPr>
        <p:spPr/>
        <p:txBody>
          <a:bodyPr/>
          <a:lstStyle/>
          <a:p>
            <a:r>
              <a:rPr lang="en-US"/>
              <a:t>Trojan</a:t>
            </a:r>
            <a:endParaRPr lang="en-ID"/>
          </a:p>
        </p:txBody>
      </p:sp>
      <p:sp>
        <p:nvSpPr>
          <p:cNvPr id="3" name="Content Placeholder 2">
            <a:extLst>
              <a:ext uri="{FF2B5EF4-FFF2-40B4-BE49-F238E27FC236}">
                <a16:creationId xmlns:a16="http://schemas.microsoft.com/office/drawing/2014/main" id="{831C51B2-D8B4-46EE-89E3-77A5E636B23A}"/>
              </a:ext>
            </a:extLst>
          </p:cNvPr>
          <p:cNvSpPr>
            <a:spLocks noGrp="1"/>
          </p:cNvSpPr>
          <p:nvPr>
            <p:ph idx="1"/>
          </p:nvPr>
        </p:nvSpPr>
        <p:spPr/>
        <p:txBody>
          <a:bodyPr>
            <a:normAutofit/>
          </a:bodyPr>
          <a:lstStyle/>
          <a:p>
            <a:r>
              <a:rPr lang="en-ID"/>
              <a:t>Merupakan sebuah program jahat yang menyamar dan terlihat seperti sebuah program yang baik-baik saja yang tidak akan merugikan.</a:t>
            </a:r>
          </a:p>
          <a:p>
            <a:r>
              <a:rPr lang="en-ID"/>
              <a:t>Dirancang untuk menghancurkan serta mencuri file penting yang ada pada sistem komputer. </a:t>
            </a:r>
          </a:p>
          <a:p>
            <a:r>
              <a:rPr lang="en-ID"/>
              <a:t>Ciri-ciri, ketika CPU muncul kenaikan penggunaan yang tidak jelas dan mencurigakan, proses melambat, dan dapat pula mengakitakan crash secara berkala, maka berkemungkinan disebabkan oleh trojan. </a:t>
            </a:r>
          </a:p>
          <a:p>
            <a:r>
              <a:rPr lang="en-ID"/>
              <a:t>Kegagalan sistem dan bertambahnya spam pada komputer seperti iklan, pop-up, dll merupakan suatu ciri bahwa adanya trojan adware. </a:t>
            </a:r>
          </a:p>
        </p:txBody>
      </p:sp>
      <p:sp>
        <p:nvSpPr>
          <p:cNvPr id="4" name="Footer Placeholder 3">
            <a:extLst>
              <a:ext uri="{FF2B5EF4-FFF2-40B4-BE49-F238E27FC236}">
                <a16:creationId xmlns:a16="http://schemas.microsoft.com/office/drawing/2014/main" id="{643A5A8D-FAD8-4919-A74B-4FB6E3F0511E}"/>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37585190-0C33-4D8C-AA6C-7938890B5F7E}"/>
              </a:ext>
            </a:extLst>
          </p:cNvPr>
          <p:cNvSpPr>
            <a:spLocks noGrp="1"/>
          </p:cNvSpPr>
          <p:nvPr>
            <p:ph type="sldNum" sz="quarter" idx="12"/>
          </p:nvPr>
        </p:nvSpPr>
        <p:spPr/>
        <p:txBody>
          <a:bodyPr/>
          <a:lstStyle/>
          <a:p>
            <a:fld id="{F23AFC95-989C-443A-BD3C-DAE4CC2D2739}" type="slidenum">
              <a:rPr lang="id-ID" smtClean="0"/>
              <a:t>37</a:t>
            </a:fld>
            <a:endParaRPr lang="id-ID"/>
          </a:p>
        </p:txBody>
      </p:sp>
    </p:spTree>
    <p:extLst>
      <p:ext uri="{BB962C8B-B14F-4D97-AF65-F5344CB8AC3E}">
        <p14:creationId xmlns:p14="http://schemas.microsoft.com/office/powerpoint/2010/main" val="25770558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DE779-480C-4E23-AFF1-08E307A6A5C6}"/>
              </a:ext>
            </a:extLst>
          </p:cNvPr>
          <p:cNvSpPr>
            <a:spLocks noGrp="1"/>
          </p:cNvSpPr>
          <p:nvPr>
            <p:ph type="title"/>
          </p:nvPr>
        </p:nvSpPr>
        <p:spPr/>
        <p:txBody>
          <a:bodyPr/>
          <a:lstStyle/>
          <a:p>
            <a:r>
              <a:rPr lang="en-US"/>
              <a:t>Spoofing</a:t>
            </a:r>
            <a:endParaRPr lang="en-ID"/>
          </a:p>
        </p:txBody>
      </p:sp>
      <p:sp>
        <p:nvSpPr>
          <p:cNvPr id="3" name="Content Placeholder 2">
            <a:extLst>
              <a:ext uri="{FF2B5EF4-FFF2-40B4-BE49-F238E27FC236}">
                <a16:creationId xmlns:a16="http://schemas.microsoft.com/office/drawing/2014/main" id="{16E99074-B36E-4FB9-97FE-02C86AD43BC4}"/>
              </a:ext>
            </a:extLst>
          </p:cNvPr>
          <p:cNvSpPr>
            <a:spLocks noGrp="1"/>
          </p:cNvSpPr>
          <p:nvPr>
            <p:ph idx="1"/>
          </p:nvPr>
        </p:nvSpPr>
        <p:spPr/>
        <p:txBody>
          <a:bodyPr/>
          <a:lstStyle/>
          <a:p>
            <a:r>
              <a:rPr lang="en-ID"/>
              <a:t>Merupakan cara yang digunakan agar bisa mendapatkan akses masuk ke komputer tanpa harus meminta izin. </a:t>
            </a:r>
          </a:p>
          <a:p>
            <a:r>
              <a:rPr lang="en-ID"/>
              <a:t>Biasanya dengan mengirimkan pesan terlebih dahulu ke komputer dengan alamat IP sehingga menunjukkan bahwa pesan tersebut merupakan pesan yang benar karena dari host yang terpercaya.</a:t>
            </a:r>
          </a:p>
          <a:p>
            <a:r>
              <a:rPr lang="en-ID"/>
              <a:t>Salah satu cara untuk pencegahan spoofing yaitu dengan SSL.</a:t>
            </a:r>
          </a:p>
          <a:p>
            <a:endParaRPr lang="en-ID"/>
          </a:p>
        </p:txBody>
      </p:sp>
      <p:sp>
        <p:nvSpPr>
          <p:cNvPr id="4" name="Footer Placeholder 3">
            <a:extLst>
              <a:ext uri="{FF2B5EF4-FFF2-40B4-BE49-F238E27FC236}">
                <a16:creationId xmlns:a16="http://schemas.microsoft.com/office/drawing/2014/main" id="{CE265105-7F2D-4938-BF9C-D35ED27718D9}"/>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600E9972-6FBB-4CA1-8B06-8A6996624751}"/>
              </a:ext>
            </a:extLst>
          </p:cNvPr>
          <p:cNvSpPr>
            <a:spLocks noGrp="1"/>
          </p:cNvSpPr>
          <p:nvPr>
            <p:ph type="sldNum" sz="quarter" idx="12"/>
          </p:nvPr>
        </p:nvSpPr>
        <p:spPr/>
        <p:txBody>
          <a:bodyPr/>
          <a:lstStyle/>
          <a:p>
            <a:fld id="{F23AFC95-989C-443A-BD3C-DAE4CC2D2739}" type="slidenum">
              <a:rPr lang="id-ID" smtClean="0"/>
              <a:t>38</a:t>
            </a:fld>
            <a:endParaRPr lang="id-ID"/>
          </a:p>
        </p:txBody>
      </p:sp>
    </p:spTree>
    <p:extLst>
      <p:ext uri="{BB962C8B-B14F-4D97-AF65-F5344CB8AC3E}">
        <p14:creationId xmlns:p14="http://schemas.microsoft.com/office/powerpoint/2010/main" val="19050747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B1DC6-77F7-4DEF-8346-692C512546B1}"/>
              </a:ext>
            </a:extLst>
          </p:cNvPr>
          <p:cNvSpPr>
            <a:spLocks noGrp="1"/>
          </p:cNvSpPr>
          <p:nvPr>
            <p:ph type="title"/>
          </p:nvPr>
        </p:nvSpPr>
        <p:spPr/>
        <p:txBody>
          <a:bodyPr/>
          <a:lstStyle/>
          <a:p>
            <a:r>
              <a:rPr lang="en-US"/>
              <a:t>SQL Injection</a:t>
            </a:r>
            <a:endParaRPr lang="en-ID"/>
          </a:p>
        </p:txBody>
      </p:sp>
      <p:sp>
        <p:nvSpPr>
          <p:cNvPr id="3" name="Content Placeholder 2">
            <a:extLst>
              <a:ext uri="{FF2B5EF4-FFF2-40B4-BE49-F238E27FC236}">
                <a16:creationId xmlns:a16="http://schemas.microsoft.com/office/drawing/2014/main" id="{8CA4AFBF-49F2-4700-A6F7-4F969CC25487}"/>
              </a:ext>
            </a:extLst>
          </p:cNvPr>
          <p:cNvSpPr>
            <a:spLocks noGrp="1"/>
          </p:cNvSpPr>
          <p:nvPr>
            <p:ph idx="1"/>
          </p:nvPr>
        </p:nvSpPr>
        <p:spPr/>
        <p:txBody>
          <a:bodyPr/>
          <a:lstStyle/>
          <a:p>
            <a:r>
              <a:rPr lang="en-US"/>
              <a:t>Melakukan dengan cara memanfaatkan kelemahan penerapan code pada saat develop system.</a:t>
            </a:r>
          </a:p>
          <a:p>
            <a:r>
              <a:rPr lang="en-US"/>
              <a:t>Biasanya menyerang form-form input yang lemah akan keamanan. </a:t>
            </a:r>
          </a:p>
          <a:p>
            <a:r>
              <a:rPr lang="en-US"/>
              <a:t>Dapat dilakukan jika script yang diterapkan dapat dieksekusi dengan menggunakan logika “or”.</a:t>
            </a:r>
            <a:endParaRPr lang="en-ID"/>
          </a:p>
        </p:txBody>
      </p:sp>
      <p:sp>
        <p:nvSpPr>
          <p:cNvPr id="4" name="Footer Placeholder 3">
            <a:extLst>
              <a:ext uri="{FF2B5EF4-FFF2-40B4-BE49-F238E27FC236}">
                <a16:creationId xmlns:a16="http://schemas.microsoft.com/office/drawing/2014/main" id="{B1CE5C72-4F86-4048-ABC4-FA8596DB8EC7}"/>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2252DEEE-EE8B-4121-B780-F76035007809}"/>
              </a:ext>
            </a:extLst>
          </p:cNvPr>
          <p:cNvSpPr>
            <a:spLocks noGrp="1"/>
          </p:cNvSpPr>
          <p:nvPr>
            <p:ph type="sldNum" sz="quarter" idx="12"/>
          </p:nvPr>
        </p:nvSpPr>
        <p:spPr/>
        <p:txBody>
          <a:bodyPr/>
          <a:lstStyle/>
          <a:p>
            <a:fld id="{F23AFC95-989C-443A-BD3C-DAE4CC2D2739}" type="slidenum">
              <a:rPr lang="id-ID" smtClean="0"/>
              <a:t>39</a:t>
            </a:fld>
            <a:endParaRPr lang="id-ID"/>
          </a:p>
        </p:txBody>
      </p:sp>
    </p:spTree>
    <p:extLst>
      <p:ext uri="{BB962C8B-B14F-4D97-AF65-F5344CB8AC3E}">
        <p14:creationId xmlns:p14="http://schemas.microsoft.com/office/powerpoint/2010/main" val="575252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365126"/>
            <a:ext cx="10515600" cy="442596"/>
          </a:xfrm>
        </p:spPr>
        <p:txBody>
          <a:bodyPr>
            <a:normAutofit fontScale="90000"/>
          </a:bodyPr>
          <a:lstStyle/>
          <a:p>
            <a:r>
              <a:rPr lang="id-ID" b="1" dirty="0"/>
              <a:t>Pendahuluan</a:t>
            </a:r>
          </a:p>
        </p:txBody>
      </p:sp>
      <p:sp>
        <p:nvSpPr>
          <p:cNvPr id="3" name="Content Placeholder 2"/>
          <p:cNvSpPr>
            <a:spLocks noGrp="1"/>
          </p:cNvSpPr>
          <p:nvPr>
            <p:ph idx="1"/>
          </p:nvPr>
        </p:nvSpPr>
        <p:spPr>
          <a:xfrm>
            <a:off x="411481" y="1113792"/>
            <a:ext cx="5684520" cy="5379081"/>
          </a:xfrm>
        </p:spPr>
        <p:txBody>
          <a:bodyPr>
            <a:normAutofit fontScale="92500" lnSpcReduction="10000"/>
          </a:bodyPr>
          <a:lstStyle/>
          <a:p>
            <a:r>
              <a:rPr lang="en-US"/>
              <a:t>K</a:t>
            </a:r>
            <a:r>
              <a:rPr lang="id-ID"/>
              <a:t>ita sudah berada pada zaman</a:t>
            </a:r>
            <a:r>
              <a:rPr lang="en-US"/>
              <a:t> </a:t>
            </a:r>
            <a:r>
              <a:rPr lang="id-ID"/>
              <a:t>“</a:t>
            </a:r>
            <a:r>
              <a:rPr lang="id-ID" b="1" i="1">
                <a:solidFill>
                  <a:srgbClr val="00B050"/>
                </a:solidFill>
              </a:rPr>
              <a:t>Information-based society</a:t>
            </a:r>
            <a:r>
              <a:rPr lang="en-US" i="1"/>
              <a:t>”.</a:t>
            </a:r>
            <a:endParaRPr lang="id-ID"/>
          </a:p>
          <a:p>
            <a:r>
              <a:rPr lang="en-US"/>
              <a:t>Masa </a:t>
            </a:r>
            <a:r>
              <a:rPr lang="en-US" b="1">
                <a:solidFill>
                  <a:srgbClr val="C00000"/>
                </a:solidFill>
              </a:rPr>
              <a:t>Pandemic Covid-19</a:t>
            </a:r>
            <a:r>
              <a:rPr lang="en-US"/>
              <a:t>, mengharuskan banyak orang utk mengakses internet. </a:t>
            </a:r>
          </a:p>
          <a:p>
            <a:r>
              <a:rPr lang="id-ID"/>
              <a:t>Kemampuan mengakses</a:t>
            </a:r>
            <a:r>
              <a:rPr lang="en-US"/>
              <a:t> dan </a:t>
            </a:r>
            <a:r>
              <a:rPr lang="id-ID"/>
              <a:t>menyediakan informasi secara cepat dan akurat menjadi </a:t>
            </a:r>
            <a:r>
              <a:rPr lang="id-ID" b="1">
                <a:solidFill>
                  <a:srgbClr val="C00000"/>
                </a:solidFill>
              </a:rPr>
              <a:t>sangat esensial </a:t>
            </a:r>
            <a:r>
              <a:rPr lang="id-ID"/>
              <a:t>bagi </a:t>
            </a:r>
            <a:r>
              <a:rPr lang="en-US"/>
              <a:t>individu/</a:t>
            </a:r>
            <a:r>
              <a:rPr lang="id-ID"/>
              <a:t>organisasi.</a:t>
            </a:r>
          </a:p>
          <a:p>
            <a:r>
              <a:rPr lang="en-US"/>
              <a:t>K</a:t>
            </a:r>
            <a:r>
              <a:rPr lang="id-ID"/>
              <a:t>eamanan</a:t>
            </a:r>
            <a:r>
              <a:rPr lang="en-US"/>
              <a:t> Sistem </a:t>
            </a:r>
            <a:r>
              <a:rPr lang="id-ID"/>
              <a:t>sering </a:t>
            </a:r>
            <a:r>
              <a:rPr lang="en-US" b="1">
                <a:solidFill>
                  <a:srgbClr val="C00000"/>
                </a:solidFill>
              </a:rPr>
              <a:t>K</a:t>
            </a:r>
            <a:r>
              <a:rPr lang="id-ID" b="1">
                <a:solidFill>
                  <a:srgbClr val="C00000"/>
                </a:solidFill>
              </a:rPr>
              <a:t>urang </a:t>
            </a:r>
            <a:r>
              <a:rPr lang="en-US" b="1">
                <a:solidFill>
                  <a:srgbClr val="C00000"/>
                </a:solidFill>
              </a:rPr>
              <a:t>M</a:t>
            </a:r>
            <a:r>
              <a:rPr lang="id-ID" b="1">
                <a:solidFill>
                  <a:srgbClr val="C00000"/>
                </a:solidFill>
              </a:rPr>
              <a:t>endapat </a:t>
            </a:r>
            <a:r>
              <a:rPr lang="en-US" b="1">
                <a:solidFill>
                  <a:srgbClr val="C00000"/>
                </a:solidFill>
              </a:rPr>
              <a:t>P</a:t>
            </a:r>
            <a:r>
              <a:rPr lang="id-ID" b="1">
                <a:solidFill>
                  <a:srgbClr val="C00000"/>
                </a:solidFill>
              </a:rPr>
              <a:t>erhatian</a:t>
            </a:r>
            <a:r>
              <a:rPr lang="id-ID"/>
              <a:t> dari pemilik</a:t>
            </a:r>
            <a:r>
              <a:rPr lang="en-US"/>
              <a:t> maupun pengguna sistem</a:t>
            </a:r>
            <a:r>
              <a:rPr lang="id-ID"/>
              <a:t>.</a:t>
            </a:r>
            <a:endParaRPr lang="id-ID" dirty="0"/>
          </a:p>
          <a:p>
            <a:r>
              <a:rPr lang="id-ID"/>
              <a:t>Jatuhnya </a:t>
            </a:r>
            <a:r>
              <a:rPr lang="id-ID" dirty="0"/>
              <a:t>informasi penting </a:t>
            </a:r>
            <a:r>
              <a:rPr lang="id-ID"/>
              <a:t>ke pihak </a:t>
            </a:r>
            <a:r>
              <a:rPr lang="id-ID" dirty="0"/>
              <a:t>lain dapat </a:t>
            </a:r>
            <a:r>
              <a:rPr lang="id-ID"/>
              <a:t>menimbulkan </a:t>
            </a:r>
            <a:r>
              <a:rPr lang="en-US" b="1">
                <a:solidFill>
                  <a:srgbClr val="C00000"/>
                </a:solidFill>
              </a:rPr>
              <a:t>K</a:t>
            </a:r>
            <a:r>
              <a:rPr lang="id-ID" b="1">
                <a:solidFill>
                  <a:srgbClr val="C00000"/>
                </a:solidFill>
              </a:rPr>
              <a:t>erugian </a:t>
            </a:r>
            <a:r>
              <a:rPr lang="id-ID"/>
              <a:t>bagi pemilik</a:t>
            </a:r>
            <a:r>
              <a:rPr lang="en-US"/>
              <a:t>/pengguna </a:t>
            </a:r>
            <a:r>
              <a:rPr lang="id-ID"/>
              <a:t>informasi.</a:t>
            </a:r>
            <a:endParaRPr lang="en-US"/>
          </a:p>
        </p:txBody>
      </p:sp>
      <p:sp>
        <p:nvSpPr>
          <p:cNvPr id="4" name="Footer Placeholder 3"/>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p:cNvSpPr>
            <a:spLocks noGrp="1"/>
          </p:cNvSpPr>
          <p:nvPr>
            <p:ph type="sldNum" sz="quarter" idx="12"/>
          </p:nvPr>
        </p:nvSpPr>
        <p:spPr/>
        <p:txBody>
          <a:bodyPr/>
          <a:lstStyle/>
          <a:p>
            <a:fld id="{F23AFC95-989C-443A-BD3C-DAE4CC2D2739}" type="slidenum">
              <a:rPr lang="id-ID" smtClean="0"/>
              <a:t>4</a:t>
            </a:fld>
            <a:endParaRPr lang="id-ID"/>
          </a:p>
        </p:txBody>
      </p:sp>
      <p:pic>
        <p:nvPicPr>
          <p:cNvPr id="6" name="Picture 5">
            <a:extLst>
              <a:ext uri="{FF2B5EF4-FFF2-40B4-BE49-F238E27FC236}">
                <a16:creationId xmlns:a16="http://schemas.microsoft.com/office/drawing/2014/main" id="{364845E3-6B38-4DD4-9195-207C8AFA76BD}"/>
              </a:ext>
            </a:extLst>
          </p:cNvPr>
          <p:cNvPicPr>
            <a:picLocks noChangeAspect="1"/>
          </p:cNvPicPr>
          <p:nvPr/>
        </p:nvPicPr>
        <p:blipFill rotWithShape="1">
          <a:blip r:embed="rId3"/>
          <a:srcRect l="8445" t="1565" r="10889" b="35102"/>
          <a:stretch/>
        </p:blipFill>
        <p:spPr>
          <a:xfrm>
            <a:off x="6096000" y="586423"/>
            <a:ext cx="5684521" cy="5315821"/>
          </a:xfrm>
          <a:prstGeom prst="rect">
            <a:avLst/>
          </a:prstGeom>
          <a:ln>
            <a:noFill/>
          </a:ln>
          <a:effectLst>
            <a:softEdge rad="112500"/>
          </a:effectLst>
        </p:spPr>
      </p:pic>
      <p:sp>
        <p:nvSpPr>
          <p:cNvPr id="7" name="TextBox 6">
            <a:extLst>
              <a:ext uri="{FF2B5EF4-FFF2-40B4-BE49-F238E27FC236}">
                <a16:creationId xmlns:a16="http://schemas.microsoft.com/office/drawing/2014/main" id="{6C1F1C8F-EBFD-4832-99D3-259394A91E64}"/>
              </a:ext>
            </a:extLst>
          </p:cNvPr>
          <p:cNvSpPr txBox="1"/>
          <p:nvPr/>
        </p:nvSpPr>
        <p:spPr>
          <a:xfrm>
            <a:off x="7979729" y="5865614"/>
            <a:ext cx="2130904" cy="369332"/>
          </a:xfrm>
          <a:prstGeom prst="rect">
            <a:avLst/>
          </a:prstGeom>
          <a:noFill/>
        </p:spPr>
        <p:txBody>
          <a:bodyPr wrap="none" rtlCol="0">
            <a:spAutoFit/>
          </a:bodyPr>
          <a:lstStyle/>
          <a:p>
            <a:r>
              <a:rPr lang="en-US"/>
              <a:t>(</a:t>
            </a:r>
            <a:r>
              <a:rPr lang="en-US" i="1"/>
              <a:t>Sumber: ValidNews</a:t>
            </a:r>
            <a:r>
              <a:rPr lang="en-US"/>
              <a:t>)</a:t>
            </a:r>
            <a:endParaRPr lang="en-ID"/>
          </a:p>
        </p:txBody>
      </p:sp>
    </p:spTree>
    <p:extLst>
      <p:ext uri="{BB962C8B-B14F-4D97-AF65-F5344CB8AC3E}">
        <p14:creationId xmlns:p14="http://schemas.microsoft.com/office/powerpoint/2010/main" val="11620221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742C0-635D-4D9B-A9D3-58CE829806AB}"/>
              </a:ext>
            </a:extLst>
          </p:cNvPr>
          <p:cNvSpPr>
            <a:spLocks noGrp="1"/>
          </p:cNvSpPr>
          <p:nvPr>
            <p:ph type="title"/>
          </p:nvPr>
        </p:nvSpPr>
        <p:spPr/>
        <p:txBody>
          <a:bodyPr/>
          <a:lstStyle/>
          <a:p>
            <a:r>
              <a:rPr lang="en-US"/>
              <a:t>Sniffer</a:t>
            </a:r>
            <a:endParaRPr lang="en-ID"/>
          </a:p>
        </p:txBody>
      </p:sp>
      <p:sp>
        <p:nvSpPr>
          <p:cNvPr id="3" name="Content Placeholder 2">
            <a:extLst>
              <a:ext uri="{FF2B5EF4-FFF2-40B4-BE49-F238E27FC236}">
                <a16:creationId xmlns:a16="http://schemas.microsoft.com/office/drawing/2014/main" id="{359912B5-8EBC-44FB-BE4A-605A91CF77C4}"/>
              </a:ext>
            </a:extLst>
          </p:cNvPr>
          <p:cNvSpPr>
            <a:spLocks noGrp="1"/>
          </p:cNvSpPr>
          <p:nvPr>
            <p:ph idx="1"/>
          </p:nvPr>
        </p:nvSpPr>
        <p:spPr/>
        <p:txBody>
          <a:bodyPr>
            <a:normAutofit/>
          </a:bodyPr>
          <a:lstStyle/>
          <a:p>
            <a:r>
              <a:rPr lang="en-ID"/>
              <a:t>Merupakan program yang dapat digunakan untuk menyadap data dan informasi melalui jaringan komputer. </a:t>
            </a:r>
          </a:p>
          <a:p>
            <a:r>
              <a:rPr lang="en-ID"/>
              <a:t>Di tangan seorang admin, program sniffer sangat bermanfaat untuk mencari (debug) kesalahan di jaringan atau untuk memantau adanya serangan.</a:t>
            </a:r>
          </a:p>
          <a:p>
            <a:r>
              <a:rPr lang="en-ID"/>
              <a:t>Di tangan cracker, program sniffer dapat digunakan untuk menyadap password (jika dikirimkan dalam bentuk clear text).</a:t>
            </a:r>
          </a:p>
        </p:txBody>
      </p:sp>
      <p:sp>
        <p:nvSpPr>
          <p:cNvPr id="4" name="Footer Placeholder 3">
            <a:extLst>
              <a:ext uri="{FF2B5EF4-FFF2-40B4-BE49-F238E27FC236}">
                <a16:creationId xmlns:a16="http://schemas.microsoft.com/office/drawing/2014/main" id="{B7A467AE-EABB-4D41-A141-48402E6BD95D}"/>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643A4F72-6165-4C62-8314-A4A16B00BBF2}"/>
              </a:ext>
            </a:extLst>
          </p:cNvPr>
          <p:cNvSpPr>
            <a:spLocks noGrp="1"/>
          </p:cNvSpPr>
          <p:nvPr>
            <p:ph type="sldNum" sz="quarter" idx="12"/>
          </p:nvPr>
        </p:nvSpPr>
        <p:spPr/>
        <p:txBody>
          <a:bodyPr/>
          <a:lstStyle/>
          <a:p>
            <a:fld id="{F23AFC95-989C-443A-BD3C-DAE4CC2D2739}" type="slidenum">
              <a:rPr lang="id-ID" smtClean="0"/>
              <a:t>40</a:t>
            </a:fld>
            <a:endParaRPr lang="id-ID"/>
          </a:p>
        </p:txBody>
      </p:sp>
    </p:spTree>
    <p:extLst>
      <p:ext uri="{BB962C8B-B14F-4D97-AF65-F5344CB8AC3E}">
        <p14:creationId xmlns:p14="http://schemas.microsoft.com/office/powerpoint/2010/main" val="24637459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54AC0-F80D-4155-9956-8079CE755007}"/>
              </a:ext>
            </a:extLst>
          </p:cNvPr>
          <p:cNvSpPr>
            <a:spLocks noGrp="1"/>
          </p:cNvSpPr>
          <p:nvPr>
            <p:ph type="title"/>
          </p:nvPr>
        </p:nvSpPr>
        <p:spPr/>
        <p:txBody>
          <a:bodyPr/>
          <a:lstStyle/>
          <a:p>
            <a:r>
              <a:rPr lang="en-US"/>
              <a:t>Vandalism</a:t>
            </a:r>
            <a:endParaRPr lang="en-ID"/>
          </a:p>
        </p:txBody>
      </p:sp>
      <p:sp>
        <p:nvSpPr>
          <p:cNvPr id="3" name="Content Placeholder 2">
            <a:extLst>
              <a:ext uri="{FF2B5EF4-FFF2-40B4-BE49-F238E27FC236}">
                <a16:creationId xmlns:a16="http://schemas.microsoft.com/office/drawing/2014/main" id="{45AD7721-E5EA-408D-BB76-D70F0E019276}"/>
              </a:ext>
            </a:extLst>
          </p:cNvPr>
          <p:cNvSpPr>
            <a:spLocks noGrp="1"/>
          </p:cNvSpPr>
          <p:nvPr>
            <p:ph idx="1"/>
          </p:nvPr>
        </p:nvSpPr>
        <p:spPr/>
        <p:txBody>
          <a:bodyPr/>
          <a:lstStyle/>
          <a:p>
            <a:pPr marL="0" indent="0">
              <a:buNone/>
            </a:pPr>
            <a:r>
              <a:rPr lang="en-ID"/>
              <a:t>Menurut Kamus KBBI:</a:t>
            </a:r>
          </a:p>
          <a:p>
            <a:r>
              <a:rPr lang="en-ID"/>
              <a:t>Perbuatan merusak dan menghancurkan hasil karya seni dan barang berharga lainnya secara kasar dan ganas.</a:t>
            </a:r>
          </a:p>
        </p:txBody>
      </p:sp>
      <p:sp>
        <p:nvSpPr>
          <p:cNvPr id="4" name="Footer Placeholder 3">
            <a:extLst>
              <a:ext uri="{FF2B5EF4-FFF2-40B4-BE49-F238E27FC236}">
                <a16:creationId xmlns:a16="http://schemas.microsoft.com/office/drawing/2014/main" id="{F784EE02-F799-4DBB-A0DF-F141BC37BA40}"/>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D73D3E70-F99F-4108-BE5A-EC69B5B566DA}"/>
              </a:ext>
            </a:extLst>
          </p:cNvPr>
          <p:cNvSpPr>
            <a:spLocks noGrp="1"/>
          </p:cNvSpPr>
          <p:nvPr>
            <p:ph type="sldNum" sz="quarter" idx="12"/>
          </p:nvPr>
        </p:nvSpPr>
        <p:spPr/>
        <p:txBody>
          <a:bodyPr/>
          <a:lstStyle/>
          <a:p>
            <a:fld id="{F23AFC95-989C-443A-BD3C-DAE4CC2D2739}" type="slidenum">
              <a:rPr lang="id-ID" smtClean="0"/>
              <a:t>41</a:t>
            </a:fld>
            <a:endParaRPr lang="id-ID"/>
          </a:p>
        </p:txBody>
      </p:sp>
    </p:spTree>
    <p:extLst>
      <p:ext uri="{BB962C8B-B14F-4D97-AF65-F5344CB8AC3E}">
        <p14:creationId xmlns:p14="http://schemas.microsoft.com/office/powerpoint/2010/main" val="35525077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4E0AD-C51C-41C5-8A43-63B14E8B7482}"/>
              </a:ext>
            </a:extLst>
          </p:cNvPr>
          <p:cNvSpPr>
            <a:spLocks noGrp="1"/>
          </p:cNvSpPr>
          <p:nvPr>
            <p:ph type="title"/>
          </p:nvPr>
        </p:nvSpPr>
        <p:spPr/>
        <p:txBody>
          <a:bodyPr/>
          <a:lstStyle/>
          <a:p>
            <a:r>
              <a:rPr lang="en-ID"/>
              <a:t>Kriteria Keamanan yang Harus Diperhatikan</a:t>
            </a:r>
          </a:p>
        </p:txBody>
      </p:sp>
      <p:sp>
        <p:nvSpPr>
          <p:cNvPr id="3" name="Content Placeholder 2">
            <a:extLst>
              <a:ext uri="{FF2B5EF4-FFF2-40B4-BE49-F238E27FC236}">
                <a16:creationId xmlns:a16="http://schemas.microsoft.com/office/drawing/2014/main" id="{28AEFE5D-CB93-4BE3-A11D-FB6D1DFBAD3A}"/>
              </a:ext>
            </a:extLst>
          </p:cNvPr>
          <p:cNvSpPr>
            <a:spLocks noGrp="1"/>
          </p:cNvSpPr>
          <p:nvPr>
            <p:ph idx="1"/>
          </p:nvPr>
        </p:nvSpPr>
        <p:spPr/>
        <p:txBody>
          <a:bodyPr>
            <a:normAutofit fontScale="92500"/>
          </a:bodyPr>
          <a:lstStyle/>
          <a:p>
            <a:pPr marL="514350" indent="-514350">
              <a:buFont typeface="+mj-lt"/>
              <a:buAutoNum type="arabicPeriod"/>
            </a:pPr>
            <a:r>
              <a:rPr lang="en-ID" b="1">
                <a:solidFill>
                  <a:srgbClr val="00B050"/>
                </a:solidFill>
              </a:rPr>
              <a:t>Akses kontrol </a:t>
            </a:r>
            <a:r>
              <a:rPr lang="en-ID"/>
              <a:t>sistem yang digunakan.</a:t>
            </a:r>
          </a:p>
          <a:p>
            <a:pPr marL="514350" indent="-514350">
              <a:buFont typeface="+mj-lt"/>
              <a:buAutoNum type="arabicPeriod"/>
            </a:pPr>
            <a:r>
              <a:rPr lang="en-ID" b="1">
                <a:solidFill>
                  <a:srgbClr val="00B050"/>
                </a:solidFill>
              </a:rPr>
              <a:t>Telekomunikasi dan jaringan </a:t>
            </a:r>
            <a:r>
              <a:rPr lang="en-ID"/>
              <a:t>yang digunakan.</a:t>
            </a:r>
          </a:p>
          <a:p>
            <a:pPr marL="514350" indent="-514350">
              <a:buFont typeface="+mj-lt"/>
              <a:buAutoNum type="arabicPeriod"/>
            </a:pPr>
            <a:r>
              <a:rPr lang="en-ID" b="1">
                <a:solidFill>
                  <a:srgbClr val="00B050"/>
                </a:solidFill>
              </a:rPr>
              <a:t>Pengembangan sistem </a:t>
            </a:r>
            <a:r>
              <a:rPr lang="en-ID"/>
              <a:t>aplikasi yang digunakan.</a:t>
            </a:r>
          </a:p>
          <a:p>
            <a:pPr marL="514350" indent="-514350">
              <a:buFont typeface="+mj-lt"/>
              <a:buAutoNum type="arabicPeriod"/>
            </a:pPr>
            <a:r>
              <a:rPr lang="en-ID" b="1" i="1">
                <a:solidFill>
                  <a:srgbClr val="00B050"/>
                </a:solidFill>
              </a:rPr>
              <a:t>Cryptography</a:t>
            </a:r>
            <a:r>
              <a:rPr lang="en-ID"/>
              <a:t> yang diterapkan.</a:t>
            </a:r>
          </a:p>
          <a:p>
            <a:pPr marL="514350" indent="-514350">
              <a:buFont typeface="+mj-lt"/>
              <a:buAutoNum type="arabicPeriod"/>
            </a:pPr>
            <a:r>
              <a:rPr lang="en-ID" b="1">
                <a:solidFill>
                  <a:srgbClr val="00B050"/>
                </a:solidFill>
              </a:rPr>
              <a:t>Arsitektur</a:t>
            </a:r>
            <a:r>
              <a:rPr lang="en-ID"/>
              <a:t> sistem informasi yang diterapkan.</a:t>
            </a:r>
          </a:p>
          <a:p>
            <a:pPr marL="514350" indent="-514350">
              <a:buFont typeface="+mj-lt"/>
              <a:buAutoNum type="arabicPeriod"/>
            </a:pPr>
            <a:r>
              <a:rPr lang="en-ID" b="1">
                <a:solidFill>
                  <a:srgbClr val="00B050"/>
                </a:solidFill>
              </a:rPr>
              <a:t>Pengoperasian dan tata letak </a:t>
            </a:r>
            <a:r>
              <a:rPr lang="en-ID"/>
              <a:t>fisik dari sistem yang ada.</a:t>
            </a:r>
          </a:p>
          <a:p>
            <a:pPr marL="514350" indent="-514350">
              <a:buFont typeface="+mj-lt"/>
              <a:buAutoNum type="arabicPeriod"/>
            </a:pPr>
            <a:r>
              <a:rPr lang="en-ID" b="1" i="1">
                <a:solidFill>
                  <a:srgbClr val="00B050"/>
                </a:solidFill>
              </a:rPr>
              <a:t>Risk Management</a:t>
            </a:r>
            <a:r>
              <a:rPr lang="en-ID"/>
              <a:t>, </a:t>
            </a:r>
            <a:r>
              <a:rPr lang="en-ID" i="1"/>
              <a:t>Busineess Continuity Plan </a:t>
            </a:r>
            <a:r>
              <a:rPr lang="en-ID"/>
              <a:t>(</a:t>
            </a:r>
            <a:r>
              <a:rPr lang="en-ID" b="1">
                <a:solidFill>
                  <a:srgbClr val="00B050"/>
                </a:solidFill>
              </a:rPr>
              <a:t>BCP</a:t>
            </a:r>
            <a:r>
              <a:rPr lang="en-ID"/>
              <a:t>) dan </a:t>
            </a:r>
            <a:r>
              <a:rPr lang="en-ID" i="1"/>
              <a:t>Disaster Recovery Plan</a:t>
            </a:r>
            <a:r>
              <a:rPr lang="en-ID"/>
              <a:t> (</a:t>
            </a:r>
            <a:r>
              <a:rPr lang="en-ID">
                <a:solidFill>
                  <a:srgbClr val="00B050"/>
                </a:solidFill>
              </a:rPr>
              <a:t>DRP</a:t>
            </a:r>
            <a:r>
              <a:rPr lang="en-ID"/>
              <a:t>).</a:t>
            </a:r>
          </a:p>
          <a:p>
            <a:pPr marL="514350" indent="-514350">
              <a:buFont typeface="+mj-lt"/>
              <a:buAutoNum type="arabicPeriod"/>
            </a:pPr>
            <a:r>
              <a:rPr lang="en-ID"/>
              <a:t>Kebutuhan </a:t>
            </a:r>
            <a:r>
              <a:rPr lang="en-ID" b="1">
                <a:solidFill>
                  <a:srgbClr val="00B050"/>
                </a:solidFill>
              </a:rPr>
              <a:t>Hukum</a:t>
            </a:r>
            <a:r>
              <a:rPr lang="en-ID"/>
              <a:t>, bentuk investigasi dan kode etik yang  diterapkan.</a:t>
            </a:r>
          </a:p>
        </p:txBody>
      </p:sp>
      <p:sp>
        <p:nvSpPr>
          <p:cNvPr id="4" name="Footer Placeholder 3">
            <a:extLst>
              <a:ext uri="{FF2B5EF4-FFF2-40B4-BE49-F238E27FC236}">
                <a16:creationId xmlns:a16="http://schemas.microsoft.com/office/drawing/2014/main" id="{43004F5F-E1FA-437E-B108-62EF8EFABE19}"/>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7CB5652E-ED39-4AE6-B0E7-BFE5ED6CDD72}"/>
              </a:ext>
            </a:extLst>
          </p:cNvPr>
          <p:cNvSpPr>
            <a:spLocks noGrp="1"/>
          </p:cNvSpPr>
          <p:nvPr>
            <p:ph type="sldNum" sz="quarter" idx="12"/>
          </p:nvPr>
        </p:nvSpPr>
        <p:spPr/>
        <p:txBody>
          <a:bodyPr/>
          <a:lstStyle/>
          <a:p>
            <a:fld id="{F23AFC95-989C-443A-BD3C-DAE4CC2D2739}" type="slidenum">
              <a:rPr lang="id-ID" smtClean="0"/>
              <a:t>42</a:t>
            </a:fld>
            <a:endParaRPr lang="id-ID"/>
          </a:p>
        </p:txBody>
      </p:sp>
    </p:spTree>
    <p:extLst>
      <p:ext uri="{BB962C8B-B14F-4D97-AF65-F5344CB8AC3E}">
        <p14:creationId xmlns:p14="http://schemas.microsoft.com/office/powerpoint/2010/main" val="7121867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C79B3-D0EF-4E64-9287-8519A673486E}"/>
              </a:ext>
            </a:extLst>
          </p:cNvPr>
          <p:cNvSpPr>
            <a:spLocks noGrp="1"/>
          </p:cNvSpPr>
          <p:nvPr>
            <p:ph type="title"/>
          </p:nvPr>
        </p:nvSpPr>
        <p:spPr>
          <a:xfrm>
            <a:off x="719528" y="365125"/>
            <a:ext cx="10634272" cy="549275"/>
          </a:xfrm>
        </p:spPr>
        <p:txBody>
          <a:bodyPr>
            <a:normAutofit fontScale="90000"/>
          </a:bodyPr>
          <a:lstStyle/>
          <a:p>
            <a:r>
              <a:rPr lang="en-US"/>
              <a:t>Tips Menjaga Keamanan Sistem</a:t>
            </a:r>
            <a:endParaRPr lang="en-ID"/>
          </a:p>
        </p:txBody>
      </p:sp>
      <p:sp>
        <p:nvSpPr>
          <p:cNvPr id="3" name="Content Placeholder 2">
            <a:extLst>
              <a:ext uri="{FF2B5EF4-FFF2-40B4-BE49-F238E27FC236}">
                <a16:creationId xmlns:a16="http://schemas.microsoft.com/office/drawing/2014/main" id="{F2C47ECF-4958-4A71-87DD-A2B354F33223}"/>
              </a:ext>
            </a:extLst>
          </p:cNvPr>
          <p:cNvSpPr>
            <a:spLocks noGrp="1"/>
          </p:cNvSpPr>
          <p:nvPr>
            <p:ph idx="1"/>
          </p:nvPr>
        </p:nvSpPr>
        <p:spPr>
          <a:xfrm>
            <a:off x="838199" y="1199213"/>
            <a:ext cx="10515599" cy="5522262"/>
          </a:xfrm>
        </p:spPr>
        <p:txBody>
          <a:bodyPr>
            <a:normAutofit fontScale="92500" lnSpcReduction="20000"/>
          </a:bodyPr>
          <a:lstStyle/>
          <a:p>
            <a:r>
              <a:rPr lang="en-US" b="1">
                <a:solidFill>
                  <a:srgbClr val="C00000"/>
                </a:solidFill>
              </a:rPr>
              <a:t>Tidak mempublikasi </a:t>
            </a:r>
            <a:r>
              <a:rPr lang="en-US"/>
              <a:t>informasi-informasi yang bersifat pribadi/rahasia.</a:t>
            </a:r>
          </a:p>
          <a:p>
            <a:r>
              <a:rPr lang="en-US"/>
              <a:t>Menyimpan data-data penting kedalam </a:t>
            </a:r>
            <a:r>
              <a:rPr lang="en-US" b="1">
                <a:solidFill>
                  <a:srgbClr val="C00000"/>
                </a:solidFill>
              </a:rPr>
              <a:t>beberapa perangkat penyimpanan </a:t>
            </a:r>
            <a:r>
              <a:rPr lang="en-US"/>
              <a:t>yang aman dan memberikan proteksi.</a:t>
            </a:r>
          </a:p>
          <a:p>
            <a:r>
              <a:rPr lang="en-US" b="1">
                <a:solidFill>
                  <a:srgbClr val="C00000"/>
                </a:solidFill>
              </a:rPr>
              <a:t>Tidak meminjamkan </a:t>
            </a:r>
            <a:r>
              <a:rPr lang="en-US"/>
              <a:t>perangkat-perangkat penting kepada orang lain tanpa melakukan pengawasan.</a:t>
            </a:r>
          </a:p>
          <a:p>
            <a:r>
              <a:rPr lang="en-US" b="1">
                <a:solidFill>
                  <a:srgbClr val="C00000"/>
                </a:solidFill>
              </a:rPr>
              <a:t>Tidak membuka atau mengklik </a:t>
            </a:r>
            <a:r>
              <a:rPr lang="en-US"/>
              <a:t>icon, file, folder, gambar, atau link yang tidak dikenali.</a:t>
            </a:r>
          </a:p>
          <a:p>
            <a:r>
              <a:rPr lang="en-ID" b="1">
                <a:solidFill>
                  <a:srgbClr val="C00000"/>
                </a:solidFill>
              </a:rPr>
              <a:t>Menggunakan Password </a:t>
            </a:r>
            <a:r>
              <a:rPr lang="en-ID"/>
              <a:t>yang berbeda, dengan konsep “mudah diingat, namun sulit untuk ditebak” dan tidak menyimpannya di browser (cookie).</a:t>
            </a:r>
          </a:p>
          <a:p>
            <a:r>
              <a:rPr lang="en-ID"/>
              <a:t>Jika belanja online, pastikan </a:t>
            </a:r>
            <a:r>
              <a:rPr lang="en-ID" b="1">
                <a:solidFill>
                  <a:srgbClr val="C00000"/>
                </a:solidFill>
              </a:rPr>
              <a:t>proses pembayaran </a:t>
            </a:r>
            <a:r>
              <a:rPr lang="en-ID"/>
              <a:t>sudah benar-benar aman.</a:t>
            </a:r>
          </a:p>
          <a:p>
            <a:r>
              <a:rPr lang="en-ID"/>
              <a:t>Hindari penggunaan </a:t>
            </a:r>
            <a:r>
              <a:rPr lang="en-ID" b="1">
                <a:solidFill>
                  <a:srgbClr val="C00000"/>
                </a:solidFill>
              </a:rPr>
              <a:t>software bajakan </a:t>
            </a:r>
            <a:r>
              <a:rPr lang="en-ID"/>
              <a:t>sebisa mungkin.</a:t>
            </a:r>
          </a:p>
          <a:p>
            <a:r>
              <a:rPr lang="en-ID" b="1">
                <a:solidFill>
                  <a:srgbClr val="C00000"/>
                </a:solidFill>
              </a:rPr>
              <a:t>Gunakan Addon</a:t>
            </a:r>
            <a:r>
              <a:rPr lang="en-ID"/>
              <a:t>/Ekstensi Ad Blocker di Browser.</a:t>
            </a:r>
          </a:p>
          <a:p>
            <a:r>
              <a:rPr lang="en-ID"/>
              <a:t>Melakukan </a:t>
            </a:r>
            <a:r>
              <a:rPr lang="en-ID" b="1">
                <a:solidFill>
                  <a:srgbClr val="C00000"/>
                </a:solidFill>
              </a:rPr>
              <a:t>update sistem </a:t>
            </a:r>
            <a:r>
              <a:rPr lang="en-ID"/>
              <a:t>secara berkala.</a:t>
            </a:r>
          </a:p>
          <a:p>
            <a:r>
              <a:rPr lang="en-US" b="1">
                <a:solidFill>
                  <a:srgbClr val="C00000"/>
                </a:solidFill>
              </a:rPr>
              <a:t>Menginstall Antivirus </a:t>
            </a:r>
            <a:r>
              <a:rPr lang="en-US"/>
              <a:t>jika perlu dan melakukan scanning sebelum membuka isi sebuah drive/data.</a:t>
            </a:r>
          </a:p>
        </p:txBody>
      </p:sp>
      <p:sp>
        <p:nvSpPr>
          <p:cNvPr id="4" name="Footer Placeholder 3">
            <a:extLst>
              <a:ext uri="{FF2B5EF4-FFF2-40B4-BE49-F238E27FC236}">
                <a16:creationId xmlns:a16="http://schemas.microsoft.com/office/drawing/2014/main" id="{23767053-3854-4332-8383-89654354B141}"/>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957E8798-C648-4656-B863-E875DF2FB3F8}"/>
              </a:ext>
            </a:extLst>
          </p:cNvPr>
          <p:cNvSpPr>
            <a:spLocks noGrp="1"/>
          </p:cNvSpPr>
          <p:nvPr>
            <p:ph type="sldNum" sz="quarter" idx="12"/>
          </p:nvPr>
        </p:nvSpPr>
        <p:spPr/>
        <p:txBody>
          <a:bodyPr/>
          <a:lstStyle/>
          <a:p>
            <a:fld id="{F23AFC95-989C-443A-BD3C-DAE4CC2D2739}" type="slidenum">
              <a:rPr lang="id-ID" smtClean="0"/>
              <a:t>43</a:t>
            </a:fld>
            <a:endParaRPr lang="id-ID"/>
          </a:p>
        </p:txBody>
      </p:sp>
    </p:spTree>
    <p:extLst>
      <p:ext uri="{BB962C8B-B14F-4D97-AF65-F5344CB8AC3E}">
        <p14:creationId xmlns:p14="http://schemas.microsoft.com/office/powerpoint/2010/main" val="9786691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t>Sumber Referensi:</a:t>
            </a:r>
          </a:p>
        </p:txBody>
      </p:sp>
      <p:sp>
        <p:nvSpPr>
          <p:cNvPr id="3" name="Content Placeholder 2"/>
          <p:cNvSpPr>
            <a:spLocks noGrp="1"/>
          </p:cNvSpPr>
          <p:nvPr>
            <p:ph idx="1"/>
          </p:nvPr>
        </p:nvSpPr>
        <p:spPr>
          <a:xfrm>
            <a:off x="838200" y="1506071"/>
            <a:ext cx="10515600" cy="4670892"/>
          </a:xfrm>
        </p:spPr>
        <p:txBody>
          <a:bodyPr>
            <a:normAutofit fontScale="85000" lnSpcReduction="10000"/>
          </a:bodyPr>
          <a:lstStyle/>
          <a:p>
            <a:r>
              <a:rPr lang="id-ID" i="1">
                <a:hlinkClick r:id="rId2"/>
              </a:rPr>
              <a:t>https://inet.detik.com/security/d-5000403/siapa-hacker-yang-bobol-data-jutaan-akun-tokopedia</a:t>
            </a:r>
            <a:endParaRPr lang="en-US" i="1"/>
          </a:p>
          <a:p>
            <a:r>
              <a:rPr lang="id-ID" i="1">
                <a:hlinkClick r:id="rId3"/>
              </a:rPr>
              <a:t>https://www.comparitech.com/vpn/cybersecurity-cyber-crime-statistics-facts-trends/</a:t>
            </a:r>
            <a:endParaRPr lang="en-US" i="1"/>
          </a:p>
          <a:p>
            <a:r>
              <a:rPr lang="id-ID" i="1">
                <a:hlinkClick r:id="rId4"/>
              </a:rPr>
              <a:t>https://cybermap.kaspersky.com/stats</a:t>
            </a:r>
            <a:endParaRPr lang="en-US" i="1"/>
          </a:p>
          <a:p>
            <a:r>
              <a:rPr lang="id-ID" i="1">
                <a:hlinkClick r:id="rId5"/>
              </a:rPr>
              <a:t>https://www.assuresign.com/blog/electronic-signatures-vs-digital-signatures/</a:t>
            </a:r>
            <a:endParaRPr lang="en-US" i="1"/>
          </a:p>
          <a:p>
            <a:r>
              <a:rPr lang="id-ID" i="1">
                <a:hlinkClick r:id="rId6"/>
              </a:rPr>
              <a:t>https://cybersecurityventures.com/hackerpocalypse-cybercrime-report-2016/</a:t>
            </a:r>
            <a:endParaRPr lang="en-US" i="1"/>
          </a:p>
          <a:p>
            <a:r>
              <a:rPr lang="id-ID" i="1">
                <a:hlinkClick r:id="rId7"/>
              </a:rPr>
              <a:t>https</a:t>
            </a:r>
            <a:r>
              <a:rPr lang="id-ID" i="1" dirty="0">
                <a:hlinkClick r:id="rId7"/>
              </a:rPr>
              <a:t>://www.oreilly.com/security/free/</a:t>
            </a:r>
            <a:endParaRPr lang="id-ID" i="1" dirty="0"/>
          </a:p>
          <a:p>
            <a:r>
              <a:rPr lang="id-ID" i="1" dirty="0">
                <a:hlinkClick r:id="rId8"/>
              </a:rPr>
              <a:t>https://www.onlineprogrammingbooks.com/it-security/</a:t>
            </a:r>
            <a:endParaRPr lang="id-ID" i="1" dirty="0"/>
          </a:p>
          <a:p>
            <a:r>
              <a:rPr lang="en-US" dirty="0"/>
              <a:t>Managing Risk and Information Security</a:t>
            </a:r>
            <a:r>
              <a:rPr lang="id-ID" dirty="0"/>
              <a:t> - </a:t>
            </a:r>
            <a:r>
              <a:rPr lang="id-ID" i="1" dirty="0">
                <a:hlinkClick r:id="rId9"/>
              </a:rPr>
              <a:t>https://link.springer.com/book/10.1007%2F978-1-4842-1455-8</a:t>
            </a:r>
            <a:endParaRPr lang="id-ID" i="1" dirty="0"/>
          </a:p>
          <a:p>
            <a:r>
              <a:rPr lang="en-US" i="1"/>
              <a:t>Budi Raharjo</a:t>
            </a:r>
            <a:endParaRPr lang="id-ID" i="1" dirty="0"/>
          </a:p>
        </p:txBody>
      </p:sp>
      <p:pic>
        <p:nvPicPr>
          <p:cNvPr id="4"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587753" y="4791781"/>
            <a:ext cx="2273125" cy="1883892"/>
          </a:xfrm>
          <a:prstGeom prst="rect">
            <a:avLst/>
          </a:prstGeom>
        </p:spPr>
      </p:pic>
      <p:sp>
        <p:nvSpPr>
          <p:cNvPr id="5" name="Footer Placeholder 4"/>
          <p:cNvSpPr>
            <a:spLocks noGrp="1"/>
          </p:cNvSpPr>
          <p:nvPr>
            <p:ph type="ftr" sz="quarter" idx="11"/>
          </p:nvPr>
        </p:nvSpPr>
        <p:spPr/>
        <p:txBody>
          <a:bodyPr/>
          <a:lstStyle/>
          <a:p>
            <a:r>
              <a:rPr lang="nn-NO"/>
              <a:t>Program Studi Sistem Informasi - FASTE - UIN Suska Riau</a:t>
            </a:r>
            <a:endParaRPr lang="id-ID"/>
          </a:p>
        </p:txBody>
      </p:sp>
      <p:sp>
        <p:nvSpPr>
          <p:cNvPr id="6" name="Slide Number Placeholder 5"/>
          <p:cNvSpPr>
            <a:spLocks noGrp="1"/>
          </p:cNvSpPr>
          <p:nvPr>
            <p:ph type="sldNum" sz="quarter" idx="12"/>
          </p:nvPr>
        </p:nvSpPr>
        <p:spPr/>
        <p:txBody>
          <a:bodyPr/>
          <a:lstStyle/>
          <a:p>
            <a:fld id="{F23AFC95-989C-443A-BD3C-DAE4CC2D2739}" type="slidenum">
              <a:rPr lang="id-ID" smtClean="0"/>
              <a:t>44</a:t>
            </a:fld>
            <a:endParaRPr lang="id-ID"/>
          </a:p>
        </p:txBody>
      </p:sp>
    </p:spTree>
    <p:extLst>
      <p:ext uri="{BB962C8B-B14F-4D97-AF65-F5344CB8AC3E}">
        <p14:creationId xmlns:p14="http://schemas.microsoft.com/office/powerpoint/2010/main" val="35314168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BD81718-6DF2-4438-ABDE-49A9DB8C061B}"/>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BE0C7C62-2561-4B38-AEEC-2A8C906B92FF}"/>
              </a:ext>
            </a:extLst>
          </p:cNvPr>
          <p:cNvSpPr>
            <a:spLocks noGrp="1"/>
          </p:cNvSpPr>
          <p:nvPr>
            <p:ph type="sldNum" sz="quarter" idx="12"/>
          </p:nvPr>
        </p:nvSpPr>
        <p:spPr/>
        <p:txBody>
          <a:bodyPr/>
          <a:lstStyle/>
          <a:p>
            <a:fld id="{F23AFC95-989C-443A-BD3C-DAE4CC2D2739}" type="slidenum">
              <a:rPr lang="id-ID" smtClean="0"/>
              <a:t>45</a:t>
            </a:fld>
            <a:endParaRPr lang="id-ID"/>
          </a:p>
        </p:txBody>
      </p:sp>
      <p:pic>
        <p:nvPicPr>
          <p:cNvPr id="6" name="Content Placeholder 5">
            <a:extLst>
              <a:ext uri="{FF2B5EF4-FFF2-40B4-BE49-F238E27FC236}">
                <a16:creationId xmlns:a16="http://schemas.microsoft.com/office/drawing/2014/main" id="{829FD992-9A99-49DF-B963-675CCB527BF5}"/>
              </a:ext>
            </a:extLst>
          </p:cNvPr>
          <p:cNvPicPr>
            <a:picLocks noGrp="1" noChangeAspect="1"/>
          </p:cNvPicPr>
          <p:nvPr>
            <p:ph idx="1"/>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8119668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B3B5FD-ABE4-4AE5-B9EF-162ABD4D26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2793" y="2922460"/>
            <a:ext cx="5083430" cy="3812573"/>
          </a:xfrm>
          <a:prstGeom prst="rect">
            <a:avLst/>
          </a:prstGeom>
        </p:spPr>
      </p:pic>
      <p:sp>
        <p:nvSpPr>
          <p:cNvPr id="2" name="Title 1"/>
          <p:cNvSpPr>
            <a:spLocks noGrp="1"/>
          </p:cNvSpPr>
          <p:nvPr>
            <p:ph type="title"/>
          </p:nvPr>
        </p:nvSpPr>
        <p:spPr>
          <a:xfrm>
            <a:off x="838200" y="1064369"/>
            <a:ext cx="6355977" cy="584549"/>
          </a:xfrm>
        </p:spPr>
        <p:txBody>
          <a:bodyPr>
            <a:normAutofit fontScale="90000"/>
          </a:bodyPr>
          <a:lstStyle/>
          <a:p>
            <a:r>
              <a:rPr lang="id-ID" b="1" dirty="0"/>
              <a:t>Thanks...</a:t>
            </a:r>
          </a:p>
        </p:txBody>
      </p:sp>
      <p:sp>
        <p:nvSpPr>
          <p:cNvPr id="3" name="Content Placeholder 2"/>
          <p:cNvSpPr>
            <a:spLocks noGrp="1"/>
          </p:cNvSpPr>
          <p:nvPr>
            <p:ph idx="1"/>
          </p:nvPr>
        </p:nvSpPr>
        <p:spPr>
          <a:xfrm>
            <a:off x="838199" y="1701314"/>
            <a:ext cx="5643282" cy="971363"/>
          </a:xfrm>
        </p:spPr>
        <p:txBody>
          <a:bodyPr/>
          <a:lstStyle/>
          <a:p>
            <a:pPr marL="0" indent="0">
              <a:buNone/>
            </a:pPr>
            <a:r>
              <a:rPr lang="id-ID" dirty="0"/>
              <a:t>See u </a:t>
            </a:r>
            <a:r>
              <a:rPr lang="id-ID"/>
              <a:t>next </a:t>
            </a:r>
            <a:r>
              <a:rPr lang="en-US"/>
              <a:t>time</a:t>
            </a:r>
            <a:r>
              <a:rPr lang="id-ID"/>
              <a:t>...</a:t>
            </a:r>
            <a:br>
              <a:rPr lang="en-US"/>
            </a:br>
            <a:r>
              <a:rPr lang="en-US"/>
              <a:t>Semoga Bermanfaat…</a:t>
            </a:r>
            <a:endParaRPr lang="id-ID" dirty="0"/>
          </a:p>
          <a:p>
            <a:pPr marL="0" indent="0">
              <a:buNone/>
            </a:pPr>
            <a:endParaRPr lang="id-ID" dirty="0"/>
          </a:p>
          <a:p>
            <a:pPr marL="0" indent="0">
              <a:buNone/>
            </a:pPr>
            <a:endParaRPr lang="id-ID"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4177" y="822566"/>
            <a:ext cx="4159624" cy="5263722"/>
          </a:xfrm>
          <a:prstGeom prst="rect">
            <a:avLst/>
          </a:prstGeom>
          <a:ln>
            <a:noFill/>
          </a:ln>
          <a:effectLst>
            <a:softEdge rad="112500"/>
          </a:effectLst>
        </p:spPr>
      </p:pic>
      <p:sp>
        <p:nvSpPr>
          <p:cNvPr id="6" name="Footer Placeholder 5"/>
          <p:cNvSpPr>
            <a:spLocks noGrp="1"/>
          </p:cNvSpPr>
          <p:nvPr>
            <p:ph type="ftr" sz="quarter" idx="11"/>
          </p:nvPr>
        </p:nvSpPr>
        <p:spPr/>
        <p:txBody>
          <a:bodyPr/>
          <a:lstStyle/>
          <a:p>
            <a:r>
              <a:rPr lang="nn-NO"/>
              <a:t>Program Studi Sistem Informasi - FASTE - UIN Suska Riau</a:t>
            </a:r>
            <a:endParaRPr lang="id-ID"/>
          </a:p>
        </p:txBody>
      </p:sp>
      <p:sp>
        <p:nvSpPr>
          <p:cNvPr id="7" name="Slide Number Placeholder 6"/>
          <p:cNvSpPr>
            <a:spLocks noGrp="1"/>
          </p:cNvSpPr>
          <p:nvPr>
            <p:ph type="sldNum" sz="quarter" idx="12"/>
          </p:nvPr>
        </p:nvSpPr>
        <p:spPr/>
        <p:txBody>
          <a:bodyPr/>
          <a:lstStyle/>
          <a:p>
            <a:fld id="{F23AFC95-989C-443A-BD3C-DAE4CC2D2739}" type="slidenum">
              <a:rPr lang="id-ID" smtClean="0"/>
              <a:t>46</a:t>
            </a:fld>
            <a:endParaRPr lang="id-ID"/>
          </a:p>
        </p:txBody>
      </p:sp>
    </p:spTree>
    <p:extLst>
      <p:ext uri="{BB962C8B-B14F-4D97-AF65-F5344CB8AC3E}">
        <p14:creationId xmlns:p14="http://schemas.microsoft.com/office/powerpoint/2010/main" val="937718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4D24C-AEB7-4485-96AB-0FCBDB8C0E2A}"/>
              </a:ext>
            </a:extLst>
          </p:cNvPr>
          <p:cNvSpPr>
            <a:spLocks noGrp="1"/>
          </p:cNvSpPr>
          <p:nvPr>
            <p:ph type="title"/>
          </p:nvPr>
        </p:nvSpPr>
        <p:spPr>
          <a:xfrm>
            <a:off x="821449" y="514136"/>
            <a:ext cx="10515600" cy="564265"/>
          </a:xfrm>
        </p:spPr>
        <p:txBody>
          <a:bodyPr>
            <a:normAutofit fontScale="90000"/>
          </a:bodyPr>
          <a:lstStyle/>
          <a:p>
            <a:r>
              <a:rPr lang="en-US"/>
              <a:t>Bayangkan Jika…</a:t>
            </a:r>
            <a:endParaRPr lang="en-ID"/>
          </a:p>
        </p:txBody>
      </p:sp>
      <p:sp>
        <p:nvSpPr>
          <p:cNvPr id="5" name="Slide Number Placeholder 4">
            <a:extLst>
              <a:ext uri="{FF2B5EF4-FFF2-40B4-BE49-F238E27FC236}">
                <a16:creationId xmlns:a16="http://schemas.microsoft.com/office/drawing/2014/main" id="{77BE63D8-7E62-41C1-9F2B-0915882005CC}"/>
              </a:ext>
            </a:extLst>
          </p:cNvPr>
          <p:cNvSpPr>
            <a:spLocks noGrp="1"/>
          </p:cNvSpPr>
          <p:nvPr>
            <p:ph type="sldNum" sz="quarter" idx="12"/>
          </p:nvPr>
        </p:nvSpPr>
        <p:spPr/>
        <p:txBody>
          <a:bodyPr/>
          <a:lstStyle/>
          <a:p>
            <a:fld id="{F23AFC95-989C-443A-BD3C-DAE4CC2D2739}" type="slidenum">
              <a:rPr lang="id-ID" smtClean="0"/>
              <a:t>5</a:t>
            </a:fld>
            <a:endParaRPr lang="id-ID"/>
          </a:p>
        </p:txBody>
      </p:sp>
      <p:pic>
        <p:nvPicPr>
          <p:cNvPr id="7" name="Picture 6">
            <a:extLst>
              <a:ext uri="{FF2B5EF4-FFF2-40B4-BE49-F238E27FC236}">
                <a16:creationId xmlns:a16="http://schemas.microsoft.com/office/drawing/2014/main" id="{14B8392F-DE19-4D68-AEB9-9CEE25C23E5A}"/>
              </a:ext>
            </a:extLst>
          </p:cNvPr>
          <p:cNvPicPr>
            <a:picLocks noChangeAspect="1"/>
          </p:cNvPicPr>
          <p:nvPr/>
        </p:nvPicPr>
        <p:blipFill rotWithShape="1">
          <a:blip r:embed="rId2"/>
          <a:srcRect l="4473" t="6880" r="30969" b="18004"/>
          <a:stretch/>
        </p:blipFill>
        <p:spPr>
          <a:xfrm>
            <a:off x="812159" y="1359564"/>
            <a:ext cx="2398427" cy="16464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8">
            <a:extLst>
              <a:ext uri="{FF2B5EF4-FFF2-40B4-BE49-F238E27FC236}">
                <a16:creationId xmlns:a16="http://schemas.microsoft.com/office/drawing/2014/main" id="{7B0D3E95-4FC4-46BB-8C34-6DCB203E6C54}"/>
              </a:ext>
            </a:extLst>
          </p:cNvPr>
          <p:cNvSpPr txBox="1"/>
          <p:nvPr/>
        </p:nvSpPr>
        <p:spPr>
          <a:xfrm>
            <a:off x="700235" y="3343151"/>
            <a:ext cx="2510352" cy="1631216"/>
          </a:xfrm>
          <a:prstGeom prst="rect">
            <a:avLst/>
          </a:prstGeom>
          <a:noFill/>
        </p:spPr>
        <p:txBody>
          <a:bodyPr wrap="square">
            <a:spAutoFit/>
          </a:bodyPr>
          <a:lstStyle/>
          <a:p>
            <a:r>
              <a:rPr lang="en-US" sz="2000"/>
              <a:t>S</a:t>
            </a:r>
            <a:r>
              <a:rPr lang="id-ID" sz="2000"/>
              <a:t>erver Google</a:t>
            </a:r>
            <a:r>
              <a:rPr lang="en-US" sz="2000"/>
              <a:t> </a:t>
            </a:r>
            <a:r>
              <a:rPr lang="en-US" sz="2000" b="1">
                <a:solidFill>
                  <a:srgbClr val="FF0000"/>
                </a:solidFill>
              </a:rPr>
              <a:t>down</a:t>
            </a:r>
            <a:r>
              <a:rPr lang="en-US" sz="2000"/>
              <a:t> atau </a:t>
            </a:r>
            <a:r>
              <a:rPr lang="id-ID" sz="2000"/>
              <a:t>tidak </a:t>
            </a:r>
            <a:r>
              <a:rPr lang="en-US" sz="2000"/>
              <a:t>dapat </a:t>
            </a:r>
            <a:r>
              <a:rPr lang="id-ID" sz="2000"/>
              <a:t>bekerja selama 1 jam, 1 hari, 1 minggu, </a:t>
            </a:r>
            <a:r>
              <a:rPr lang="en-US" sz="2000"/>
              <a:t>1 </a:t>
            </a:r>
            <a:r>
              <a:rPr lang="id-ID" sz="2000"/>
              <a:t>bulan</a:t>
            </a:r>
            <a:r>
              <a:rPr lang="en-US" sz="2000"/>
              <a:t>, dll... </a:t>
            </a:r>
            <a:endParaRPr lang="en-ID" sz="2000"/>
          </a:p>
        </p:txBody>
      </p:sp>
      <p:sp>
        <p:nvSpPr>
          <p:cNvPr id="10" name="Content Placeholder 2">
            <a:extLst>
              <a:ext uri="{FF2B5EF4-FFF2-40B4-BE49-F238E27FC236}">
                <a16:creationId xmlns:a16="http://schemas.microsoft.com/office/drawing/2014/main" id="{42211D45-FB9A-4B7E-B85D-713B67A372F3}"/>
              </a:ext>
            </a:extLst>
          </p:cNvPr>
          <p:cNvSpPr>
            <a:spLocks noGrp="1"/>
          </p:cNvSpPr>
          <p:nvPr>
            <p:ph idx="1"/>
          </p:nvPr>
        </p:nvSpPr>
        <p:spPr>
          <a:xfrm>
            <a:off x="812159" y="4993845"/>
            <a:ext cx="10515600" cy="1562982"/>
          </a:xfrm>
        </p:spPr>
        <p:txBody>
          <a:bodyPr>
            <a:normAutofit fontScale="92500" lnSpcReduction="10000"/>
          </a:bodyPr>
          <a:lstStyle/>
          <a:p>
            <a:pPr marL="0" indent="0" algn="ctr">
              <a:buNone/>
            </a:pPr>
            <a:r>
              <a:rPr lang="en-US" i="1"/>
              <a:t>“</a:t>
            </a:r>
            <a:r>
              <a:rPr lang="en-US" b="1"/>
              <a:t>FAKTA</a:t>
            </a:r>
            <a:r>
              <a:rPr lang="en-US" i="1"/>
              <a:t>”</a:t>
            </a:r>
          </a:p>
          <a:p>
            <a:pPr marL="0" indent="0" algn="ctr">
              <a:buNone/>
            </a:pPr>
            <a:r>
              <a:rPr lang="id-ID"/>
              <a:t>Perusahaan </a:t>
            </a:r>
            <a:r>
              <a:rPr lang="id-ID" dirty="0"/>
              <a:t>banyak mementingkan </a:t>
            </a:r>
            <a:r>
              <a:rPr lang="id-ID" i="1" dirty="0"/>
              <a:t>“</a:t>
            </a:r>
            <a:r>
              <a:rPr lang="id-ID" b="1" i="1" dirty="0">
                <a:solidFill>
                  <a:srgbClr val="C00000"/>
                </a:solidFill>
              </a:rPr>
              <a:t>reducing cost</a:t>
            </a:r>
            <a:r>
              <a:rPr lang="id-ID" i="1" dirty="0"/>
              <a:t>” dan “</a:t>
            </a:r>
            <a:r>
              <a:rPr lang="id-ID" b="1" i="1" dirty="0">
                <a:solidFill>
                  <a:srgbClr val="C00000"/>
                </a:solidFill>
              </a:rPr>
              <a:t>improving </a:t>
            </a:r>
            <a:r>
              <a:rPr lang="id-ID" b="1" i="1">
                <a:solidFill>
                  <a:srgbClr val="C00000"/>
                </a:solidFill>
              </a:rPr>
              <a:t>competitiveness</a:t>
            </a:r>
            <a:r>
              <a:rPr lang="id-ID" i="1"/>
              <a:t>”</a:t>
            </a:r>
            <a:r>
              <a:rPr lang="en-US" i="1"/>
              <a:t> </a:t>
            </a:r>
            <a:r>
              <a:rPr lang="en-US"/>
              <a:t>dibandingkan melakukan </a:t>
            </a:r>
            <a:r>
              <a:rPr lang="en-US" i="1"/>
              <a:t>“</a:t>
            </a:r>
            <a:r>
              <a:rPr lang="en-US" b="1" i="1">
                <a:solidFill>
                  <a:srgbClr val="00B050"/>
                </a:solidFill>
              </a:rPr>
              <a:t>testing system</a:t>
            </a:r>
            <a:r>
              <a:rPr lang="en-US" i="1"/>
              <a:t>”</a:t>
            </a:r>
            <a:r>
              <a:rPr lang="id-ID" i="1"/>
              <a:t>, </a:t>
            </a:r>
            <a:r>
              <a:rPr lang="id-ID" dirty="0"/>
              <a:t>meskipun harga </a:t>
            </a:r>
            <a:r>
              <a:rPr lang="id-ID"/>
              <a:t>perbaikan </a:t>
            </a:r>
            <a:r>
              <a:rPr lang="en-US"/>
              <a:t>system </a:t>
            </a:r>
            <a:r>
              <a:rPr lang="id-ID"/>
              <a:t>ketika </a:t>
            </a:r>
            <a:r>
              <a:rPr lang="en-US"/>
              <a:t>di</a:t>
            </a:r>
            <a:r>
              <a:rPr lang="id-ID"/>
              <a:t>rusak </a:t>
            </a:r>
            <a:r>
              <a:rPr lang="id-ID" dirty="0"/>
              <a:t>lebih </a:t>
            </a:r>
            <a:r>
              <a:rPr lang="id-ID"/>
              <a:t>mahal.</a:t>
            </a:r>
            <a:endParaRPr lang="en-US"/>
          </a:p>
        </p:txBody>
      </p:sp>
      <p:sp>
        <p:nvSpPr>
          <p:cNvPr id="12" name="TextBox 11">
            <a:extLst>
              <a:ext uri="{FF2B5EF4-FFF2-40B4-BE49-F238E27FC236}">
                <a16:creationId xmlns:a16="http://schemas.microsoft.com/office/drawing/2014/main" id="{8061EA84-8792-4F42-BBED-B2BAD9559879}"/>
              </a:ext>
            </a:extLst>
          </p:cNvPr>
          <p:cNvSpPr txBox="1"/>
          <p:nvPr/>
        </p:nvSpPr>
        <p:spPr>
          <a:xfrm>
            <a:off x="3697570" y="3497039"/>
            <a:ext cx="2510352" cy="1323439"/>
          </a:xfrm>
          <a:prstGeom prst="rect">
            <a:avLst/>
          </a:prstGeom>
          <a:noFill/>
        </p:spPr>
        <p:txBody>
          <a:bodyPr wrap="square">
            <a:spAutoFit/>
          </a:bodyPr>
          <a:lstStyle/>
          <a:p>
            <a:r>
              <a:rPr lang="en-US" sz="2000"/>
              <a:t>Tokopedia menampilkan</a:t>
            </a:r>
            <a:r>
              <a:rPr lang="id-ID" sz="2000"/>
              <a:t> harga yang</a:t>
            </a:r>
            <a:r>
              <a:rPr lang="en-US" sz="2000"/>
              <a:t> </a:t>
            </a:r>
            <a:r>
              <a:rPr lang="en-US" sz="2000" b="1">
                <a:solidFill>
                  <a:srgbClr val="FF0000"/>
                </a:solidFill>
              </a:rPr>
              <a:t>salah</a:t>
            </a:r>
            <a:r>
              <a:rPr lang="en-US" sz="2000"/>
              <a:t>, invoice tidak ada, dll…</a:t>
            </a:r>
            <a:endParaRPr lang="id-ID" sz="2000" dirty="0"/>
          </a:p>
        </p:txBody>
      </p:sp>
      <p:pic>
        <p:nvPicPr>
          <p:cNvPr id="14" name="Picture 13">
            <a:extLst>
              <a:ext uri="{FF2B5EF4-FFF2-40B4-BE49-F238E27FC236}">
                <a16:creationId xmlns:a16="http://schemas.microsoft.com/office/drawing/2014/main" id="{6D3A0AE3-F6E0-459B-9466-4F6EB903B796}"/>
              </a:ext>
            </a:extLst>
          </p:cNvPr>
          <p:cNvPicPr>
            <a:picLocks noChangeAspect="1"/>
          </p:cNvPicPr>
          <p:nvPr/>
        </p:nvPicPr>
        <p:blipFill rotWithShape="1">
          <a:blip r:embed="rId3"/>
          <a:srcRect l="16845" r="16516" b="8472"/>
          <a:stretch/>
        </p:blipFill>
        <p:spPr>
          <a:xfrm>
            <a:off x="3697570" y="1350593"/>
            <a:ext cx="2398428" cy="1640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Picture 16">
            <a:extLst>
              <a:ext uri="{FF2B5EF4-FFF2-40B4-BE49-F238E27FC236}">
                <a16:creationId xmlns:a16="http://schemas.microsoft.com/office/drawing/2014/main" id="{78F5132D-F193-4A95-9B4D-2083BFBDD404}"/>
              </a:ext>
            </a:extLst>
          </p:cNvPr>
          <p:cNvPicPr>
            <a:picLocks noChangeAspect="1"/>
          </p:cNvPicPr>
          <p:nvPr/>
        </p:nvPicPr>
        <p:blipFill>
          <a:blip r:embed="rId4"/>
          <a:stretch>
            <a:fillRect/>
          </a:stretch>
        </p:blipFill>
        <p:spPr>
          <a:xfrm>
            <a:off x="6653792" y="1359564"/>
            <a:ext cx="2168812" cy="14885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 name="TextBox 18">
            <a:extLst>
              <a:ext uri="{FF2B5EF4-FFF2-40B4-BE49-F238E27FC236}">
                <a16:creationId xmlns:a16="http://schemas.microsoft.com/office/drawing/2014/main" id="{22BC6515-5804-4D7C-B705-516A8242FBCE}"/>
              </a:ext>
            </a:extLst>
          </p:cNvPr>
          <p:cNvSpPr txBox="1"/>
          <p:nvPr/>
        </p:nvSpPr>
        <p:spPr>
          <a:xfrm>
            <a:off x="6694905" y="3331424"/>
            <a:ext cx="2319726" cy="1323439"/>
          </a:xfrm>
          <a:prstGeom prst="rect">
            <a:avLst/>
          </a:prstGeom>
          <a:noFill/>
        </p:spPr>
        <p:txBody>
          <a:bodyPr wrap="square">
            <a:spAutoFit/>
          </a:bodyPr>
          <a:lstStyle/>
          <a:p>
            <a:r>
              <a:rPr lang="en-US" sz="2000"/>
              <a:t>Nasabah mengetahui bank tempat ia menabung </a:t>
            </a:r>
            <a:r>
              <a:rPr lang="en-US" sz="2000" b="1">
                <a:solidFill>
                  <a:srgbClr val="FF0000"/>
                </a:solidFill>
              </a:rPr>
              <a:t>dihack</a:t>
            </a:r>
            <a:r>
              <a:rPr lang="en-US" sz="2000"/>
              <a:t>…</a:t>
            </a:r>
            <a:endParaRPr lang="en-ID" sz="2000"/>
          </a:p>
        </p:txBody>
      </p:sp>
      <p:pic>
        <p:nvPicPr>
          <p:cNvPr id="21" name="Picture 20">
            <a:extLst>
              <a:ext uri="{FF2B5EF4-FFF2-40B4-BE49-F238E27FC236}">
                <a16:creationId xmlns:a16="http://schemas.microsoft.com/office/drawing/2014/main" id="{6CC296EB-8A58-4108-A2F5-030EE0FA8631}"/>
              </a:ext>
            </a:extLst>
          </p:cNvPr>
          <p:cNvPicPr>
            <a:picLocks noChangeAspect="1"/>
          </p:cNvPicPr>
          <p:nvPr/>
        </p:nvPicPr>
        <p:blipFill rotWithShape="1">
          <a:blip r:embed="rId5"/>
          <a:srcRect l="21776" t="4303" r="22198"/>
          <a:stretch/>
        </p:blipFill>
        <p:spPr>
          <a:xfrm>
            <a:off x="9468394" y="1363472"/>
            <a:ext cx="1885406" cy="169025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3" name="TextBox 22">
            <a:extLst>
              <a:ext uri="{FF2B5EF4-FFF2-40B4-BE49-F238E27FC236}">
                <a16:creationId xmlns:a16="http://schemas.microsoft.com/office/drawing/2014/main" id="{0647B654-7D50-4B21-ABB3-178FAFBC22F5}"/>
              </a:ext>
            </a:extLst>
          </p:cNvPr>
          <p:cNvSpPr txBox="1"/>
          <p:nvPr/>
        </p:nvSpPr>
        <p:spPr>
          <a:xfrm>
            <a:off x="9501614" y="3430833"/>
            <a:ext cx="1885406" cy="1323439"/>
          </a:xfrm>
          <a:prstGeom prst="rect">
            <a:avLst/>
          </a:prstGeom>
          <a:noFill/>
        </p:spPr>
        <p:txBody>
          <a:bodyPr wrap="square">
            <a:spAutoFit/>
          </a:bodyPr>
          <a:lstStyle/>
          <a:p>
            <a:r>
              <a:rPr lang="en-US" sz="2000"/>
              <a:t>iRaise </a:t>
            </a:r>
            <a:r>
              <a:rPr lang="en-US" sz="2000" b="1">
                <a:solidFill>
                  <a:srgbClr val="FF0000"/>
                </a:solidFill>
              </a:rPr>
              <a:t>Error</a:t>
            </a:r>
            <a:r>
              <a:rPr lang="en-US" sz="2000"/>
              <a:t> pada saat pengisisan KRS,nilai, dll…</a:t>
            </a:r>
            <a:endParaRPr lang="id-ID" sz="2000" dirty="0"/>
          </a:p>
        </p:txBody>
      </p:sp>
    </p:spTree>
    <p:extLst>
      <p:ext uri="{BB962C8B-B14F-4D97-AF65-F5344CB8AC3E}">
        <p14:creationId xmlns:p14="http://schemas.microsoft.com/office/powerpoint/2010/main" val="329293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3669"/>
          </a:xfrm>
        </p:spPr>
        <p:txBody>
          <a:bodyPr>
            <a:normAutofit fontScale="90000"/>
          </a:bodyPr>
          <a:lstStyle/>
          <a:p>
            <a:r>
              <a:rPr lang="id-ID"/>
              <a:t>Masalah Keamanan </a:t>
            </a:r>
            <a:r>
              <a:rPr lang="en-US"/>
              <a:t>Sistem Di</a:t>
            </a:r>
            <a:r>
              <a:rPr lang="id-ID"/>
              <a:t> </a:t>
            </a:r>
            <a:r>
              <a:rPr lang="en-US"/>
              <a:t>Dunia Tempo Doloe</a:t>
            </a:r>
            <a:endParaRPr lang="id-ID" dirty="0"/>
          </a:p>
        </p:txBody>
      </p:sp>
      <p:sp>
        <p:nvSpPr>
          <p:cNvPr id="3" name="Content Placeholder 2"/>
          <p:cNvSpPr>
            <a:spLocks noGrp="1"/>
          </p:cNvSpPr>
          <p:nvPr>
            <p:ph idx="1"/>
          </p:nvPr>
        </p:nvSpPr>
        <p:spPr>
          <a:xfrm>
            <a:off x="838200" y="1120462"/>
            <a:ext cx="10515600" cy="5235888"/>
          </a:xfrm>
        </p:spPr>
        <p:txBody>
          <a:bodyPr>
            <a:normAutofit fontScale="85000" lnSpcReduction="20000"/>
          </a:bodyPr>
          <a:lstStyle/>
          <a:p>
            <a:r>
              <a:rPr lang="id-ID" dirty="0"/>
              <a:t>(1996</a:t>
            </a:r>
            <a:r>
              <a:rPr lang="id-ID"/>
              <a:t>) –FedCIRC melaporkan </a:t>
            </a:r>
            <a:r>
              <a:rPr lang="en-US"/>
              <a:t>&gt; </a:t>
            </a:r>
            <a:r>
              <a:rPr lang="id-ID"/>
              <a:t>2500 </a:t>
            </a:r>
            <a:r>
              <a:rPr lang="id-ID" dirty="0"/>
              <a:t>insiden di sistem </a:t>
            </a:r>
            <a:r>
              <a:rPr lang="id-ID"/>
              <a:t>komputer yang </a:t>
            </a:r>
            <a:r>
              <a:rPr lang="id-ID" dirty="0"/>
              <a:t>disebabkan </a:t>
            </a:r>
            <a:r>
              <a:rPr lang="id-ID"/>
              <a:t>oleh adanya </a:t>
            </a:r>
            <a:r>
              <a:rPr lang="id-ID" dirty="0"/>
              <a:t>usaha untuk membobol sistem keamanan.</a:t>
            </a:r>
          </a:p>
          <a:p>
            <a:r>
              <a:rPr lang="id-ID" dirty="0"/>
              <a:t>(1996) – FBI National Computer </a:t>
            </a:r>
            <a:r>
              <a:rPr lang="id-ID"/>
              <a:t>Crimes Squad</a:t>
            </a:r>
            <a:r>
              <a:rPr lang="en-US"/>
              <a:t> </a:t>
            </a:r>
            <a:r>
              <a:rPr lang="id-ID"/>
              <a:t>memperkirakan </a:t>
            </a:r>
            <a:r>
              <a:rPr lang="id-ID" dirty="0"/>
              <a:t>kejahatan komputer yang terdeteksi kurang dari </a:t>
            </a:r>
            <a:r>
              <a:rPr lang="id-ID"/>
              <a:t>15% </a:t>
            </a:r>
            <a:r>
              <a:rPr lang="id-ID" dirty="0"/>
              <a:t>dan hanya 10% dari angka itu yang dilaporkan.</a:t>
            </a:r>
          </a:p>
          <a:p>
            <a:r>
              <a:rPr lang="id-ID" dirty="0"/>
              <a:t>(1997) – Penelitian oleh Perusahaan Deloitte Touch Tohmatsu menunjukkan bahwa dari 300 perusahaan di Australia, 37</a:t>
            </a:r>
            <a:r>
              <a:rPr lang="id-ID"/>
              <a:t>% pernah </a:t>
            </a:r>
            <a:r>
              <a:rPr lang="id-ID" dirty="0"/>
              <a:t>mengalami masalah </a:t>
            </a:r>
            <a:r>
              <a:rPr lang="id-ID"/>
              <a:t>keamanan sistem.</a:t>
            </a:r>
            <a:endParaRPr lang="en-US"/>
          </a:p>
          <a:p>
            <a:r>
              <a:rPr lang="id-ID"/>
              <a:t>(1996) – American Bar Association menunjukkan bahwa dari 1000 perusahaan, 48% telah mengalami penipuan (computer fraud) dalam kurun 5 tahun terakhir.</a:t>
            </a:r>
          </a:p>
          <a:p>
            <a:r>
              <a:rPr lang="id-ID"/>
              <a:t>(1996) – NCC Information Security Breaches Survey (Inggris) menunjukkan bahwa kejahatan komputer menaik 200% dari tahun 1995 ke 1996. </a:t>
            </a:r>
            <a:r>
              <a:rPr lang="en-US"/>
              <a:t>K</a:t>
            </a:r>
            <a:r>
              <a:rPr lang="id-ID"/>
              <a:t>erugian rata-rata US $30.000.</a:t>
            </a:r>
          </a:p>
          <a:p>
            <a:r>
              <a:rPr lang="id-ID"/>
              <a:t>(1996-1997) – FBI melaporkan bahwa kasus persidangan yang berhubungan dengan kejahatan komputer meroket 950%, dengan penangkapan dari 4 ke 42.</a:t>
            </a:r>
            <a:endParaRPr lang="en-US"/>
          </a:p>
          <a:p>
            <a:r>
              <a:rPr lang="en-US"/>
              <a:t>Dll…</a:t>
            </a:r>
            <a:endParaRPr lang="id-ID"/>
          </a:p>
        </p:txBody>
      </p:sp>
      <p:sp>
        <p:nvSpPr>
          <p:cNvPr id="4" name="Footer Placeholder 3"/>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p:cNvSpPr>
            <a:spLocks noGrp="1"/>
          </p:cNvSpPr>
          <p:nvPr>
            <p:ph type="sldNum" sz="quarter" idx="12"/>
          </p:nvPr>
        </p:nvSpPr>
        <p:spPr/>
        <p:txBody>
          <a:bodyPr/>
          <a:lstStyle/>
          <a:p>
            <a:fld id="{F23AFC95-989C-443A-BD3C-DAE4CC2D2739}" type="slidenum">
              <a:rPr lang="id-ID" smtClean="0"/>
              <a:t>6</a:t>
            </a:fld>
            <a:endParaRPr lang="id-ID"/>
          </a:p>
        </p:txBody>
      </p:sp>
    </p:spTree>
    <p:extLst>
      <p:ext uri="{BB962C8B-B14F-4D97-AF65-F5344CB8AC3E}">
        <p14:creationId xmlns:p14="http://schemas.microsoft.com/office/powerpoint/2010/main" val="3658072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ED4F9-866F-4E1F-84BE-6B1CAC5B40CD}"/>
              </a:ext>
            </a:extLst>
          </p:cNvPr>
          <p:cNvSpPr>
            <a:spLocks noGrp="1"/>
          </p:cNvSpPr>
          <p:nvPr>
            <p:ph type="title"/>
          </p:nvPr>
        </p:nvSpPr>
        <p:spPr>
          <a:xfrm>
            <a:off x="838200" y="365125"/>
            <a:ext cx="10515600" cy="564265"/>
          </a:xfrm>
        </p:spPr>
        <p:txBody>
          <a:bodyPr>
            <a:normAutofit fontScale="90000"/>
          </a:bodyPr>
          <a:lstStyle/>
          <a:p>
            <a:r>
              <a:rPr lang="en-US"/>
              <a:t>Statistik Serangan Kejahatan Maya Luar Negeri</a:t>
            </a:r>
            <a:endParaRPr lang="en-ID"/>
          </a:p>
        </p:txBody>
      </p:sp>
      <p:sp>
        <p:nvSpPr>
          <p:cNvPr id="3" name="Content Placeholder 2">
            <a:extLst>
              <a:ext uri="{FF2B5EF4-FFF2-40B4-BE49-F238E27FC236}">
                <a16:creationId xmlns:a16="http://schemas.microsoft.com/office/drawing/2014/main" id="{D3CF9EE1-60F0-41C0-9227-188908CF5B51}"/>
              </a:ext>
            </a:extLst>
          </p:cNvPr>
          <p:cNvSpPr>
            <a:spLocks noGrp="1"/>
          </p:cNvSpPr>
          <p:nvPr>
            <p:ph idx="1"/>
          </p:nvPr>
        </p:nvSpPr>
        <p:spPr>
          <a:xfrm>
            <a:off x="838200" y="1139253"/>
            <a:ext cx="6252148" cy="2759504"/>
          </a:xfrm>
        </p:spPr>
        <p:txBody>
          <a:bodyPr>
            <a:normAutofit fontScale="85000" lnSpcReduction="10000"/>
          </a:bodyPr>
          <a:lstStyle/>
          <a:p>
            <a:r>
              <a:rPr lang="en-ID"/>
              <a:t>Statistik serangan (Tahun 2020) yang berhasil dilakukan pertahun.</a:t>
            </a:r>
          </a:p>
          <a:p>
            <a:r>
              <a:rPr lang="en-ID"/>
              <a:t>Kecepatan peretas dalam menyerang sistem dan jaringan dapat dilakukan selama 39 detik per serangan (University of Maryland)</a:t>
            </a:r>
          </a:p>
          <a:p>
            <a:r>
              <a:rPr lang="en-ID"/>
              <a:t>Ternyata, 81% organisasi yang disurvei terpengaruh oleh serangan dunia maya yang sukses.</a:t>
            </a:r>
          </a:p>
        </p:txBody>
      </p:sp>
      <p:sp>
        <p:nvSpPr>
          <p:cNvPr id="5" name="Slide Number Placeholder 4">
            <a:extLst>
              <a:ext uri="{FF2B5EF4-FFF2-40B4-BE49-F238E27FC236}">
                <a16:creationId xmlns:a16="http://schemas.microsoft.com/office/drawing/2014/main" id="{D84FC579-7D89-4222-A8B8-DBBE36B4DD62}"/>
              </a:ext>
            </a:extLst>
          </p:cNvPr>
          <p:cNvSpPr>
            <a:spLocks noGrp="1"/>
          </p:cNvSpPr>
          <p:nvPr>
            <p:ph type="sldNum" sz="quarter" idx="12"/>
          </p:nvPr>
        </p:nvSpPr>
        <p:spPr/>
        <p:txBody>
          <a:bodyPr/>
          <a:lstStyle/>
          <a:p>
            <a:fld id="{F23AFC95-989C-443A-BD3C-DAE4CC2D2739}" type="slidenum">
              <a:rPr lang="id-ID" smtClean="0"/>
              <a:t>7</a:t>
            </a:fld>
            <a:endParaRPr lang="id-ID"/>
          </a:p>
        </p:txBody>
      </p:sp>
      <p:pic>
        <p:nvPicPr>
          <p:cNvPr id="6" name="Picture 5">
            <a:extLst>
              <a:ext uri="{FF2B5EF4-FFF2-40B4-BE49-F238E27FC236}">
                <a16:creationId xmlns:a16="http://schemas.microsoft.com/office/drawing/2014/main" id="{5A8CAD0B-651F-4801-9EE8-88D4F24D7481}"/>
              </a:ext>
            </a:extLst>
          </p:cNvPr>
          <p:cNvPicPr>
            <a:picLocks noChangeAspect="1"/>
          </p:cNvPicPr>
          <p:nvPr/>
        </p:nvPicPr>
        <p:blipFill rotWithShape="1">
          <a:blip r:embed="rId2"/>
          <a:srcRect l="19285" t="20874" r="20045" b="16173"/>
          <a:stretch/>
        </p:blipFill>
        <p:spPr>
          <a:xfrm>
            <a:off x="498426" y="4076270"/>
            <a:ext cx="4918022" cy="2759505"/>
          </a:xfrm>
          <a:prstGeom prst="rect">
            <a:avLst/>
          </a:prstGeom>
        </p:spPr>
      </p:pic>
      <p:sp>
        <p:nvSpPr>
          <p:cNvPr id="8" name="TextBox 7">
            <a:extLst>
              <a:ext uri="{FF2B5EF4-FFF2-40B4-BE49-F238E27FC236}">
                <a16:creationId xmlns:a16="http://schemas.microsoft.com/office/drawing/2014/main" id="{0BEB564E-C921-4CA5-92AC-ECC81C74FF83}"/>
              </a:ext>
            </a:extLst>
          </p:cNvPr>
          <p:cNvSpPr txBox="1"/>
          <p:nvPr/>
        </p:nvSpPr>
        <p:spPr>
          <a:xfrm>
            <a:off x="5416447" y="4460790"/>
            <a:ext cx="1538989" cy="1323439"/>
          </a:xfrm>
          <a:prstGeom prst="rect">
            <a:avLst/>
          </a:prstGeom>
          <a:noFill/>
        </p:spPr>
        <p:txBody>
          <a:bodyPr wrap="square">
            <a:spAutoFit/>
          </a:bodyPr>
          <a:lstStyle/>
          <a:p>
            <a:r>
              <a:rPr lang="en-ID" sz="1600" i="1"/>
              <a:t>Sumber: </a:t>
            </a:r>
          </a:p>
          <a:p>
            <a:r>
              <a:rPr lang="en-ID" sz="1600" i="1"/>
              <a:t>CyberEdge Group 2020 Cyberthreat Defense Report</a:t>
            </a:r>
          </a:p>
        </p:txBody>
      </p:sp>
      <p:pic>
        <p:nvPicPr>
          <p:cNvPr id="7" name="Picture 6">
            <a:extLst>
              <a:ext uri="{FF2B5EF4-FFF2-40B4-BE49-F238E27FC236}">
                <a16:creationId xmlns:a16="http://schemas.microsoft.com/office/drawing/2014/main" id="{F38FCCDF-96FF-49AB-BEFB-39A02E4A4178}"/>
              </a:ext>
            </a:extLst>
          </p:cNvPr>
          <p:cNvPicPr>
            <a:picLocks noChangeAspect="1"/>
          </p:cNvPicPr>
          <p:nvPr/>
        </p:nvPicPr>
        <p:blipFill rotWithShape="1">
          <a:blip r:embed="rId3"/>
          <a:srcRect l="30369" t="11673" r="31926" b="9270"/>
          <a:stretch/>
        </p:blipFill>
        <p:spPr>
          <a:xfrm>
            <a:off x="6955436" y="1073771"/>
            <a:ext cx="4596985" cy="5419104"/>
          </a:xfrm>
          <a:prstGeom prst="rect">
            <a:avLst/>
          </a:prstGeom>
        </p:spPr>
      </p:pic>
    </p:spTree>
    <p:extLst>
      <p:ext uri="{BB962C8B-B14F-4D97-AF65-F5344CB8AC3E}">
        <p14:creationId xmlns:p14="http://schemas.microsoft.com/office/powerpoint/2010/main" val="2019446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8BB9A-344B-4E12-ADFF-4031303DF3E1}"/>
              </a:ext>
            </a:extLst>
          </p:cNvPr>
          <p:cNvSpPr>
            <a:spLocks noGrp="1"/>
          </p:cNvSpPr>
          <p:nvPr>
            <p:ph type="title"/>
          </p:nvPr>
        </p:nvSpPr>
        <p:spPr>
          <a:xfrm>
            <a:off x="838200" y="215510"/>
            <a:ext cx="10515600" cy="777478"/>
          </a:xfrm>
        </p:spPr>
        <p:txBody>
          <a:bodyPr/>
          <a:lstStyle/>
          <a:p>
            <a:r>
              <a:rPr lang="en-ID"/>
              <a:t>Ransomware Statistics 2020</a:t>
            </a:r>
          </a:p>
        </p:txBody>
      </p:sp>
      <p:sp>
        <p:nvSpPr>
          <p:cNvPr id="5" name="Slide Number Placeholder 4">
            <a:extLst>
              <a:ext uri="{FF2B5EF4-FFF2-40B4-BE49-F238E27FC236}">
                <a16:creationId xmlns:a16="http://schemas.microsoft.com/office/drawing/2014/main" id="{C84450ED-E960-498E-AF14-13903C249A96}"/>
              </a:ext>
            </a:extLst>
          </p:cNvPr>
          <p:cNvSpPr>
            <a:spLocks noGrp="1"/>
          </p:cNvSpPr>
          <p:nvPr>
            <p:ph type="sldNum" sz="quarter" idx="12"/>
          </p:nvPr>
        </p:nvSpPr>
        <p:spPr/>
        <p:txBody>
          <a:bodyPr/>
          <a:lstStyle/>
          <a:p>
            <a:fld id="{F23AFC95-989C-443A-BD3C-DAE4CC2D2739}" type="slidenum">
              <a:rPr lang="id-ID" smtClean="0"/>
              <a:t>8</a:t>
            </a:fld>
            <a:endParaRPr lang="id-ID"/>
          </a:p>
        </p:txBody>
      </p:sp>
      <p:pic>
        <p:nvPicPr>
          <p:cNvPr id="7" name="Picture 6">
            <a:extLst>
              <a:ext uri="{FF2B5EF4-FFF2-40B4-BE49-F238E27FC236}">
                <a16:creationId xmlns:a16="http://schemas.microsoft.com/office/drawing/2014/main" id="{74A1D4D3-572D-4531-B7F8-39DC27F50ED9}"/>
              </a:ext>
            </a:extLst>
          </p:cNvPr>
          <p:cNvPicPr>
            <a:picLocks noChangeAspect="1"/>
          </p:cNvPicPr>
          <p:nvPr/>
        </p:nvPicPr>
        <p:blipFill rotWithShape="1">
          <a:blip r:embed="rId2"/>
          <a:srcRect l="24706" t="22873" r="24016" b="28754"/>
          <a:stretch/>
        </p:blipFill>
        <p:spPr>
          <a:xfrm>
            <a:off x="1066176" y="992988"/>
            <a:ext cx="10058400" cy="5334687"/>
          </a:xfrm>
          <a:prstGeom prst="rect">
            <a:avLst/>
          </a:prstGeom>
        </p:spPr>
      </p:pic>
      <p:sp>
        <p:nvSpPr>
          <p:cNvPr id="9" name="TextBox 8">
            <a:extLst>
              <a:ext uri="{FF2B5EF4-FFF2-40B4-BE49-F238E27FC236}">
                <a16:creationId xmlns:a16="http://schemas.microsoft.com/office/drawing/2014/main" id="{5FEC7329-F379-4BB3-B05E-AA6AAC16CEA7}"/>
              </a:ext>
            </a:extLst>
          </p:cNvPr>
          <p:cNvSpPr txBox="1"/>
          <p:nvPr/>
        </p:nvSpPr>
        <p:spPr>
          <a:xfrm>
            <a:off x="249211" y="6434570"/>
            <a:ext cx="6811155" cy="307777"/>
          </a:xfrm>
          <a:prstGeom prst="rect">
            <a:avLst/>
          </a:prstGeom>
          <a:noFill/>
        </p:spPr>
        <p:txBody>
          <a:bodyPr wrap="square">
            <a:spAutoFit/>
          </a:bodyPr>
          <a:lstStyle/>
          <a:p>
            <a:r>
              <a:rPr lang="en-US" sz="1400" b="0" i="1">
                <a:solidFill>
                  <a:srgbClr val="444444"/>
                </a:solidFill>
                <a:effectLst/>
                <a:latin typeface="Arial" panose="020B0604020202020204" pitchFamily="34" charset="0"/>
              </a:rPr>
              <a:t>Sumber: Coveware’s Q3 2020 Ransomware Marketplace report</a:t>
            </a:r>
            <a:endParaRPr lang="en-ID" sz="1400" i="1"/>
          </a:p>
        </p:txBody>
      </p:sp>
    </p:spTree>
    <p:extLst>
      <p:ext uri="{BB962C8B-B14F-4D97-AF65-F5344CB8AC3E}">
        <p14:creationId xmlns:p14="http://schemas.microsoft.com/office/powerpoint/2010/main" val="1120775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725B5C-BCA3-4419-82C6-CC719BC0A8C3}"/>
              </a:ext>
            </a:extLst>
          </p:cNvPr>
          <p:cNvSpPr>
            <a:spLocks noGrp="1"/>
          </p:cNvSpPr>
          <p:nvPr>
            <p:ph idx="1"/>
          </p:nvPr>
        </p:nvSpPr>
        <p:spPr>
          <a:xfrm>
            <a:off x="604603" y="2233576"/>
            <a:ext cx="3745308" cy="2124285"/>
          </a:xfrm>
        </p:spPr>
        <p:txBody>
          <a:bodyPr>
            <a:noAutofit/>
          </a:bodyPr>
          <a:lstStyle/>
          <a:p>
            <a:pPr marL="0" indent="0">
              <a:buNone/>
            </a:pPr>
            <a:r>
              <a:rPr lang="en-ID"/>
              <a:t>[</a:t>
            </a:r>
            <a:r>
              <a:rPr lang="en-ID" b="1"/>
              <a:t>Cybercrime Magazine</a:t>
            </a:r>
            <a:r>
              <a:rPr lang="en-ID"/>
              <a:t>]</a:t>
            </a:r>
          </a:p>
          <a:p>
            <a:pPr marL="0" indent="0">
              <a:buNone/>
            </a:pPr>
            <a:endParaRPr lang="en-ID"/>
          </a:p>
          <a:p>
            <a:pPr marL="0" indent="0">
              <a:buNone/>
            </a:pPr>
            <a:r>
              <a:rPr lang="en-ID"/>
              <a:t>“</a:t>
            </a:r>
            <a:r>
              <a:rPr lang="en-ID" i="1"/>
              <a:t>Kejahatan Dunia Maya Membebani Dunia $ 10,5 Triliun Setiap Tahun Pada 2025</a:t>
            </a:r>
            <a:r>
              <a:rPr lang="en-ID"/>
              <a:t>”</a:t>
            </a:r>
          </a:p>
        </p:txBody>
      </p:sp>
      <p:sp>
        <p:nvSpPr>
          <p:cNvPr id="4" name="Footer Placeholder 3">
            <a:extLst>
              <a:ext uri="{FF2B5EF4-FFF2-40B4-BE49-F238E27FC236}">
                <a16:creationId xmlns:a16="http://schemas.microsoft.com/office/drawing/2014/main" id="{AC91485C-645E-4B51-945A-882650DEFAC1}"/>
              </a:ext>
            </a:extLst>
          </p:cNvPr>
          <p:cNvSpPr>
            <a:spLocks noGrp="1"/>
          </p:cNvSpPr>
          <p:nvPr>
            <p:ph type="ftr" sz="quarter" idx="11"/>
          </p:nvPr>
        </p:nvSpPr>
        <p:spPr/>
        <p:txBody>
          <a:bodyPr/>
          <a:lstStyle/>
          <a:p>
            <a:r>
              <a:rPr lang="nn-NO"/>
              <a:t>Program Studi Sistem Informasi - FASTE - UIN Suska Riau</a:t>
            </a:r>
            <a:endParaRPr lang="id-ID"/>
          </a:p>
        </p:txBody>
      </p:sp>
      <p:sp>
        <p:nvSpPr>
          <p:cNvPr id="5" name="Slide Number Placeholder 4">
            <a:extLst>
              <a:ext uri="{FF2B5EF4-FFF2-40B4-BE49-F238E27FC236}">
                <a16:creationId xmlns:a16="http://schemas.microsoft.com/office/drawing/2014/main" id="{F3F34FCC-33D9-4CFF-ADDE-2897ADDCD9A7}"/>
              </a:ext>
            </a:extLst>
          </p:cNvPr>
          <p:cNvSpPr>
            <a:spLocks noGrp="1"/>
          </p:cNvSpPr>
          <p:nvPr>
            <p:ph type="sldNum" sz="quarter" idx="12"/>
          </p:nvPr>
        </p:nvSpPr>
        <p:spPr/>
        <p:txBody>
          <a:bodyPr/>
          <a:lstStyle/>
          <a:p>
            <a:fld id="{F23AFC95-989C-443A-BD3C-DAE4CC2D2739}" type="slidenum">
              <a:rPr lang="id-ID" smtClean="0"/>
              <a:t>9</a:t>
            </a:fld>
            <a:endParaRPr lang="id-ID"/>
          </a:p>
        </p:txBody>
      </p:sp>
      <p:pic>
        <p:nvPicPr>
          <p:cNvPr id="6" name="Content Placeholder 6">
            <a:extLst>
              <a:ext uri="{FF2B5EF4-FFF2-40B4-BE49-F238E27FC236}">
                <a16:creationId xmlns:a16="http://schemas.microsoft.com/office/drawing/2014/main" id="{DAEE92D0-3FDD-4C30-AC06-76FA59530748}"/>
              </a:ext>
            </a:extLst>
          </p:cNvPr>
          <p:cNvPicPr>
            <a:picLocks noChangeAspect="1"/>
          </p:cNvPicPr>
          <p:nvPr/>
        </p:nvPicPr>
        <p:blipFill rotWithShape="1">
          <a:blip r:embed="rId2"/>
          <a:srcRect r="6906"/>
          <a:stretch/>
        </p:blipFill>
        <p:spPr>
          <a:xfrm>
            <a:off x="4583508" y="1528997"/>
            <a:ext cx="7003889" cy="4647966"/>
          </a:xfrm>
          <a:prstGeom prst="rect">
            <a:avLst/>
          </a:prstGeom>
        </p:spPr>
      </p:pic>
      <p:sp>
        <p:nvSpPr>
          <p:cNvPr id="7" name="Oval 6">
            <a:extLst>
              <a:ext uri="{FF2B5EF4-FFF2-40B4-BE49-F238E27FC236}">
                <a16:creationId xmlns:a16="http://schemas.microsoft.com/office/drawing/2014/main" id="{186D0D29-56A1-4CDE-862E-FE86675241C5}"/>
              </a:ext>
            </a:extLst>
          </p:cNvPr>
          <p:cNvSpPr/>
          <p:nvPr/>
        </p:nvSpPr>
        <p:spPr>
          <a:xfrm>
            <a:off x="4356033" y="1825624"/>
            <a:ext cx="5447533" cy="1082467"/>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9" name="Title 1">
            <a:extLst>
              <a:ext uri="{FF2B5EF4-FFF2-40B4-BE49-F238E27FC236}">
                <a16:creationId xmlns:a16="http://schemas.microsoft.com/office/drawing/2014/main" id="{EBAEA677-A28D-4233-A91F-884CF01A9D9A}"/>
              </a:ext>
            </a:extLst>
          </p:cNvPr>
          <p:cNvSpPr>
            <a:spLocks noGrp="1"/>
          </p:cNvSpPr>
          <p:nvPr>
            <p:ph type="title"/>
          </p:nvPr>
        </p:nvSpPr>
        <p:spPr>
          <a:xfrm>
            <a:off x="838200" y="365125"/>
            <a:ext cx="10515600" cy="564265"/>
          </a:xfrm>
        </p:spPr>
        <p:txBody>
          <a:bodyPr>
            <a:normAutofit fontScale="90000"/>
          </a:bodyPr>
          <a:lstStyle/>
          <a:p>
            <a:r>
              <a:rPr lang="en-US"/>
              <a:t>Statistik Serangan Kejahatan Maya Luar Negeri..</a:t>
            </a:r>
            <a:endParaRPr lang="en-ID"/>
          </a:p>
        </p:txBody>
      </p:sp>
      <p:sp>
        <p:nvSpPr>
          <p:cNvPr id="11" name="TextBox 10">
            <a:extLst>
              <a:ext uri="{FF2B5EF4-FFF2-40B4-BE49-F238E27FC236}">
                <a16:creationId xmlns:a16="http://schemas.microsoft.com/office/drawing/2014/main" id="{118715B6-33AE-4F4D-853C-B9CE72D48006}"/>
              </a:ext>
            </a:extLst>
          </p:cNvPr>
          <p:cNvSpPr txBox="1"/>
          <p:nvPr/>
        </p:nvSpPr>
        <p:spPr>
          <a:xfrm>
            <a:off x="991850" y="5807632"/>
            <a:ext cx="6093500" cy="369332"/>
          </a:xfrm>
          <a:prstGeom prst="rect">
            <a:avLst/>
          </a:prstGeom>
          <a:noFill/>
        </p:spPr>
        <p:txBody>
          <a:bodyPr wrap="square">
            <a:spAutoFit/>
          </a:bodyPr>
          <a:lstStyle/>
          <a:p>
            <a:r>
              <a:rPr lang="en-ID"/>
              <a:t>(Sumber: Cybercrime Magazine)</a:t>
            </a:r>
          </a:p>
        </p:txBody>
      </p:sp>
    </p:spTree>
    <p:extLst>
      <p:ext uri="{BB962C8B-B14F-4D97-AF65-F5344CB8AC3E}">
        <p14:creationId xmlns:p14="http://schemas.microsoft.com/office/powerpoint/2010/main" val="7671496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8223</TotalTime>
  <Words>3418</Words>
  <Application>Microsoft Office PowerPoint</Application>
  <PresentationFormat>Widescreen</PresentationFormat>
  <Paragraphs>354</Paragraphs>
  <Slides>46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Adobe Gothic Std B</vt:lpstr>
      <vt:lpstr>Arial</vt:lpstr>
      <vt:lpstr>Calibri</vt:lpstr>
      <vt:lpstr>Calibri Light</vt:lpstr>
      <vt:lpstr>Lora</vt:lpstr>
      <vt:lpstr>Office Theme</vt:lpstr>
      <vt:lpstr>Keamanan Jaringan Komputer</vt:lpstr>
      <vt:lpstr>Outline</vt:lpstr>
      <vt:lpstr>PowerPoint Presentation</vt:lpstr>
      <vt:lpstr>Pendahuluan</vt:lpstr>
      <vt:lpstr>Bayangkan Jika…</vt:lpstr>
      <vt:lpstr>Masalah Keamanan Sistem Di Dunia Tempo Doloe</vt:lpstr>
      <vt:lpstr>Statistik Serangan Kejahatan Maya Luar Negeri</vt:lpstr>
      <vt:lpstr>Ransomware Statistics 2020</vt:lpstr>
      <vt:lpstr>Statistik Serangan Kejahatan Maya Luar Negeri..</vt:lpstr>
      <vt:lpstr>Masalah Keamanan Di Indonesia Tempo Doloe</vt:lpstr>
      <vt:lpstr>Isu-Isu Terkini</vt:lpstr>
      <vt:lpstr>Jenis-Jenis Serangan Keamanan SI</vt:lpstr>
      <vt:lpstr>Pengelolaan Resiko (Risk Management)</vt:lpstr>
      <vt:lpstr>Aspek Keamanan Sistem</vt:lpstr>
      <vt:lpstr>Privacy / Confidentialitiy</vt:lpstr>
      <vt:lpstr>Integrity</vt:lpstr>
      <vt:lpstr>Authentication</vt:lpstr>
      <vt:lpstr>Availability</vt:lpstr>
      <vt:lpstr>Availability: Fault Tolerance</vt:lpstr>
      <vt:lpstr>Availability: Scalability</vt:lpstr>
      <vt:lpstr>Access Control</vt:lpstr>
      <vt:lpstr>Non-repudiation</vt:lpstr>
      <vt:lpstr>Macam-macam Istilah Keamanan</vt:lpstr>
      <vt:lpstr>Hackers, Crackers dan Etika</vt:lpstr>
      <vt:lpstr>Phreaker</vt:lpstr>
      <vt:lpstr>Denial of Service Attack (DoS)</vt:lpstr>
      <vt:lpstr>Distributed Denial of Service attack (DDoS)</vt:lpstr>
      <vt:lpstr>Brute Force Attack</vt:lpstr>
      <vt:lpstr>Back Door</vt:lpstr>
      <vt:lpstr>Adware</vt:lpstr>
      <vt:lpstr>Bot</vt:lpstr>
      <vt:lpstr>Botnet</vt:lpstr>
      <vt:lpstr>Buffer Overflow</vt:lpstr>
      <vt:lpstr>Clone Phishing</vt:lpstr>
      <vt:lpstr>Keystroke Logging</vt:lpstr>
      <vt:lpstr>Logic Bomb</vt:lpstr>
      <vt:lpstr>Trojan</vt:lpstr>
      <vt:lpstr>Spoofing</vt:lpstr>
      <vt:lpstr>SQL Injection</vt:lpstr>
      <vt:lpstr>Sniffer</vt:lpstr>
      <vt:lpstr>Vandalism</vt:lpstr>
      <vt:lpstr>Kriteria Keamanan yang Harus Diperhatikan</vt:lpstr>
      <vt:lpstr>Tips Menjaga Keamanan Sistem</vt:lpstr>
      <vt:lpstr>Sumber Referensi:</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 ENTERPRENEURSHIP</dc:title>
  <dc:creator>Ayel</dc:creator>
  <cp:lastModifiedBy>T. Khairil Ahsyar</cp:lastModifiedBy>
  <cp:revision>387</cp:revision>
  <dcterms:created xsi:type="dcterms:W3CDTF">2018-03-10T06:00:56Z</dcterms:created>
  <dcterms:modified xsi:type="dcterms:W3CDTF">2024-01-24T08:17:45Z</dcterms:modified>
</cp:coreProperties>
</file>