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60" r:id="rId2"/>
    <p:sldMasterId id="2147483684" r:id="rId3"/>
    <p:sldMasterId id="2147483675" r:id="rId4"/>
    <p:sldMasterId id="2147483720" r:id="rId5"/>
  </p:sldMasterIdLst>
  <p:notesMasterIdLst>
    <p:notesMasterId r:id="rId41"/>
  </p:notesMasterIdLst>
  <p:sldIdLst>
    <p:sldId id="371" r:id="rId6"/>
    <p:sldId id="429" r:id="rId7"/>
    <p:sldId id="428" r:id="rId8"/>
    <p:sldId id="430" r:id="rId9"/>
    <p:sldId id="432" r:id="rId10"/>
    <p:sldId id="384" r:id="rId11"/>
    <p:sldId id="415" r:id="rId12"/>
    <p:sldId id="439" r:id="rId13"/>
    <p:sldId id="447" r:id="rId14"/>
    <p:sldId id="418" r:id="rId15"/>
    <p:sldId id="377" r:id="rId16"/>
    <p:sldId id="406" r:id="rId17"/>
    <p:sldId id="408" r:id="rId18"/>
    <p:sldId id="401" r:id="rId19"/>
    <p:sldId id="413" r:id="rId20"/>
    <p:sldId id="410" r:id="rId21"/>
    <p:sldId id="402" r:id="rId22"/>
    <p:sldId id="383" r:id="rId23"/>
    <p:sldId id="379" r:id="rId24"/>
    <p:sldId id="276" r:id="rId25"/>
    <p:sldId id="266" r:id="rId26"/>
    <p:sldId id="306" r:id="rId27"/>
    <p:sldId id="299" r:id="rId28"/>
    <p:sldId id="453" r:id="rId29"/>
    <p:sldId id="454" r:id="rId30"/>
    <p:sldId id="423" r:id="rId31"/>
    <p:sldId id="424" r:id="rId32"/>
    <p:sldId id="425" r:id="rId33"/>
    <p:sldId id="443" r:id="rId34"/>
    <p:sldId id="444" r:id="rId35"/>
    <p:sldId id="448" r:id="rId36"/>
    <p:sldId id="449" r:id="rId37"/>
    <p:sldId id="451" r:id="rId38"/>
    <p:sldId id="452" r:id="rId39"/>
    <p:sldId id="365" r:id="rId40"/>
  </p:sldIdLst>
  <p:sldSz cx="18291175" cy="10287000"/>
  <p:notesSz cx="6858000" cy="9144000"/>
  <p:defaultTextStyle>
    <a:defPPr>
      <a:defRPr lang="ja-JP"/>
    </a:defPPr>
    <a:lvl1pPr marL="0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5761">
          <p15:clr>
            <a:srgbClr val="A4A3A4"/>
          </p15:clr>
        </p15:guide>
        <p15:guide id="3" orient="horz" pos="32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0" autoAdjust="0"/>
    <p:restoredTop sz="94464" autoAdjust="0"/>
  </p:normalViewPr>
  <p:slideViewPr>
    <p:cSldViewPr snapToGrid="0" snapToObjects="1">
      <p:cViewPr varScale="1">
        <p:scale>
          <a:sx n="43" d="100"/>
          <a:sy n="43" d="100"/>
        </p:scale>
        <p:origin x="942" y="72"/>
      </p:cViewPr>
      <p:guideLst>
        <p:guide orient="horz" pos="3239"/>
        <p:guide pos="5761"/>
        <p:guide orient="horz" pos="32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5BBA6-DFA5-451E-B519-44DEBE313D5D}" type="datetimeFigureOut">
              <a:rPr kumimoji="1" lang="ja-JP" altLang="en-US" smtClean="0"/>
              <a:t>2023/5/9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0B38-C884-4DEB-A441-B3DDB1C4F9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811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WHO'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data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  <a:p>
            <a:endParaRPr lang="en-US" dirty="0"/>
          </a:p>
          <a:p>
            <a:r>
              <a:rPr lang="en-US" dirty="0"/>
              <a:t>Front line Employees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Manajer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satu-satunya</a:t>
            </a:r>
            <a:r>
              <a:rPr lang="en-US" dirty="0"/>
              <a:t> yang </a:t>
            </a:r>
            <a:r>
              <a:rPr lang="en-US" dirty="0" err="1"/>
              <a:t>memiliki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komponen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CRM.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depan</a:t>
            </a:r>
            <a:r>
              <a:rPr lang="en-US" dirty="0"/>
              <a:t>, </a:t>
            </a:r>
            <a:r>
              <a:rPr lang="en-US" dirty="0" err="1"/>
              <a:t>pemberian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wawasan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sebanyak</a:t>
            </a:r>
            <a:r>
              <a:rPr lang="en-US" dirty="0"/>
              <a:t> </a:t>
            </a:r>
            <a:r>
              <a:rPr lang="en-US" dirty="0" err="1"/>
              <a:t>mungkin</a:t>
            </a:r>
            <a:r>
              <a:rPr lang="en-US" dirty="0"/>
              <a:t> orang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. </a:t>
            </a:r>
            <a:r>
              <a:rPr lang="en-US" dirty="0" err="1"/>
              <a:t>Tergantung</a:t>
            </a:r>
            <a:r>
              <a:rPr lang="en-US" dirty="0"/>
              <a:t> di mana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di </a:t>
            </a:r>
            <a:r>
              <a:rPr lang="en-US" dirty="0" err="1"/>
              <a:t>sepanjang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,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faktor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menentukan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spesifik</a:t>
            </a:r>
            <a:r>
              <a:rPr lang="en-US" dirty="0"/>
              <a:t> </a:t>
            </a:r>
            <a:r>
              <a:rPr lang="en-US" dirty="0" err="1"/>
              <a:t>siapa</a:t>
            </a:r>
            <a:r>
              <a:rPr lang="en-US" dirty="0"/>
              <a:t> yang </a:t>
            </a:r>
            <a:r>
              <a:rPr lang="en-US" dirty="0" err="1"/>
              <a:t>membutuhkan</a:t>
            </a:r>
            <a:r>
              <a:rPr lang="en-US" dirty="0"/>
              <a:t> </a:t>
            </a:r>
            <a:r>
              <a:rPr lang="en-US" dirty="0" err="1"/>
              <a:t>akses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data.</a:t>
            </a:r>
          </a:p>
          <a:p>
            <a:endParaRPr lang="en-US" dirty="0"/>
          </a:p>
          <a:p>
            <a:r>
              <a:rPr lang="en-US" dirty="0"/>
              <a:t>WHAT'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proses </a:t>
            </a:r>
            <a:r>
              <a:rPr lang="en-US" dirty="0" err="1"/>
              <a:t>ujung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ujung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Proses </a:t>
            </a:r>
            <a:r>
              <a:rPr lang="en-US" dirty="0" err="1"/>
              <a:t>ujung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ujung</a:t>
            </a:r>
            <a:r>
              <a:rPr lang="en-US" dirty="0"/>
              <a:t>, </a:t>
            </a:r>
            <a:r>
              <a:rPr lang="en-US" dirty="0" err="1"/>
              <a:t>khususnya</a:t>
            </a:r>
            <a:r>
              <a:rPr lang="en-US" dirty="0"/>
              <a:t> di </a:t>
            </a:r>
            <a:r>
              <a:rPr lang="en-US" dirty="0" err="1"/>
              <a:t>telinga</a:t>
            </a:r>
            <a:r>
              <a:rPr lang="en-US" dirty="0"/>
              <a:t> modern,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tradisional</a:t>
            </a:r>
            <a:r>
              <a:rPr lang="en-US" dirty="0"/>
              <a:t> linier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fleksibel</a:t>
            </a:r>
            <a:r>
              <a:rPr lang="en-US" dirty="0"/>
              <a:t>. </a:t>
            </a:r>
            <a:r>
              <a:rPr lang="en-US" dirty="0" err="1"/>
              <a:t>Kurangnya</a:t>
            </a:r>
            <a:r>
              <a:rPr lang="en-US" dirty="0"/>
              <a:t> </a:t>
            </a:r>
            <a:r>
              <a:rPr lang="en-US" dirty="0" err="1"/>
              <a:t>fleksibilitas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proses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inefisiensi</a:t>
            </a:r>
            <a:r>
              <a:rPr lang="en-US" dirty="0"/>
              <a:t>.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dilakukan</a:t>
            </a:r>
            <a:r>
              <a:rPr lang="en-US" dirty="0"/>
              <a:t> CRM,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mengikutinya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membantu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beradaptasi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berkoordinasi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internal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lintas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komunikasi</a:t>
            </a:r>
            <a:endParaRPr lang="en-US" dirty="0"/>
          </a:p>
          <a:p>
            <a:endParaRPr lang="en-US" dirty="0"/>
          </a:p>
          <a:p>
            <a:r>
              <a:rPr lang="en-US" dirty="0"/>
              <a:t>WHEN'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durasi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tahan</a:t>
            </a:r>
            <a:r>
              <a:rPr lang="en-US" dirty="0"/>
              <a:t> </a:t>
            </a:r>
            <a:r>
              <a:rPr lang="en-US" dirty="0" err="1"/>
              <a:t>hubungan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Saatnya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durasi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tahan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. Kita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  <a:r>
              <a:rPr lang="en-US" dirty="0" err="1"/>
              <a:t>melampaui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rabun</a:t>
            </a:r>
            <a:r>
              <a:rPr lang="en-US" dirty="0"/>
              <a:t> </a:t>
            </a:r>
            <a:r>
              <a:rPr lang="en-US" dirty="0" err="1"/>
              <a:t>taktis</a:t>
            </a:r>
            <a:r>
              <a:rPr lang="en-US" dirty="0"/>
              <a:t> </a:t>
            </a:r>
            <a:r>
              <a:rPr lang="en-US" dirty="0" err="1"/>
              <a:t>jangka</a:t>
            </a:r>
            <a:r>
              <a:rPr lang="en-US" dirty="0"/>
              <a:t> </a:t>
            </a:r>
            <a:r>
              <a:rPr lang="en-US" dirty="0" err="1"/>
              <a:t>pendek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'</a:t>
            </a:r>
            <a:r>
              <a:rPr lang="en-US" dirty="0" err="1"/>
              <a:t>Penjualan</a:t>
            </a:r>
            <a:r>
              <a:rPr lang="en-US" dirty="0"/>
              <a:t>, </a:t>
            </a:r>
            <a:r>
              <a:rPr lang="en-US" dirty="0" err="1"/>
              <a:t>Masalah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Keluhan</a:t>
            </a:r>
            <a:r>
              <a:rPr lang="en-US" dirty="0"/>
              <a:t>'.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seumur</a:t>
            </a:r>
            <a:r>
              <a:rPr lang="en-US" dirty="0"/>
              <a:t> </a:t>
            </a:r>
            <a:r>
              <a:rPr lang="en-US" dirty="0" err="1"/>
              <a:t>hidup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keterlibatan</a:t>
            </a:r>
            <a:r>
              <a:rPr lang="en-US" dirty="0"/>
              <a:t> </a:t>
            </a:r>
            <a:r>
              <a:rPr lang="en-US" dirty="0" err="1"/>
              <a:t>jangka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</a:t>
            </a:r>
            <a:r>
              <a:rPr lang="en-US" dirty="0" err="1"/>
              <a:t>dipertimbangkan</a:t>
            </a:r>
            <a:r>
              <a:rPr lang="en-US" dirty="0"/>
              <a:t>, CRM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benar-benar</a:t>
            </a:r>
            <a:r>
              <a:rPr lang="en-US" dirty="0"/>
              <a:t> </a:t>
            </a:r>
            <a:r>
              <a:rPr lang="en-US" dirty="0" err="1"/>
              <a:t>berkembang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'Where'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konteks</a:t>
            </a:r>
            <a:r>
              <a:rPr lang="en-US" dirty="0"/>
              <a:t> </a:t>
            </a:r>
            <a:r>
              <a:rPr lang="en-US" dirty="0" err="1"/>
              <a:t>interaksi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berkomunikasi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pun yang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.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diajari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telepon</a:t>
            </a:r>
            <a:r>
              <a:rPr lang="en-US" dirty="0"/>
              <a:t>, </a:t>
            </a:r>
            <a:r>
              <a:rPr lang="en-US" dirty="0" err="1"/>
              <a:t>diinstruksikan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poin-poin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IVR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dipaksa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email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formulir</a:t>
            </a:r>
            <a:r>
              <a:rPr lang="en-US" dirty="0"/>
              <a:t> web. </a:t>
            </a:r>
            <a:r>
              <a:rPr lang="en-US" dirty="0" err="1"/>
              <a:t>Sekarang</a:t>
            </a:r>
            <a:r>
              <a:rPr lang="en-US" dirty="0"/>
              <a:t> </a:t>
            </a:r>
            <a:r>
              <a:rPr lang="en-US" dirty="0" err="1"/>
              <a:t>giliran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!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menambahkan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campuran</a:t>
            </a:r>
            <a:r>
              <a:rPr lang="en-US" dirty="0"/>
              <a:t>,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mengharapkan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mengetahui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saluran</a:t>
            </a:r>
            <a:r>
              <a:rPr lang="en-US" dirty="0"/>
              <a:t> lain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cukup</a:t>
            </a:r>
            <a:r>
              <a:rPr lang="en-US" dirty="0"/>
              <a:t> </a:t>
            </a:r>
            <a:r>
              <a:rPr lang="en-US" dirty="0" err="1"/>
              <a:t>lelah</a:t>
            </a:r>
            <a:r>
              <a:rPr lang="en-US" dirty="0"/>
              <a:t> </a:t>
            </a:r>
            <a:r>
              <a:rPr lang="en-US" dirty="0" err="1"/>
              <a:t>mengetik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14 digit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telepon</a:t>
            </a:r>
            <a:r>
              <a:rPr lang="en-US" dirty="0"/>
              <a:t> nada </a:t>
            </a:r>
            <a:r>
              <a:rPr lang="en-US" dirty="0" err="1"/>
              <a:t>sentuh</a:t>
            </a:r>
            <a:r>
              <a:rPr lang="en-US" dirty="0"/>
              <a:t>,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mengulang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agen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WHY' - </a:t>
            </a:r>
            <a:r>
              <a:rPr lang="en-US" dirty="0" err="1"/>
              <a:t>Karena</a:t>
            </a:r>
            <a:r>
              <a:rPr lang="en-US" dirty="0"/>
              <a:t> (</a:t>
            </a:r>
            <a:r>
              <a:rPr lang="en-US" dirty="0" err="1"/>
              <a:t>maaf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menolak</a:t>
            </a:r>
            <a:r>
              <a:rPr lang="en-US" dirty="0"/>
              <a:t>)!</a:t>
            </a:r>
          </a:p>
          <a:p>
            <a:endParaRPr lang="en-US" dirty="0"/>
          </a:p>
          <a:p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yang paling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.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versi</a:t>
            </a:r>
            <a:r>
              <a:rPr lang="en-US" dirty="0"/>
              <a:t> diagram </a:t>
            </a:r>
            <a:r>
              <a:rPr lang="en-US" dirty="0" err="1"/>
              <a:t>saya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membiarkan</a:t>
            </a:r>
            <a:r>
              <a:rPr lang="en-US" dirty="0"/>
              <a:t> masa </a:t>
            </a:r>
            <a:r>
              <a:rPr lang="en-US" dirty="0" err="1"/>
              <a:t>lalu</a:t>
            </a:r>
            <a:r>
              <a:rPr lang="en-US" dirty="0"/>
              <a:t> </a:t>
            </a:r>
            <a:r>
              <a:rPr lang="en-US" dirty="0" err="1"/>
              <a:t>kosong</a:t>
            </a:r>
            <a:r>
              <a:rPr lang="en-US" dirty="0"/>
              <a:t>, </a:t>
            </a:r>
            <a:r>
              <a:rPr lang="en-US" dirty="0" err="1"/>
              <a:t>karena</a:t>
            </a:r>
            <a:r>
              <a:rPr lang="en-US" dirty="0"/>
              <a:t> orang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mengapa</a:t>
            </a:r>
            <a:r>
              <a:rPr lang="en-US" dirty="0"/>
              <a:t> CRM </a:t>
            </a:r>
            <a:r>
              <a:rPr lang="en-US" dirty="0" err="1"/>
              <a:t>diterapkan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di masa </a:t>
            </a:r>
            <a:r>
              <a:rPr lang="en-US" dirty="0" err="1"/>
              <a:t>depan</a:t>
            </a:r>
            <a:r>
              <a:rPr lang="en-US" dirty="0"/>
              <a:t> </a:t>
            </a:r>
            <a:r>
              <a:rPr lang="en-US" dirty="0" err="1"/>
              <a:t>saya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menempatkan</a:t>
            </a:r>
            <a:r>
              <a:rPr lang="en-US" dirty="0"/>
              <a:t> "</a:t>
            </a:r>
            <a:r>
              <a:rPr lang="en-US" dirty="0" err="1"/>
              <a:t>Karena</a:t>
            </a:r>
            <a:r>
              <a:rPr lang="en-US" dirty="0"/>
              <a:t>".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cocok</a:t>
            </a:r>
            <a:r>
              <a:rPr lang="en-US" dirty="0"/>
              <a:t>?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benar-benar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mengubah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inisiatif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orang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peran</a:t>
            </a:r>
            <a:r>
              <a:rPr lang="en-US" dirty="0"/>
              <a:t>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orang-orang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.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berpusat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?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,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en-US" dirty="0" err="1"/>
              <a:t>frasa</a:t>
            </a:r>
            <a:r>
              <a:rPr lang="en-US" dirty="0"/>
              <a:t> yang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kata </a:t>
            </a:r>
            <a:r>
              <a:rPr lang="en-US" dirty="0" err="1"/>
              <a:t>kunci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datang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bebannya</a:t>
            </a:r>
            <a:r>
              <a:rPr lang="en-US" dirty="0"/>
              <a:t> </a:t>
            </a:r>
            <a:r>
              <a:rPr lang="en-US" dirty="0" err="1"/>
              <a:t>sendiri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HOW'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berkomunikasi</a:t>
            </a:r>
            <a:r>
              <a:rPr lang="en-US" dirty="0"/>
              <a:t>?</a:t>
            </a:r>
          </a:p>
          <a:p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tersulit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.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saus</a:t>
            </a:r>
            <a:r>
              <a:rPr lang="en-US" dirty="0"/>
              <a:t> </a:t>
            </a:r>
            <a:r>
              <a:rPr lang="en-US" dirty="0" err="1"/>
              <a:t>rahasia</a:t>
            </a:r>
            <a:r>
              <a:rPr lang="en-US" dirty="0"/>
              <a:t>; </a:t>
            </a:r>
            <a:r>
              <a:rPr lang="en-US" dirty="0" err="1"/>
              <a:t>butuh</a:t>
            </a:r>
            <a:r>
              <a:rPr lang="en-US" dirty="0"/>
              <a:t> </a:t>
            </a:r>
            <a:r>
              <a:rPr lang="en-US" dirty="0" err="1"/>
              <a:t>kerja</a:t>
            </a:r>
            <a:r>
              <a:rPr lang="en-US" dirty="0"/>
              <a:t> </a:t>
            </a:r>
            <a:r>
              <a:rPr lang="en-US" dirty="0" err="1"/>
              <a:t>keras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perencanaan</a:t>
            </a:r>
            <a:r>
              <a:rPr lang="en-US" dirty="0"/>
              <a:t>.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infomersial</a:t>
            </a:r>
            <a:r>
              <a:rPr lang="en-US" dirty="0"/>
              <a:t>, yang </a:t>
            </a:r>
            <a:r>
              <a:rPr lang="en-US" dirty="0" err="1"/>
              <a:t>menjanjikan</a:t>
            </a:r>
            <a:r>
              <a:rPr lang="en-US" dirty="0"/>
              <a:t> </a:t>
            </a:r>
            <a:r>
              <a:rPr lang="en-US" dirty="0" err="1"/>
              <a:t>nirwana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usaha</a:t>
            </a:r>
            <a:r>
              <a:rPr lang="en-US" dirty="0"/>
              <a:t> yang </a:t>
            </a:r>
            <a:r>
              <a:rPr lang="en-US" dirty="0" err="1"/>
              <a:t>dikeluarkan</a:t>
            </a:r>
            <a:r>
              <a:rPr lang="en-US" dirty="0"/>
              <a:t>. </a:t>
            </a:r>
            <a:r>
              <a:rPr lang="en-US" dirty="0" err="1"/>
              <a:t>Dasarnya</a:t>
            </a:r>
            <a:r>
              <a:rPr lang="en-US" dirty="0"/>
              <a:t> </a:t>
            </a:r>
            <a:r>
              <a:rPr lang="en-US" dirty="0" err="1"/>
              <a:t>dimulai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bagaimana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kapan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berkomunikasi</a:t>
            </a:r>
            <a:r>
              <a:rPr lang="en-US" dirty="0"/>
              <a:t>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. </a:t>
            </a:r>
            <a:r>
              <a:rPr lang="en-US" dirty="0" err="1"/>
              <a:t>Komunikasi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bergerak</a:t>
            </a:r>
            <a:r>
              <a:rPr lang="en-US" dirty="0"/>
              <a:t> </a:t>
            </a:r>
            <a:r>
              <a:rPr lang="en-US" dirty="0" err="1"/>
              <a:t>melampaui</a:t>
            </a:r>
            <a:r>
              <a:rPr lang="en-US" dirty="0"/>
              <a:t> </a:t>
            </a:r>
            <a:r>
              <a:rPr lang="en-US" dirty="0" err="1"/>
              <a:t>siaran</a:t>
            </a:r>
            <a:r>
              <a:rPr lang="en-US" dirty="0"/>
              <a:t>, </a:t>
            </a:r>
            <a:r>
              <a:rPr lang="en-US" dirty="0" err="1"/>
              <a:t>retak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reaktif</a:t>
            </a:r>
            <a:r>
              <a:rPr lang="en-US" dirty="0"/>
              <a:t>. </a:t>
            </a:r>
            <a:r>
              <a:rPr lang="en-US" dirty="0" err="1"/>
              <a:t>Saatnya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mendengarkan</a:t>
            </a:r>
            <a:r>
              <a:rPr lang="en-US" dirty="0"/>
              <a:t>, </a:t>
            </a:r>
            <a:r>
              <a:rPr lang="en-US" dirty="0" err="1"/>
              <a:t>belajar</a:t>
            </a:r>
            <a:r>
              <a:rPr lang="en-US" dirty="0"/>
              <a:t>, </a:t>
            </a:r>
            <a:r>
              <a:rPr lang="en-US" dirty="0" err="1"/>
              <a:t>terlibat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berbicara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–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kolaboratif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.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membutuhkan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pikiran</a:t>
            </a:r>
            <a:r>
              <a:rPr lang="en-US" dirty="0"/>
              <a:t> </a:t>
            </a:r>
            <a:r>
              <a:rPr lang="en-US" dirty="0" err="1"/>
              <a:t>terbesar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semuanya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680A-05DE-48EC-9D50-5383A0AE74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8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Tidak</a:t>
            </a:r>
            <a:r>
              <a:rPr lang="en-US" sz="1200" dirty="0"/>
              <a:t> </a:t>
            </a:r>
            <a:r>
              <a:rPr lang="en-US" sz="1200" dirty="0" err="1"/>
              <a:t>ada</a:t>
            </a:r>
            <a:r>
              <a:rPr lang="en-US" sz="1200" dirty="0"/>
              <a:t> </a:t>
            </a:r>
            <a:r>
              <a:rPr lang="en-US" sz="1200" dirty="0" err="1"/>
              <a:t>satu</a:t>
            </a:r>
            <a:r>
              <a:rPr lang="en-US" sz="1200" dirty="0"/>
              <a:t> </a:t>
            </a:r>
            <a:r>
              <a:rPr lang="en-US" sz="1200" dirty="0" err="1"/>
              <a:t>jawaban</a:t>
            </a:r>
            <a:r>
              <a:rPr lang="en-US" sz="1200" dirty="0"/>
              <a:t> yang </a:t>
            </a:r>
            <a:r>
              <a:rPr lang="en-US" sz="1200" dirty="0" err="1"/>
              <a:t>benar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mengembangkan</a:t>
            </a:r>
            <a:r>
              <a:rPr lang="en-US" sz="1200" dirty="0"/>
              <a:t> </a:t>
            </a:r>
            <a:r>
              <a:rPr lang="en-US" sz="1200" dirty="0" err="1"/>
              <a:t>strategi</a:t>
            </a:r>
            <a:r>
              <a:rPr lang="en-US" sz="1200" dirty="0"/>
              <a:t> CRM </a:t>
            </a:r>
            <a:r>
              <a:rPr lang="en-US" sz="1200" dirty="0" err="1"/>
              <a:t>Sosial</a:t>
            </a:r>
            <a:r>
              <a:rPr lang="en-US" sz="1200" dirty="0"/>
              <a:t>, </a:t>
            </a:r>
            <a:r>
              <a:rPr lang="en-US" sz="1200" dirty="0" err="1"/>
              <a:t>tetapi</a:t>
            </a:r>
            <a:r>
              <a:rPr lang="en-US" sz="1200" dirty="0"/>
              <a:t> </a:t>
            </a:r>
            <a:r>
              <a:rPr lang="en-US" sz="1200" dirty="0" err="1"/>
              <a:t>ada</a:t>
            </a:r>
            <a:r>
              <a:rPr lang="en-US" sz="1200" dirty="0"/>
              <a:t> </a:t>
            </a:r>
            <a:r>
              <a:rPr lang="en-US" sz="1200" dirty="0" err="1"/>
              <a:t>komponen</a:t>
            </a:r>
            <a:r>
              <a:rPr lang="en-US" sz="1200" dirty="0"/>
              <a:t> </a:t>
            </a:r>
            <a:r>
              <a:rPr lang="en-US" sz="1200" dirty="0" err="1"/>
              <a:t>dasar</a:t>
            </a:r>
            <a:r>
              <a:rPr lang="en-US" sz="1200" dirty="0"/>
              <a:t> yang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memungkinkan</a:t>
            </a:r>
            <a:r>
              <a:rPr lang="en-US" sz="1200" dirty="0"/>
              <a:t> </a:t>
            </a:r>
            <a:r>
              <a:rPr lang="en-US" sz="1200" dirty="0" err="1"/>
              <a:t>kesuksesan</a:t>
            </a:r>
            <a:r>
              <a:rPr lang="en-US" sz="1200" dirty="0"/>
              <a:t>. </a:t>
            </a:r>
            <a:r>
              <a:rPr lang="en-US" sz="1200" dirty="0" err="1"/>
              <a:t>Langkah</a:t>
            </a:r>
            <a:r>
              <a:rPr lang="en-US" sz="1200" dirty="0"/>
              <a:t> </a:t>
            </a:r>
            <a:r>
              <a:rPr lang="en-US" sz="1200" dirty="0" err="1"/>
              <a:t>pertama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hubungan</a:t>
            </a:r>
            <a:r>
              <a:rPr lang="en-US" sz="1200" dirty="0"/>
              <a:t> </a:t>
            </a:r>
            <a:r>
              <a:rPr lang="en-US" sz="1200" dirty="0" err="1"/>
              <a:t>secara</a:t>
            </a:r>
            <a:r>
              <a:rPr lang="en-US" sz="1200" dirty="0"/>
              <a:t> </a:t>
            </a:r>
            <a:r>
              <a:rPr lang="en-US" sz="1200" dirty="0" err="1"/>
              <a:t>tradisional</a:t>
            </a:r>
            <a:r>
              <a:rPr lang="en-US" sz="1200" dirty="0"/>
              <a:t> </a:t>
            </a:r>
            <a:r>
              <a:rPr lang="en-US" sz="1200" dirty="0" err="1"/>
              <a:t>adalah</a:t>
            </a:r>
            <a:r>
              <a:rPr lang="en-US" sz="1200" dirty="0"/>
              <a:t> </a:t>
            </a:r>
            <a:r>
              <a:rPr lang="en-US" sz="1200" dirty="0" err="1"/>
              <a:t>kampanye</a:t>
            </a:r>
            <a:r>
              <a:rPr lang="en-US" sz="1200" dirty="0"/>
              <a:t> (</a:t>
            </a:r>
            <a:r>
              <a:rPr lang="en-US" sz="1200" dirty="0" err="1"/>
              <a:t>satu</a:t>
            </a:r>
            <a:r>
              <a:rPr lang="en-US" sz="1200" dirty="0"/>
              <a:t> </a:t>
            </a:r>
            <a:r>
              <a:rPr lang="en-US" sz="1200" dirty="0" err="1"/>
              <a:t>pesan</a:t>
            </a:r>
            <a:r>
              <a:rPr lang="en-US" sz="1200" dirty="0"/>
              <a:t> </a:t>
            </a:r>
            <a:r>
              <a:rPr lang="en-US" sz="1200" dirty="0" err="1"/>
              <a:t>spesifik</a:t>
            </a:r>
            <a:r>
              <a:rPr lang="en-US" sz="1200" dirty="0"/>
              <a:t> yang </a:t>
            </a:r>
            <a:r>
              <a:rPr lang="en-US" sz="1200" dirty="0" err="1"/>
              <a:t>disampaikan</a:t>
            </a:r>
            <a:r>
              <a:rPr lang="en-US" sz="1200" dirty="0"/>
              <a:t> </a:t>
            </a:r>
            <a:r>
              <a:rPr lang="en-US" sz="1200" dirty="0" err="1"/>
              <a:t>melalui</a:t>
            </a:r>
            <a:r>
              <a:rPr lang="en-US" sz="1200" dirty="0"/>
              <a:t> </a:t>
            </a:r>
            <a:r>
              <a:rPr lang="en-US" sz="1200" dirty="0" err="1"/>
              <a:t>saluran</a:t>
            </a:r>
            <a:r>
              <a:rPr lang="en-US" sz="1200" dirty="0"/>
              <a:t> </a:t>
            </a:r>
            <a:r>
              <a:rPr lang="en-US" sz="1200" dirty="0" err="1"/>
              <a:t>tertentu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kerangka</a:t>
            </a:r>
            <a:r>
              <a:rPr lang="en-US" sz="1200" dirty="0"/>
              <a:t> </a:t>
            </a:r>
            <a:r>
              <a:rPr lang="en-US" sz="1200" dirty="0" err="1"/>
              <a:t>waktu</a:t>
            </a:r>
            <a:r>
              <a:rPr lang="en-US" sz="1200" dirty="0"/>
              <a:t> </a:t>
            </a:r>
            <a:r>
              <a:rPr lang="en-US" sz="1200" dirty="0" err="1"/>
              <a:t>kepada</a:t>
            </a:r>
            <a:r>
              <a:rPr lang="en-US" sz="1200" dirty="0"/>
              <a:t> </a:t>
            </a:r>
            <a:r>
              <a:rPr lang="en-US" sz="1200" dirty="0" err="1"/>
              <a:t>prospek</a:t>
            </a:r>
            <a:r>
              <a:rPr lang="en-US" sz="1200" dirty="0"/>
              <a:t>). </a:t>
            </a:r>
            <a:r>
              <a:rPr lang="en-US" sz="1200" dirty="0" err="1"/>
              <a:t>Menurut</a:t>
            </a:r>
            <a:r>
              <a:rPr lang="en-US" sz="1200" dirty="0"/>
              <a:t> Nieto (2009), </a:t>
            </a:r>
            <a:r>
              <a:rPr lang="en-US" sz="1200" dirty="0" err="1"/>
              <a:t>langkah</a:t>
            </a:r>
            <a:r>
              <a:rPr lang="en-US" sz="1200" dirty="0"/>
              <a:t> </a:t>
            </a:r>
            <a:r>
              <a:rPr lang="en-US" sz="1200" dirty="0" err="1"/>
              <a:t>pertama</a:t>
            </a:r>
            <a:r>
              <a:rPr lang="en-US" sz="1200" dirty="0"/>
              <a:t> </a:t>
            </a:r>
            <a:r>
              <a:rPr lang="en-US" sz="1200" dirty="0" err="1"/>
              <a:t>menggunakan</a:t>
            </a:r>
            <a:r>
              <a:rPr lang="en-US" sz="1200" dirty="0"/>
              <a:t> </a:t>
            </a:r>
            <a:r>
              <a:rPr lang="en-US" sz="1200" dirty="0" err="1"/>
              <a:t>jejaring</a:t>
            </a:r>
            <a:r>
              <a:rPr lang="en-US" sz="1200" dirty="0"/>
              <a:t> </a:t>
            </a:r>
            <a:r>
              <a:rPr lang="en-US" sz="1200" dirty="0" err="1"/>
              <a:t>sosial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menjadi</a:t>
            </a:r>
            <a:r>
              <a:rPr lang="en-US" sz="1200" dirty="0"/>
              <a:t> </a:t>
            </a:r>
            <a:r>
              <a:rPr lang="en-US" sz="1200" dirty="0" err="1"/>
              <a:t>konten</a:t>
            </a:r>
            <a:r>
              <a:rPr lang="en-US" sz="1200" dirty="0"/>
              <a:t> </a:t>
            </a:r>
            <a:r>
              <a:rPr lang="en-US" sz="1200" dirty="0" err="1"/>
              <a:t>sebagai</a:t>
            </a:r>
            <a:r>
              <a:rPr lang="en-US" sz="1200" dirty="0"/>
              <a:t> </a:t>
            </a:r>
            <a:r>
              <a:rPr lang="en-US" sz="1200" dirty="0" err="1"/>
              <a:t>alat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menghasilkan</a:t>
            </a:r>
            <a:r>
              <a:rPr lang="en-US" sz="1200" dirty="0"/>
              <a:t> </a:t>
            </a:r>
            <a:r>
              <a:rPr lang="en-US" sz="1200" dirty="0" err="1"/>
              <a:t>percakapan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hubungan</a:t>
            </a:r>
            <a:r>
              <a:rPr lang="en-US" sz="1200" dirty="0"/>
              <a:t> yang </a:t>
            </a:r>
            <a:r>
              <a:rPr lang="en-US" sz="1200" dirty="0" err="1"/>
              <a:t>bermakna</a:t>
            </a:r>
            <a:r>
              <a:rPr lang="en-US" sz="1200" dirty="0"/>
              <a:t> (</a:t>
            </a:r>
            <a:r>
              <a:rPr lang="en-US" sz="1200" dirty="0" err="1"/>
              <a:t>Gambar</a:t>
            </a:r>
            <a:r>
              <a:rPr lang="en-US" sz="1200" dirty="0"/>
              <a:t> 1). </a:t>
            </a:r>
            <a:r>
              <a:rPr lang="en-US" sz="1200" dirty="0" err="1"/>
              <a:t>Dalam</a:t>
            </a:r>
            <a:r>
              <a:rPr lang="en-US" sz="1200" dirty="0"/>
              <a:t> CRM </a:t>
            </a:r>
            <a:r>
              <a:rPr lang="en-US" sz="1200" dirty="0" err="1"/>
              <a:t>tradisional</a:t>
            </a:r>
            <a:r>
              <a:rPr lang="en-US" sz="1200" dirty="0"/>
              <a:t> </a:t>
            </a:r>
            <a:r>
              <a:rPr lang="en-US" sz="1200" dirty="0" err="1"/>
              <a:t>membagi</a:t>
            </a:r>
            <a:r>
              <a:rPr lang="en-US" sz="1200" dirty="0"/>
              <a:t> </a:t>
            </a:r>
            <a:r>
              <a:rPr lang="en-US" sz="1200" dirty="0" err="1"/>
              <a:t>pelanggan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siklus</a:t>
            </a:r>
            <a:r>
              <a:rPr lang="en-US" sz="1200" dirty="0"/>
              <a:t> </a:t>
            </a:r>
            <a:r>
              <a:rPr lang="en-US" sz="1200" dirty="0" err="1"/>
              <a:t>penjualan</a:t>
            </a:r>
            <a:r>
              <a:rPr lang="en-US" sz="1200" dirty="0"/>
              <a:t> </a:t>
            </a:r>
            <a:r>
              <a:rPr lang="en-US" sz="1200" dirty="0" err="1"/>
              <a:t>tetapi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CRM </a:t>
            </a:r>
            <a:r>
              <a:rPr lang="en-US" sz="1200" dirty="0" err="1"/>
              <a:t>sosial</a:t>
            </a:r>
            <a:r>
              <a:rPr lang="en-US" sz="1200" dirty="0"/>
              <a:t> </a:t>
            </a:r>
            <a:r>
              <a:rPr lang="en-US" sz="1200" dirty="0" err="1"/>
              <a:t>didasarkan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hubungan</a:t>
            </a:r>
            <a:r>
              <a:rPr lang="en-US" sz="1200" dirty="0"/>
              <a:t> </a:t>
            </a:r>
            <a:r>
              <a:rPr lang="en-US" sz="1200" dirty="0" err="1"/>
              <a:t>kolaboratif</a:t>
            </a:r>
            <a:r>
              <a:rPr lang="en-US" sz="1200" dirty="0"/>
              <a:t> yang </a:t>
            </a:r>
            <a:r>
              <a:rPr lang="en-US" sz="1200" dirty="0" err="1"/>
              <a:t>menciptakan</a:t>
            </a:r>
            <a:r>
              <a:rPr lang="en-US" sz="1200" dirty="0"/>
              <a:t> </a:t>
            </a:r>
            <a:r>
              <a:rPr lang="en-US" sz="1200" dirty="0" err="1"/>
              <a:t>nilai</a:t>
            </a:r>
            <a:r>
              <a:rPr lang="en-US" sz="1200" dirty="0"/>
              <a:t> </a:t>
            </a:r>
            <a:r>
              <a:rPr lang="en-US" sz="1200" dirty="0" err="1"/>
              <a:t>bagi</a:t>
            </a:r>
            <a:r>
              <a:rPr lang="en-US" sz="1200" dirty="0"/>
              <a:t> </a:t>
            </a:r>
            <a:r>
              <a:rPr lang="en-US" sz="1200" dirty="0" err="1"/>
              <a:t>diri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sendiri</a:t>
            </a:r>
            <a:r>
              <a:rPr lang="en-US" sz="1200" dirty="0"/>
              <a:t>. CRM </a:t>
            </a:r>
            <a:r>
              <a:rPr lang="en-US" sz="1200" dirty="0" err="1"/>
              <a:t>telah</a:t>
            </a:r>
            <a:r>
              <a:rPr lang="en-US" sz="1200" dirty="0"/>
              <a:t> </a:t>
            </a:r>
            <a:r>
              <a:rPr lang="en-US" sz="1200" dirty="0" err="1"/>
              <a:t>berorientasi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operasional</a:t>
            </a:r>
            <a:r>
              <a:rPr lang="en-US" sz="1200" dirty="0"/>
              <a:t>: </a:t>
            </a:r>
            <a:r>
              <a:rPr lang="en-US" sz="1200" dirty="0" err="1"/>
              <a:t>otomatisasi</a:t>
            </a:r>
            <a:r>
              <a:rPr lang="en-US" sz="1200" dirty="0"/>
              <a:t> proses </a:t>
            </a:r>
            <a:r>
              <a:rPr lang="en-US" sz="1200" dirty="0" err="1"/>
              <a:t>melalui</a:t>
            </a:r>
            <a:r>
              <a:rPr lang="en-US" sz="1200" dirty="0"/>
              <a:t> </a:t>
            </a:r>
            <a:r>
              <a:rPr lang="en-US" sz="1200" dirty="0" err="1"/>
              <a:t>teknologi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program </a:t>
            </a:r>
            <a:r>
              <a:rPr lang="en-US" sz="1200" dirty="0" err="1"/>
              <a:t>yangdirancang</a:t>
            </a:r>
            <a:r>
              <a:rPr lang="en-US" sz="1200" dirty="0"/>
              <a:t>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membuat</a:t>
            </a:r>
            <a:r>
              <a:rPr lang="en-US" sz="1200" dirty="0"/>
              <a:t> </a:t>
            </a:r>
            <a:r>
              <a:rPr lang="en-US" sz="1200" dirty="0" err="1"/>
              <a:t>karyawan</a:t>
            </a:r>
            <a:r>
              <a:rPr lang="en-US" sz="1200" dirty="0"/>
              <a:t> </a:t>
            </a:r>
            <a:r>
              <a:rPr lang="en-US" sz="1200" dirty="0" err="1"/>
              <a:t>bisnis</a:t>
            </a:r>
            <a:r>
              <a:rPr lang="en-US" sz="1200" dirty="0"/>
              <a:t> </a:t>
            </a:r>
            <a:r>
              <a:rPr lang="en-US" sz="1200" dirty="0" err="1"/>
              <a:t>lebih</a:t>
            </a:r>
            <a:r>
              <a:rPr lang="en-US" sz="1200" dirty="0"/>
              <a:t> </a:t>
            </a:r>
            <a:r>
              <a:rPr lang="en-US" sz="1200" dirty="0" err="1"/>
              <a:t>efektif</a:t>
            </a:r>
            <a:r>
              <a:rPr lang="en-US" sz="1200" dirty="0"/>
              <a:t>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efisien</a:t>
            </a:r>
            <a:r>
              <a:rPr lang="en-US" sz="1200" dirty="0"/>
              <a:t> </a:t>
            </a:r>
            <a:r>
              <a:rPr lang="en-US" sz="1200" dirty="0" err="1"/>
              <a:t>dalam</a:t>
            </a:r>
            <a:r>
              <a:rPr lang="en-US" sz="1200" dirty="0"/>
              <a:t> </a:t>
            </a:r>
            <a:r>
              <a:rPr lang="en-US" sz="1200" dirty="0" err="1"/>
              <a:t>pengelolaan</a:t>
            </a:r>
            <a:r>
              <a:rPr lang="en-US" sz="1200" dirty="0"/>
              <a:t> </a:t>
            </a:r>
            <a:r>
              <a:rPr lang="en-US" sz="1200" dirty="0" err="1"/>
              <a:t>hubungan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pelanggan</a:t>
            </a:r>
            <a:r>
              <a:rPr lang="en-US" sz="1200" dirty="0"/>
              <a:t>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Perbedaan</a:t>
            </a:r>
            <a:r>
              <a:rPr lang="en-US" dirty="0"/>
              <a:t> </a:t>
            </a:r>
            <a:r>
              <a:rPr lang="en-US" dirty="0" err="1"/>
              <a:t>utama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CRM </a:t>
            </a:r>
            <a:r>
              <a:rPr lang="en-US" dirty="0" err="1"/>
              <a:t>tradisional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CRM </a:t>
            </a:r>
            <a:r>
              <a:rPr lang="en-US" dirty="0" err="1"/>
              <a:t>sosial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dilihat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bekerja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data </a:t>
            </a:r>
            <a:r>
              <a:rPr lang="en-US" dirty="0" err="1"/>
              <a:t>pelanggan</a:t>
            </a:r>
            <a:r>
              <a:rPr lang="en-US" dirty="0"/>
              <a:t>. CRM </a:t>
            </a:r>
            <a:r>
              <a:rPr lang="en-US" dirty="0" err="1"/>
              <a:t>Sosial</a:t>
            </a:r>
            <a:r>
              <a:rPr lang="en-US" dirty="0"/>
              <a:t> </a:t>
            </a:r>
            <a:r>
              <a:rPr lang="en-US" dirty="0" err="1"/>
              <a:t>memungkinkan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platform </a:t>
            </a:r>
            <a:r>
              <a:rPr lang="en-US" dirty="0" err="1"/>
              <a:t>sosial</a:t>
            </a:r>
            <a:r>
              <a:rPr lang="en-US" dirty="0"/>
              <a:t> </a:t>
            </a:r>
            <a:r>
              <a:rPr lang="en-US" dirty="0" err="1"/>
              <a:t>pelanggan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</a:t>
            </a:r>
            <a:r>
              <a:rPr lang="en-US" dirty="0" err="1"/>
              <a:t>berpartisipasi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kemitraan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pemasoknya</a:t>
            </a:r>
            <a:r>
              <a:rPr lang="en-US" dirty="0"/>
              <a:t>.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khusus</a:t>
            </a:r>
            <a:r>
              <a:rPr lang="en-US" dirty="0"/>
              <a:t>,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mempengaruhi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berkontribusi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perbaikan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adaptasi</a:t>
            </a:r>
            <a:r>
              <a:rPr lang="en-US" dirty="0"/>
              <a:t> </a:t>
            </a:r>
            <a:r>
              <a:rPr lang="en-US" dirty="0" err="1"/>
              <a:t>produknya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keinginan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kebutuhan</a:t>
            </a:r>
            <a:r>
              <a:rPr lang="en-US" dirty="0"/>
              <a:t> </a:t>
            </a:r>
            <a:r>
              <a:rPr lang="en-US" dirty="0" err="1"/>
              <a:t>mereka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680A-05DE-48EC-9D50-5383A0AE74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5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A0B38-C884-4DEB-A441-B3DDB1C4F916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419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jp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3.jp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jp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jp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69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881381"/>
            <a:ext cx="18291175" cy="640561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8291175" cy="391885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14230" y="659718"/>
            <a:ext cx="15662715" cy="19238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300616" y="2365831"/>
            <a:ext cx="15689943" cy="11096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8" hasCustomPrompt="1"/>
          </p:nvPr>
        </p:nvSpPr>
        <p:spPr>
          <a:xfrm flipV="1">
            <a:off x="0" y="3759199"/>
            <a:ext cx="18291175" cy="3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040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4914900" y="0"/>
            <a:ext cx="133762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17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4839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6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-6534150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-7315200" y="0"/>
            <a:ext cx="17602200" cy="10287000"/>
          </a:xfrm>
          <a:prstGeom prst="parallelogram">
            <a:avLst>
              <a:gd name="adj" fmla="val 44628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5601950" y="0"/>
            <a:ext cx="8496300" cy="10287000"/>
          </a:xfrm>
          <a:prstGeom prst="parallelogram">
            <a:avLst>
              <a:gd name="adj" fmla="val 3935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363950" y="0"/>
            <a:ext cx="8496300" cy="10287000"/>
          </a:xfrm>
          <a:prstGeom prst="parallelogram">
            <a:avLst>
              <a:gd name="adj" fmla="val 39350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12" hasCustomPrompt="1"/>
          </p:nvPr>
        </p:nvSpPr>
        <p:spPr>
          <a:xfrm>
            <a:off x="-8201025" y="0"/>
            <a:ext cx="17660938" cy="10287000"/>
          </a:xfrm>
          <a:prstGeom prst="parallelogram">
            <a:avLst>
              <a:gd name="adj" fmla="val 44628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0550" y="450168"/>
            <a:ext cx="7315201" cy="2978832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5723" y="3673927"/>
            <a:ext cx="6586084" cy="18442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640000" flipV="1">
            <a:off x="-1257299" y="4959349"/>
            <a:ext cx="18291175" cy="3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24"/>
          <p:cNvSpPr>
            <a:spLocks noGrp="1"/>
          </p:cNvSpPr>
          <p:nvPr>
            <p:ph type="body" sz="quarter" idx="20" hasCustomPrompt="1"/>
          </p:nvPr>
        </p:nvSpPr>
        <p:spPr>
          <a:xfrm rot="15120000" flipV="1">
            <a:off x="7715249" y="3321051"/>
            <a:ext cx="18291175" cy="360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02297" y="3390297"/>
            <a:ext cx="3708000" cy="86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0"/>
          <p:cNvSpPr>
            <a:spLocks noGrp="1"/>
          </p:cNvSpPr>
          <p:nvPr>
            <p:ph type="body" sz="quarter" idx="22" hasCustomPrompt="1"/>
          </p:nvPr>
        </p:nvSpPr>
        <p:spPr>
          <a:xfrm>
            <a:off x="25261434" y="0"/>
            <a:ext cx="6096907" cy="10287000"/>
          </a:xfrm>
          <a:prstGeom prst="parallelogram">
            <a:avLst>
              <a:gd name="adj" fmla="val 74936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6" name="テキスト プレースホルダー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890117" y="0"/>
            <a:ext cx="8000999" cy="10287000"/>
          </a:xfrm>
          <a:prstGeom prst="parallelogram">
            <a:avLst>
              <a:gd name="adj" fmla="val 57440"/>
            </a:avLst>
          </a:prstGeom>
          <a:solidFill>
            <a:schemeClr val="bg2">
              <a:alpha val="2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185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プレースホルダー 2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4271509" y="826182"/>
            <a:ext cx="9748158" cy="18291176"/>
          </a:xfrm>
          <a:prstGeom prst="parallelogram">
            <a:avLst>
              <a:gd name="adj" fmla="val 50858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 rot="16200000" flipH="1">
            <a:off x="5181882" y="-9374188"/>
            <a:ext cx="7927410" cy="18291176"/>
          </a:xfrm>
          <a:prstGeom prst="parallelogram">
            <a:avLst>
              <a:gd name="adj" fmla="val 36696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21060000" flipV="1">
            <a:off x="-102555" y="2168071"/>
            <a:ext cx="18291175" cy="3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 rot="16200000" flipH="1">
            <a:off x="5181882" y="-10234216"/>
            <a:ext cx="7927410" cy="18291176"/>
          </a:xfrm>
          <a:prstGeom prst="parallelogram">
            <a:avLst/>
          </a:prstGeom>
          <a:blipFill dpi="0" rotWithShape="0">
            <a:blip r:embed="rId4"/>
            <a:srcRect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24"/>
          <p:cNvSpPr>
            <a:spLocks noGrp="1"/>
          </p:cNvSpPr>
          <p:nvPr>
            <p:ph type="body" sz="quarter" idx="20" hasCustomPrompt="1"/>
          </p:nvPr>
        </p:nvSpPr>
        <p:spPr>
          <a:xfrm rot="20685389" flipV="1">
            <a:off x="317037" y="7617746"/>
            <a:ext cx="18291175" cy="3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4271508" y="1768249"/>
            <a:ext cx="9748158" cy="18291176"/>
          </a:xfrm>
          <a:prstGeom prst="parallelogram">
            <a:avLst>
              <a:gd name="adj" fmla="val 39319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0" y="671100"/>
            <a:ext cx="9258300" cy="143691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09552" y="7620002"/>
            <a:ext cx="6586084" cy="2249714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66700"/>
            <a:ext cx="182911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517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392430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 flipV="1">
            <a:off x="1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280000" flipV="1">
            <a:off x="-3226805" y="5152487"/>
            <a:ext cx="18291175" cy="3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69257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40229" y="2503024"/>
            <a:ext cx="6400799" cy="17432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5947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 flipH="1" flipV="1">
            <a:off x="10555514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24"/>
          <p:cNvSpPr>
            <a:spLocks noGrp="1"/>
          </p:cNvSpPr>
          <p:nvPr>
            <p:ph type="body" sz="quarter" idx="23" hasCustomPrompt="1"/>
          </p:nvPr>
        </p:nvSpPr>
        <p:spPr>
          <a:xfrm rot="4320000" flipH="1" flipV="1">
            <a:off x="3279223" y="5152487"/>
            <a:ext cx="18291175" cy="36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5524918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36832" y="2503024"/>
            <a:ext cx="6400799" cy="1793403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7771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 userDrawn="1"/>
        </p:nvSpPr>
        <p:spPr>
          <a:xfrm>
            <a:off x="-29029" y="8792448"/>
            <a:ext cx="18360000" cy="15226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-29029" y="2403701"/>
            <a:ext cx="18360000" cy="259805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4871130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260217" y="2699659"/>
            <a:ext cx="9490755" cy="140347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273140" y="3870904"/>
            <a:ext cx="9477831" cy="9276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>
            <a:off x="0" y="2570615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 userDrawn="1"/>
        </p:nvSpPr>
        <p:spPr>
          <a:xfrm>
            <a:off x="1639197" y="1268774"/>
            <a:ext cx="6071579" cy="6071579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20118" y="1449695"/>
            <a:ext cx="5709736" cy="570973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929482" y="1559059"/>
            <a:ext cx="5491009" cy="549100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73141" y="5225525"/>
            <a:ext cx="8940801" cy="24235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117661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758072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382719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23130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2647776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288187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39" name="直線コネクタ 38"/>
          <p:cNvCxnSpPr/>
          <p:nvPr userDrawn="1"/>
        </p:nvCxnSpPr>
        <p:spPr>
          <a:xfrm>
            <a:off x="39796" y="8952104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257202" y="1161143"/>
            <a:ext cx="9477831" cy="12425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8" name="涙形 2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涙形 36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156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図プレースホルダー 9"/>
          <p:cNvSpPr>
            <a:spLocks noGrp="1"/>
          </p:cNvSpPr>
          <p:nvPr>
            <p:ph type="pic" sz="quarter" idx="10" hasCustomPrompt="1"/>
          </p:nvPr>
        </p:nvSpPr>
        <p:spPr>
          <a:xfrm>
            <a:off x="696006" y="0"/>
            <a:ext cx="7229475" cy="10287000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54" y="174171"/>
            <a:ext cx="8679545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10000"/>
              </a:lnSpc>
              <a:spcBef>
                <a:spcPts val="0"/>
              </a:spcBef>
              <a:defRPr sz="12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982855" y="3918859"/>
            <a:ext cx="8708574" cy="95068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68342" y="5298094"/>
            <a:ext cx="8737601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56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, 3 Icons, Capti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18360000" cy="579678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554267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0" y="5619419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654127" y="4093318"/>
            <a:ext cx="2615933" cy="2617352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2" hasCustomPrompt="1"/>
          </p:nvPr>
        </p:nvSpPr>
        <p:spPr>
          <a:xfrm>
            <a:off x="2818878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3" hasCustomPrompt="1"/>
          </p:nvPr>
        </p:nvSpPr>
        <p:spPr>
          <a:xfrm>
            <a:off x="3468381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514215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12739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16" hasCustomPrompt="1"/>
          </p:nvPr>
        </p:nvSpPr>
        <p:spPr>
          <a:xfrm>
            <a:off x="7838703" y="4093318"/>
            <a:ext cx="2615933" cy="2617352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8003454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652957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698791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697315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3" name="テキスト プレースホルダー 7"/>
          <p:cNvSpPr>
            <a:spLocks noGrp="1"/>
          </p:cNvSpPr>
          <p:nvPr>
            <p:ph type="body" sz="quarter" idx="21" hasCustomPrompt="1"/>
          </p:nvPr>
        </p:nvSpPr>
        <p:spPr>
          <a:xfrm>
            <a:off x="13021115" y="4093318"/>
            <a:ext cx="2615933" cy="2617352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22" hasCustomPrompt="1"/>
          </p:nvPr>
        </p:nvSpPr>
        <p:spPr>
          <a:xfrm>
            <a:off x="13185866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13835369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881203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1879727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3481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10492770" cy="1036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101600" dist="889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10325687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2410" y="2501896"/>
            <a:ext cx="7266248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10000"/>
              </a:lnSpc>
              <a:spcBef>
                <a:spcPts val="0"/>
              </a:spcBef>
              <a:defRPr sz="12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grpSp>
        <p:nvGrpSpPr>
          <p:cNvPr id="50" name="グループ化 49"/>
          <p:cNvGrpSpPr/>
          <p:nvPr userDrawn="1"/>
        </p:nvGrpSpPr>
        <p:grpSpPr>
          <a:xfrm>
            <a:off x="8596454" y="859719"/>
            <a:ext cx="2002861" cy="1003665"/>
            <a:chOff x="7280704" y="761243"/>
            <a:chExt cx="2002861" cy="1003665"/>
          </a:xfrm>
        </p:grpSpPr>
        <p:sp>
          <p:nvSpPr>
            <p:cNvPr id="1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 userDrawn="1"/>
        </p:nvGrpSpPr>
        <p:grpSpPr>
          <a:xfrm>
            <a:off x="8596454" y="2364945"/>
            <a:ext cx="2002861" cy="1003665"/>
            <a:chOff x="7280704" y="2081261"/>
            <a:chExt cx="2002861" cy="1003665"/>
          </a:xfrm>
        </p:grpSpPr>
        <p:sp>
          <p:nvSpPr>
            <p:cNvPr id="43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正方形/長方形 48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/>
          <p:cNvGrpSpPr/>
          <p:nvPr userDrawn="1"/>
        </p:nvGrpSpPr>
        <p:grpSpPr>
          <a:xfrm>
            <a:off x="8596454" y="3870171"/>
            <a:ext cx="2002861" cy="1003665"/>
            <a:chOff x="7280704" y="761243"/>
            <a:chExt cx="2002861" cy="1003665"/>
          </a:xfrm>
        </p:grpSpPr>
        <p:sp>
          <p:nvSpPr>
            <p:cNvPr id="53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コネクタ 54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正方形/長方形 58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/>
          <p:cNvGrpSpPr/>
          <p:nvPr userDrawn="1"/>
        </p:nvGrpSpPr>
        <p:grpSpPr>
          <a:xfrm>
            <a:off x="8596454" y="5375397"/>
            <a:ext cx="2002861" cy="1003665"/>
            <a:chOff x="7280704" y="2081261"/>
            <a:chExt cx="2002861" cy="1003665"/>
          </a:xfrm>
        </p:grpSpPr>
        <p:sp>
          <p:nvSpPr>
            <p:cNvPr id="61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正方形/長方形 66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グループ化 67"/>
          <p:cNvGrpSpPr/>
          <p:nvPr userDrawn="1"/>
        </p:nvGrpSpPr>
        <p:grpSpPr>
          <a:xfrm>
            <a:off x="8596454" y="6880623"/>
            <a:ext cx="2002861" cy="1003665"/>
            <a:chOff x="7280704" y="761243"/>
            <a:chExt cx="2002861" cy="1003665"/>
          </a:xfrm>
        </p:grpSpPr>
        <p:sp>
          <p:nvSpPr>
            <p:cNvPr id="6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1" name="直線コネクタ 7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正方形/長方形 7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 userDrawn="1"/>
        </p:nvGrpSpPr>
        <p:grpSpPr>
          <a:xfrm>
            <a:off x="8596454" y="8385848"/>
            <a:ext cx="2002861" cy="1003665"/>
            <a:chOff x="7280704" y="2081261"/>
            <a:chExt cx="2002861" cy="1003665"/>
          </a:xfrm>
        </p:grpSpPr>
        <p:sp>
          <p:nvSpPr>
            <p:cNvPr id="77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9" name="直線コネクタ 78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正方形/長方形 82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957804" y="1072591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57804" y="2576815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957804" y="4081039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57804" y="558526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957804" y="7089487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8957804" y="859371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4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669655" y="928570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669655" y="7644803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0669655" y="6950218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7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0669655" y="6138921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8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0669655" y="3939394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0669655" y="1621275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0669655" y="5444806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1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0669655" y="3127157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2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0669655" y="2433982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3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10669655" y="4633039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4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10669655" y="8455632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5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0669655" y="9150685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748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76181" y="3210976"/>
            <a:ext cx="10263906" cy="23393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305656" y="5170488"/>
            <a:ext cx="3708000" cy="864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216724" y="5509706"/>
            <a:ext cx="9695838" cy="15382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5" name="涙形 1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820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3" name="涙形 2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涙形 3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9136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, Caption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 rot="16200000">
            <a:off x="-11554" y="4053483"/>
            <a:ext cx="5416552" cy="2434156"/>
            <a:chOff x="7280704" y="865019"/>
            <a:chExt cx="2002458" cy="899889"/>
          </a:xfrm>
        </p:grpSpPr>
        <p:sp>
          <p:nvSpPr>
            <p:cNvPr id="6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 userDrawn="1"/>
        </p:nvGrpSpPr>
        <p:grpSpPr>
          <a:xfrm rot="16200000">
            <a:off x="3212878" y="4053483"/>
            <a:ext cx="5416552" cy="2434156"/>
            <a:chOff x="7280704" y="865019"/>
            <a:chExt cx="2002458" cy="899889"/>
          </a:xfrm>
        </p:grpSpPr>
        <p:sp>
          <p:nvSpPr>
            <p:cNvPr id="24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コネクタ 24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 userDrawn="1"/>
        </p:nvGrpSpPr>
        <p:grpSpPr>
          <a:xfrm rot="16200000">
            <a:off x="6437310" y="4053482"/>
            <a:ext cx="5416552" cy="2434156"/>
            <a:chOff x="7280704" y="865019"/>
            <a:chExt cx="2002458" cy="899889"/>
          </a:xfrm>
        </p:grpSpPr>
        <p:sp>
          <p:nvSpPr>
            <p:cNvPr id="31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コネクタ 31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 rot="16200000">
            <a:off x="9661743" y="4053483"/>
            <a:ext cx="5416552" cy="2434156"/>
            <a:chOff x="7280704" y="865019"/>
            <a:chExt cx="2002458" cy="899889"/>
          </a:xfrm>
        </p:grpSpPr>
        <p:sp>
          <p:nvSpPr>
            <p:cNvPr id="38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 rot="16200000">
            <a:off x="12886176" y="4053483"/>
            <a:ext cx="5416552" cy="2434156"/>
            <a:chOff x="7280704" y="865019"/>
            <a:chExt cx="2002458" cy="899889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49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正方形/長方形 21"/>
          <p:cNvSpPr/>
          <p:nvPr userDrawn="1"/>
        </p:nvSpPr>
        <p:spPr>
          <a:xfrm>
            <a:off x="-42205" y="-42204"/>
            <a:ext cx="18374067" cy="5598941"/>
          </a:xfrm>
          <a:custGeom>
            <a:avLst/>
            <a:gdLst>
              <a:gd name="connsiteX0" fmla="*/ 0 w 18360000"/>
              <a:gd name="connsiteY0" fmla="*/ 0 h 4431323"/>
              <a:gd name="connsiteX1" fmla="*/ 18360000 w 18360000"/>
              <a:gd name="connsiteY1" fmla="*/ 0 h 4431323"/>
              <a:gd name="connsiteX2" fmla="*/ 18360000 w 18360000"/>
              <a:gd name="connsiteY2" fmla="*/ 4431323 h 4431323"/>
              <a:gd name="connsiteX3" fmla="*/ 0 w 18360000"/>
              <a:gd name="connsiteY3" fmla="*/ 4431323 h 4431323"/>
              <a:gd name="connsiteX4" fmla="*/ 0 w 18360000"/>
              <a:gd name="connsiteY4" fmla="*/ 0 h 4431323"/>
              <a:gd name="connsiteX0" fmla="*/ 14067 w 18374067"/>
              <a:gd name="connsiteY0" fmla="*/ 0 h 5598941"/>
              <a:gd name="connsiteX1" fmla="*/ 18374067 w 18374067"/>
              <a:gd name="connsiteY1" fmla="*/ 0 h 5598941"/>
              <a:gd name="connsiteX2" fmla="*/ 18374067 w 18374067"/>
              <a:gd name="connsiteY2" fmla="*/ 4431323 h 5598941"/>
              <a:gd name="connsiteX3" fmla="*/ 0 w 18374067"/>
              <a:gd name="connsiteY3" fmla="*/ 5598941 h 5598941"/>
              <a:gd name="connsiteX4" fmla="*/ 14067 w 18374067"/>
              <a:gd name="connsiteY4" fmla="*/ 0 h 55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4067" h="5598941">
                <a:moveTo>
                  <a:pt x="14067" y="0"/>
                </a:moveTo>
                <a:lnTo>
                  <a:pt x="18374067" y="0"/>
                </a:lnTo>
                <a:lnTo>
                  <a:pt x="18374067" y="4431323"/>
                </a:lnTo>
                <a:lnTo>
                  <a:pt x="0" y="5598941"/>
                </a:lnTo>
                <a:lnTo>
                  <a:pt x="14067" y="0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88900" dist="762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 userDrawn="1"/>
        </p:nvCxnSpPr>
        <p:spPr>
          <a:xfrm flipV="1">
            <a:off x="0" y="4258461"/>
            <a:ext cx="18291175" cy="1143533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59653" y="575589"/>
            <a:ext cx="7351405" cy="3973394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ts val="80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56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273658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図プレースホルダー 28"/>
          <p:cNvSpPr>
            <a:spLocks noGrp="1"/>
          </p:cNvSpPr>
          <p:nvPr>
            <p:ph type="pic" sz="quarter" idx="23" hasCustomPrompt="1"/>
          </p:nvPr>
        </p:nvSpPr>
        <p:spPr>
          <a:xfrm>
            <a:off x="5498090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8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8722522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9" name="図プレースホルダー 28"/>
          <p:cNvSpPr>
            <a:spLocks noGrp="1"/>
          </p:cNvSpPr>
          <p:nvPr>
            <p:ph type="pic" sz="quarter" idx="25" hasCustomPrompt="1"/>
          </p:nvPr>
        </p:nvSpPr>
        <p:spPr>
          <a:xfrm>
            <a:off x="11946955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5171388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20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4307663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534706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4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0761749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3988792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6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68" name="直線コネクタ 67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412480" y="1284809"/>
            <a:ext cx="8651632" cy="21859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70" name="グループ化 69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1" name="涙形 7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涙形 7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4093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9174617" cy="1036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63500" dist="508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65" y="2383108"/>
            <a:ext cx="7752393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7200"/>
              </a:lnSpc>
              <a:spcBef>
                <a:spcPts val="0"/>
              </a:spcBef>
              <a:defRPr sz="72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369082" y="2027507"/>
            <a:ext cx="7543479" cy="62319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4310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9174617" cy="1036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63500" dist="508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4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88677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9361717" y="1915886"/>
            <a:ext cx="8166309" cy="325460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8800"/>
              </a:lnSpc>
              <a:defRPr baseline="0"/>
            </a:lvl1pPr>
          </a:lstStyle>
          <a:p>
            <a:r>
              <a:rPr kumimoji="1" lang="en-US" altLang="ja-JP" dirty="0"/>
              <a:t>SLIDE TITLE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361718" y="5315867"/>
            <a:ext cx="8166308" cy="33636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9468531" y="5085094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31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955428" y="3354113"/>
            <a:ext cx="7543479" cy="62319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直角三角形 15"/>
          <p:cNvSpPr/>
          <p:nvPr userDrawn="1"/>
        </p:nvSpPr>
        <p:spPr>
          <a:xfrm rot="10800000" flipH="1">
            <a:off x="-14514" y="-37458"/>
            <a:ext cx="10815525" cy="10368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 flipH="1">
            <a:off x="7298790" y="0"/>
            <a:ext cx="3311153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83771" y="638715"/>
            <a:ext cx="7402286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7200"/>
              </a:lnSpc>
              <a:spcBef>
                <a:spcPts val="0"/>
              </a:spcBef>
              <a:defRPr sz="72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876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44457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6"/>
          <p:cNvSpPr>
            <a:spLocks noGrp="1"/>
          </p:cNvSpPr>
          <p:nvPr>
            <p:ph type="pic" sz="quarter" idx="11" hasCustomPrompt="1"/>
          </p:nvPr>
        </p:nvSpPr>
        <p:spPr>
          <a:xfrm>
            <a:off x="11422743" y="0"/>
            <a:ext cx="6868432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170488"/>
            <a:ext cx="7663544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6"/>
          <p:cNvSpPr>
            <a:spLocks noGrp="1"/>
          </p:cNvSpPr>
          <p:nvPr>
            <p:ph type="pic" sz="quarter" idx="13" hasCustomPrompt="1"/>
          </p:nvPr>
        </p:nvSpPr>
        <p:spPr>
          <a:xfrm>
            <a:off x="7663544" y="5170488"/>
            <a:ext cx="4992914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5544457" y="0"/>
            <a:ext cx="5878286" cy="5170488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2656457" y="5170488"/>
            <a:ext cx="5634717" cy="51704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89600" y="508004"/>
            <a:ext cx="5588000" cy="200297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689600" y="2510975"/>
            <a:ext cx="5588000" cy="211908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824958" y="5856513"/>
            <a:ext cx="5297714" cy="37664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18" name="直線コネクタ 17"/>
          <p:cNvCxnSpPr/>
          <p:nvPr userDrawn="1"/>
        </p:nvCxnSpPr>
        <p:spPr>
          <a:xfrm flipH="1">
            <a:off x="5544457" y="5007428"/>
            <a:ext cx="5878286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689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8848579"/>
            <a:ext cx="8159262" cy="759789"/>
          </a:xfrm>
          <a:prstGeom prst="rect">
            <a:avLst/>
          </a:prstGeom>
          <a:blipFill dpi="0" rotWithShape="0">
            <a:blip r:embed="rId2">
              <a:alphaModFix amt="50000"/>
            </a:blip>
            <a:srcRect/>
            <a:tile tx="0" ty="0" sx="100000" sy="100000" flip="none" algn="tl"/>
          </a:blipFill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9036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" y="7962314"/>
            <a:ext cx="16645254" cy="75978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6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653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0"/>
          <p:cNvSpPr/>
          <p:nvPr userDrawn="1"/>
        </p:nvSpPr>
        <p:spPr>
          <a:xfrm>
            <a:off x="9637486" y="4895440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9054873" y="-29028"/>
            <a:ext cx="181429" cy="10332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8760165" y="1493887"/>
            <a:ext cx="770846" cy="77084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8760165" y="3669609"/>
            <a:ext cx="770846" cy="770846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8760165" y="5845331"/>
            <a:ext cx="770846" cy="77084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8760165" y="8021053"/>
            <a:ext cx="770846" cy="770846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11763827" y="4970343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0072914" y="5055330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 userDrawn="1"/>
        </p:nvGrpSpPr>
        <p:grpSpPr>
          <a:xfrm flipH="1">
            <a:off x="9769499" y="4991832"/>
            <a:ext cx="2002861" cy="1003665"/>
            <a:chOff x="7280704" y="761243"/>
            <a:chExt cx="2002861" cy="1003665"/>
          </a:xfrm>
        </p:grpSpPr>
        <p:sp>
          <p:nvSpPr>
            <p:cNvPr id="26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92200" y="5204704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297941" y="5995497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9637486" y="543996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21"/>
          <p:cNvSpPr>
            <a:spLocks noGrp="1"/>
          </p:cNvSpPr>
          <p:nvPr>
            <p:ph type="body" sz="quarter" idx="23" hasCustomPrompt="1"/>
          </p:nvPr>
        </p:nvSpPr>
        <p:spPr>
          <a:xfrm>
            <a:off x="11763827" y="618899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0072914" y="70388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/>
          <p:cNvGrpSpPr/>
          <p:nvPr userDrawn="1"/>
        </p:nvGrpSpPr>
        <p:grpSpPr>
          <a:xfrm flipH="1">
            <a:off x="9769499" y="640388"/>
            <a:ext cx="2002861" cy="1003665"/>
            <a:chOff x="7280704" y="761243"/>
            <a:chExt cx="2002861" cy="1003665"/>
          </a:xfrm>
        </p:grpSpPr>
        <p:sp>
          <p:nvSpPr>
            <p:cNvPr id="3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正方形/長方形 4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92200" y="85326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97941" y="164405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8" name="正方形/長方形 10"/>
          <p:cNvSpPr/>
          <p:nvPr userDrawn="1"/>
        </p:nvSpPr>
        <p:spPr>
          <a:xfrm flipH="1">
            <a:off x="1345759" y="2689425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21"/>
          <p:cNvSpPr>
            <a:spLocks noGrp="1"/>
          </p:cNvSpPr>
          <p:nvPr>
            <p:ph type="body" sz="quarter" idx="26" hasCustomPrompt="1"/>
          </p:nvPr>
        </p:nvSpPr>
        <p:spPr>
          <a:xfrm>
            <a:off x="1786641" y="2778842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529443" y="2863829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/>
          <p:cNvGrpSpPr/>
          <p:nvPr userDrawn="1"/>
        </p:nvGrpSpPr>
        <p:grpSpPr>
          <a:xfrm>
            <a:off x="6612642" y="2800331"/>
            <a:ext cx="2002861" cy="1003665"/>
            <a:chOff x="7280704" y="761243"/>
            <a:chExt cx="2002861" cy="1003665"/>
          </a:xfrm>
        </p:grpSpPr>
        <p:sp>
          <p:nvSpPr>
            <p:cNvPr id="5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4" name="直線コネクタ 53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正方形/長方形 57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969165" y="301320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741770" y="3803996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1" name="正方形/長方形 10"/>
          <p:cNvSpPr/>
          <p:nvPr userDrawn="1"/>
        </p:nvSpPr>
        <p:spPr>
          <a:xfrm flipH="1">
            <a:off x="1349299" y="7071162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プレースホルダー 21"/>
          <p:cNvSpPr>
            <a:spLocks noGrp="1"/>
          </p:cNvSpPr>
          <p:nvPr>
            <p:ph type="body" sz="quarter" idx="29" hasCustomPrompt="1"/>
          </p:nvPr>
        </p:nvSpPr>
        <p:spPr>
          <a:xfrm>
            <a:off x="1790181" y="7160579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63" name="正方形/長方形 62"/>
          <p:cNvSpPr/>
          <p:nvPr userDrawn="1"/>
        </p:nvSpPr>
        <p:spPr>
          <a:xfrm>
            <a:off x="1532983" y="724556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4" name="グループ化 63"/>
          <p:cNvGrpSpPr/>
          <p:nvPr userDrawn="1"/>
        </p:nvGrpSpPr>
        <p:grpSpPr>
          <a:xfrm>
            <a:off x="6616182" y="7182068"/>
            <a:ext cx="2002861" cy="1003665"/>
            <a:chOff x="7280704" y="761243"/>
            <a:chExt cx="2002861" cy="1003665"/>
          </a:xfrm>
        </p:grpSpPr>
        <p:sp>
          <p:nvSpPr>
            <p:cNvPr id="6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直線コネクタ 6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正方形/長方形 70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972705" y="739494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745310" y="818573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457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194310" y="961964"/>
            <a:ext cx="9468090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4524" y="5298094"/>
            <a:ext cx="9531420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67" y="767381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901980" y="185114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1423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723644" y="961964"/>
            <a:ext cx="7593685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20774" y="5298094"/>
            <a:ext cx="7644479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94" y="961964"/>
            <a:ext cx="5876715" cy="8355707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89" y="4118967"/>
            <a:ext cx="2544365" cy="5198704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1167838" y="4797663"/>
            <a:ext cx="2184867" cy="38413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3765140" y="1737549"/>
            <a:ext cx="5101223" cy="68045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955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0" hasCustomPrompt="1"/>
          </p:nvPr>
        </p:nvSpPr>
        <p:spPr>
          <a:xfrm>
            <a:off x="5267325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>
            <a:off x="7178770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2" hasCustomPrompt="1"/>
          </p:nvPr>
        </p:nvSpPr>
        <p:spPr>
          <a:xfrm>
            <a:off x="9090215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001659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5</a:t>
            </a: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30" name="テキスト ボックス 29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32" name="テキスト ボックス 31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34" name="テキスト ボックス 33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5</a:t>
            </a: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36" name="テキスト ボックス 35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37" name="テキスト ボックス 36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38" name="テキスト ボックス 37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40" name="テキスト ボックス 39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0</a:t>
            </a:r>
          </a:p>
        </p:txBody>
      </p:sp>
      <p:sp>
        <p:nvSpPr>
          <p:cNvPr id="41" name="テキスト ボックス 40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42" name="テキスト ボックス 41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43" name="テキスト ボックス 42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44" name="テキスト ボックス 43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45" name="テキスト ボックス 44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46" name="テキスト ボックス 45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47" name="テキスト ボックス 46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48" name="テキスト ボックス 47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0</a:t>
            </a:r>
          </a:p>
        </p:txBody>
      </p:sp>
      <p:sp>
        <p:nvSpPr>
          <p:cNvPr id="50" name="テキスト ボックス 49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51" name="テキスト ボックス 50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52" name="テキスト ボックス 51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53" name="テキスト ボックス 52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54" name="テキスト ボックス 53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55" name="テキスト ボックス 54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56" name="テキスト ボックス 55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57" name="テキスト ボックス 56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60" name="テキスト プレースホルダー 5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8291175" cy="33718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5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15150"/>
            <a:ext cx="18291175" cy="33718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620270" y="1912709"/>
            <a:ext cx="8251032" cy="14477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5587" y="7460340"/>
            <a:ext cx="8008143" cy="185782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203645" y="7235368"/>
            <a:ext cx="3946298" cy="10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67151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9"/>
            <a:ext cx="18360000" cy="751839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7324041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4524" y="7590971"/>
            <a:ext cx="9776378" cy="1640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67" y="767381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901980" y="185114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7158226" y="1311728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069942" y="2002528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069942" y="1369785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158226" y="3124085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69942" y="3814885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8069942" y="3182142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図プレースホルダー 28"/>
          <p:cNvSpPr>
            <a:spLocks noGrp="1"/>
          </p:cNvSpPr>
          <p:nvPr>
            <p:ph type="pic" sz="quarter" idx="27" hasCustomPrompt="1"/>
          </p:nvPr>
        </p:nvSpPr>
        <p:spPr>
          <a:xfrm>
            <a:off x="7158226" y="4936442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069942" y="5627242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069942" y="4994499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23946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5131136"/>
            <a:ext cx="18360000" cy="5184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311252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438228" y="1859612"/>
            <a:ext cx="6991643" cy="316634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51725" y="5438774"/>
            <a:ext cx="6969799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99" y="1772528"/>
            <a:ext cx="8991826" cy="7284159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1430777" y="2096087"/>
            <a:ext cx="8304066" cy="45579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5" name="涙形 1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6541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 userDrawn="1"/>
        </p:nvSpPr>
        <p:spPr>
          <a:xfrm>
            <a:off x="-29029" y="-29028"/>
            <a:ext cx="4340513" cy="1036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0" name="涙形 9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涙形 10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3" name="二等辺三角形 10"/>
          <p:cNvSpPr/>
          <p:nvPr userDrawn="1"/>
        </p:nvSpPr>
        <p:spPr>
          <a:xfrm rot="5400000">
            <a:off x="9801448" y="-1532943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6480883" y="2023415"/>
            <a:ext cx="7455472" cy="663576"/>
            <a:chOff x="212789" y="3126253"/>
            <a:chExt cx="7455472" cy="663576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607492" y="2023415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597582" y="2813085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二等辺三角形 10"/>
          <p:cNvSpPr/>
          <p:nvPr userDrawn="1"/>
        </p:nvSpPr>
        <p:spPr>
          <a:xfrm rot="5400000">
            <a:off x="9801449" y="979787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6480884" y="4536145"/>
            <a:ext cx="7455472" cy="663576"/>
            <a:chOff x="212789" y="3126253"/>
            <a:chExt cx="7455472" cy="663576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607493" y="4536145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597583" y="5325815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6" name="二等辺三角形 10"/>
          <p:cNvSpPr/>
          <p:nvPr userDrawn="1"/>
        </p:nvSpPr>
        <p:spPr>
          <a:xfrm rot="5400000">
            <a:off x="9801449" y="3504595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/>
          <p:cNvGrpSpPr/>
          <p:nvPr userDrawn="1"/>
        </p:nvGrpSpPr>
        <p:grpSpPr>
          <a:xfrm>
            <a:off x="6480884" y="7060953"/>
            <a:ext cx="7455472" cy="663576"/>
            <a:chOff x="212789" y="3126253"/>
            <a:chExt cx="7455472" cy="663576"/>
          </a:xfrm>
        </p:grpSpPr>
        <p:cxnSp>
          <p:nvCxnSpPr>
            <p:cNvPr id="38" name="直線コネクタ 37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607493" y="7060953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597583" y="7850623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cxnSp>
        <p:nvCxnSpPr>
          <p:cNvPr id="45" name="直線コネクタ 44"/>
          <p:cNvCxnSpPr/>
          <p:nvPr userDrawn="1"/>
        </p:nvCxnSpPr>
        <p:spPr>
          <a:xfrm>
            <a:off x="4151085" y="0"/>
            <a:ext cx="0" cy="1033897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84" y="866363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531897" y="196419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101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5154972"/>
            <a:ext cx="18360000" cy="5184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>
            <a:off x="0" y="5316989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角丸四角形 7"/>
          <p:cNvSpPr/>
          <p:nvPr userDrawn="1"/>
        </p:nvSpPr>
        <p:spPr>
          <a:xfrm>
            <a:off x="628206" y="2067583"/>
            <a:ext cx="10360933" cy="714377"/>
          </a:xfrm>
          <a:custGeom>
            <a:avLst/>
            <a:gdLst/>
            <a:ahLst/>
            <a:cxnLst/>
            <a:rect l="l" t="t" r="r" b="b"/>
            <a:pathLst>
              <a:path w="9179608" h="714377">
                <a:moveTo>
                  <a:pt x="169868" y="0"/>
                </a:moveTo>
                <a:lnTo>
                  <a:pt x="9009740" y="0"/>
                </a:lnTo>
                <a:cubicBezTo>
                  <a:pt x="9103556" y="0"/>
                  <a:pt x="9179608" y="76052"/>
                  <a:pt x="9179608" y="169868"/>
                </a:cubicBezTo>
                <a:lnTo>
                  <a:pt x="9179608" y="714377"/>
                </a:lnTo>
                <a:lnTo>
                  <a:pt x="0" y="714377"/>
                </a:lnTo>
                <a:lnTo>
                  <a:pt x="0" y="169868"/>
                </a:lnTo>
                <a:cubicBezTo>
                  <a:pt x="0" y="76052"/>
                  <a:pt x="76052" y="0"/>
                  <a:pt x="169868" y="0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177800" dist="88900" algn="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628207" y="2686710"/>
            <a:ext cx="10360932" cy="58801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973" y="2232734"/>
            <a:ext cx="820614" cy="267286"/>
            <a:chOff x="1266091" y="2232734"/>
            <a:chExt cx="820614" cy="267286"/>
          </a:xfrm>
          <a:blipFill dpi="0" rotWithShape="1">
            <a:blip r:embed="rId4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円/楕円 9"/>
            <p:cNvSpPr/>
            <p:nvPr userDrawn="1"/>
          </p:nvSpPr>
          <p:spPr>
            <a:xfrm>
              <a:off x="1266091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 userDrawn="1"/>
          </p:nvSpPr>
          <p:spPr>
            <a:xfrm>
              <a:off x="1542755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 userDrawn="1"/>
          </p:nvSpPr>
          <p:spPr>
            <a:xfrm>
              <a:off x="1819419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 userDrawn="1"/>
        </p:nvGrpSpPr>
        <p:grpSpPr>
          <a:xfrm>
            <a:off x="10412105" y="2203721"/>
            <a:ext cx="432000" cy="348274"/>
            <a:chOff x="9655539" y="2203721"/>
            <a:chExt cx="432000" cy="348274"/>
          </a:xfrm>
          <a:blipFill dpi="0" rotWithShape="1">
            <a:blip r:embed="rId4"/>
            <a:srcRect/>
            <a:tile tx="0" ty="0" sx="100000" sy="100000" flip="none" algn="tl"/>
          </a:blipFill>
        </p:grpSpPr>
        <p:sp>
          <p:nvSpPr>
            <p:cNvPr id="14" name="正方形/長方形 13"/>
            <p:cNvSpPr/>
            <p:nvPr userDrawn="1"/>
          </p:nvSpPr>
          <p:spPr>
            <a:xfrm>
              <a:off x="9655539" y="2203721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>
            <a:xfrm>
              <a:off x="9655539" y="2323858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 userDrawn="1"/>
          </p:nvSpPr>
          <p:spPr>
            <a:xfrm>
              <a:off x="9655539" y="2443995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1264913" y="1859612"/>
            <a:ext cx="6486058" cy="316634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274063" y="5438774"/>
            <a:ext cx="6476567" cy="35600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1" name="涙形 2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涙形 2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5940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c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98867" y="3281656"/>
            <a:ext cx="16093440" cy="3976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6256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1046392" y="1517278"/>
            <a:ext cx="7325471" cy="732547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163127" y="1634013"/>
            <a:ext cx="7092000" cy="7092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949920" y="2590615"/>
            <a:ext cx="8517767" cy="1407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8949920" y="4102238"/>
            <a:ext cx="1077775" cy="107777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069898" y="4161932"/>
            <a:ext cx="7397789" cy="9583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8949921" y="6400801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636368" y="6330461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図プレースホルダー 28"/>
          <p:cNvSpPr>
            <a:spLocks noGrp="1"/>
          </p:cNvSpPr>
          <p:nvPr>
            <p:ph type="pic" sz="quarter" idx="28" hasCustomPrompt="1"/>
          </p:nvPr>
        </p:nvSpPr>
        <p:spPr>
          <a:xfrm>
            <a:off x="13305692" y="6400801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3992139" y="6330461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図プレースホルダー 28"/>
          <p:cNvSpPr>
            <a:spLocks noGrp="1"/>
          </p:cNvSpPr>
          <p:nvPr>
            <p:ph type="pic" sz="quarter" idx="30" hasCustomPrompt="1"/>
          </p:nvPr>
        </p:nvSpPr>
        <p:spPr>
          <a:xfrm>
            <a:off x="8950749" y="7365418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637196" y="7295078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図プレースホルダー 28"/>
          <p:cNvSpPr>
            <a:spLocks noGrp="1"/>
          </p:cNvSpPr>
          <p:nvPr>
            <p:ph type="pic" sz="quarter" idx="32" hasCustomPrompt="1"/>
          </p:nvPr>
        </p:nvSpPr>
        <p:spPr>
          <a:xfrm>
            <a:off x="13306520" y="7365418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3992967" y="7295078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18" name="直線コネクタ 17"/>
          <p:cNvCxnSpPr/>
          <p:nvPr userDrawn="1"/>
        </p:nvCxnSpPr>
        <p:spPr>
          <a:xfrm>
            <a:off x="8949920" y="6093816"/>
            <a:ext cx="8517767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171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98867" y="4276581"/>
            <a:ext cx="16093440" cy="13958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098867" y="5247247"/>
            <a:ext cx="16093440" cy="92132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0308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859587" y="704136"/>
            <a:ext cx="4572000" cy="45720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7041417" y="885966"/>
            <a:ext cx="4208341" cy="420834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122023" y="966572"/>
            <a:ext cx="4047129" cy="404712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4" name="涙形 13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涙形 14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2449364" y="5359789"/>
            <a:ext cx="13336174" cy="1156474"/>
          </a:xfrm>
          <a:prstGeom prst="rect">
            <a:avLst/>
          </a:prstGeom>
        </p:spPr>
        <p:txBody>
          <a:bodyPr anchor="b"/>
          <a:lstStyle>
            <a:lvl1pPr algn="ctr">
              <a:defRPr sz="6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2426836" y="6288256"/>
            <a:ext cx="13371182" cy="868850"/>
          </a:xfrm>
        </p:spPr>
        <p:txBody>
          <a:bodyPr anchor="t">
            <a:noAutofit/>
          </a:bodyPr>
          <a:lstStyle>
            <a:lvl1pPr marL="0" marR="0" indent="0" algn="ct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7441806"/>
            <a:ext cx="12467171" cy="151931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7291382" y="7211033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4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6" grpId="0"/>
      <p:bldP spid="17" grpId="0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5/9/2023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 userDrawn="1"/>
        </p:nvSpPr>
        <p:spPr>
          <a:xfrm flipH="1">
            <a:off x="7475650" y="0"/>
            <a:ext cx="10815525" cy="10287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/>
          <p:nvPr userDrawn="1"/>
        </p:nvCxnSpPr>
        <p:spPr>
          <a:xfrm flipV="1">
            <a:off x="7590971" y="0"/>
            <a:ext cx="335280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9738525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涙形 1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涙形 18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682625" y="3033488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96686" y="5878287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21"/>
          <p:cNvSpPr>
            <a:spLocks noGrp="1"/>
          </p:cNvSpPr>
          <p:nvPr>
            <p:ph type="body" sz="quarter" idx="13" hasCustomPrompt="1"/>
          </p:nvPr>
        </p:nvSpPr>
        <p:spPr>
          <a:xfrm>
            <a:off x="10240288" y="3026230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bg1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0254349" y="5871029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9168929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25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838" y="3649095"/>
            <a:ext cx="15547499" cy="2205038"/>
          </a:xfrm>
          <a:prstGeom prst="rect">
            <a:avLst/>
          </a:prstGeom>
        </p:spPr>
        <p:txBody>
          <a:bodyPr anchor="b"/>
          <a:lstStyle>
            <a:lvl1pPr>
              <a:defRPr sz="12000" baseline="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8857" y="5660571"/>
            <a:ext cx="15559314" cy="103822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i="0" baseline="0">
                <a:solidFill>
                  <a:schemeClr val="accent2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490857"/>
            <a:ext cx="10653202" cy="14514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429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9637486" y="4895440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8214525" cy="1368152"/>
          </a:xfrm>
        </p:spPr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8210987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9054873" y="-29028"/>
            <a:ext cx="181429" cy="10332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8760165" y="1493887"/>
            <a:ext cx="770846" cy="77084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8760165" y="3669609"/>
            <a:ext cx="770846" cy="770846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8760165" y="5845331"/>
            <a:ext cx="770846" cy="770846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760165" y="8021053"/>
            <a:ext cx="770846" cy="770846"/>
          </a:xfrm>
          <a:prstGeom prst="ellips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11763827" y="4970343"/>
            <a:ext cx="4826001" cy="1092363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0072914" y="5055330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flipH="1">
            <a:off x="9769499" y="4991832"/>
            <a:ext cx="2002861" cy="1003665"/>
            <a:chOff x="7280704" y="761243"/>
            <a:chExt cx="2002861" cy="1003665"/>
          </a:xfrm>
        </p:grpSpPr>
        <p:sp>
          <p:nvSpPr>
            <p:cNvPr id="1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92200" y="5204704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297941" y="5995497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正方形/長方形 10"/>
          <p:cNvSpPr/>
          <p:nvPr userDrawn="1"/>
        </p:nvSpPr>
        <p:spPr>
          <a:xfrm>
            <a:off x="9637486" y="543996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21"/>
          <p:cNvSpPr>
            <a:spLocks noGrp="1"/>
          </p:cNvSpPr>
          <p:nvPr>
            <p:ph type="body" sz="quarter" idx="23" hasCustomPrompt="1"/>
          </p:nvPr>
        </p:nvSpPr>
        <p:spPr>
          <a:xfrm>
            <a:off x="11763827" y="618899"/>
            <a:ext cx="4826001" cy="1092363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0072914" y="70388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 userDrawn="1"/>
        </p:nvGrpSpPr>
        <p:grpSpPr>
          <a:xfrm flipH="1">
            <a:off x="9769499" y="640388"/>
            <a:ext cx="2002861" cy="1003665"/>
            <a:chOff x="7280704" y="761243"/>
            <a:chExt cx="2002861" cy="1003665"/>
          </a:xfrm>
        </p:grpSpPr>
        <p:sp>
          <p:nvSpPr>
            <p:cNvPr id="3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コネクタ 33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37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92200" y="85326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97941" y="164405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正方形/長方形 10"/>
          <p:cNvSpPr/>
          <p:nvPr userDrawn="1"/>
        </p:nvSpPr>
        <p:spPr>
          <a:xfrm flipH="1">
            <a:off x="1345759" y="2689425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21"/>
          <p:cNvSpPr>
            <a:spLocks noGrp="1"/>
          </p:cNvSpPr>
          <p:nvPr>
            <p:ph type="body" sz="quarter" idx="26" hasCustomPrompt="1"/>
          </p:nvPr>
        </p:nvSpPr>
        <p:spPr>
          <a:xfrm>
            <a:off x="1786641" y="2778842"/>
            <a:ext cx="4826001" cy="1092363"/>
          </a:xfr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529443" y="2863829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" name="グループ化 43"/>
          <p:cNvGrpSpPr/>
          <p:nvPr userDrawn="1"/>
        </p:nvGrpSpPr>
        <p:grpSpPr>
          <a:xfrm>
            <a:off x="6612642" y="2800331"/>
            <a:ext cx="2002861" cy="1003665"/>
            <a:chOff x="7280704" y="761243"/>
            <a:chExt cx="2002861" cy="1003665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正方形/長方形 50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969165" y="301320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741770" y="3803996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4" name="正方形/長方形 10"/>
          <p:cNvSpPr/>
          <p:nvPr userDrawn="1"/>
        </p:nvSpPr>
        <p:spPr>
          <a:xfrm flipH="1">
            <a:off x="1349299" y="7071162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21"/>
          <p:cNvSpPr>
            <a:spLocks noGrp="1"/>
          </p:cNvSpPr>
          <p:nvPr>
            <p:ph type="body" sz="quarter" idx="29" hasCustomPrompt="1"/>
          </p:nvPr>
        </p:nvSpPr>
        <p:spPr>
          <a:xfrm>
            <a:off x="1790181" y="7160579"/>
            <a:ext cx="4826001" cy="1092363"/>
          </a:xfr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532983" y="724556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7" name="グループ化 56"/>
          <p:cNvGrpSpPr/>
          <p:nvPr userDrawn="1"/>
        </p:nvGrpSpPr>
        <p:grpSpPr>
          <a:xfrm>
            <a:off x="6616182" y="7182068"/>
            <a:ext cx="2002861" cy="1003665"/>
            <a:chOff x="7280704" y="761243"/>
            <a:chExt cx="2002861" cy="1003665"/>
          </a:xfrm>
        </p:grpSpPr>
        <p:sp>
          <p:nvSpPr>
            <p:cNvPr id="58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正方形/長方形 63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972705" y="739494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745310" y="818573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6536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Iconic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8831606" cy="1368152"/>
          </a:xfrm>
        </p:spPr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8827802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481626" y="-26432"/>
            <a:ext cx="8856000" cy="1036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8" name="直線コネクタ 67"/>
          <p:cNvCxnSpPr/>
          <p:nvPr userDrawn="1"/>
        </p:nvCxnSpPr>
        <p:spPr>
          <a:xfrm>
            <a:off x="9667379" y="36513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図プレースホルダー 4"/>
          <p:cNvSpPr>
            <a:spLocks noGrp="1"/>
          </p:cNvSpPr>
          <p:nvPr>
            <p:ph type="pic" sz="quarter" idx="23" hasCustomPrompt="1"/>
          </p:nvPr>
        </p:nvSpPr>
        <p:spPr>
          <a:xfrm>
            <a:off x="9777046" y="0"/>
            <a:ext cx="8514129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914558" y="2825104"/>
            <a:ext cx="1372976" cy="137297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 userDrawn="1"/>
        </p:nvSpPr>
        <p:spPr>
          <a:xfrm>
            <a:off x="1079046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296307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271727" y="3825913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2270250" y="3187745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円/楕円 74"/>
          <p:cNvSpPr/>
          <p:nvPr userDrawn="1"/>
        </p:nvSpPr>
        <p:spPr>
          <a:xfrm>
            <a:off x="914558" y="4876890"/>
            <a:ext cx="1372976" cy="1372976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 userDrawn="1"/>
        </p:nvSpPr>
        <p:spPr>
          <a:xfrm>
            <a:off x="1079046" y="504137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296307" y="525863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8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2271727" y="5877699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2270250" y="5239531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5" name="円/楕円 84"/>
          <p:cNvSpPr/>
          <p:nvPr userDrawn="1"/>
        </p:nvSpPr>
        <p:spPr>
          <a:xfrm>
            <a:off x="912180" y="6954005"/>
            <a:ext cx="1372976" cy="137297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円/楕円 85"/>
          <p:cNvSpPr/>
          <p:nvPr userDrawn="1"/>
        </p:nvSpPr>
        <p:spPr>
          <a:xfrm>
            <a:off x="1076668" y="711849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293929" y="733575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269349" y="7954814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9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2267872" y="7316646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3695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15"/>
          <p:cNvSpPr/>
          <p:nvPr userDrawn="1"/>
        </p:nvSpPr>
        <p:spPr>
          <a:xfrm>
            <a:off x="0" y="0"/>
            <a:ext cx="10815525" cy="10287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561525" cy="10287000"/>
          </a:xfrm>
          <a:custGeom>
            <a:avLst/>
            <a:gdLst/>
            <a:ahLst/>
            <a:cxnLst/>
            <a:rect l="l" t="t" r="r" b="b"/>
            <a:pathLst>
              <a:path w="10561525" h="10287000">
                <a:moveTo>
                  <a:pt x="0" y="0"/>
                </a:moveTo>
                <a:lnTo>
                  <a:pt x="7221651" y="0"/>
                </a:lnTo>
                <a:lnTo>
                  <a:pt x="10561525" y="10287000"/>
                </a:lnTo>
                <a:lnTo>
                  <a:pt x="7221651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H="1" flipV="1">
            <a:off x="7315200" y="0"/>
            <a:ext cx="3352801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10445421" y="3033488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59482" y="5878287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7748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 List with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-29029" y="-29028"/>
            <a:ext cx="8128000" cy="1036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7945343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図プレースホルダー 4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-28575"/>
            <a:ext cx="7835705" cy="10367963"/>
          </a:xfr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22434" y="2553281"/>
            <a:ext cx="2002458" cy="985543"/>
          </a:xfr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598871" y="2770918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テキスト プレースホルダー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22434" y="4339418"/>
            <a:ext cx="2002458" cy="985543"/>
          </a:xfr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4661" y="4557055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テキスト プレースホルダー 15"/>
          <p:cNvSpPr>
            <a:spLocks noGrp="1"/>
          </p:cNvSpPr>
          <p:nvPr>
            <p:ph type="body" sz="quarter" idx="25" hasCustomPrompt="1"/>
          </p:nvPr>
        </p:nvSpPr>
        <p:spPr>
          <a:xfrm>
            <a:off x="6222434" y="6125555"/>
            <a:ext cx="2002458" cy="985543"/>
          </a:xfr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6624662" y="634319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テキスト プレースホルダー 15"/>
          <p:cNvSpPr>
            <a:spLocks noGrp="1"/>
          </p:cNvSpPr>
          <p:nvPr>
            <p:ph type="body" sz="quarter" idx="27" hasCustomPrompt="1"/>
          </p:nvPr>
        </p:nvSpPr>
        <p:spPr>
          <a:xfrm>
            <a:off x="6222434" y="7911691"/>
            <a:ext cx="2002458" cy="985543"/>
          </a:xfr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0452" y="8129328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8363582" y="2729127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涙形 3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涙形 3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63582" y="3360163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21"/>
          <p:cNvSpPr>
            <a:spLocks noGrp="1"/>
          </p:cNvSpPr>
          <p:nvPr>
            <p:ph type="body" sz="quarter" idx="30" hasCustomPrompt="1"/>
          </p:nvPr>
        </p:nvSpPr>
        <p:spPr>
          <a:xfrm>
            <a:off x="8363582" y="4514945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363582" y="5145981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1"/>
          <p:cNvSpPr>
            <a:spLocks noGrp="1"/>
          </p:cNvSpPr>
          <p:nvPr>
            <p:ph type="body" sz="quarter" idx="32" hasCustomPrompt="1"/>
          </p:nvPr>
        </p:nvSpPr>
        <p:spPr>
          <a:xfrm>
            <a:off x="8363582" y="6300763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363582" y="6931799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7" name="テキスト プレースホルダー 21"/>
          <p:cNvSpPr>
            <a:spLocks noGrp="1"/>
          </p:cNvSpPr>
          <p:nvPr>
            <p:ph type="body" sz="quarter" idx="34" hasCustomPrompt="1"/>
          </p:nvPr>
        </p:nvSpPr>
        <p:spPr>
          <a:xfrm>
            <a:off x="8363582" y="8086582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8363582" y="8717618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9021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-29029" y="-29028"/>
            <a:ext cx="8128000" cy="1036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7945343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図プレースホルダー 4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-28575"/>
            <a:ext cx="7835705" cy="10367963"/>
          </a:xfr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22434" y="3312935"/>
            <a:ext cx="2002458" cy="985543"/>
          </a:xfr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598871" y="353057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テキスト プレースホルダー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22434" y="5099072"/>
            <a:ext cx="2002458" cy="985543"/>
          </a:xfrm>
          <a:blipFill>
            <a:blip r:embed="rId4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4661" y="5316709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テキスト プレースホルダー 15"/>
          <p:cNvSpPr>
            <a:spLocks noGrp="1"/>
          </p:cNvSpPr>
          <p:nvPr>
            <p:ph type="body" sz="quarter" idx="25" hasCustomPrompt="1"/>
          </p:nvPr>
        </p:nvSpPr>
        <p:spPr>
          <a:xfrm>
            <a:off x="6222434" y="6885209"/>
            <a:ext cx="2002458" cy="985543"/>
          </a:xfrm>
          <a:blipFill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6624662" y="7102846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8363582" y="3446577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涙形 3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涙形 3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63582" y="4077613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21"/>
          <p:cNvSpPr>
            <a:spLocks noGrp="1"/>
          </p:cNvSpPr>
          <p:nvPr>
            <p:ph type="body" sz="quarter" idx="30" hasCustomPrompt="1"/>
          </p:nvPr>
        </p:nvSpPr>
        <p:spPr>
          <a:xfrm>
            <a:off x="8363582" y="5232395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363582" y="5863431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1"/>
          <p:cNvSpPr>
            <a:spLocks noGrp="1"/>
          </p:cNvSpPr>
          <p:nvPr>
            <p:ph type="body" sz="quarter" idx="32" hasCustomPrompt="1"/>
          </p:nvPr>
        </p:nvSpPr>
        <p:spPr>
          <a:xfrm>
            <a:off x="8363582" y="7018213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363582" y="7649249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829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17"/>
          <p:cNvSpPr/>
          <p:nvPr userDrawn="1"/>
        </p:nvSpPr>
        <p:spPr>
          <a:xfrm rot="1028648">
            <a:off x="1652911" y="9162876"/>
            <a:ext cx="7740100" cy="995707"/>
          </a:xfrm>
          <a:custGeom>
            <a:avLst/>
            <a:gdLst/>
            <a:ahLst/>
            <a:cxnLst/>
            <a:rect l="l" t="t" r="r" b="b"/>
            <a:pathLst>
              <a:path w="7740100" h="995707">
                <a:moveTo>
                  <a:pt x="0" y="14126"/>
                </a:moveTo>
                <a:lnTo>
                  <a:pt x="3403199" y="14126"/>
                </a:lnTo>
                <a:lnTo>
                  <a:pt x="3398841" y="0"/>
                </a:lnTo>
                <a:lnTo>
                  <a:pt x="7740100" y="0"/>
                </a:lnTo>
                <a:lnTo>
                  <a:pt x="4512351" y="995707"/>
                </a:lnTo>
                <a:lnTo>
                  <a:pt x="302802" y="995707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17"/>
          <p:cNvSpPr/>
          <p:nvPr userDrawn="1"/>
        </p:nvSpPr>
        <p:spPr>
          <a:xfrm rot="1028648">
            <a:off x="1689656" y="7250059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17"/>
          <p:cNvSpPr/>
          <p:nvPr userDrawn="1"/>
        </p:nvSpPr>
        <p:spPr>
          <a:xfrm rot="1028648">
            <a:off x="1689653" y="5580000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17"/>
          <p:cNvSpPr/>
          <p:nvPr userDrawn="1"/>
        </p:nvSpPr>
        <p:spPr>
          <a:xfrm rot="1028648">
            <a:off x="-103402" y="290731"/>
            <a:ext cx="7824099" cy="995708"/>
          </a:xfrm>
          <a:custGeom>
            <a:avLst/>
            <a:gdLst/>
            <a:ahLst/>
            <a:cxnLst/>
            <a:rect l="l" t="t" r="r" b="b"/>
            <a:pathLst>
              <a:path w="7824099" h="995708">
                <a:moveTo>
                  <a:pt x="0" y="835235"/>
                </a:moveTo>
                <a:lnTo>
                  <a:pt x="2707552" y="0"/>
                </a:lnTo>
                <a:lnTo>
                  <a:pt x="7521297" y="0"/>
                </a:lnTo>
                <a:lnTo>
                  <a:pt x="7824099" y="981582"/>
                </a:lnTo>
                <a:lnTo>
                  <a:pt x="4420900" y="981582"/>
                </a:lnTo>
                <a:lnTo>
                  <a:pt x="4425258" y="995708"/>
                </a:lnTo>
                <a:lnTo>
                  <a:pt x="49503" y="995708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17"/>
          <p:cNvSpPr/>
          <p:nvPr userDrawn="1"/>
        </p:nvSpPr>
        <p:spPr>
          <a:xfrm rot="1028648">
            <a:off x="1689655" y="3909941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 rot="1028648">
            <a:off x="1689655" y="2236429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995387" y="-42204"/>
            <a:ext cx="3380967" cy="1036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6201508" y="-38796"/>
            <a:ext cx="0" cy="1032579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3179299" y="0"/>
            <a:ext cx="0" cy="1032579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0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8388034" y="3565703"/>
            <a:ext cx="8965733" cy="2269042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8034" y="5878287"/>
            <a:ext cx="8965734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 userDrawn="1"/>
        </p:nvSpPr>
        <p:spPr>
          <a:xfrm>
            <a:off x="1967461" y="1376827"/>
            <a:ext cx="5436818" cy="1034336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967461" y="3048535"/>
            <a:ext cx="5436818" cy="1034336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967461" y="4718594"/>
            <a:ext cx="5436818" cy="1034336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1967459" y="6388653"/>
            <a:ext cx="5436818" cy="1034336"/>
          </a:xfrm>
          <a:prstGeom prst="rect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67462" y="8058712"/>
            <a:ext cx="5436818" cy="1034336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 userDrawn="1"/>
        </p:nvCxnSpPr>
        <p:spPr>
          <a:xfrm>
            <a:off x="2036826" y="1519740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 userDrawn="1"/>
        </p:nvCxnSpPr>
        <p:spPr>
          <a:xfrm>
            <a:off x="2036825" y="2271258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 userDrawn="1"/>
        </p:nvCxnSpPr>
        <p:spPr>
          <a:xfrm>
            <a:off x="2036830" y="3181626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>
            <a:off x="2036829" y="3933144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2036831" y="4865283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 userDrawn="1"/>
        </p:nvCxnSpPr>
        <p:spPr>
          <a:xfrm>
            <a:off x="2036830" y="5616801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2036825" y="6519911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 userDrawn="1"/>
        </p:nvCxnSpPr>
        <p:spPr>
          <a:xfrm>
            <a:off x="2036824" y="7271429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2036832" y="8203567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 userDrawn="1"/>
        </p:nvCxnSpPr>
        <p:spPr>
          <a:xfrm>
            <a:off x="2036831" y="8955085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24172" y="1523359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24172" y="3213720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21828" y="4883779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23734" y="6553838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2020420" y="8237965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080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-29029" y="3066762"/>
            <a:ext cx="18360000" cy="4220306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72579" y="7104191"/>
            <a:ext cx="182583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>
            <a:off x="32783" y="3219162"/>
            <a:ext cx="182583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8" t="19168" r="27970" b="63439"/>
          <a:stretch/>
        </p:blipFill>
        <p:spPr>
          <a:xfrm>
            <a:off x="6622511" y="2609779"/>
            <a:ext cx="2585548" cy="2160514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33" hasCustomPrompt="1"/>
          </p:nvPr>
        </p:nvSpPr>
        <p:spPr>
          <a:xfrm>
            <a:off x="1153439" y="0"/>
            <a:ext cx="6091237" cy="7273757"/>
          </a:xfrm>
          <a:effectLst>
            <a:outerShdw blurRad="127000" dist="889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109583" y="3690036"/>
            <a:ext cx="7878045" cy="3076523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8056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 userDrawn="1"/>
        </p:nvSpPr>
        <p:spPr>
          <a:xfrm>
            <a:off x="8410462" y="2825104"/>
            <a:ext cx="1372976" cy="137297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8574950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8792211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767631" y="3825913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66154" y="3187745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8410462" y="4876890"/>
            <a:ext cx="1372976" cy="1372976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8574950" y="504137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8792211" y="525863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767631" y="5877699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9766154" y="5239531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084" y="6954005"/>
            <a:ext cx="1372976" cy="1372976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 userDrawn="1"/>
        </p:nvSpPr>
        <p:spPr>
          <a:xfrm>
            <a:off x="8572572" y="711849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8789833" y="733575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9765253" y="7954814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763776" y="7316646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33" hasCustomPrompt="1"/>
          </p:nvPr>
        </p:nvSpPr>
        <p:spPr>
          <a:xfrm>
            <a:off x="1041009" y="253186"/>
            <a:ext cx="7333735" cy="10033814"/>
          </a:xfrm>
          <a:effectLst>
            <a:outerShdw blurRad="127000" dist="889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24445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Text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156187" y="2909301"/>
            <a:ext cx="13978800" cy="136815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291381" y="5187042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156187" y="4174068"/>
            <a:ext cx="13978800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156958" y="5646058"/>
            <a:ext cx="13978800" cy="186077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9" name="涙形 8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涙形 9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8328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 hasCustomPrompt="1"/>
          </p:nvPr>
        </p:nvSpPr>
        <p:spPr>
          <a:xfrm>
            <a:off x="1589648" y="3418657"/>
            <a:ext cx="5134709" cy="3083536"/>
          </a:xfrm>
          <a:prstGeom prst="rect">
            <a:avLst/>
          </a:prstGeom>
        </p:spPr>
        <p:txBody>
          <a:bodyPr anchor="ctr"/>
          <a:lstStyle>
            <a:lvl1pPr algn="r">
              <a:defRPr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 userDrawn="1"/>
        </p:nvSpPr>
        <p:spPr>
          <a:xfrm rot="5400000">
            <a:off x="5181227" y="4917999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287063" y="3699810"/>
            <a:ext cx="9355017" cy="2402026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90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838" y="3227059"/>
            <a:ext cx="15547499" cy="2205038"/>
          </a:xfrm>
          <a:prstGeom prst="rect">
            <a:avLst/>
          </a:prstGeom>
        </p:spPr>
        <p:txBody>
          <a:bodyPr anchor="b"/>
          <a:lstStyle>
            <a:lvl1pPr>
              <a:defRPr sz="8800" baseline="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8857" y="5196335"/>
            <a:ext cx="15559314" cy="103822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266221"/>
            <a:ext cx="10653202" cy="1676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291382" y="8181368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3116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 hasCustomPrompt="1"/>
          </p:nvPr>
        </p:nvSpPr>
        <p:spPr>
          <a:xfrm>
            <a:off x="1364567" y="1026940"/>
            <a:ext cx="7823226" cy="385455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8800"/>
              </a:lnSpc>
              <a:defRPr sz="120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289449" y="5142570"/>
            <a:ext cx="11197883" cy="291821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5437176" y="4917999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944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859587" y="704136"/>
            <a:ext cx="4572000" cy="45720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7041417" y="885966"/>
            <a:ext cx="4208341" cy="420834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122023" y="966572"/>
            <a:ext cx="4047129" cy="404712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4" name="涙形 13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涙形 14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2449364" y="5359789"/>
            <a:ext cx="13336174" cy="1156474"/>
          </a:xfrm>
          <a:prstGeom prst="rect">
            <a:avLst/>
          </a:prstGeom>
        </p:spPr>
        <p:txBody>
          <a:bodyPr anchor="b"/>
          <a:lstStyle>
            <a:lvl1pPr algn="ctr">
              <a:defRPr sz="6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2426836" y="6288256"/>
            <a:ext cx="13371182" cy="868850"/>
          </a:xfrm>
        </p:spPr>
        <p:txBody>
          <a:bodyPr anchor="t">
            <a:noAutofit/>
          </a:bodyPr>
          <a:lstStyle>
            <a:lvl1pPr marL="0" marR="0" indent="0" algn="ct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7441806"/>
            <a:ext cx="12467171" cy="151931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7291382" y="7211033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458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921305" y="795850"/>
            <a:ext cx="9692640" cy="17145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5" name="涙形 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涙形 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テキスト プレースホルダー 21"/>
          <p:cNvSpPr>
            <a:spLocks noGrp="1"/>
          </p:cNvSpPr>
          <p:nvPr>
            <p:ph type="body" sz="quarter" idx="12" hasCustomPrompt="1"/>
          </p:nvPr>
        </p:nvSpPr>
        <p:spPr>
          <a:xfrm>
            <a:off x="6897484" y="180224"/>
            <a:ext cx="9505445" cy="868850"/>
          </a:xfrm>
        </p:spPr>
        <p:txBody>
          <a:bodyPr anchor="t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7024096" y="2079177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0"/>
          <p:cNvSpPr/>
          <p:nvPr userDrawn="1"/>
        </p:nvSpPr>
        <p:spPr>
          <a:xfrm rot="5400000">
            <a:off x="6503634" y="-3909817"/>
            <a:ext cx="899889" cy="13991567"/>
          </a:xfrm>
          <a:custGeom>
            <a:avLst/>
            <a:gdLst/>
            <a:ahLst/>
            <a:cxnLst/>
            <a:rect l="l" t="t" r="r" b="b"/>
            <a:pathLst>
              <a:path w="899889" h="1399156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2474187"/>
                </a:lnTo>
                <a:lnTo>
                  <a:pt x="899889" y="2474187"/>
                </a:lnTo>
                <a:lnTo>
                  <a:pt x="899889" y="2475958"/>
                </a:lnTo>
                <a:lnTo>
                  <a:pt x="899889" y="5312501"/>
                </a:lnTo>
                <a:lnTo>
                  <a:pt x="899889" y="5314272"/>
                </a:lnTo>
                <a:lnTo>
                  <a:pt x="899889" y="11153253"/>
                </a:lnTo>
                <a:lnTo>
                  <a:pt x="899889" y="13991567"/>
                </a:lnTo>
                <a:lnTo>
                  <a:pt x="1" y="13991567"/>
                </a:lnTo>
                <a:lnTo>
                  <a:pt x="1" y="11153253"/>
                </a:lnTo>
                <a:lnTo>
                  <a:pt x="1" y="6981537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0" y="2746240"/>
            <a:ext cx="13738241" cy="663576"/>
            <a:chOff x="-6069980" y="3126253"/>
            <a:chExt cx="13738241" cy="663576"/>
          </a:xfrm>
        </p:grpSpPr>
        <p:cxnSp>
          <p:nvCxnSpPr>
            <p:cNvPr id="14" name="直線コネクタ 13"/>
            <p:cNvCxnSpPr/>
            <p:nvPr/>
          </p:nvCxnSpPr>
          <p:spPr>
            <a:xfrm>
              <a:off x="-6069980" y="3126253"/>
              <a:ext cx="1339153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-6069980" y="3789828"/>
              <a:ext cx="13391531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864641" y="2746240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906845" y="3585105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二等辺三角形 10"/>
          <p:cNvSpPr/>
          <p:nvPr userDrawn="1"/>
        </p:nvSpPr>
        <p:spPr>
          <a:xfrm rot="5400000">
            <a:off x="6523436" y="-1724446"/>
            <a:ext cx="899890" cy="14031472"/>
          </a:xfrm>
          <a:custGeom>
            <a:avLst/>
            <a:gdLst/>
            <a:ahLst/>
            <a:cxnLst/>
            <a:rect l="l" t="t" r="r" b="b"/>
            <a:pathLst>
              <a:path w="899890" h="14031472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797556"/>
                </a:lnTo>
                <a:lnTo>
                  <a:pt x="899890" y="6797556"/>
                </a:lnTo>
                <a:lnTo>
                  <a:pt x="899890" y="6798668"/>
                </a:lnTo>
                <a:lnTo>
                  <a:pt x="899890" y="8580264"/>
                </a:lnTo>
                <a:lnTo>
                  <a:pt x="899890" y="8581376"/>
                </a:lnTo>
                <a:lnTo>
                  <a:pt x="899890" y="12248764"/>
                </a:lnTo>
                <a:lnTo>
                  <a:pt x="899890" y="14031472"/>
                </a:lnTo>
                <a:lnTo>
                  <a:pt x="2" y="14031472"/>
                </a:lnTo>
                <a:lnTo>
                  <a:pt x="2" y="12248764"/>
                </a:lnTo>
                <a:lnTo>
                  <a:pt x="2" y="8581376"/>
                </a:lnTo>
                <a:lnTo>
                  <a:pt x="2" y="8580264"/>
                </a:lnTo>
                <a:lnTo>
                  <a:pt x="2" y="6981537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0" y="4951563"/>
            <a:ext cx="13777996" cy="663576"/>
            <a:chOff x="-6109735" y="3126253"/>
            <a:chExt cx="13777996" cy="663576"/>
          </a:xfrm>
        </p:grpSpPr>
        <p:cxnSp>
          <p:nvCxnSpPr>
            <p:cNvPr id="23" name="直線コネクタ 22"/>
            <p:cNvCxnSpPr/>
            <p:nvPr/>
          </p:nvCxnSpPr>
          <p:spPr>
            <a:xfrm>
              <a:off x="-6109735" y="3126253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-6109735" y="3789828"/>
              <a:ext cx="13431286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904396" y="4951563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904396" y="5790428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二等辺三角形 10"/>
          <p:cNvSpPr/>
          <p:nvPr userDrawn="1"/>
        </p:nvSpPr>
        <p:spPr>
          <a:xfrm rot="5400000">
            <a:off x="6523512" y="471150"/>
            <a:ext cx="899888" cy="14031321"/>
          </a:xfrm>
          <a:custGeom>
            <a:avLst/>
            <a:gdLst/>
            <a:ahLst/>
            <a:cxnLst/>
            <a:rect l="l" t="t" r="r" b="b"/>
            <a:pathLst>
              <a:path w="899888" h="14031321">
                <a:moveTo>
                  <a:pt x="0" y="14031321"/>
                </a:moveTo>
                <a:lnTo>
                  <a:pt x="0" y="12022646"/>
                </a:lnTo>
                <a:lnTo>
                  <a:pt x="0" y="7890400"/>
                </a:lnTo>
                <a:lnTo>
                  <a:pt x="0" y="7889146"/>
                </a:lnTo>
                <a:lnTo>
                  <a:pt x="0" y="6981537"/>
                </a:lnTo>
                <a:lnTo>
                  <a:pt x="0" y="5881725"/>
                </a:lnTo>
                <a:lnTo>
                  <a:pt x="0" y="5880472"/>
                </a:ln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880472"/>
                </a:lnTo>
                <a:lnTo>
                  <a:pt x="899888" y="5881725"/>
                </a:lnTo>
                <a:lnTo>
                  <a:pt x="899888" y="6981537"/>
                </a:lnTo>
                <a:lnTo>
                  <a:pt x="899888" y="7889146"/>
                </a:lnTo>
                <a:lnTo>
                  <a:pt x="899888" y="7890400"/>
                </a:lnTo>
                <a:lnTo>
                  <a:pt x="899888" y="12022646"/>
                </a:lnTo>
                <a:lnTo>
                  <a:pt x="899888" y="14031321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0" y="7147084"/>
            <a:ext cx="13777996" cy="663576"/>
            <a:chOff x="-6109735" y="3126253"/>
            <a:chExt cx="13777996" cy="663576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-6109735" y="3126253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-6109735" y="3789829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904396" y="7147084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904396" y="7985949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787791" y="0"/>
            <a:ext cx="6133514" cy="10287000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347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Caption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 userDrawn="1"/>
        </p:nvSpPr>
        <p:spPr>
          <a:xfrm>
            <a:off x="-1" y="1469344"/>
            <a:ext cx="18291175" cy="4267199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43543" y="0"/>
            <a:ext cx="18247632" cy="4180116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43542" y="-43542"/>
            <a:ext cx="9868123" cy="4267200"/>
          </a:xfrm>
          <a:custGeom>
            <a:avLst/>
            <a:gdLst/>
            <a:ahLst/>
            <a:cxnLst/>
            <a:rect l="l" t="t" r="r" b="b"/>
            <a:pathLst>
              <a:path w="9868123" h="4267200">
                <a:moveTo>
                  <a:pt x="0" y="0"/>
                </a:moveTo>
                <a:lnTo>
                  <a:pt x="87084" y="0"/>
                </a:lnTo>
                <a:lnTo>
                  <a:pt x="7794170" y="0"/>
                </a:lnTo>
                <a:lnTo>
                  <a:pt x="7881254" y="0"/>
                </a:lnTo>
                <a:lnTo>
                  <a:pt x="9868123" y="4267200"/>
                </a:lnTo>
                <a:lnTo>
                  <a:pt x="9781039" y="4267200"/>
                </a:lnTo>
                <a:lnTo>
                  <a:pt x="7881254" y="4267200"/>
                </a:lnTo>
                <a:lnTo>
                  <a:pt x="7794170" y="4267200"/>
                </a:lnTo>
                <a:lnTo>
                  <a:pt x="87084" y="4267200"/>
                </a:lnTo>
                <a:lnTo>
                  <a:pt x="0" y="42672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9"/>
          <p:cNvSpPr/>
          <p:nvPr userDrawn="1"/>
        </p:nvSpPr>
        <p:spPr>
          <a:xfrm rot="10800000">
            <a:off x="8466594" y="1512887"/>
            <a:ext cx="9868123" cy="4267200"/>
          </a:xfrm>
          <a:custGeom>
            <a:avLst/>
            <a:gdLst/>
            <a:ahLst/>
            <a:cxnLst/>
            <a:rect l="l" t="t" r="r" b="b"/>
            <a:pathLst>
              <a:path w="9868123" h="4267200">
                <a:moveTo>
                  <a:pt x="0" y="0"/>
                </a:moveTo>
                <a:lnTo>
                  <a:pt x="87084" y="0"/>
                </a:lnTo>
                <a:lnTo>
                  <a:pt x="7794170" y="0"/>
                </a:lnTo>
                <a:lnTo>
                  <a:pt x="7881254" y="0"/>
                </a:lnTo>
                <a:lnTo>
                  <a:pt x="9868123" y="4267200"/>
                </a:lnTo>
                <a:lnTo>
                  <a:pt x="9781039" y="4267200"/>
                </a:lnTo>
                <a:lnTo>
                  <a:pt x="7881254" y="4267200"/>
                </a:lnTo>
                <a:lnTo>
                  <a:pt x="7794170" y="4267200"/>
                </a:lnTo>
                <a:lnTo>
                  <a:pt x="87084" y="4267200"/>
                </a:lnTo>
                <a:lnTo>
                  <a:pt x="0" y="4267200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16" hasCustomPrompt="1"/>
          </p:nvPr>
        </p:nvSpPr>
        <p:spPr>
          <a:xfrm>
            <a:off x="9071428" y="1690629"/>
            <a:ext cx="9219747" cy="3911713"/>
          </a:xfrm>
          <a:custGeom>
            <a:avLst/>
            <a:gdLst>
              <a:gd name="connsiteX0" fmla="*/ 0 w 9248776"/>
              <a:gd name="connsiteY0" fmla="*/ 0 h 3846514"/>
              <a:gd name="connsiteX1" fmla="*/ 9248776 w 9248776"/>
              <a:gd name="connsiteY1" fmla="*/ 0 h 3846514"/>
              <a:gd name="connsiteX2" fmla="*/ 9248776 w 9248776"/>
              <a:gd name="connsiteY2" fmla="*/ 3846514 h 3846514"/>
              <a:gd name="connsiteX3" fmla="*/ 0 w 9248776"/>
              <a:gd name="connsiteY3" fmla="*/ 3846514 h 3846514"/>
              <a:gd name="connsiteX4" fmla="*/ 0 w 9248776"/>
              <a:gd name="connsiteY4" fmla="*/ 0 h 3846514"/>
              <a:gd name="connsiteX0" fmla="*/ 0 w 9248776"/>
              <a:gd name="connsiteY0" fmla="*/ 0 h 3846514"/>
              <a:gd name="connsiteX1" fmla="*/ 9248776 w 9248776"/>
              <a:gd name="connsiteY1" fmla="*/ 0 h 3846514"/>
              <a:gd name="connsiteX2" fmla="*/ 9248776 w 9248776"/>
              <a:gd name="connsiteY2" fmla="*/ 3846514 h 3846514"/>
              <a:gd name="connsiteX3" fmla="*/ 1799772 w 9248776"/>
              <a:gd name="connsiteY3" fmla="*/ 3817485 h 3846514"/>
              <a:gd name="connsiteX4" fmla="*/ 0 w 9248776"/>
              <a:gd name="connsiteY4" fmla="*/ 0 h 3846514"/>
              <a:gd name="connsiteX0" fmla="*/ 0 w 9219747"/>
              <a:gd name="connsiteY0" fmla="*/ 0 h 3846514"/>
              <a:gd name="connsiteX1" fmla="*/ 9219747 w 9219747"/>
              <a:gd name="connsiteY1" fmla="*/ 0 h 3846514"/>
              <a:gd name="connsiteX2" fmla="*/ 9219747 w 9219747"/>
              <a:gd name="connsiteY2" fmla="*/ 3846514 h 3846514"/>
              <a:gd name="connsiteX3" fmla="*/ 1770743 w 9219747"/>
              <a:gd name="connsiteY3" fmla="*/ 3817485 h 3846514"/>
              <a:gd name="connsiteX4" fmla="*/ 0 w 9219747"/>
              <a:gd name="connsiteY4" fmla="*/ 0 h 384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9747" h="3846514">
                <a:moveTo>
                  <a:pt x="0" y="0"/>
                </a:moveTo>
                <a:lnTo>
                  <a:pt x="9219747" y="0"/>
                </a:lnTo>
                <a:lnTo>
                  <a:pt x="9219747" y="3846514"/>
                </a:lnTo>
                <a:lnTo>
                  <a:pt x="1770743" y="3817485"/>
                </a:lnTo>
                <a:lnTo>
                  <a:pt x="0" y="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   Add an image</a:t>
            </a:r>
            <a:endParaRPr kumimoji="1" lang="ja-JP" altLang="en-US" dirty="0"/>
          </a:p>
        </p:txBody>
      </p:sp>
      <p:sp>
        <p:nvSpPr>
          <p:cNvPr id="28" name="図プレースホルダー 27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3802"/>
            <a:ext cx="9274629" cy="3901169"/>
          </a:xfrm>
          <a:custGeom>
            <a:avLst/>
            <a:gdLst>
              <a:gd name="connsiteX0" fmla="*/ 0 w 9274629"/>
              <a:gd name="connsiteY0" fmla="*/ 0 h 4017284"/>
              <a:gd name="connsiteX1" fmla="*/ 9274629 w 9274629"/>
              <a:gd name="connsiteY1" fmla="*/ 0 h 4017284"/>
              <a:gd name="connsiteX2" fmla="*/ 9274629 w 9274629"/>
              <a:gd name="connsiteY2" fmla="*/ 4017284 h 4017284"/>
              <a:gd name="connsiteX3" fmla="*/ 0 w 9274629"/>
              <a:gd name="connsiteY3" fmla="*/ 4017284 h 4017284"/>
              <a:gd name="connsiteX4" fmla="*/ 0 w 9274629"/>
              <a:gd name="connsiteY4" fmla="*/ 0 h 4017284"/>
              <a:gd name="connsiteX0" fmla="*/ 0 w 9274629"/>
              <a:gd name="connsiteY0" fmla="*/ 14514 h 4031798"/>
              <a:gd name="connsiteX1" fmla="*/ 7402286 w 9274629"/>
              <a:gd name="connsiteY1" fmla="*/ 0 h 4031798"/>
              <a:gd name="connsiteX2" fmla="*/ 9274629 w 9274629"/>
              <a:gd name="connsiteY2" fmla="*/ 4031798 h 4031798"/>
              <a:gd name="connsiteX3" fmla="*/ 0 w 9274629"/>
              <a:gd name="connsiteY3" fmla="*/ 4031798 h 4031798"/>
              <a:gd name="connsiteX4" fmla="*/ 0 w 9274629"/>
              <a:gd name="connsiteY4" fmla="*/ 14514 h 4031798"/>
              <a:gd name="connsiteX0" fmla="*/ 0 w 9274629"/>
              <a:gd name="connsiteY0" fmla="*/ 14514 h 4031798"/>
              <a:gd name="connsiteX1" fmla="*/ 7329715 w 9274629"/>
              <a:gd name="connsiteY1" fmla="*/ 0 h 4031798"/>
              <a:gd name="connsiteX2" fmla="*/ 9274629 w 9274629"/>
              <a:gd name="connsiteY2" fmla="*/ 4031798 h 4031798"/>
              <a:gd name="connsiteX3" fmla="*/ 0 w 9274629"/>
              <a:gd name="connsiteY3" fmla="*/ 4031798 h 4031798"/>
              <a:gd name="connsiteX4" fmla="*/ 0 w 9274629"/>
              <a:gd name="connsiteY4" fmla="*/ 14514 h 4031798"/>
              <a:gd name="connsiteX0" fmla="*/ 0 w 9274629"/>
              <a:gd name="connsiteY0" fmla="*/ 14514 h 4046312"/>
              <a:gd name="connsiteX1" fmla="*/ 7329715 w 9274629"/>
              <a:gd name="connsiteY1" fmla="*/ 0 h 4046312"/>
              <a:gd name="connsiteX2" fmla="*/ 9245601 w 9274629"/>
              <a:gd name="connsiteY2" fmla="*/ 4046312 h 4046312"/>
              <a:gd name="connsiteX3" fmla="*/ 9274629 w 9274629"/>
              <a:gd name="connsiteY3" fmla="*/ 4031798 h 4046312"/>
              <a:gd name="connsiteX4" fmla="*/ 0 w 9274629"/>
              <a:gd name="connsiteY4" fmla="*/ 4031798 h 4046312"/>
              <a:gd name="connsiteX5" fmla="*/ 0 w 9274629"/>
              <a:gd name="connsiteY5" fmla="*/ 14514 h 4046312"/>
              <a:gd name="connsiteX0" fmla="*/ 0 w 9274629"/>
              <a:gd name="connsiteY0" fmla="*/ 145143 h 4046312"/>
              <a:gd name="connsiteX1" fmla="*/ 7329715 w 9274629"/>
              <a:gd name="connsiteY1" fmla="*/ 0 h 4046312"/>
              <a:gd name="connsiteX2" fmla="*/ 9245601 w 9274629"/>
              <a:gd name="connsiteY2" fmla="*/ 4046312 h 4046312"/>
              <a:gd name="connsiteX3" fmla="*/ 9274629 w 9274629"/>
              <a:gd name="connsiteY3" fmla="*/ 4031798 h 4046312"/>
              <a:gd name="connsiteX4" fmla="*/ 0 w 9274629"/>
              <a:gd name="connsiteY4" fmla="*/ 4031798 h 4046312"/>
              <a:gd name="connsiteX5" fmla="*/ 0 w 9274629"/>
              <a:gd name="connsiteY5" fmla="*/ 145143 h 4046312"/>
              <a:gd name="connsiteX0" fmla="*/ 0 w 9274629"/>
              <a:gd name="connsiteY0" fmla="*/ 0 h 3901169"/>
              <a:gd name="connsiteX1" fmla="*/ 7402286 w 9274629"/>
              <a:gd name="connsiteY1" fmla="*/ 14515 h 3901169"/>
              <a:gd name="connsiteX2" fmla="*/ 9245601 w 9274629"/>
              <a:gd name="connsiteY2" fmla="*/ 3901169 h 3901169"/>
              <a:gd name="connsiteX3" fmla="*/ 9274629 w 9274629"/>
              <a:gd name="connsiteY3" fmla="*/ 3886655 h 3901169"/>
              <a:gd name="connsiteX4" fmla="*/ 0 w 9274629"/>
              <a:gd name="connsiteY4" fmla="*/ 3886655 h 3901169"/>
              <a:gd name="connsiteX5" fmla="*/ 0 w 9274629"/>
              <a:gd name="connsiteY5" fmla="*/ 0 h 390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74629" h="3901169">
                <a:moveTo>
                  <a:pt x="0" y="0"/>
                </a:moveTo>
                <a:lnTo>
                  <a:pt x="7402286" y="14515"/>
                </a:lnTo>
                <a:cubicBezTo>
                  <a:pt x="8040915" y="1329419"/>
                  <a:pt x="8606972" y="2586265"/>
                  <a:pt x="9245601" y="3901169"/>
                </a:cubicBezTo>
                <a:lnTo>
                  <a:pt x="9274629" y="3886655"/>
                </a:lnTo>
                <a:lnTo>
                  <a:pt x="0" y="3886655"/>
                </a:lnTo>
                <a:lnTo>
                  <a:pt x="0" y="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558" y="5928275"/>
            <a:ext cx="16462058" cy="136815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7441806"/>
            <a:ext cx="12467171" cy="151931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291382" y="7211033"/>
            <a:ext cx="3708412" cy="84853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213598" y="-14514"/>
            <a:ext cx="3844252" cy="5823630"/>
          </a:xfrm>
          <a:prstGeom prst="parallelogram">
            <a:avLst>
              <a:gd name="adj" fmla="val 70848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7291382" y="0"/>
            <a:ext cx="3708400" cy="5823630"/>
          </a:xfrm>
          <a:prstGeom prst="parallelogram">
            <a:avLst>
              <a:gd name="adj" fmla="val 72358"/>
            </a:avLst>
          </a:prstGeom>
          <a:gradFill>
            <a:gsLst>
              <a:gs pos="0">
                <a:schemeClr val="bg2">
                  <a:alpha val="0"/>
                </a:schemeClr>
              </a:gs>
              <a:gs pos="77000">
                <a:schemeClr val="bg2">
                  <a:alpha val="36000"/>
                </a:schemeClr>
              </a:gs>
              <a:gs pos="100000">
                <a:schemeClr val="bg2">
                  <a:alpha val="2000"/>
                </a:schemeClr>
              </a:gs>
            </a:gsLst>
            <a:lin ang="5400000" scaled="0"/>
          </a:gra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088476" y="812876"/>
            <a:ext cx="8647978" cy="536954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158511" y="305334"/>
            <a:ext cx="857794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66530" y="4956705"/>
            <a:ext cx="8647978" cy="5369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64049" y="4449163"/>
            <a:ext cx="86033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54" name="テキスト プレースホルダー 53"/>
          <p:cNvSpPr>
            <a:spLocks noGrp="1"/>
          </p:cNvSpPr>
          <p:nvPr>
            <p:ph type="body" sz="quarter" idx="21" hasCustomPrompt="1"/>
          </p:nvPr>
        </p:nvSpPr>
        <p:spPr>
          <a:xfrm>
            <a:off x="7358744" y="-43542"/>
            <a:ext cx="2728685" cy="5823629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5" name="テキスト プレースホルダー 53"/>
          <p:cNvSpPr>
            <a:spLocks noGrp="1"/>
          </p:cNvSpPr>
          <p:nvPr>
            <p:ph type="body" sz="quarter" idx="22" hasCustomPrompt="1"/>
          </p:nvPr>
        </p:nvSpPr>
        <p:spPr>
          <a:xfrm>
            <a:off x="8178788" y="-21768"/>
            <a:ext cx="2728685" cy="5823629"/>
          </a:xfr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0085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二等辺三角形 10"/>
          <p:cNvSpPr/>
          <p:nvPr userDrawn="1"/>
        </p:nvSpPr>
        <p:spPr>
          <a:xfrm rot="10800000" flipH="1">
            <a:off x="12313789" y="548319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/>
          <p:cNvSpPr/>
          <p:nvPr userDrawn="1"/>
        </p:nvSpPr>
        <p:spPr>
          <a:xfrm rot="16200000">
            <a:off x="11936028" y="897304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/>
          <p:nvPr userDrawn="1"/>
        </p:nvCxnSpPr>
        <p:spPr>
          <a:xfrm>
            <a:off x="12516250" y="605469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 userDrawn="1"/>
        </p:nvCxnSpPr>
        <p:spPr>
          <a:xfrm>
            <a:off x="16972573" y="605469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 userDrawn="1"/>
        </p:nvCxnSpPr>
        <p:spPr>
          <a:xfrm>
            <a:off x="12530764" y="5960629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 userDrawn="1"/>
        </p:nvCxnSpPr>
        <p:spPr>
          <a:xfrm flipH="1">
            <a:off x="14775256" y="5943711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図プレースホルダー 28"/>
          <p:cNvSpPr>
            <a:spLocks noGrp="1"/>
          </p:cNvSpPr>
          <p:nvPr>
            <p:ph type="pic" sz="quarter" idx="27" hasCustomPrompt="1"/>
          </p:nvPr>
        </p:nvSpPr>
        <p:spPr>
          <a:xfrm>
            <a:off x="14320371" y="3509584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2626863" y="4476028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7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2683077" y="5123721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二等辺三角形 10"/>
          <p:cNvSpPr/>
          <p:nvPr userDrawn="1"/>
        </p:nvSpPr>
        <p:spPr>
          <a:xfrm rot="10800000" flipH="1">
            <a:off x="6718531" y="548317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 userDrawn="1"/>
        </p:nvSpPr>
        <p:spPr>
          <a:xfrm rot="16200000">
            <a:off x="6340770" y="897302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2" name="直線コネクタ 81"/>
          <p:cNvCxnSpPr/>
          <p:nvPr userDrawn="1"/>
        </p:nvCxnSpPr>
        <p:spPr>
          <a:xfrm>
            <a:off x="6920992" y="605467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 userDrawn="1"/>
        </p:nvCxnSpPr>
        <p:spPr>
          <a:xfrm>
            <a:off x="11377315" y="605467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 userDrawn="1"/>
        </p:nvCxnSpPr>
        <p:spPr>
          <a:xfrm>
            <a:off x="6935506" y="5960627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 userDrawn="1"/>
        </p:nvCxnSpPr>
        <p:spPr>
          <a:xfrm flipH="1">
            <a:off x="9179998" y="5943709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8725113" y="3509582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031605" y="4476026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087819" y="5123719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10800000" flipH="1">
            <a:off x="1141964" y="566511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16200000">
            <a:off x="764203" y="915496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1344425" y="623661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5800748" y="623661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358939" y="5978821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3603431" y="5961903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-29029" y="-29029"/>
            <a:ext cx="18360000" cy="3304429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-45209" y="3105015"/>
            <a:ext cx="18336384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52" name="涙形 51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涙形 52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1713698"/>
            <a:ext cx="12467171" cy="1276245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7" name="正方形/長方形 56"/>
          <p:cNvSpPr/>
          <p:nvPr userDrawn="1"/>
        </p:nvSpPr>
        <p:spPr>
          <a:xfrm>
            <a:off x="7291382" y="1519200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タイトル 1"/>
          <p:cNvSpPr>
            <a:spLocks noGrp="1"/>
          </p:cNvSpPr>
          <p:nvPr>
            <p:ph type="title" hasCustomPrompt="1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5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3148546" y="35277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455038" y="4494220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511252" y="5141913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524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and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365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Mockup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29029" y="6995886"/>
            <a:ext cx="18360000" cy="3343086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0" y="7174818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947176" y="7532913"/>
            <a:ext cx="7822859" cy="17562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図プレースホルダー 6"/>
          <p:cNvSpPr>
            <a:spLocks noGrp="1"/>
          </p:cNvSpPr>
          <p:nvPr>
            <p:ph type="pic" sz="quarter" idx="13" hasCustomPrompt="1"/>
          </p:nvPr>
        </p:nvSpPr>
        <p:spPr>
          <a:xfrm>
            <a:off x="914558" y="3259417"/>
            <a:ext cx="8608795" cy="488571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914558" y="2781960"/>
            <a:ext cx="8608796" cy="593569"/>
            <a:chOff x="628206" y="2067583"/>
            <a:chExt cx="10360933" cy="714377"/>
          </a:xfrm>
        </p:grpSpPr>
        <p:sp>
          <p:nvSpPr>
            <p:cNvPr id="10" name="角丸四角形 7"/>
            <p:cNvSpPr/>
            <p:nvPr userDrawn="1"/>
          </p:nvSpPr>
          <p:spPr>
            <a:xfrm>
              <a:off x="628206" y="2067583"/>
              <a:ext cx="10360933" cy="714377"/>
            </a:xfrm>
            <a:custGeom>
              <a:avLst/>
              <a:gdLst/>
              <a:ahLst/>
              <a:cxnLst/>
              <a:rect l="l" t="t" r="r" b="b"/>
              <a:pathLst>
                <a:path w="9179608" h="714377">
                  <a:moveTo>
                    <a:pt x="169868" y="0"/>
                  </a:moveTo>
                  <a:lnTo>
                    <a:pt x="9009740" y="0"/>
                  </a:lnTo>
                  <a:cubicBezTo>
                    <a:pt x="9103556" y="0"/>
                    <a:pt x="9179608" y="76052"/>
                    <a:pt x="9179608" y="169868"/>
                  </a:cubicBezTo>
                  <a:lnTo>
                    <a:pt x="9179608" y="714377"/>
                  </a:lnTo>
                  <a:lnTo>
                    <a:pt x="0" y="714377"/>
                  </a:lnTo>
                  <a:lnTo>
                    <a:pt x="0" y="169868"/>
                  </a:lnTo>
                  <a:cubicBezTo>
                    <a:pt x="0" y="76052"/>
                    <a:pt x="76052" y="0"/>
                    <a:pt x="169868" y="0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>
              <a:outerShdw blurRad="177800" dist="88900" algn="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/>
            <p:cNvGrpSpPr/>
            <p:nvPr userDrawn="1"/>
          </p:nvGrpSpPr>
          <p:grpSpPr>
            <a:xfrm>
              <a:off x="817973" y="2232734"/>
              <a:ext cx="820614" cy="267286"/>
              <a:chOff x="1266091" y="2232734"/>
              <a:chExt cx="820614" cy="267286"/>
            </a:xfrm>
            <a:blipFill dpi="0" rotWithShape="1">
              <a:blip r:embed="rId4"/>
              <a:srcRect/>
              <a:tile tx="0" ty="0" sx="100000" sy="100000" flip="none" algn="tl"/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円/楕円 15"/>
              <p:cNvSpPr/>
              <p:nvPr userDrawn="1"/>
            </p:nvSpPr>
            <p:spPr>
              <a:xfrm>
                <a:off x="1266091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/>
              <p:cNvSpPr/>
              <p:nvPr userDrawn="1"/>
            </p:nvSpPr>
            <p:spPr>
              <a:xfrm>
                <a:off x="1542755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 userDrawn="1"/>
            </p:nvSpPr>
            <p:spPr>
              <a:xfrm>
                <a:off x="1819419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1"/>
            <p:cNvGrpSpPr/>
            <p:nvPr userDrawn="1"/>
          </p:nvGrpSpPr>
          <p:grpSpPr>
            <a:xfrm>
              <a:off x="10412105" y="2203721"/>
              <a:ext cx="432000" cy="348274"/>
              <a:chOff x="9655539" y="2203721"/>
              <a:chExt cx="432000" cy="348274"/>
            </a:xfrm>
            <a:blipFill dpi="0" rotWithShape="1">
              <a:blip r:embed="rId4"/>
              <a:srcRect/>
              <a:tile tx="0" ty="0" sx="100000" sy="100000" flip="none" algn="tl"/>
            </a:blipFill>
          </p:grpSpPr>
          <p:sp>
            <p:nvSpPr>
              <p:cNvPr id="13" name="正方形/長方形 12"/>
              <p:cNvSpPr/>
              <p:nvPr userDrawn="1"/>
            </p:nvSpPr>
            <p:spPr>
              <a:xfrm>
                <a:off x="9655539" y="2203721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/>
              <p:cNvSpPr/>
              <p:nvPr userDrawn="1"/>
            </p:nvSpPr>
            <p:spPr>
              <a:xfrm>
                <a:off x="9655539" y="2323858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 userDrawn="1"/>
            </p:nvSpPr>
            <p:spPr>
              <a:xfrm>
                <a:off x="9655539" y="2443995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1" name="山形 20"/>
          <p:cNvSpPr/>
          <p:nvPr userDrawn="1"/>
        </p:nvSpPr>
        <p:spPr>
          <a:xfrm>
            <a:off x="9976204" y="2839908"/>
            <a:ext cx="380632" cy="380632"/>
          </a:xfrm>
          <a:prstGeom prst="chevron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0468317" y="2713649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5" name="山形 24"/>
          <p:cNvSpPr/>
          <p:nvPr userDrawn="1"/>
        </p:nvSpPr>
        <p:spPr>
          <a:xfrm>
            <a:off x="9976204" y="4280451"/>
            <a:ext cx="380632" cy="380632"/>
          </a:xfrm>
          <a:prstGeom prst="chevron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0468317" y="4154192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7" name="山形 26"/>
          <p:cNvSpPr/>
          <p:nvPr userDrawn="1"/>
        </p:nvSpPr>
        <p:spPr>
          <a:xfrm>
            <a:off x="9976204" y="5720993"/>
            <a:ext cx="380632" cy="380632"/>
          </a:xfrm>
          <a:prstGeom prst="chevron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468317" y="5594734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2852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二等辺三角形 10"/>
          <p:cNvSpPr/>
          <p:nvPr userDrawn="1"/>
        </p:nvSpPr>
        <p:spPr>
          <a:xfrm rot="5400000">
            <a:off x="7327159" y="-3628959"/>
            <a:ext cx="2774485" cy="17515889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3939045"/>
            <a:ext cx="15806057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0" y="6298515"/>
            <a:ext cx="15806057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831401" y="3939045"/>
            <a:ext cx="1345739" cy="118994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5831401" y="5128985"/>
            <a:ext cx="1316711" cy="116953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725399" y="5108345"/>
            <a:ext cx="13964543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696371" y="4157662"/>
            <a:ext cx="13964543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10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7291382" y="8777329"/>
            <a:ext cx="3708412" cy="8485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868229"/>
            <a:ext cx="10653202" cy="10740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6615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線コネクタ 55"/>
          <p:cNvCxnSpPr/>
          <p:nvPr userDrawn="1"/>
        </p:nvCxnSpPr>
        <p:spPr>
          <a:xfrm flipV="1">
            <a:off x="13125336" y="3495009"/>
            <a:ext cx="0" cy="3296983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 userDrawn="1"/>
        </p:nvCxnSpPr>
        <p:spPr>
          <a:xfrm flipV="1">
            <a:off x="5959702" y="1957614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 flipH="1" flipV="1">
            <a:off x="9145588" y="1957614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 userDrawn="1"/>
        </p:nvCxnSpPr>
        <p:spPr>
          <a:xfrm>
            <a:off x="5959702" y="5143500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 userDrawn="1"/>
        </p:nvCxnSpPr>
        <p:spPr>
          <a:xfrm flipH="1">
            <a:off x="9145588" y="5143500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 userDrawn="1"/>
        </p:nvCxnSpPr>
        <p:spPr>
          <a:xfrm flipV="1">
            <a:off x="5959702" y="1957614"/>
            <a:ext cx="0" cy="637177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 userDrawn="1"/>
        </p:nvCxnSpPr>
        <p:spPr>
          <a:xfrm flipH="1">
            <a:off x="5959703" y="1957614"/>
            <a:ext cx="6371771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 flipH="1">
            <a:off x="5959703" y="8329386"/>
            <a:ext cx="6371771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V="1">
            <a:off x="12331474" y="1957614"/>
            <a:ext cx="0" cy="637177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 userDrawn="1"/>
        </p:nvCxnSpPr>
        <p:spPr>
          <a:xfrm>
            <a:off x="7497096" y="1163752"/>
            <a:ext cx="3296983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>
            <a:off x="10794079" y="116375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 flipV="1">
            <a:off x="5165839" y="116375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 userDrawn="1"/>
        </p:nvCxnSpPr>
        <p:spPr>
          <a:xfrm flipV="1">
            <a:off x="5165839" y="3495009"/>
            <a:ext cx="0" cy="3296983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 userDrawn="1"/>
        </p:nvCxnSpPr>
        <p:spPr>
          <a:xfrm flipH="1" flipV="1">
            <a:off x="5165839" y="679199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 userDrawn="1"/>
        </p:nvCxnSpPr>
        <p:spPr>
          <a:xfrm>
            <a:off x="7497096" y="9123249"/>
            <a:ext cx="3296983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 userDrawn="1"/>
        </p:nvCxnSpPr>
        <p:spPr>
          <a:xfrm flipV="1">
            <a:off x="10794079" y="679199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円/楕円 58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4800446" y="796472"/>
            <a:ext cx="8690355" cy="8690355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08345"/>
            <a:ext cx="7620000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6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6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175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4279900"/>
            <a:ext cx="18291175" cy="17272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4800410" y="798323"/>
            <a:ext cx="8690355" cy="8690355"/>
          </a:xfrm>
          <a:prstGeom prst="ellipse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08345"/>
            <a:ext cx="7620000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723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8291175" cy="10287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0" y="3842141"/>
            <a:ext cx="18291175" cy="260271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 userDrawn="1"/>
        </p:nvCxnSpPr>
        <p:spPr>
          <a:xfrm flipH="1">
            <a:off x="0" y="4009586"/>
            <a:ext cx="1829117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0" y="6289443"/>
            <a:ext cx="1829117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山形 10"/>
          <p:cNvSpPr/>
          <p:nvPr userDrawn="1"/>
        </p:nvSpPr>
        <p:spPr>
          <a:xfrm>
            <a:off x="-7620001" y="1"/>
            <a:ext cx="19135725" cy="10287000"/>
          </a:xfrm>
          <a:prstGeom prst="chevron">
            <a:avLst>
              <a:gd name="adj" fmla="val 47838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 rot="10800000">
            <a:off x="6745288" y="1"/>
            <a:ext cx="19135725" cy="10287000"/>
          </a:xfrm>
          <a:prstGeom prst="chevron">
            <a:avLst>
              <a:gd name="adj" fmla="val 47838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 rot="10800000">
            <a:off x="323850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560839" y="0"/>
            <a:ext cx="7368386" cy="10287000"/>
          </a:xfrm>
          <a:prstGeom prst="chevron">
            <a:avLst>
              <a:gd name="adj" fmla="val 68915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6063446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 rot="10800000">
            <a:off x="4864088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4800410" y="798323"/>
            <a:ext cx="8690355" cy="8690355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50549"/>
            <a:ext cx="7620000" cy="121919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235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0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656" r:id="rId3"/>
    <p:sldLayoutId id="2147483667" r:id="rId4"/>
    <p:sldLayoutId id="2147483774" r:id="rId5"/>
    <p:sldLayoutId id="2147483668" r:id="rId6"/>
    <p:sldLayoutId id="2147483669" r:id="rId7"/>
    <p:sldLayoutId id="2147483670" r:id="rId8"/>
    <p:sldLayoutId id="2147483672" r:id="rId9"/>
    <p:sldLayoutId id="2147483677" r:id="rId10"/>
    <p:sldLayoutId id="2147483691" r:id="rId11"/>
    <p:sldLayoutId id="2147483700" r:id="rId12"/>
    <p:sldLayoutId id="2147483692" r:id="rId13"/>
    <p:sldLayoutId id="2147483699" r:id="rId14"/>
    <p:sldLayoutId id="2147483694" r:id="rId15"/>
    <p:sldLayoutId id="2147483695" r:id="rId16"/>
    <p:sldLayoutId id="2147483702" r:id="rId17"/>
    <p:sldLayoutId id="2147483698" r:id="rId18"/>
    <p:sldLayoutId id="2147483710" r:id="rId19"/>
    <p:sldLayoutId id="2147483712" r:id="rId20"/>
    <p:sldLayoutId id="2147483714" r:id="rId21"/>
    <p:sldLayoutId id="2147483723" r:id="rId22"/>
    <p:sldLayoutId id="2147483715" r:id="rId23"/>
    <p:sldLayoutId id="2147483724" r:id="rId24"/>
    <p:sldLayoutId id="2147483746" r:id="rId25"/>
    <p:sldLayoutId id="2147483773" r:id="rId26"/>
    <p:sldLayoutId id="2147483716" r:id="rId27"/>
    <p:sldLayoutId id="2147483728" r:id="rId28"/>
    <p:sldLayoutId id="2147483729" r:id="rId29"/>
    <p:sldLayoutId id="2147483741" r:id="rId30"/>
    <p:sldLayoutId id="2147483730" r:id="rId31"/>
    <p:sldLayoutId id="2147483731" r:id="rId32"/>
    <p:sldLayoutId id="2147483733" r:id="rId33"/>
    <p:sldLayoutId id="2147483769" r:id="rId34"/>
    <p:sldLayoutId id="2147483772" r:id="rId35"/>
    <p:sldLayoutId id="2147483778" r:id="rId36"/>
    <p:sldLayoutId id="2147483781" r:id="rId37"/>
    <p:sldLayoutId id="2147483782" r:id="rId38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41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0504" y="253186"/>
            <a:ext cx="16139325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29727" y="1520186"/>
            <a:ext cx="3708412" cy="84853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7" r:id="rId2"/>
    <p:sldLayoutId id="2147483765" r:id="rId3"/>
  </p:sldLayoutIdLst>
  <p:hf hdr="0" dt="0"/>
  <p:txStyles>
    <p:titleStyle>
      <a:lvl1pPr algn="l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6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9257" y="253186"/>
            <a:ext cx="8984343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554528" y="1520186"/>
            <a:ext cx="3708412" cy="84853"/>
          </a:xfrm>
          <a:prstGeom prst="rect">
            <a:avLst/>
          </a:prstGeom>
          <a:blipFill dpi="0" rotWithShape="1">
            <a:blip r:embed="rId9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63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7" r:id="rId2"/>
    <p:sldLayoutId id="2147483708" r:id="rId3"/>
    <p:sldLayoutId id="2147483751" r:id="rId4"/>
    <p:sldLayoutId id="2147483761" r:id="rId5"/>
    <p:sldLayoutId id="2147483776" r:id="rId6"/>
  </p:sldLayoutIdLst>
  <p:hf hdr="0" dt="0"/>
  <p:txStyles>
    <p:titleStyle>
      <a:lvl1pPr algn="l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9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10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6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1" r:id="rId2"/>
    <p:sldLayoutId id="2147483703" r:id="rId3"/>
    <p:sldLayoutId id="2147483704" r:id="rId4"/>
    <p:sldLayoutId id="2147483705" r:id="rId5"/>
    <p:sldLayoutId id="2147483736" r:id="rId6"/>
    <p:sldLayoutId id="2147483752" r:id="rId7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10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291381" y="1520186"/>
            <a:ext cx="3708412" cy="8485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1" name="涙形 1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85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22" r:id="rId2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5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ebp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5"/>
          </p:nvPr>
        </p:nvSpPr>
        <p:spPr>
          <a:xfrm>
            <a:off x="10111117" y="5290028"/>
            <a:ext cx="5745918" cy="1219198"/>
          </a:xfrm>
        </p:spPr>
        <p:txBody>
          <a:bodyPr/>
          <a:lstStyle/>
          <a:p>
            <a:r>
              <a:rPr lang="en-US" altLang="ja-JP" dirty="0"/>
              <a:t>Sharing Knowledge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6"/>
          </p:nvPr>
        </p:nvSpPr>
        <p:spPr>
          <a:xfrm>
            <a:off x="1339532" y="4313779"/>
            <a:ext cx="13964543" cy="1219198"/>
          </a:xfrm>
        </p:spPr>
        <p:txBody>
          <a:bodyPr/>
          <a:lstStyle/>
          <a:p>
            <a:r>
              <a:rPr lang="en-US" altLang="ja-JP" dirty="0"/>
              <a:t>CRM RESEARCH</a:t>
            </a:r>
            <a:endParaRPr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7"/>
          </p:nvPr>
        </p:nvSpPr>
        <p:spPr>
          <a:xfrm>
            <a:off x="3818986" y="7485476"/>
            <a:ext cx="10653202" cy="1074054"/>
          </a:xfrm>
        </p:spPr>
        <p:txBody>
          <a:bodyPr>
            <a:noAutofit/>
          </a:bodyPr>
          <a:lstStyle/>
          <a:p>
            <a:r>
              <a:rPr lang="en-US" altLang="ja-JP" sz="3600" b="1" dirty="0"/>
              <a:t>SITI MONALISA, ST, M.KOM</a:t>
            </a:r>
          </a:p>
          <a:p>
            <a:r>
              <a:rPr lang="en-US" altLang="ja-JP" sz="3600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04045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1693424" y="996021"/>
            <a:ext cx="6400799" cy="1793403"/>
          </a:xfrm>
        </p:spPr>
        <p:txBody>
          <a:bodyPr/>
          <a:lstStyle/>
          <a:p>
            <a:pPr algn="ctr"/>
            <a:r>
              <a:rPr lang="en-US" dirty="0"/>
              <a:t>Direct Marketing</a:t>
            </a:r>
          </a:p>
          <a:p>
            <a:pPr algn="ctr"/>
            <a:r>
              <a:rPr lang="en-US" dirty="0"/>
              <a:t>and Segmentation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229" y="-70773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novel model for product bundling and direct marketing in e-commerce based on market segmentation</a:t>
            </a:r>
          </a:p>
          <a:p>
            <a:pPr algn="ctr"/>
            <a:r>
              <a:rPr lang="en-US" i="1" dirty="0" err="1"/>
              <a:t>Arash</a:t>
            </a:r>
            <a:r>
              <a:rPr lang="en-US" i="1" dirty="0"/>
              <a:t> </a:t>
            </a:r>
            <a:r>
              <a:rPr lang="en-US" i="1" dirty="0" err="1"/>
              <a:t>Beheshtian</a:t>
            </a:r>
            <a:r>
              <a:rPr lang="en-US" i="1" dirty="0"/>
              <a:t> (2018)</a:t>
            </a:r>
          </a:p>
        </p:txBody>
      </p:sp>
      <p:sp>
        <p:nvSpPr>
          <p:cNvPr id="2" name="Rectangle 1"/>
          <p:cNvSpPr/>
          <p:nvPr/>
        </p:nvSpPr>
        <p:spPr>
          <a:xfrm>
            <a:off x="349742" y="1972025"/>
            <a:ext cx="9034855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Abstrak</a:t>
            </a:r>
            <a:endParaRPr lang="en-US" sz="2000" b="1" dirty="0"/>
          </a:p>
          <a:p>
            <a:pPr algn="just"/>
            <a:r>
              <a:rPr lang="en-US" sz="2000" dirty="0" err="1"/>
              <a:t>Permasalahan</a:t>
            </a:r>
            <a:r>
              <a:rPr lang="en-US" sz="2000" dirty="0"/>
              <a:t> : </a:t>
            </a:r>
            <a:r>
              <a:rPr lang="en-US" sz="2000" dirty="0" err="1"/>
              <a:t>Penawaran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bundling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strategi</a:t>
            </a:r>
            <a:r>
              <a:rPr lang="en-US" sz="2000" dirty="0"/>
              <a:t> </a:t>
            </a:r>
            <a:r>
              <a:rPr lang="en-US" sz="2000" dirty="0" err="1"/>
              <a:t>pemasaran</a:t>
            </a:r>
            <a:r>
              <a:rPr lang="en-US" sz="2000" dirty="0"/>
              <a:t> yang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penjualan</a:t>
            </a:r>
            <a:r>
              <a:rPr lang="en-US" sz="2000" dirty="0"/>
              <a:t>. </a:t>
            </a:r>
            <a:r>
              <a:rPr lang="en-US" sz="2000" dirty="0" err="1"/>
              <a:t>Namun</a:t>
            </a:r>
            <a:r>
              <a:rPr lang="en-US" sz="2000" dirty="0"/>
              <a:t>, </a:t>
            </a:r>
            <a:r>
              <a:rPr lang="en-US" sz="2000" dirty="0" err="1"/>
              <a:t>penting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diperhatikan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 </a:t>
            </a:r>
            <a:r>
              <a:rPr lang="en-US" sz="2000" dirty="0" err="1"/>
              <a:t>menunjukkan</a:t>
            </a:r>
            <a:r>
              <a:rPr lang="en-US" sz="2000" dirty="0"/>
              <a:t> </a:t>
            </a:r>
            <a:r>
              <a:rPr lang="en-US" sz="2000" dirty="0" err="1"/>
              <a:t>tingkat</a:t>
            </a:r>
            <a:r>
              <a:rPr lang="en-US" sz="2000" dirty="0"/>
              <a:t> </a:t>
            </a:r>
            <a:r>
              <a:rPr lang="en-US" sz="2000" dirty="0" err="1"/>
              <a:t>loyalitas</a:t>
            </a:r>
            <a:r>
              <a:rPr lang="en-US" sz="2000" dirty="0"/>
              <a:t> yang </a:t>
            </a:r>
            <a:r>
              <a:rPr lang="en-US" sz="2000" dirty="0" err="1"/>
              <a:t>berbeda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perusahaan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segmen</a:t>
            </a:r>
            <a:r>
              <a:rPr lang="en-US" sz="2000" dirty="0"/>
              <a:t> </a:t>
            </a:r>
            <a:r>
              <a:rPr lang="en-US" sz="2000" dirty="0" err="1"/>
              <a:t>pasar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fitur</a:t>
            </a:r>
            <a:r>
              <a:rPr lang="en-US" sz="2000" dirty="0"/>
              <a:t> </a:t>
            </a:r>
            <a:r>
              <a:rPr lang="en-US" sz="2000" dirty="0" err="1"/>
              <a:t>unik</a:t>
            </a:r>
            <a:r>
              <a:rPr lang="en-US" sz="2000" dirty="0"/>
              <a:t>, yang </a:t>
            </a:r>
            <a:r>
              <a:rPr lang="en-US" sz="2000" dirty="0" err="1"/>
              <a:t>memengaruhi</a:t>
            </a:r>
            <a:r>
              <a:rPr lang="en-US" sz="2000" dirty="0"/>
              <a:t> </a:t>
            </a:r>
            <a:r>
              <a:rPr lang="en-US" sz="2000" dirty="0" err="1"/>
              <a:t>pola</a:t>
            </a:r>
            <a:r>
              <a:rPr lang="en-US" sz="2000" dirty="0"/>
              <a:t> </a:t>
            </a:r>
            <a:r>
              <a:rPr lang="en-US" sz="2000" dirty="0" err="1"/>
              <a:t>pembelian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Tujuan</a:t>
            </a:r>
            <a:r>
              <a:rPr lang="en-US" sz="2000" dirty="0"/>
              <a:t> </a:t>
            </a:r>
            <a:r>
              <a:rPr lang="en-US" sz="2000" dirty="0" err="1"/>
              <a:t>utama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paper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mengusulkan</a:t>
            </a:r>
            <a:r>
              <a:rPr lang="en-US" sz="2000" dirty="0"/>
              <a:t> model </a:t>
            </a:r>
            <a:r>
              <a:rPr lang="en-US" sz="2000" dirty="0" err="1"/>
              <a:t>baru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bundling di situs web e-commerce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menggunakan</a:t>
            </a:r>
            <a:r>
              <a:rPr lang="en-US" sz="2000" dirty="0"/>
              <a:t> </a:t>
            </a:r>
            <a:r>
              <a:rPr lang="en-US" sz="2000" dirty="0" err="1"/>
              <a:t>variabel</a:t>
            </a:r>
            <a:r>
              <a:rPr lang="en-US" sz="2000" dirty="0"/>
              <a:t> </a:t>
            </a:r>
            <a:r>
              <a:rPr lang="en-US" sz="2000" dirty="0" err="1"/>
              <a:t>segmentasi</a:t>
            </a:r>
            <a:r>
              <a:rPr lang="en-US" sz="2000" dirty="0"/>
              <a:t> pasar dan </a:t>
            </a:r>
            <a:r>
              <a:rPr lang="en-US" sz="2000" dirty="0" err="1"/>
              <a:t>analisis</a:t>
            </a:r>
            <a:r>
              <a:rPr lang="en-US" sz="2000" dirty="0"/>
              <a:t> </a:t>
            </a:r>
            <a:r>
              <a:rPr lang="en-US" sz="2000" dirty="0" err="1"/>
              <a:t>loyalitas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Model RFM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menghitung</a:t>
            </a:r>
            <a:r>
              <a:rPr lang="en-US" sz="2000" dirty="0"/>
              <a:t> </a:t>
            </a:r>
            <a:r>
              <a:rPr lang="en-US" sz="2000" dirty="0" err="1"/>
              <a:t>loyalitas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, </a:t>
            </a:r>
            <a:r>
              <a:rPr lang="en-US" sz="2000" dirty="0" err="1"/>
              <a:t>pelanggan</a:t>
            </a:r>
            <a:r>
              <a:rPr lang="en-US" sz="2000" dirty="0"/>
              <a:t> </a:t>
            </a:r>
            <a:r>
              <a:rPr lang="en-US" sz="2000" dirty="0" err="1"/>
              <a:t>dikelompokkan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</a:t>
            </a:r>
            <a:r>
              <a:rPr lang="en-US" sz="2000" dirty="0" err="1"/>
              <a:t>tingkat</a:t>
            </a:r>
            <a:r>
              <a:rPr lang="en-US" sz="2000" dirty="0"/>
              <a:t> </a:t>
            </a:r>
            <a:r>
              <a:rPr lang="en-US" sz="2000" dirty="0" err="1"/>
              <a:t>loyalitasnya</a:t>
            </a:r>
            <a:r>
              <a:rPr lang="en-US" sz="2000" dirty="0"/>
              <a:t>.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kelompok</a:t>
            </a:r>
            <a:r>
              <a:rPr lang="en-US" sz="2000" dirty="0"/>
              <a:t> </a:t>
            </a:r>
            <a:r>
              <a:rPr lang="en-US" sz="2000" dirty="0" err="1"/>
              <a:t>dibagi</a:t>
            </a:r>
            <a:r>
              <a:rPr lang="en-US" sz="2000" dirty="0"/>
              <a:t>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segmen</a:t>
            </a:r>
            <a:r>
              <a:rPr lang="en-US" sz="2000" dirty="0"/>
              <a:t> yang </a:t>
            </a:r>
            <a:r>
              <a:rPr lang="en-US" sz="2000" dirty="0" err="1"/>
              <a:t>berbeda</a:t>
            </a:r>
            <a:r>
              <a:rPr lang="en-US" sz="2000" dirty="0"/>
              <a:t> </a:t>
            </a:r>
            <a:r>
              <a:rPr lang="en-US" sz="2000" dirty="0" err="1"/>
              <a:t>berdasarkan</a:t>
            </a:r>
            <a:r>
              <a:rPr lang="en-US" sz="2000" dirty="0"/>
              <a:t> </a:t>
            </a:r>
            <a:r>
              <a:rPr lang="en-US" sz="2000" dirty="0" err="1"/>
              <a:t>variabel</a:t>
            </a:r>
            <a:r>
              <a:rPr lang="en-US" sz="2000" dirty="0"/>
              <a:t> </a:t>
            </a:r>
            <a:r>
              <a:rPr lang="en-US" sz="2000" dirty="0" err="1"/>
              <a:t>segmentasi</a:t>
            </a:r>
            <a:r>
              <a:rPr lang="en-US" sz="2000" dirty="0"/>
              <a:t> </a:t>
            </a:r>
            <a:r>
              <a:rPr lang="en-US" sz="2000" dirty="0" err="1"/>
              <a:t>pasar</a:t>
            </a:r>
            <a:r>
              <a:rPr lang="en-US" sz="2000" dirty="0"/>
              <a:t>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Bundel </a:t>
            </a:r>
            <a:r>
              <a:rPr lang="en-US" sz="2000" dirty="0" err="1"/>
              <a:t>produk</a:t>
            </a:r>
            <a:r>
              <a:rPr lang="en-US" sz="2000" dirty="0"/>
              <a:t> </a:t>
            </a:r>
            <a:r>
              <a:rPr lang="en-US" sz="2000" dirty="0" err="1"/>
              <a:t>ditentukan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segmen</a:t>
            </a:r>
            <a:r>
              <a:rPr lang="en-US" sz="2000" dirty="0"/>
              <a:t> pasar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algoritma</a:t>
            </a:r>
            <a:r>
              <a:rPr lang="en-US" sz="2000" dirty="0"/>
              <a:t> </a:t>
            </a:r>
            <a:r>
              <a:rPr lang="en-US" sz="2000" dirty="0" err="1"/>
              <a:t>pengelompokan</a:t>
            </a:r>
            <a:r>
              <a:rPr lang="en-US" sz="2000" dirty="0"/>
              <a:t>. </a:t>
            </a:r>
            <a:r>
              <a:rPr lang="en-US" sz="2000" dirty="0" err="1"/>
              <a:t>Algoritma</a:t>
            </a:r>
            <a:r>
              <a:rPr lang="en-US" sz="2000" dirty="0"/>
              <a:t> </a:t>
            </a:r>
            <a:r>
              <a:rPr lang="en-US" sz="2000" dirty="0" err="1"/>
              <a:t>Apriori</a:t>
            </a:r>
            <a:r>
              <a:rPr lang="en-US" sz="2000" dirty="0"/>
              <a:t> juga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menentukan</a:t>
            </a:r>
            <a:r>
              <a:rPr lang="en-US" sz="2000" dirty="0"/>
              <a:t> </a:t>
            </a:r>
            <a:r>
              <a:rPr lang="en-US" sz="2000" dirty="0" err="1"/>
              <a:t>aturan</a:t>
            </a:r>
            <a:r>
              <a:rPr lang="en-US" sz="2000" dirty="0"/>
              <a:t> </a:t>
            </a:r>
            <a:r>
              <a:rPr lang="en-US" sz="2000" dirty="0" err="1"/>
              <a:t>asosiasi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bundel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. Model </a:t>
            </a:r>
            <a:r>
              <a:rPr lang="en-US" sz="2000" dirty="0" err="1"/>
              <a:t>klasifikasi</a:t>
            </a:r>
            <a:r>
              <a:rPr lang="en-US" sz="2000" dirty="0"/>
              <a:t> </a:t>
            </a:r>
            <a:r>
              <a:rPr lang="en-US" sz="2000" dirty="0" err="1"/>
              <a:t>diterapkan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menentukan</a:t>
            </a:r>
            <a:r>
              <a:rPr lang="en-US" sz="2000" dirty="0"/>
              <a:t> </a:t>
            </a:r>
            <a:r>
              <a:rPr lang="en-US" sz="2000" dirty="0" err="1"/>
              <a:t>bundel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mana yang </a:t>
            </a:r>
            <a:r>
              <a:rPr lang="en-US" sz="2000" dirty="0" err="1"/>
              <a:t>harus</a:t>
            </a:r>
            <a:r>
              <a:rPr lang="en-US" sz="2000" dirty="0"/>
              <a:t> </a:t>
            </a:r>
            <a:r>
              <a:rPr lang="en-US" sz="2000" dirty="0" err="1"/>
              <a:t>direkomendasikan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 err="1"/>
              <a:t>Hasilnya</a:t>
            </a:r>
            <a:r>
              <a:rPr lang="en-US" sz="2000" dirty="0"/>
              <a:t> </a:t>
            </a:r>
            <a:r>
              <a:rPr lang="en-US" sz="2000" dirty="0" err="1"/>
              <a:t>menunjukkan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</a:t>
            </a:r>
            <a:r>
              <a:rPr lang="en-US" sz="2000" dirty="0" err="1"/>
              <a:t>nilai</a:t>
            </a:r>
            <a:r>
              <a:rPr lang="en-US" sz="2000" dirty="0"/>
              <a:t> silhouette  coefficient,  support,  confidence,  </a:t>
            </a:r>
            <a:r>
              <a:rPr lang="en-US" sz="2000" dirty="0" err="1"/>
              <a:t>dan</a:t>
            </a:r>
            <a:r>
              <a:rPr lang="en-US" sz="2000" dirty="0"/>
              <a:t>  accuracy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tinggi</a:t>
            </a:r>
            <a:r>
              <a:rPr lang="en-US" sz="2000" dirty="0"/>
              <a:t> </a:t>
            </a:r>
            <a:r>
              <a:rPr lang="en-US" sz="2000" dirty="0" err="1"/>
              <a:t>ketika</a:t>
            </a:r>
            <a:r>
              <a:rPr lang="en-US" sz="2000" dirty="0"/>
              <a:t> </a:t>
            </a:r>
            <a:r>
              <a:rPr lang="en-US" sz="2000" dirty="0" err="1"/>
              <a:t>variabel</a:t>
            </a:r>
            <a:r>
              <a:rPr lang="en-US" sz="2000" dirty="0"/>
              <a:t> </a:t>
            </a:r>
            <a:r>
              <a:rPr lang="en-US" sz="2000" dirty="0" err="1"/>
              <a:t>tingkat</a:t>
            </a:r>
            <a:r>
              <a:rPr lang="en-US" sz="2000" dirty="0"/>
              <a:t> </a:t>
            </a:r>
            <a:r>
              <a:rPr lang="en-US" sz="2000" dirty="0" err="1"/>
              <a:t>loyalitas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segmentasi</a:t>
            </a:r>
            <a:r>
              <a:rPr lang="en-US" sz="2000" dirty="0"/>
              <a:t> </a:t>
            </a:r>
            <a:r>
              <a:rPr lang="en-US" sz="2000" dirty="0" err="1"/>
              <a:t>pasar</a:t>
            </a:r>
            <a:r>
              <a:rPr lang="en-US" sz="2000" dirty="0"/>
              <a:t> </a:t>
            </a:r>
            <a:r>
              <a:rPr lang="en-US" sz="2000" dirty="0" err="1"/>
              <a:t>digunakan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bundling </a:t>
            </a:r>
            <a:r>
              <a:rPr lang="en-US" sz="2000" dirty="0" err="1"/>
              <a:t>produk</a:t>
            </a:r>
            <a:r>
              <a:rPr lang="en-US" sz="2000" dirty="0"/>
              <a:t>. </a:t>
            </a:r>
            <a:r>
              <a:rPr lang="en-US" sz="2000" dirty="0" err="1"/>
              <a:t>Sejalan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itu</a:t>
            </a:r>
            <a:r>
              <a:rPr lang="en-US" sz="2000" dirty="0"/>
              <a:t>, model yang </a:t>
            </a:r>
            <a:r>
              <a:rPr lang="en-US" sz="2000" dirty="0" err="1"/>
              <a:t>diusulkan</a:t>
            </a:r>
            <a:r>
              <a:rPr lang="en-US" sz="2000" dirty="0"/>
              <a:t>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kemungkinan</a:t>
            </a:r>
            <a:r>
              <a:rPr lang="en-US" sz="2000" dirty="0"/>
              <a:t> </a:t>
            </a:r>
            <a:r>
              <a:rPr lang="en-US" sz="2000" dirty="0" err="1"/>
              <a:t>sukses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direct marketing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merekomendasikan</a:t>
            </a:r>
            <a:r>
              <a:rPr lang="en-US" sz="2000" dirty="0"/>
              <a:t> </a:t>
            </a:r>
            <a:r>
              <a:rPr lang="en-US" sz="2000" dirty="0" err="1"/>
              <a:t>bundel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</a:t>
            </a:r>
            <a:r>
              <a:rPr lang="en-US" sz="2000" dirty="0" err="1"/>
              <a:t>kepada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endParaRPr lang="en-US" sz="2000" dirty="0"/>
          </a:p>
        </p:txBody>
      </p:sp>
      <p:sp>
        <p:nvSpPr>
          <p:cNvPr id="5" name="フッター プレースホルダー 2">
            <a:extLst>
              <a:ext uri="{FF2B5EF4-FFF2-40B4-BE49-F238E27FC236}">
                <a16:creationId xmlns:a16="http://schemas.microsoft.com/office/drawing/2014/main" id="{C99841B1-582E-6CBA-10F0-A48FF61FF166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6BCF8B-1369-D299-12B2-72EE32405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8" t="34799" r="20373" b="6947"/>
          <a:stretch/>
        </p:blipFill>
        <p:spPr>
          <a:xfrm>
            <a:off x="9488094" y="2433963"/>
            <a:ext cx="8778194" cy="4746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EC266F-161F-C795-A6CE-F1EB0BA0EF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96" t="25956" r="25873" b="7427"/>
          <a:stretch/>
        </p:blipFill>
        <p:spPr>
          <a:xfrm>
            <a:off x="9433094" y="7180178"/>
            <a:ext cx="8858081" cy="591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94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3.2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1"/>
          </p:nvPr>
        </p:nvSpPr>
        <p:spPr>
          <a:xfrm>
            <a:off x="11136832" y="2748346"/>
            <a:ext cx="6400799" cy="1793403"/>
          </a:xfrm>
        </p:spPr>
        <p:txBody>
          <a:bodyPr/>
          <a:lstStyle/>
          <a:p>
            <a:r>
              <a:rPr lang="en-US" altLang="ja-JP" dirty="0"/>
              <a:t>RETENTION CUSTOMER</a:t>
            </a:r>
            <a:endParaRPr kumimoji="1" lang="ja-JP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3882382" y="3997551"/>
            <a:ext cx="61760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/>
              <a:t>Topik</a:t>
            </a:r>
            <a:r>
              <a:rPr lang="en-US" sz="4000" b="1" dirty="0"/>
              <a:t> </a:t>
            </a:r>
            <a:r>
              <a:rPr lang="en-US" sz="4000" b="1" dirty="0" err="1"/>
              <a:t>Penelitian</a:t>
            </a:r>
            <a:endParaRPr lang="en-US" sz="4000" b="1" dirty="0"/>
          </a:p>
          <a:p>
            <a:pPr algn="just"/>
            <a:endParaRPr lang="en-US" sz="4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Loyalty program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One to one marketing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Complaint Management</a:t>
            </a:r>
          </a:p>
          <a:p>
            <a:pPr marL="514350" indent="-514350" algn="just">
              <a:buFont typeface="+mj-lt"/>
              <a:buAutoNum type="arabicPeriod"/>
            </a:pPr>
            <a:endParaRPr lang="en-US" sz="4000" dirty="0"/>
          </a:p>
        </p:txBody>
      </p:sp>
      <p:sp>
        <p:nvSpPr>
          <p:cNvPr id="4" name="フッター プレースホルダー 2">
            <a:extLst>
              <a:ext uri="{FF2B5EF4-FFF2-40B4-BE49-F238E27FC236}">
                <a16:creationId xmlns:a16="http://schemas.microsoft.com/office/drawing/2014/main" id="{00F672A1-4AEF-E30A-2404-7CB1E0A98A3E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0"/>
    </mc:Choice>
    <mc:Fallback xmlns="">
      <p:transition advTm="303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1136832" y="909794"/>
            <a:ext cx="7154343" cy="1793403"/>
          </a:xfrm>
        </p:spPr>
        <p:txBody>
          <a:bodyPr/>
          <a:lstStyle/>
          <a:p>
            <a:r>
              <a:rPr lang="en-US" dirty="0"/>
              <a:t>Customer Loyalty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154668" y="775445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Clustering and Profiling of Customers Using RFM For Customer Relationship Management Recommendations</a:t>
            </a:r>
          </a:p>
          <a:p>
            <a:pPr algn="ctr"/>
            <a:r>
              <a:rPr lang="en-US" i="1" dirty="0"/>
              <a:t>Ina </a:t>
            </a:r>
            <a:r>
              <a:rPr lang="en-US" i="1" dirty="0" err="1"/>
              <a:t>Maryani</a:t>
            </a:r>
            <a:r>
              <a:rPr lang="en-US" i="1" dirty="0"/>
              <a:t> </a:t>
            </a:r>
            <a:r>
              <a:rPr lang="en-US" i="1" dirty="0" err="1"/>
              <a:t>dan</a:t>
            </a:r>
            <a:r>
              <a:rPr lang="en-US" i="1" dirty="0"/>
              <a:t> </a:t>
            </a:r>
            <a:r>
              <a:rPr lang="en-US" i="1" dirty="0" err="1"/>
              <a:t>Dwiza</a:t>
            </a:r>
            <a:r>
              <a:rPr lang="en-US" i="1" dirty="0"/>
              <a:t> Riana (2017)</a:t>
            </a:r>
          </a:p>
        </p:txBody>
      </p:sp>
      <p:sp>
        <p:nvSpPr>
          <p:cNvPr id="9" name="Rectangle 8"/>
          <p:cNvSpPr/>
          <p:nvPr/>
        </p:nvSpPr>
        <p:spPr>
          <a:xfrm>
            <a:off x="796108" y="3154517"/>
            <a:ext cx="1092972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/>
              <a:t>Abstrak</a:t>
            </a:r>
            <a:endParaRPr lang="en-US" sz="2400" b="1" dirty="0"/>
          </a:p>
          <a:p>
            <a:pPr algn="just"/>
            <a:endParaRPr lang="en-US" sz="2400" b="1" dirty="0"/>
          </a:p>
          <a:p>
            <a:pPr algn="just"/>
            <a:r>
              <a:rPr lang="en-US" sz="2400" dirty="0" err="1"/>
              <a:t>Permasalahan</a:t>
            </a:r>
            <a:r>
              <a:rPr lang="en-US" sz="2400" dirty="0"/>
              <a:t> : </a:t>
            </a:r>
            <a:r>
              <a:rPr lang="en-US" sz="2400" dirty="0" err="1"/>
              <a:t>kesulitan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calon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strategi</a:t>
            </a:r>
            <a:r>
              <a:rPr lang="en-US" sz="2400" dirty="0"/>
              <a:t> </a:t>
            </a:r>
            <a:r>
              <a:rPr lang="en-US" sz="2400" dirty="0" err="1"/>
              <a:t>pemasaran</a:t>
            </a:r>
            <a:r>
              <a:rPr lang="en-US" sz="2400" dirty="0"/>
              <a:t> yang </a:t>
            </a:r>
            <a:r>
              <a:rPr lang="en-US" sz="2400" dirty="0" err="1"/>
              <a:t>tepat</a:t>
            </a:r>
            <a:r>
              <a:rPr lang="en-US" sz="2400" dirty="0"/>
              <a:t>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Tujuan</a:t>
            </a:r>
            <a:r>
              <a:rPr lang="en-US" sz="2400" dirty="0"/>
              <a:t> : </a:t>
            </a:r>
            <a:r>
              <a:rPr lang="en-US" sz="2400" dirty="0" err="1"/>
              <a:t>melakukan</a:t>
            </a:r>
            <a:r>
              <a:rPr lang="en-US" sz="2400" dirty="0"/>
              <a:t> clustering </a:t>
            </a:r>
            <a:r>
              <a:rPr lang="en-US" sz="2400" dirty="0" err="1"/>
              <a:t>dan</a:t>
            </a:r>
            <a:r>
              <a:rPr lang="en-US" sz="2400" dirty="0"/>
              <a:t> profiling </a:t>
            </a:r>
            <a:r>
              <a:rPr lang="en-US" sz="2400" dirty="0" err="1"/>
              <a:t>pelanggan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menggunakan</a:t>
            </a:r>
            <a:r>
              <a:rPr lang="en-US" sz="2400" dirty="0"/>
              <a:t> model </a:t>
            </a:r>
            <a:r>
              <a:rPr lang="en-US" sz="2400" dirty="0" err="1"/>
              <a:t>Recency</a:t>
            </a:r>
            <a:r>
              <a:rPr lang="en-US" sz="2400" dirty="0"/>
              <a:t> Frequency and Monetary (RFM)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sz="2400" dirty="0" err="1"/>
              <a:t>rekomendasi</a:t>
            </a:r>
            <a:r>
              <a:rPr lang="en-US" sz="2400" dirty="0"/>
              <a:t> </a:t>
            </a:r>
            <a:r>
              <a:rPr lang="en-US" sz="2400" dirty="0" err="1"/>
              <a:t>manajemen</a:t>
            </a:r>
            <a:r>
              <a:rPr lang="en-US" sz="2400" dirty="0"/>
              <a:t> </a:t>
            </a:r>
            <a:r>
              <a:rPr lang="en-US" sz="2400" dirty="0" err="1"/>
              <a:t>hubungan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r>
              <a:rPr lang="en-US" sz="2400" dirty="0"/>
              <a:t> (CRM) </a:t>
            </a:r>
            <a:r>
              <a:rPr lang="en-US" sz="2400" dirty="0" err="1"/>
              <a:t>kepada</a:t>
            </a:r>
            <a:r>
              <a:rPr lang="en-US" sz="2400" dirty="0"/>
              <a:t> </a:t>
            </a:r>
            <a:r>
              <a:rPr lang="en-US" sz="2400" dirty="0" err="1"/>
              <a:t>perusahaan</a:t>
            </a:r>
            <a:r>
              <a:rPr lang="en-US" sz="2400" dirty="0"/>
              <a:t> </a:t>
            </a:r>
            <a:r>
              <a:rPr lang="en-US" sz="2400" dirty="0" err="1"/>
              <a:t>industri</a:t>
            </a:r>
            <a:r>
              <a:rPr lang="en-US" sz="2400" dirty="0"/>
              <a:t> </a:t>
            </a:r>
            <a:r>
              <a:rPr lang="en-US" sz="2400" dirty="0" err="1"/>
              <a:t>menengah</a:t>
            </a:r>
            <a:r>
              <a:rPr lang="en-US" sz="2400" dirty="0"/>
              <a:t>. 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Metode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terdiri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empat</a:t>
            </a:r>
            <a:r>
              <a:rPr lang="en-US" sz="2400" dirty="0"/>
              <a:t> </a:t>
            </a:r>
            <a:r>
              <a:rPr lang="en-US" sz="2400" dirty="0" err="1"/>
              <a:t>langkah</a:t>
            </a:r>
            <a:r>
              <a:rPr lang="en-US" sz="2400" dirty="0"/>
              <a:t> </a:t>
            </a:r>
            <a:r>
              <a:rPr lang="en-US" sz="2400" dirty="0" err="1"/>
              <a:t>yaitu</a:t>
            </a:r>
            <a:r>
              <a:rPr lang="en-US" sz="2400" dirty="0"/>
              <a:t> data mining </a:t>
            </a:r>
            <a:r>
              <a:rPr lang="en-US" sz="2400" dirty="0" err="1"/>
              <a:t>dari</a:t>
            </a:r>
            <a:r>
              <a:rPr lang="en-US" sz="2400" dirty="0"/>
              <a:t> data </a:t>
            </a:r>
            <a:r>
              <a:rPr lang="en-US" sz="2400" dirty="0" err="1"/>
              <a:t>riwayat</a:t>
            </a:r>
            <a:r>
              <a:rPr lang="en-US" sz="2400" dirty="0"/>
              <a:t> </a:t>
            </a:r>
            <a:r>
              <a:rPr lang="en-US" sz="2400" dirty="0" err="1"/>
              <a:t>transaksi</a:t>
            </a:r>
            <a:r>
              <a:rPr lang="en-US" sz="2400" dirty="0"/>
              <a:t> </a:t>
            </a:r>
            <a:r>
              <a:rPr lang="en-US" sz="2400" dirty="0" err="1"/>
              <a:t>penjualan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r>
              <a:rPr lang="en-US" sz="2400" dirty="0"/>
              <a:t>, </a:t>
            </a:r>
            <a:r>
              <a:rPr lang="en-US" sz="2400" dirty="0" err="1"/>
              <a:t>pemodelan</a:t>
            </a:r>
            <a:r>
              <a:rPr lang="en-US" sz="2400" dirty="0"/>
              <a:t> data mining </a:t>
            </a:r>
            <a:r>
              <a:rPr lang="en-US" sz="2400" dirty="0" err="1"/>
              <a:t>menggunakan</a:t>
            </a:r>
            <a:r>
              <a:rPr lang="en-US" sz="2400" dirty="0"/>
              <a:t> RFM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algoritma</a:t>
            </a:r>
            <a:r>
              <a:rPr lang="en-US" sz="2400" dirty="0"/>
              <a:t> K-</a:t>
            </a:r>
            <a:r>
              <a:rPr lang="en-US" sz="2400" dirty="0" err="1"/>
              <a:t>Means.dan</a:t>
            </a:r>
            <a:r>
              <a:rPr lang="en-US" sz="2400" dirty="0"/>
              <a:t> </a:t>
            </a:r>
            <a:r>
              <a:rPr lang="en-US" sz="2400" dirty="0" err="1"/>
              <a:t>klasifikasi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desicion</a:t>
            </a:r>
            <a:r>
              <a:rPr lang="en-US" sz="2400" dirty="0"/>
              <a:t> tree.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Penelitian</a:t>
            </a:r>
            <a:r>
              <a:rPr lang="en-US" sz="2400" dirty="0"/>
              <a:t> : model data mining RFM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perusahaan</a:t>
            </a:r>
            <a:r>
              <a:rPr lang="en-US" sz="2400" dirty="0"/>
              <a:t> </a:t>
            </a:r>
            <a:r>
              <a:rPr lang="en-US" sz="2400" dirty="0" err="1"/>
              <a:t>industri</a:t>
            </a:r>
            <a:r>
              <a:rPr lang="en-US" sz="2400" dirty="0"/>
              <a:t> </a:t>
            </a:r>
            <a:r>
              <a:rPr lang="en-US" sz="2400" dirty="0" err="1"/>
              <a:t>menengah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memberikan</a:t>
            </a:r>
            <a:r>
              <a:rPr lang="en-US" sz="2400" dirty="0"/>
              <a:t> </a:t>
            </a:r>
            <a:r>
              <a:rPr lang="en-US" sz="2400" dirty="0" err="1"/>
              <a:t>rekomendasi</a:t>
            </a:r>
            <a:r>
              <a:rPr lang="en-US" sz="2400" dirty="0"/>
              <a:t> </a:t>
            </a:r>
            <a:r>
              <a:rPr lang="en-US" sz="2400" dirty="0" err="1"/>
              <a:t>empat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karakteristik</a:t>
            </a:r>
            <a:r>
              <a:rPr lang="en-US" sz="2400" dirty="0"/>
              <a:t> </a:t>
            </a:r>
            <a:r>
              <a:rPr lang="en-US" sz="2400" dirty="0" err="1"/>
              <a:t>masing-masing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melakukan</a:t>
            </a:r>
            <a:r>
              <a:rPr lang="en-US" sz="2400" dirty="0"/>
              <a:t> </a:t>
            </a:r>
            <a:r>
              <a:rPr lang="en-US" sz="2400" dirty="0" err="1"/>
              <a:t>pelanggan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821EA-1FC5-7CD8-8471-E0B471795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44" t="17972" r="19940" b="4887"/>
          <a:stretch/>
        </p:blipFill>
        <p:spPr>
          <a:xfrm>
            <a:off x="12248416" y="2142980"/>
            <a:ext cx="6039312" cy="8062956"/>
          </a:xfrm>
          <a:prstGeom prst="rect">
            <a:avLst/>
          </a:prstGeom>
        </p:spPr>
      </p:pic>
      <p:sp>
        <p:nvSpPr>
          <p:cNvPr id="5" name="フッター プレースホルダー 2">
            <a:extLst>
              <a:ext uri="{FF2B5EF4-FFF2-40B4-BE49-F238E27FC236}">
                <a16:creationId xmlns:a16="http://schemas.microsoft.com/office/drawing/2014/main" id="{01623E3E-B26C-5931-5B7C-73B9E423C981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42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56" t="18149" r="51459" b="12219"/>
          <a:stretch/>
        </p:blipFill>
        <p:spPr>
          <a:xfrm>
            <a:off x="1471961" y="604693"/>
            <a:ext cx="5886128" cy="8115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608" t="27332" r="23555" b="23314"/>
          <a:stretch/>
        </p:blipFill>
        <p:spPr>
          <a:xfrm>
            <a:off x="8601109" y="1583473"/>
            <a:ext cx="6116040" cy="6311754"/>
          </a:xfrm>
          <a:prstGeom prst="rect">
            <a:avLst/>
          </a:prstGeom>
        </p:spPr>
      </p:pic>
      <p:sp>
        <p:nvSpPr>
          <p:cNvPr id="6" name="フッター プレースホルダー 2">
            <a:extLst>
              <a:ext uri="{FF2B5EF4-FFF2-40B4-BE49-F238E27FC236}">
                <a16:creationId xmlns:a16="http://schemas.microsoft.com/office/drawing/2014/main" id="{B000DFD9-B594-AFFD-F686-D51983E60C0A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1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1"/>
          </p:nvPr>
        </p:nvSpPr>
        <p:spPr>
          <a:xfrm>
            <a:off x="11591365" y="442570"/>
            <a:ext cx="6699810" cy="1793403"/>
          </a:xfrm>
        </p:spPr>
        <p:txBody>
          <a:bodyPr/>
          <a:lstStyle/>
          <a:p>
            <a:pPr algn="ctr"/>
            <a:r>
              <a:rPr lang="en-US" altLang="ja-JP" dirty="0"/>
              <a:t>one to one</a:t>
            </a:r>
          </a:p>
          <a:p>
            <a:pPr algn="ctr"/>
            <a:r>
              <a:rPr lang="en-US" altLang="ja-JP" dirty="0"/>
              <a:t>Marketing</a:t>
            </a:r>
            <a:endParaRPr lang="ja-JP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924532" y="450020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Mining information users’ knowledge for one-to-one marketing on information appliance </a:t>
            </a:r>
          </a:p>
          <a:p>
            <a:pPr algn="ctr"/>
            <a:r>
              <a:rPr lang="en-US" dirty="0"/>
              <a:t>Shu-Hsien et.al (2009)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4532" y="2486208"/>
            <a:ext cx="103861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Abstrak</a:t>
            </a:r>
            <a:endParaRPr lang="en-US" sz="2000" b="1" dirty="0"/>
          </a:p>
          <a:p>
            <a:r>
              <a:rPr lang="en-US" sz="2000" dirty="0" err="1"/>
              <a:t>Permasalahan</a:t>
            </a:r>
            <a:r>
              <a:rPr lang="en-US" sz="2000" dirty="0"/>
              <a:t> : One to one marketing </a:t>
            </a:r>
            <a:r>
              <a:rPr lang="en-US" sz="2000" dirty="0" err="1"/>
              <a:t>berbeda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metode</a:t>
            </a:r>
            <a:r>
              <a:rPr lang="en-US" sz="2000" dirty="0"/>
              <a:t> </a:t>
            </a:r>
            <a:r>
              <a:rPr lang="en-US" sz="2000" dirty="0" err="1"/>
              <a:t>tradiosional</a:t>
            </a:r>
            <a:r>
              <a:rPr lang="en-US" sz="2000" dirty="0"/>
              <a:t> marketing  </a:t>
            </a:r>
            <a:r>
              <a:rPr lang="en-US" sz="2000" dirty="0" err="1"/>
              <a:t>karena</a:t>
            </a:r>
            <a:r>
              <a:rPr lang="en-US" sz="2000" dirty="0"/>
              <a:t> </a:t>
            </a:r>
            <a:r>
              <a:rPr lang="en-US" sz="2000" dirty="0" err="1"/>
              <a:t>berfokus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kepuasan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berorientasi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 </a:t>
            </a:r>
            <a:r>
              <a:rPr lang="en-US" sz="2000" dirty="0" err="1"/>
              <a:t>daripada</a:t>
            </a:r>
            <a:r>
              <a:rPr lang="en-US" sz="2000" dirty="0"/>
              <a:t> </a:t>
            </a:r>
            <a:r>
              <a:rPr lang="en-US" sz="2000" dirty="0" err="1"/>
              <a:t>berfokus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pemasaran</a:t>
            </a:r>
            <a:r>
              <a:rPr lang="en-US" sz="2000" dirty="0"/>
              <a:t> </a:t>
            </a:r>
            <a:r>
              <a:rPr lang="en-US" sz="2000" dirty="0" err="1"/>
              <a:t>massal</a:t>
            </a:r>
            <a:r>
              <a:rPr lang="en-US" sz="2000" dirty="0"/>
              <a:t> </a:t>
            </a:r>
            <a:r>
              <a:rPr lang="en-US" sz="2000" dirty="0" err="1"/>
              <a:t>konsumen</a:t>
            </a:r>
            <a:r>
              <a:rPr lang="en-US" sz="2000" dirty="0"/>
              <a:t>;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demikian</a:t>
            </a:r>
            <a:r>
              <a:rPr lang="en-US" sz="2000" dirty="0"/>
              <a:t>, </a:t>
            </a:r>
            <a:r>
              <a:rPr lang="en-US" sz="2000" dirty="0" err="1"/>
              <a:t>pemasar</a:t>
            </a:r>
            <a:r>
              <a:rPr lang="en-US" sz="2000" dirty="0"/>
              <a:t> </a:t>
            </a:r>
            <a:r>
              <a:rPr lang="en-US" sz="2000" dirty="0" err="1"/>
              <a:t>tatap</a:t>
            </a:r>
            <a:r>
              <a:rPr lang="en-US" sz="2000" dirty="0"/>
              <a:t> </a:t>
            </a:r>
            <a:r>
              <a:rPr lang="en-US" sz="2000" dirty="0" err="1"/>
              <a:t>muka</a:t>
            </a:r>
            <a:r>
              <a:rPr lang="en-US" sz="2000" dirty="0"/>
              <a:t> </a:t>
            </a:r>
            <a:r>
              <a:rPr lang="en-US" sz="2000" dirty="0" err="1"/>
              <a:t>mencoba</a:t>
            </a:r>
            <a:r>
              <a:rPr lang="en-US" sz="2000" dirty="0"/>
              <a:t> </a:t>
            </a:r>
            <a:r>
              <a:rPr lang="en-US" sz="2000" dirty="0" err="1"/>
              <a:t>menemukan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layanan</a:t>
            </a:r>
            <a:r>
              <a:rPr lang="en-US" sz="2000" dirty="0"/>
              <a:t> yang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berbeda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 yang </a:t>
            </a:r>
            <a:r>
              <a:rPr lang="en-US" sz="2000" dirty="0" err="1"/>
              <a:t>sama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pPr algn="just"/>
            <a:r>
              <a:rPr lang="en-US" sz="2000" dirty="0" err="1"/>
              <a:t>Solusi</a:t>
            </a:r>
            <a:r>
              <a:rPr lang="en-US" sz="2000" dirty="0"/>
              <a:t> : </a:t>
            </a:r>
            <a:r>
              <a:rPr lang="en-US" sz="2000" dirty="0" err="1"/>
              <a:t>Membangun</a:t>
            </a:r>
            <a:r>
              <a:rPr lang="en-US" sz="2000" dirty="0"/>
              <a:t> </a:t>
            </a:r>
            <a:r>
              <a:rPr lang="en-US" sz="2000" dirty="0" err="1"/>
              <a:t>potensi</a:t>
            </a:r>
            <a:r>
              <a:rPr lang="en-US" sz="2000" dirty="0"/>
              <a:t> cross selling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penawaran</a:t>
            </a:r>
            <a:r>
              <a:rPr lang="en-US" sz="2000" dirty="0"/>
              <a:t> </a:t>
            </a:r>
            <a:r>
              <a:rPr lang="en-US" sz="2000" dirty="0" err="1"/>
              <a:t>satu-ke-satu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analisis</a:t>
            </a:r>
            <a:r>
              <a:rPr lang="en-US" sz="2000" dirty="0"/>
              <a:t> </a:t>
            </a:r>
            <a:r>
              <a:rPr lang="en-US" sz="2000" dirty="0" err="1"/>
              <a:t>bauran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(marketing mix), </a:t>
            </a:r>
            <a:r>
              <a:rPr lang="en-US" sz="2000" dirty="0" err="1"/>
              <a:t>meningkatkan</a:t>
            </a:r>
            <a:r>
              <a:rPr lang="en-US" sz="2000" dirty="0"/>
              <a:t> </a:t>
            </a:r>
            <a:r>
              <a:rPr lang="en-US" sz="2000" dirty="0" err="1"/>
              <a:t>hubungan</a:t>
            </a:r>
            <a:r>
              <a:rPr lang="en-US" sz="2000" dirty="0"/>
              <a:t>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pelanggan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penawaran</a:t>
            </a:r>
            <a:r>
              <a:rPr lang="en-US" sz="2000" dirty="0"/>
              <a:t> yang </a:t>
            </a:r>
            <a:r>
              <a:rPr lang="en-US" sz="2000" dirty="0" err="1"/>
              <a:t>dipersonalisasi</a:t>
            </a:r>
            <a:r>
              <a:rPr lang="en-US" sz="2000" dirty="0"/>
              <a:t> </a:t>
            </a:r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pengetahuan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memahami</a:t>
            </a:r>
            <a:r>
              <a:rPr lang="en-US" sz="2000" dirty="0"/>
              <a:t> </a:t>
            </a:r>
            <a:r>
              <a:rPr lang="en-US" sz="2000" dirty="0" err="1"/>
              <a:t>kebutuhan</a:t>
            </a:r>
            <a:r>
              <a:rPr lang="en-US" sz="2000" dirty="0"/>
              <a:t> </a:t>
            </a:r>
            <a:r>
              <a:rPr lang="en-US" sz="2000" dirty="0" err="1"/>
              <a:t>pengguna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membuat</a:t>
            </a:r>
            <a:r>
              <a:rPr lang="en-US" sz="2000" dirty="0"/>
              <a:t> saran yang </a:t>
            </a:r>
            <a:r>
              <a:rPr lang="en-US" sz="2000" dirty="0" err="1"/>
              <a:t>berguna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pengembangan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</a:t>
            </a:r>
            <a:r>
              <a:rPr lang="en-US" sz="2000" dirty="0" err="1"/>
              <a:t>baru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one to one marketing </a:t>
            </a:r>
            <a:r>
              <a:rPr lang="en-US" sz="2000" dirty="0" err="1"/>
              <a:t>menjadi</a:t>
            </a:r>
            <a:r>
              <a:rPr lang="en-US" sz="2000" dirty="0"/>
              <a:t> </a:t>
            </a:r>
            <a:r>
              <a:rPr lang="en-US" sz="2000" dirty="0" err="1"/>
              <a:t>isu</a:t>
            </a:r>
            <a:r>
              <a:rPr lang="en-US" sz="2000" dirty="0"/>
              <a:t> </a:t>
            </a:r>
            <a:r>
              <a:rPr lang="en-US" sz="2000" dirty="0" err="1"/>
              <a:t>kritis</a:t>
            </a:r>
            <a:r>
              <a:rPr lang="en-US" sz="2000" dirty="0"/>
              <a:t> </a:t>
            </a:r>
            <a:r>
              <a:rPr lang="en-US" sz="2000" dirty="0" err="1"/>
              <a:t>bagi</a:t>
            </a:r>
            <a:r>
              <a:rPr lang="en-US" sz="2000" dirty="0"/>
              <a:t> </a:t>
            </a:r>
            <a:r>
              <a:rPr lang="en-US" sz="2000" dirty="0" err="1"/>
              <a:t>perusahaan</a:t>
            </a:r>
            <a:r>
              <a:rPr lang="en-US" sz="2000" dirty="0"/>
              <a:t> </a:t>
            </a:r>
            <a:r>
              <a:rPr lang="en-US" sz="2000" dirty="0" err="1"/>
              <a:t>alat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. </a:t>
            </a:r>
          </a:p>
          <a:p>
            <a:r>
              <a:rPr lang="en-US" sz="2000" dirty="0"/>
              <a:t>Paper </a:t>
            </a:r>
            <a:r>
              <a:rPr lang="en-US" sz="2000" dirty="0" err="1"/>
              <a:t>ini</a:t>
            </a:r>
            <a:r>
              <a:rPr lang="en-US" sz="2000" dirty="0"/>
              <a:t> </a:t>
            </a:r>
            <a:r>
              <a:rPr lang="en-US" sz="2000" dirty="0" err="1"/>
              <a:t>mengusulkan</a:t>
            </a:r>
            <a:r>
              <a:rPr lang="en-US" sz="2000" dirty="0"/>
              <a:t> </a:t>
            </a:r>
            <a:r>
              <a:rPr lang="en-US" sz="2000" dirty="0" err="1"/>
              <a:t>aturan</a:t>
            </a:r>
            <a:r>
              <a:rPr lang="en-US" sz="2000" dirty="0"/>
              <a:t> </a:t>
            </a:r>
            <a:r>
              <a:rPr lang="en-US" sz="2000" dirty="0" err="1"/>
              <a:t>asosiasi</a:t>
            </a:r>
            <a:r>
              <a:rPr lang="en-US" sz="2000" dirty="0"/>
              <a:t>, </a:t>
            </a:r>
            <a:r>
              <a:rPr lang="en-US" sz="2000" dirty="0" err="1"/>
              <a:t>analisis</a:t>
            </a:r>
            <a:r>
              <a:rPr lang="en-US" sz="2000" dirty="0"/>
              <a:t> clustering </a:t>
            </a:r>
            <a:r>
              <a:rPr lang="en-US" sz="2000" dirty="0" err="1"/>
              <a:t>dan</a:t>
            </a:r>
            <a:r>
              <a:rPr lang="en-US" sz="2000" dirty="0"/>
              <a:t> CART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metodologi</a:t>
            </a:r>
            <a:r>
              <a:rPr lang="en-US" sz="2000" dirty="0"/>
              <a:t> data-mining yang </a:t>
            </a:r>
            <a:r>
              <a:rPr lang="en-US" sz="2000" dirty="0" err="1"/>
              <a:t>diimplementasikan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produk</a:t>
            </a:r>
            <a:r>
              <a:rPr lang="en-US" sz="2000" dirty="0"/>
              <a:t> </a:t>
            </a:r>
            <a:r>
              <a:rPr lang="en-US" sz="2000" dirty="0" err="1"/>
              <a:t>pertambangan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pengetahuan</a:t>
            </a:r>
            <a:r>
              <a:rPr lang="en-US" sz="2000" dirty="0"/>
              <a:t> </a:t>
            </a:r>
            <a:r>
              <a:rPr lang="en-US" sz="2000" dirty="0" err="1"/>
              <a:t>pemasaran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pengguna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Hasilnta</a:t>
            </a:r>
            <a:r>
              <a:rPr lang="en-US" sz="2000" dirty="0"/>
              <a:t> : </a:t>
            </a:r>
            <a:r>
              <a:rPr lang="en-US" sz="2000" dirty="0" err="1"/>
              <a:t>Ekstraksi</a:t>
            </a:r>
            <a:r>
              <a:rPr lang="en-US" sz="2000" dirty="0"/>
              <a:t> </a:t>
            </a:r>
            <a:r>
              <a:rPr lang="en-US" sz="2000" dirty="0" err="1"/>
              <a:t>pengetahuan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pengguna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diilustrasikan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pola</a:t>
            </a:r>
            <a:r>
              <a:rPr lang="en-US" sz="2000" dirty="0"/>
              <a:t> </a:t>
            </a:r>
            <a:r>
              <a:rPr lang="en-US" sz="2000" dirty="0" err="1"/>
              <a:t>pengetahuan</a:t>
            </a:r>
            <a:r>
              <a:rPr lang="en-US" sz="2000" dirty="0"/>
              <a:t>, </a:t>
            </a:r>
            <a:r>
              <a:rPr lang="en-US" sz="2000" dirty="0" err="1"/>
              <a:t>aturan</a:t>
            </a:r>
            <a:r>
              <a:rPr lang="en-US" sz="2000" dirty="0"/>
              <a:t>, </a:t>
            </a:r>
            <a:r>
              <a:rPr lang="en-US" sz="2000" dirty="0" err="1"/>
              <a:t>kelompok</a:t>
            </a:r>
            <a:r>
              <a:rPr lang="en-US" sz="2000" dirty="0"/>
              <a:t>,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pohon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mengajukan</a:t>
            </a:r>
            <a:r>
              <a:rPr lang="en-US" sz="2000" dirty="0"/>
              <a:t> saran </a:t>
            </a:r>
            <a:r>
              <a:rPr lang="en-US" sz="2000" dirty="0" err="1"/>
              <a:t>tentang</a:t>
            </a:r>
            <a:r>
              <a:rPr lang="en-US" sz="2000" dirty="0"/>
              <a:t> one to one marketing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alat</a:t>
            </a:r>
            <a:r>
              <a:rPr lang="en-US" sz="2000" dirty="0"/>
              <a:t> </a:t>
            </a:r>
            <a:r>
              <a:rPr lang="en-US" sz="2000" dirty="0" err="1"/>
              <a:t>informasi</a:t>
            </a:r>
            <a:r>
              <a:rPr lang="en-US" sz="2000" dirty="0"/>
              <a:t> </a:t>
            </a:r>
            <a:r>
              <a:rPr lang="en-US" sz="2000" dirty="0" err="1"/>
              <a:t>perusahaan</a:t>
            </a:r>
            <a:endParaRPr lang="en-US" sz="2000" dirty="0"/>
          </a:p>
        </p:txBody>
      </p:sp>
      <p:sp>
        <p:nvSpPr>
          <p:cNvPr id="4" name="フッター プレースホルダー 2">
            <a:extLst>
              <a:ext uri="{FF2B5EF4-FFF2-40B4-BE49-F238E27FC236}">
                <a16:creationId xmlns:a16="http://schemas.microsoft.com/office/drawing/2014/main" id="{4E87032F-4504-8AE6-5552-E13900DDE407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0"/>
    </mc:Choice>
    <mc:Fallback xmlns="">
      <p:transition advTm="303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2571" t="21792" r="33054" b="3270"/>
          <a:stretch/>
        </p:blipFill>
        <p:spPr>
          <a:xfrm>
            <a:off x="1293535" y="-52065"/>
            <a:ext cx="8159262" cy="9609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585" t="22923" r="33359" b="3836"/>
          <a:stretch/>
        </p:blipFill>
        <p:spPr>
          <a:xfrm>
            <a:off x="9814285" y="536713"/>
            <a:ext cx="7573748" cy="8311866"/>
          </a:xfrm>
          <a:prstGeom prst="rect">
            <a:avLst/>
          </a:prstGeom>
        </p:spPr>
      </p:pic>
      <p:sp>
        <p:nvSpPr>
          <p:cNvPr id="2" name="フッター プレースホルダー 2">
            <a:extLst>
              <a:ext uri="{FF2B5EF4-FFF2-40B4-BE49-F238E27FC236}">
                <a16:creationId xmlns:a16="http://schemas.microsoft.com/office/drawing/2014/main" id="{2A9287BC-33D6-D662-A2B2-ED247E234052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50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1"/>
          </p:nvPr>
        </p:nvSpPr>
        <p:spPr>
          <a:xfrm>
            <a:off x="11136832" y="2259251"/>
            <a:ext cx="7154343" cy="1793403"/>
          </a:xfrm>
        </p:spPr>
        <p:txBody>
          <a:bodyPr/>
          <a:lstStyle/>
          <a:p>
            <a:r>
              <a:rPr lang="en-US" altLang="ja-JP" dirty="0"/>
              <a:t>CUSTOMER DEVELOPMENT</a:t>
            </a:r>
            <a:endParaRPr lang="ja-JP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3882382" y="3997551"/>
            <a:ext cx="66731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/>
              <a:t>Topik</a:t>
            </a:r>
            <a:r>
              <a:rPr lang="en-US" sz="4000" b="1" dirty="0"/>
              <a:t> </a:t>
            </a:r>
            <a:r>
              <a:rPr lang="en-US" sz="4000" b="1" dirty="0" err="1"/>
              <a:t>Penelitian</a:t>
            </a:r>
            <a:endParaRPr lang="en-US" sz="4000" b="1" dirty="0"/>
          </a:p>
          <a:p>
            <a:pPr algn="just"/>
            <a:endParaRPr lang="en-US" sz="4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Customer Lifetime Value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Up/Cross Selling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Market Basket Analysis</a:t>
            </a:r>
          </a:p>
          <a:p>
            <a:pPr marL="514350" indent="-514350" algn="just">
              <a:buFont typeface="+mj-lt"/>
              <a:buAutoNum type="arabicPeriod"/>
            </a:pPr>
            <a:endParaRPr lang="en-US" sz="4000" dirty="0"/>
          </a:p>
        </p:txBody>
      </p:sp>
      <p:sp>
        <p:nvSpPr>
          <p:cNvPr id="4" name="フッター プレースホルダー 2">
            <a:extLst>
              <a:ext uri="{FF2B5EF4-FFF2-40B4-BE49-F238E27FC236}">
                <a16:creationId xmlns:a16="http://schemas.microsoft.com/office/drawing/2014/main" id="{FF95EA3A-6D3B-ABC9-0886-EE0E14CD9643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35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0"/>
    </mc:Choice>
    <mc:Fallback xmlns="">
      <p:transition advTm="303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1717930" y="1633386"/>
            <a:ext cx="6400799" cy="1793403"/>
          </a:xfrm>
        </p:spPr>
        <p:txBody>
          <a:bodyPr/>
          <a:lstStyle/>
          <a:p>
            <a:r>
              <a:rPr lang="en-US" dirty="0"/>
              <a:t>Customer Lifetime Value (CLV)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73526"/>
            <a:ext cx="107321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Analysis for Customer Lifetime Value Categorization with RFM Model</a:t>
            </a:r>
          </a:p>
          <a:p>
            <a:pPr algn="ctr"/>
            <a:r>
              <a:rPr lang="en-US" dirty="0"/>
              <a:t>Siti Monalisa, Putri Nadya</a:t>
            </a:r>
          </a:p>
        </p:txBody>
      </p:sp>
      <p:sp>
        <p:nvSpPr>
          <p:cNvPr id="9" name="Rectangle 8"/>
          <p:cNvSpPr/>
          <p:nvPr/>
        </p:nvSpPr>
        <p:spPr>
          <a:xfrm>
            <a:off x="319773" y="2786732"/>
            <a:ext cx="1138636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/>
              <a:t>Abstrak</a:t>
            </a:r>
            <a:endParaRPr lang="en-US" sz="2200" b="1" dirty="0"/>
          </a:p>
          <a:p>
            <a:pPr algn="just"/>
            <a:endParaRPr lang="en-US" sz="2200" dirty="0"/>
          </a:p>
          <a:p>
            <a:pPr algn="just"/>
            <a:r>
              <a:rPr lang="en-US" sz="2200" dirty="0" err="1"/>
              <a:t>Perlakuan</a:t>
            </a:r>
            <a:r>
              <a:rPr lang="en-US" sz="2200" dirty="0"/>
              <a:t> yang </a:t>
            </a:r>
            <a:r>
              <a:rPr lang="en-US" sz="2200" dirty="0" err="1"/>
              <a:t>sama</a:t>
            </a:r>
            <a:r>
              <a:rPr lang="en-US" sz="2200" dirty="0"/>
              <a:t> </a:t>
            </a:r>
            <a:r>
              <a:rPr lang="en-US" sz="2200" dirty="0" err="1"/>
              <a:t>terhadap</a:t>
            </a:r>
            <a:r>
              <a:rPr lang="en-US" sz="2200" dirty="0"/>
              <a:t> </a:t>
            </a:r>
            <a:r>
              <a:rPr lang="en-US" sz="2200" dirty="0" err="1"/>
              <a:t>semua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menyebabkan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yang </a:t>
            </a:r>
            <a:r>
              <a:rPr lang="en-US" sz="2200" dirty="0" err="1"/>
              <a:t>tidak</a:t>
            </a:r>
            <a:r>
              <a:rPr lang="en-US" sz="2200" dirty="0"/>
              <a:t> </a:t>
            </a:r>
            <a:r>
              <a:rPr lang="en-US" sz="2200" dirty="0" err="1"/>
              <a:t>begitu</a:t>
            </a:r>
            <a:r>
              <a:rPr lang="en-US" sz="2200" dirty="0"/>
              <a:t> </a:t>
            </a:r>
            <a:r>
              <a:rPr lang="en-US" sz="2200" dirty="0" err="1"/>
              <a:t>berharga</a:t>
            </a:r>
            <a:r>
              <a:rPr lang="en-US" sz="2200" dirty="0"/>
              <a:t> </a:t>
            </a:r>
            <a:r>
              <a:rPr lang="en-US" sz="2200" dirty="0" err="1"/>
              <a:t>akan</a:t>
            </a:r>
            <a:r>
              <a:rPr lang="en-US" sz="2200" dirty="0"/>
              <a:t> </a:t>
            </a:r>
            <a:r>
              <a:rPr lang="en-US" sz="2200" dirty="0" err="1"/>
              <a:t>menjadi</a:t>
            </a:r>
            <a:r>
              <a:rPr lang="en-US" sz="2200" dirty="0"/>
              <a:t> </a:t>
            </a:r>
            <a:r>
              <a:rPr lang="en-US" sz="2200" dirty="0" err="1"/>
              <a:t>penghancur</a:t>
            </a:r>
            <a:r>
              <a:rPr lang="en-US" sz="2200" dirty="0"/>
              <a:t> </a:t>
            </a:r>
            <a:r>
              <a:rPr lang="en-US" sz="2200" dirty="0" err="1"/>
              <a:t>nilai</a:t>
            </a:r>
            <a:r>
              <a:rPr lang="en-US" sz="2200" dirty="0"/>
              <a:t> </a:t>
            </a:r>
            <a:r>
              <a:rPr lang="en-US" sz="2200" dirty="0" err="1"/>
              <a:t>daripada</a:t>
            </a:r>
            <a:r>
              <a:rPr lang="en-US" sz="2200" dirty="0"/>
              <a:t> </a:t>
            </a:r>
            <a:r>
              <a:rPr lang="en-US" sz="2200" dirty="0" err="1"/>
              <a:t>pencipta</a:t>
            </a:r>
            <a:r>
              <a:rPr lang="en-US" sz="2200" dirty="0"/>
              <a:t> </a:t>
            </a:r>
            <a:r>
              <a:rPr lang="en-US" sz="2200" dirty="0" err="1"/>
              <a:t>nilai</a:t>
            </a:r>
            <a:r>
              <a:rPr lang="en-US" sz="2200" dirty="0"/>
              <a:t>. </a:t>
            </a:r>
            <a:r>
              <a:rPr lang="en-US" sz="2200" dirty="0" err="1"/>
              <a:t>Pemberian</a:t>
            </a:r>
            <a:r>
              <a:rPr lang="en-US" sz="2200" dirty="0"/>
              <a:t> </a:t>
            </a:r>
            <a:r>
              <a:rPr lang="en-US" sz="2200" dirty="0" err="1"/>
              <a:t>diskon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promo </a:t>
            </a:r>
            <a:r>
              <a:rPr lang="en-US" sz="2200" dirty="0" err="1"/>
              <a:t>kepada</a:t>
            </a:r>
            <a:r>
              <a:rPr lang="en-US" sz="2200" dirty="0"/>
              <a:t> </a:t>
            </a:r>
            <a:r>
              <a:rPr lang="en-US" sz="2200" dirty="0" err="1"/>
              <a:t>seluruh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belum</a:t>
            </a:r>
            <a:r>
              <a:rPr lang="en-US" sz="2200" dirty="0"/>
              <a:t> </a:t>
            </a:r>
            <a:r>
              <a:rPr lang="en-US" sz="2200" dirty="0" err="1"/>
              <a:t>memberikan</a:t>
            </a:r>
            <a:r>
              <a:rPr lang="en-US" sz="2200" dirty="0"/>
              <a:t> </a:t>
            </a:r>
            <a:r>
              <a:rPr lang="en-US" sz="2200" dirty="0" err="1"/>
              <a:t>keuntungan</a:t>
            </a:r>
            <a:r>
              <a:rPr lang="en-US" sz="2200" dirty="0"/>
              <a:t> </a:t>
            </a:r>
            <a:r>
              <a:rPr lang="en-US" sz="2200" dirty="0" err="1"/>
              <a:t>bagi</a:t>
            </a:r>
            <a:r>
              <a:rPr lang="en-US" sz="2200" dirty="0"/>
              <a:t> </a:t>
            </a:r>
            <a:r>
              <a:rPr lang="en-US" sz="2200" dirty="0" err="1"/>
              <a:t>perusahaan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mempertahankan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 err="1"/>
              <a:t>Portofolio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dianalisis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transaksi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.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adanya</a:t>
            </a:r>
            <a:r>
              <a:rPr lang="en-US" sz="2200" dirty="0"/>
              <a:t> data </a:t>
            </a:r>
            <a:r>
              <a:rPr lang="en-US" sz="2200" dirty="0" err="1"/>
              <a:t>transaksi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, </a:t>
            </a:r>
            <a:r>
              <a:rPr lang="en-US" sz="2200" dirty="0" err="1"/>
              <a:t>perusahaan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mengetahui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potensial</a:t>
            </a:r>
            <a:r>
              <a:rPr lang="en-US" sz="2200" dirty="0"/>
              <a:t> mana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mana yang </a:t>
            </a:r>
            <a:r>
              <a:rPr lang="en-US" sz="2200" dirty="0" err="1"/>
              <a:t>memang</a:t>
            </a:r>
            <a:r>
              <a:rPr lang="en-US" sz="2200" dirty="0"/>
              <a:t> </a:t>
            </a:r>
            <a:r>
              <a:rPr lang="en-US" sz="2200" dirty="0" err="1"/>
              <a:t>memberikan</a:t>
            </a:r>
            <a:r>
              <a:rPr lang="en-US" sz="2200" dirty="0"/>
              <a:t> </a:t>
            </a:r>
            <a:r>
              <a:rPr lang="en-US" sz="2200" dirty="0" err="1"/>
              <a:t>nilai</a:t>
            </a:r>
            <a:r>
              <a:rPr lang="en-US" sz="2200" dirty="0"/>
              <a:t> </a:t>
            </a:r>
            <a:r>
              <a:rPr lang="en-US" sz="2200" dirty="0" err="1"/>
              <a:t>kurang</a:t>
            </a:r>
            <a:r>
              <a:rPr lang="en-US" sz="2200" dirty="0"/>
              <a:t> </a:t>
            </a:r>
            <a:r>
              <a:rPr lang="en-US" sz="2200" dirty="0" err="1"/>
              <a:t>bagi</a:t>
            </a:r>
            <a:r>
              <a:rPr lang="en-US" sz="2200" dirty="0"/>
              <a:t> </a:t>
            </a:r>
            <a:r>
              <a:rPr lang="en-US" sz="2200" dirty="0" err="1"/>
              <a:t>perusahaan</a:t>
            </a:r>
            <a:r>
              <a:rPr lang="en-US" sz="2200" dirty="0"/>
              <a:t>.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 err="1"/>
              <a:t>Analisis</a:t>
            </a:r>
            <a:r>
              <a:rPr lang="en-US" sz="2200" dirty="0"/>
              <a:t> data </a:t>
            </a:r>
            <a:r>
              <a:rPr lang="en-US" sz="2200" dirty="0" err="1"/>
              <a:t>transaksi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dilakukan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mengelompokkan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algoritma</a:t>
            </a:r>
            <a:r>
              <a:rPr lang="en-US" sz="2200" dirty="0"/>
              <a:t> Fuzzy C-means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menggunakan</a:t>
            </a:r>
            <a:r>
              <a:rPr lang="en-US" sz="2200" dirty="0"/>
              <a:t> model RFM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divalidasi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model PCI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perangkinga</a:t>
            </a:r>
            <a:r>
              <a:rPr lang="en-US" sz="2200" dirty="0"/>
              <a:t> </a:t>
            </a:r>
            <a:r>
              <a:rPr lang="en-US" sz="2200" dirty="0" err="1"/>
              <a:t>dengan</a:t>
            </a:r>
            <a:r>
              <a:rPr lang="en-US" sz="2200" dirty="0"/>
              <a:t> </a:t>
            </a:r>
            <a:r>
              <a:rPr lang="en-US" sz="2200" dirty="0" err="1"/>
              <a:t>hasil</a:t>
            </a:r>
            <a:r>
              <a:rPr lang="en-US" sz="2200" dirty="0"/>
              <a:t> </a:t>
            </a:r>
            <a:r>
              <a:rPr lang="en-US" sz="2200" dirty="0" err="1"/>
              <a:t>bobot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perhitungan</a:t>
            </a:r>
            <a:r>
              <a:rPr lang="en-US" sz="2200" dirty="0"/>
              <a:t> AHP </a:t>
            </a:r>
            <a:r>
              <a:rPr lang="en-US" sz="2200" dirty="0" err="1"/>
              <a:t>untuk</a:t>
            </a:r>
            <a:r>
              <a:rPr lang="en-US" sz="2200" dirty="0"/>
              <a:t> </a:t>
            </a:r>
            <a:r>
              <a:rPr lang="en-US" sz="2200" dirty="0" err="1"/>
              <a:t>mengetahui</a:t>
            </a:r>
            <a:r>
              <a:rPr lang="en-US" sz="2200" dirty="0"/>
              <a:t> life value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tersebut</a:t>
            </a:r>
            <a:r>
              <a:rPr lang="en-US" sz="2200" dirty="0"/>
              <a:t> </a:t>
            </a:r>
            <a:r>
              <a:rPr lang="en-US" sz="2200" dirty="0" err="1"/>
              <a:t>sehingga</a:t>
            </a:r>
            <a:r>
              <a:rPr lang="en-US" sz="2200" dirty="0"/>
              <a:t> </a:t>
            </a:r>
            <a:r>
              <a:rPr lang="en-US" sz="2200" dirty="0" err="1"/>
              <a:t>dapat</a:t>
            </a:r>
            <a:r>
              <a:rPr lang="en-US" sz="2200" dirty="0"/>
              <a:t> </a:t>
            </a:r>
            <a:r>
              <a:rPr lang="en-US" sz="2200" dirty="0" err="1"/>
              <a:t>diketahui</a:t>
            </a:r>
            <a:r>
              <a:rPr lang="en-US" sz="2200" dirty="0"/>
              <a:t> </a:t>
            </a:r>
            <a:r>
              <a:rPr lang="en-US" sz="2200" dirty="0" err="1"/>
              <a:t>kelompok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mana yang </a:t>
            </a:r>
            <a:r>
              <a:rPr lang="en-US" sz="2200" dirty="0" err="1"/>
              <a:t>memberikan</a:t>
            </a:r>
            <a:r>
              <a:rPr lang="en-US" sz="2200" dirty="0"/>
              <a:t> </a:t>
            </a:r>
            <a:r>
              <a:rPr lang="en-US" sz="2200" dirty="0" err="1"/>
              <a:t>nilai</a:t>
            </a:r>
            <a:r>
              <a:rPr lang="en-US" sz="2200" dirty="0"/>
              <a:t> </a:t>
            </a:r>
            <a:r>
              <a:rPr lang="en-US" sz="2200" dirty="0" err="1"/>
              <a:t>tinggi</a:t>
            </a:r>
            <a:r>
              <a:rPr lang="en-US" sz="2200" dirty="0"/>
              <a:t> </a:t>
            </a:r>
            <a:r>
              <a:rPr lang="en-US" sz="2200" dirty="0" err="1"/>
              <a:t>bagi</a:t>
            </a:r>
            <a:r>
              <a:rPr lang="en-US" sz="2200" dirty="0"/>
              <a:t> </a:t>
            </a:r>
            <a:r>
              <a:rPr lang="en-US" sz="2200" dirty="0" err="1"/>
              <a:t>perusahaan</a:t>
            </a:r>
            <a:r>
              <a:rPr lang="en-US" sz="2200" dirty="0"/>
              <a:t>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 err="1"/>
              <a:t>Hasil</a:t>
            </a:r>
            <a:r>
              <a:rPr lang="en-US" sz="2200" dirty="0"/>
              <a:t> </a:t>
            </a:r>
            <a:r>
              <a:rPr lang="en-US" sz="2200" dirty="0" err="1"/>
              <a:t>dari</a:t>
            </a:r>
            <a:r>
              <a:rPr lang="en-US" sz="2200" dirty="0"/>
              <a:t> </a:t>
            </a:r>
            <a:r>
              <a:rPr lang="en-US" sz="2200" dirty="0" err="1"/>
              <a:t>penelitian</a:t>
            </a:r>
            <a:r>
              <a:rPr lang="en-US" sz="2200" dirty="0"/>
              <a:t> </a:t>
            </a:r>
            <a:r>
              <a:rPr lang="en-US" sz="2200" dirty="0" err="1"/>
              <a:t>ini</a:t>
            </a:r>
            <a:r>
              <a:rPr lang="en-US" sz="2200" dirty="0"/>
              <a:t> </a:t>
            </a:r>
            <a:r>
              <a:rPr lang="en-US" sz="2200" dirty="0" err="1"/>
              <a:t>dikategorikan</a:t>
            </a:r>
            <a:r>
              <a:rPr lang="en-US" sz="2200" dirty="0"/>
              <a:t> </a:t>
            </a:r>
            <a:r>
              <a:rPr lang="en-US" sz="2200" dirty="0" err="1"/>
              <a:t>sebagai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superstar, </a:t>
            </a:r>
            <a:r>
              <a:rPr lang="en-US" sz="2200" dirty="0" err="1"/>
              <a:t>pelanggan</a:t>
            </a:r>
            <a:r>
              <a:rPr lang="en-US" sz="2200" dirty="0"/>
              <a:t> </a:t>
            </a:r>
            <a:r>
              <a:rPr lang="en-US" sz="2200" dirty="0" err="1"/>
              <a:t>tipikal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pelanggan</a:t>
            </a:r>
            <a:r>
              <a:rPr lang="en-US" sz="2200" dirty="0"/>
              <a:t> dormant. </a:t>
            </a:r>
            <a:r>
              <a:rPr lang="en-US" sz="2200" dirty="0" err="1"/>
              <a:t>Berdasarkan</a:t>
            </a:r>
            <a:r>
              <a:rPr lang="en-US" sz="2200" dirty="0"/>
              <a:t> </a:t>
            </a:r>
            <a:r>
              <a:rPr lang="en-US" sz="2200" dirty="0" err="1"/>
              <a:t>portofolionya</a:t>
            </a:r>
            <a:r>
              <a:rPr lang="en-US" sz="2200" dirty="0"/>
              <a:t>,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744AE2-8B30-8D27-41B0-165472DE5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78" t="21164" r="22416" b="53414"/>
          <a:stretch/>
        </p:blipFill>
        <p:spPr>
          <a:xfrm>
            <a:off x="11865583" y="5655931"/>
            <a:ext cx="6425592" cy="2100981"/>
          </a:xfrm>
          <a:prstGeom prst="rect">
            <a:avLst/>
          </a:prstGeom>
        </p:spPr>
      </p:pic>
      <p:sp>
        <p:nvSpPr>
          <p:cNvPr id="5" name="フッター プレースホルダー 2">
            <a:extLst>
              <a:ext uri="{FF2B5EF4-FFF2-40B4-BE49-F238E27FC236}">
                <a16:creationId xmlns:a16="http://schemas.microsoft.com/office/drawing/2014/main" id="{0845FFF0-7047-FC1A-1D02-E864D00EE7AE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21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1"/>
          </p:nvPr>
        </p:nvSpPr>
        <p:spPr>
          <a:xfrm>
            <a:off x="11042497" y="930829"/>
            <a:ext cx="7154343" cy="994314"/>
          </a:xfrm>
        </p:spPr>
        <p:txBody>
          <a:bodyPr/>
          <a:lstStyle/>
          <a:p>
            <a:pPr algn="ctr"/>
            <a:r>
              <a:rPr kumimoji="1" lang="en-US" altLang="ja-JP" dirty="0"/>
              <a:t>Cross Selling</a:t>
            </a:r>
            <a:endParaRPr kumimoji="1" lang="ja-JP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924532" y="55193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26365" algn="ctr"/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</a:rPr>
              <a:t>Sistem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</a:rPr>
              <a:t>Informasi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Customer Development </a:t>
            </a:r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</a:rPr>
              <a:t>dengan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a typeface="Times New Roman" panose="02020603050405020304" pitchFamily="18" charset="0"/>
              </a:rPr>
              <a:t>Menggunakan</a:t>
            </a:r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 Association Rules</a:t>
            </a:r>
          </a:p>
          <a:p>
            <a:pPr indent="126365" algn="ctr"/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Amelia </a:t>
            </a:r>
            <a:r>
              <a:rPr lang="en-US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Septi</a:t>
            </a: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 </a:t>
            </a:r>
            <a:r>
              <a:rPr lang="en-US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Siti</a:t>
            </a: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Monalisa</a:t>
            </a: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(2018)</a:t>
            </a:r>
            <a:endParaRPr lang="en-US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0654" y="2393131"/>
            <a:ext cx="110397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i-FI" sz="2400" b="1" dirty="0">
                <a:ea typeface="Times New Roman" panose="02020603050405020304" pitchFamily="18" charset="0"/>
              </a:rPr>
              <a:t>Abstrak</a:t>
            </a:r>
            <a:r>
              <a:rPr lang="fi-FI" sz="2400" dirty="0">
                <a:ea typeface="Times New Roman" panose="02020603050405020304" pitchFamily="18" charset="0"/>
              </a:rPr>
              <a:t> </a:t>
            </a:r>
          </a:p>
          <a:p>
            <a:pPr algn="just"/>
            <a:endParaRPr lang="en-US" sz="2400" dirty="0"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ea typeface="Times New Roman" panose="02020603050405020304" pitchFamily="18" charset="0"/>
              </a:rPr>
              <a:t>Permasalahan</a:t>
            </a:r>
            <a:r>
              <a:rPr lang="en-US" sz="2400" dirty="0">
                <a:ea typeface="Times New Roman" panose="02020603050405020304" pitchFamily="18" charset="0"/>
              </a:rPr>
              <a:t> : </a:t>
            </a:r>
            <a:r>
              <a:rPr lang="en-US" sz="2400" dirty="0" err="1">
                <a:ea typeface="Times New Roman" panose="02020603050405020304" pitchFamily="18" charset="0"/>
              </a:rPr>
              <a:t>Jumlah</a:t>
            </a:r>
            <a:r>
              <a:rPr lang="en-US" sz="2400" dirty="0">
                <a:ea typeface="Times New Roman" panose="02020603050405020304" pitchFamily="18" charset="0"/>
              </a:rPr>
              <a:t> data per </a:t>
            </a:r>
            <a:r>
              <a:rPr lang="en-US" sz="2400" dirty="0" err="1">
                <a:ea typeface="Times New Roman" panose="02020603050405020304" pitchFamily="18" charset="0"/>
              </a:rPr>
              <a:t>bulan</a:t>
            </a:r>
            <a:r>
              <a:rPr lang="en-US" sz="2400" dirty="0">
                <a:ea typeface="Times New Roman" panose="02020603050405020304" pitchFamily="18" charset="0"/>
              </a:rPr>
              <a:t> 1500 </a:t>
            </a:r>
            <a:r>
              <a:rPr lang="en-US" sz="2400" dirty="0" err="1">
                <a:ea typeface="Times New Roman" panose="02020603050405020304" pitchFamily="18" charset="0"/>
              </a:rPr>
              <a:t>transaksi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terdiri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dari</a:t>
            </a:r>
            <a:r>
              <a:rPr lang="en-US" sz="2400" dirty="0">
                <a:ea typeface="Times New Roman" panose="02020603050405020304" pitchFamily="18" charset="0"/>
              </a:rPr>
              <a:t> 49 </a:t>
            </a:r>
            <a:r>
              <a:rPr lang="en-US" sz="2400" dirty="0" err="1">
                <a:ea typeface="Times New Roman" panose="02020603050405020304" pitchFamily="18" charset="0"/>
              </a:rPr>
              <a:t>produk</a:t>
            </a:r>
            <a:r>
              <a:rPr lang="en-US" sz="2400" dirty="0">
                <a:ea typeface="Times New Roman" panose="02020603050405020304" pitchFamily="18" charset="0"/>
              </a:rPr>
              <a:t>. data </a:t>
            </a:r>
            <a:r>
              <a:rPr lang="en-US" sz="2400" dirty="0" err="1">
                <a:ea typeface="Times New Roman" panose="02020603050405020304" pitchFamily="18" charset="0"/>
              </a:rPr>
              <a:t>tidak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dimanfaatkan</a:t>
            </a:r>
            <a:r>
              <a:rPr lang="en-US" sz="2400" dirty="0"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a typeface="Times New Roman" panose="02020603050405020304" pitchFamily="18" charset="0"/>
              </a:rPr>
              <a:t>belum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adanya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rekomendasi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produk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kepelanggan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untuk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menambah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nilai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perusahaan</a:t>
            </a:r>
            <a:endParaRPr lang="en-US" sz="2400" dirty="0"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ea typeface="Times New Roman" panose="02020603050405020304" pitchFamily="18" charset="0"/>
              </a:rPr>
              <a:t>Solusi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penelitian</a:t>
            </a:r>
            <a:r>
              <a:rPr lang="en-US" sz="2400" dirty="0">
                <a:ea typeface="Times New Roman" panose="02020603050405020304" pitchFamily="18" charset="0"/>
              </a:rPr>
              <a:t> : </a:t>
            </a:r>
            <a:r>
              <a:rPr lang="en-US" sz="2400" dirty="0" err="1">
                <a:ea typeface="Times New Roman" panose="02020603050405020304" pitchFamily="18" charset="0"/>
              </a:rPr>
              <a:t>memanfaatkan</a:t>
            </a:r>
            <a:r>
              <a:rPr lang="en-US" sz="2400" dirty="0">
                <a:ea typeface="Times New Roman" panose="02020603050405020304" pitchFamily="18" charset="0"/>
              </a:rPr>
              <a:t> data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memberikan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rekomendasi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produk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setiap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pelanggan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sesuai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kelompok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pelanggan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menggunakan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konsep</a:t>
            </a:r>
            <a:r>
              <a:rPr lang="en-US" sz="2400" dirty="0">
                <a:ea typeface="Times New Roman" panose="02020603050405020304" pitchFamily="18" charset="0"/>
              </a:rPr>
              <a:t> cross- selling</a:t>
            </a:r>
          </a:p>
          <a:p>
            <a:pPr algn="just"/>
            <a:endParaRPr lang="en-US" sz="2400" dirty="0"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ea typeface="Times New Roman" panose="02020603050405020304" pitchFamily="18" charset="0"/>
              </a:rPr>
              <a:t>Tahapan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penelitian</a:t>
            </a:r>
            <a:r>
              <a:rPr lang="en-US" sz="2400" dirty="0">
                <a:ea typeface="Times New Roman" panose="02020603050405020304" pitchFamily="18" charset="0"/>
              </a:rPr>
              <a:t> : </a:t>
            </a:r>
            <a:r>
              <a:rPr lang="en-US" sz="2400" dirty="0" err="1">
                <a:ea typeface="Times New Roman" panose="02020603050405020304" pitchFamily="18" charset="0"/>
              </a:rPr>
              <a:t>Pengumpulan</a:t>
            </a:r>
            <a:r>
              <a:rPr lang="en-US" sz="2400" dirty="0">
                <a:ea typeface="Times New Roman" panose="02020603050405020304" pitchFamily="18" charset="0"/>
              </a:rPr>
              <a:t> Data, Preprocessing Data, Transformation Data, </a:t>
            </a:r>
            <a:r>
              <a:rPr lang="en-US" sz="2400" dirty="0" err="1">
                <a:ea typeface="Times New Roman" panose="02020603050405020304" pitchFamily="18" charset="0"/>
              </a:rPr>
              <a:t>Algoritma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Asosiasi</a:t>
            </a:r>
            <a:r>
              <a:rPr lang="en-US" sz="2400" dirty="0"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a typeface="Times New Roman" panose="02020603050405020304" pitchFamily="18" charset="0"/>
              </a:rPr>
              <a:t>Phyton</a:t>
            </a:r>
            <a:r>
              <a:rPr lang="en-US" sz="2400" dirty="0">
                <a:ea typeface="Times New Roman" panose="02020603050405020304" pitchFamily="18" charset="0"/>
              </a:rPr>
              <a:t>), </a:t>
            </a:r>
            <a:r>
              <a:rPr lang="en-US" sz="2400" dirty="0" err="1">
                <a:ea typeface="Times New Roman" panose="02020603050405020304" pitchFamily="18" charset="0"/>
              </a:rPr>
              <a:t>Sistem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Informasi</a:t>
            </a:r>
            <a:r>
              <a:rPr lang="en-US" sz="2400" dirty="0"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a typeface="Times New Roman" panose="02020603050405020304" pitchFamily="18" charset="0"/>
              </a:rPr>
              <a:t>php</a:t>
            </a:r>
            <a:r>
              <a:rPr lang="en-US" sz="2400" dirty="0">
                <a:ea typeface="Times New Roman" panose="02020603050405020304" pitchFamily="18" charset="0"/>
              </a:rPr>
              <a:t>)</a:t>
            </a:r>
          </a:p>
          <a:p>
            <a:pPr algn="just"/>
            <a:endParaRPr lang="en-US" sz="2400" dirty="0">
              <a:ea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ea typeface="Times New Roman" panose="02020603050405020304" pitchFamily="18" charset="0"/>
              </a:rPr>
              <a:t>Hasil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penelitian</a:t>
            </a:r>
            <a:r>
              <a:rPr lang="en-US" sz="2400" dirty="0">
                <a:ea typeface="Times New Roman" panose="02020603050405020304" pitchFamily="18" charset="0"/>
              </a:rPr>
              <a:t> : </a:t>
            </a:r>
            <a:r>
              <a:rPr lang="en-US" sz="2400" dirty="0" err="1">
                <a:ea typeface="Times New Roman" panose="02020603050405020304" pitchFamily="18" charset="0"/>
              </a:rPr>
              <a:t>Sistem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informasi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rekomendasi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produk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melalui</a:t>
            </a:r>
            <a:r>
              <a:rPr lang="en-US" sz="2400" dirty="0">
                <a:ea typeface="Times New Roman" panose="02020603050405020304" pitchFamily="18" charset="0"/>
              </a:rPr>
              <a:t> email </a:t>
            </a:r>
            <a:r>
              <a:rPr lang="en-US" sz="2400" dirty="0" err="1">
                <a:ea typeface="Times New Roman" panose="02020603050405020304" pitchFamily="18" charset="0"/>
              </a:rPr>
              <a:t>guna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memberikan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informasi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produk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berkaitan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dengan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a typeface="Times New Roman" panose="02020603050405020304" pitchFamily="18" charset="0"/>
              </a:rPr>
              <a:t>produk</a:t>
            </a:r>
            <a:r>
              <a:rPr lang="en-US" sz="2400" dirty="0">
                <a:ea typeface="Times New Roman" panose="02020603050405020304" pitchFamily="18" charset="0"/>
              </a:rPr>
              <a:t> yang </a:t>
            </a:r>
            <a:r>
              <a:rPr lang="en-US" sz="2400" dirty="0" err="1">
                <a:ea typeface="Times New Roman" panose="02020603050405020304" pitchFamily="18" charset="0"/>
              </a:rPr>
              <a:t>dibeli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image21.jpeg">
            <a:extLst>
              <a:ext uri="{FF2B5EF4-FFF2-40B4-BE49-F238E27FC236}">
                <a16:creationId xmlns:a16="http://schemas.microsoft.com/office/drawing/2014/main" id="{38FD2B4D-CBF1-5D1E-1654-3B8993C5E8F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16500" y="1782574"/>
            <a:ext cx="6374675" cy="8150829"/>
          </a:xfrm>
          <a:prstGeom prst="rect">
            <a:avLst/>
          </a:prstGeom>
        </p:spPr>
      </p:pic>
      <p:sp>
        <p:nvSpPr>
          <p:cNvPr id="8" name="フッター プレースホルダー 2">
            <a:extLst>
              <a:ext uri="{FF2B5EF4-FFF2-40B4-BE49-F238E27FC236}">
                <a16:creationId xmlns:a16="http://schemas.microsoft.com/office/drawing/2014/main" id="{25B98754-DD45-BEE3-6828-A3D2666830EB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3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0"/>
    </mc:Choice>
    <mc:Fallback xmlns="">
      <p:transition advTm="303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image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24"/>
            <a:ext cx="9321491" cy="356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9221357" y="1560275"/>
            <a:ext cx="1633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6365" algn="ctr"/>
            <a:r>
              <a:rPr lang="en-US" sz="1800" b="1" dirty="0" err="1"/>
              <a:t>Tampilan</a:t>
            </a:r>
            <a:r>
              <a:rPr lang="en-US" sz="1800" b="1" dirty="0"/>
              <a:t> </a:t>
            </a:r>
            <a:r>
              <a:rPr lang="en-US" sz="1800" b="1" dirty="0" err="1"/>
              <a:t>Inputan</a:t>
            </a:r>
            <a:r>
              <a:rPr lang="en-US" sz="1800" b="1" dirty="0"/>
              <a:t> Data </a:t>
            </a:r>
            <a:r>
              <a:rPr lang="en-US" sz="1800" b="1" dirty="0" err="1"/>
              <a:t>Pelanggan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50.jpeg">
            <a:extLst>
              <a:ext uri="{FF2B5EF4-FFF2-40B4-BE49-F238E27FC236}">
                <a16:creationId xmlns:a16="http://schemas.microsoft.com/office/drawing/2014/main" id="{24BFAA9C-0382-3B38-07F0-2D2D7E40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" y="3672855"/>
            <a:ext cx="9324702" cy="347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C880C7-B8E0-4D3F-BA00-271ACF6C7EB5}"/>
              </a:ext>
            </a:extLst>
          </p:cNvPr>
          <p:cNvSpPr txBox="1"/>
          <p:nvPr/>
        </p:nvSpPr>
        <p:spPr>
          <a:xfrm>
            <a:off x="9232179" y="5011321"/>
            <a:ext cx="17448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6365" algn="ctr"/>
            <a:r>
              <a:rPr lang="en-US" sz="1800" b="1" dirty="0" err="1"/>
              <a:t>Tampilan</a:t>
            </a:r>
            <a:r>
              <a:rPr lang="en-US" sz="1800" b="1" dirty="0"/>
              <a:t> </a:t>
            </a:r>
            <a:r>
              <a:rPr lang="en-US" sz="1800" b="1" dirty="0" err="1"/>
              <a:t>Inputan</a:t>
            </a:r>
            <a:r>
              <a:rPr lang="en-US" sz="1800" b="1" dirty="0"/>
              <a:t> Data </a:t>
            </a:r>
            <a:r>
              <a:rPr lang="en-US" sz="1800" b="1" dirty="0" err="1"/>
              <a:t>Produk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50.jpeg">
            <a:extLst>
              <a:ext uri="{FF2B5EF4-FFF2-40B4-BE49-F238E27FC236}">
                <a16:creationId xmlns:a16="http://schemas.microsoft.com/office/drawing/2014/main" id="{1A5A63A5-6CAD-A8B0-768F-B07C4C64B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" y="7337411"/>
            <a:ext cx="9324700" cy="347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6AA529-382F-B44C-95F6-698E260A9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96" t="27347" r="50000" b="19450"/>
          <a:stretch/>
        </p:blipFill>
        <p:spPr>
          <a:xfrm>
            <a:off x="12955007" y="-1"/>
            <a:ext cx="5379674" cy="10286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3315D5A-3461-9CE8-EC09-79E4CC696848}"/>
              </a:ext>
            </a:extLst>
          </p:cNvPr>
          <p:cNvSpPr/>
          <p:nvPr/>
        </p:nvSpPr>
        <p:spPr>
          <a:xfrm>
            <a:off x="9574859" y="8462367"/>
            <a:ext cx="1402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6365" algn="ctr"/>
            <a:r>
              <a:rPr lang="en-US" sz="1600" b="1" dirty="0" err="1"/>
              <a:t>Tampilan</a:t>
            </a:r>
            <a:r>
              <a:rPr lang="en-US" sz="1600" b="1" dirty="0"/>
              <a:t> </a:t>
            </a:r>
            <a:r>
              <a:rPr lang="en-US" sz="1600" b="1" dirty="0" err="1"/>
              <a:t>Inputan</a:t>
            </a:r>
            <a:r>
              <a:rPr lang="en-US" sz="1600" b="1" dirty="0"/>
              <a:t> Data </a:t>
            </a:r>
            <a:r>
              <a:rPr lang="en-US" sz="1600" b="1" dirty="0" err="1"/>
              <a:t>Produk</a:t>
            </a:r>
            <a:endParaRPr lang="en-US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50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098867" y="936021"/>
            <a:ext cx="16093440" cy="1807179"/>
          </a:xfrm>
        </p:spPr>
        <p:txBody>
          <a:bodyPr/>
          <a:lstStyle/>
          <a:p>
            <a:r>
              <a:rPr lang="en-US" altLang="ja-JP" b="1" dirty="0"/>
              <a:t>CRM CONCEPTS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09291" y="2279741"/>
            <a:ext cx="14509544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Pelanggan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adalah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orang/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kelompok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yang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membeli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atau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menggunakan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barang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secara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tetap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(Kamus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bahas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Indonesia, 2008)</a:t>
            </a:r>
          </a:p>
          <a:p>
            <a:pPr marL="5715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2"/>
              </a:solidFill>
              <a:latin typeface="Roboto (Body)"/>
              <a:cs typeface="Arial" panose="020B0604020202020204" pitchFamily="34" charset="0"/>
            </a:endParaRPr>
          </a:p>
          <a:p>
            <a:pPr marL="579438" algn="just"/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Pelanggan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terdiri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:</a:t>
            </a:r>
          </a:p>
          <a:p>
            <a:pPr marL="1316038" lvl="1" indent="-736600" algn="just">
              <a:buFont typeface="+mj-lt"/>
              <a:buAutoNum type="arabicPeriod"/>
            </a:pP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Pelanggan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antara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agen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, reseller)</a:t>
            </a:r>
          </a:p>
          <a:p>
            <a:pPr marL="1316038" lvl="1" indent="-736600" algn="just">
              <a:buFont typeface="+mj-lt"/>
              <a:buAutoNum type="arabicPeriod"/>
            </a:pP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Pelanggan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internal (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pegawai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perusahaan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)</a:t>
            </a:r>
          </a:p>
          <a:p>
            <a:pPr marL="1316038" lvl="1" indent="-736600" algn="just">
              <a:buFont typeface="+mj-lt"/>
              <a:buAutoNum type="arabicPeriod"/>
            </a:pP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Pelanggan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eksternal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pemakai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/</a:t>
            </a:r>
            <a:r>
              <a:rPr lang="en-US" sz="3600" dirty="0" err="1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pembeli</a:t>
            </a:r>
            <a:r>
              <a:rPr lang="en-US" sz="3600" dirty="0">
                <a:solidFill>
                  <a:schemeClr val="bg2"/>
                </a:solidFill>
                <a:latin typeface="Roboto (Body)"/>
                <a:cs typeface="Arial" panose="020B0604020202020204" pitchFamily="34" charset="0"/>
              </a:rPr>
              <a:t>)</a:t>
            </a:r>
          </a:p>
          <a:p>
            <a:endParaRPr lang="en-US" sz="3600" dirty="0">
              <a:solidFill>
                <a:schemeClr val="bg2"/>
              </a:solidFill>
            </a:endParaRPr>
          </a:p>
          <a:p>
            <a:r>
              <a:rPr lang="en-US" sz="3600" dirty="0">
                <a:solidFill>
                  <a:schemeClr val="bg2"/>
                </a:solidFill>
              </a:rPr>
              <a:t>CRM </a:t>
            </a:r>
            <a:r>
              <a:rPr lang="en-US" sz="3600" dirty="0" err="1">
                <a:solidFill>
                  <a:schemeClr val="bg2"/>
                </a:solidFill>
              </a:rPr>
              <a:t>adalah</a:t>
            </a:r>
            <a:r>
              <a:rPr lang="en-US" sz="3600" dirty="0">
                <a:solidFill>
                  <a:schemeClr val="bg2"/>
                </a:solidFill>
              </a:rPr>
              <a:t> </a:t>
            </a:r>
            <a:r>
              <a:rPr lang="en-US" sz="3600" dirty="0" err="1">
                <a:solidFill>
                  <a:schemeClr val="bg2"/>
                </a:solidFill>
              </a:rPr>
              <a:t>manajemen</a:t>
            </a:r>
            <a:r>
              <a:rPr lang="en-US" sz="3600" dirty="0">
                <a:solidFill>
                  <a:schemeClr val="bg2"/>
                </a:solidFill>
              </a:rPr>
              <a:t> proses </a:t>
            </a:r>
            <a:r>
              <a:rPr lang="en-US" sz="3600" dirty="0" err="1">
                <a:solidFill>
                  <a:schemeClr val="bg2"/>
                </a:solidFill>
              </a:rPr>
              <a:t>dari</a:t>
            </a:r>
            <a:r>
              <a:rPr lang="en-US" sz="3600" dirty="0">
                <a:solidFill>
                  <a:schemeClr val="bg2"/>
                </a:solidFill>
              </a:rPr>
              <a:t> </a:t>
            </a:r>
            <a:r>
              <a:rPr lang="en-US" sz="3600" dirty="0" err="1">
                <a:solidFill>
                  <a:schemeClr val="bg2"/>
                </a:solidFill>
              </a:rPr>
              <a:t>semua</a:t>
            </a:r>
            <a:r>
              <a:rPr lang="en-US" sz="3600" dirty="0">
                <a:solidFill>
                  <a:schemeClr val="bg2"/>
                </a:solidFill>
              </a:rPr>
              <a:t> </a:t>
            </a:r>
            <a:r>
              <a:rPr lang="en-US" sz="3600" dirty="0" err="1">
                <a:solidFill>
                  <a:schemeClr val="bg2"/>
                </a:solidFill>
              </a:rPr>
              <a:t>aspek</a:t>
            </a:r>
            <a:r>
              <a:rPr lang="en-US" sz="3600" dirty="0">
                <a:solidFill>
                  <a:schemeClr val="bg2"/>
                </a:solidFill>
              </a:rPr>
              <a:t> (customers, including prospecting, sales dan service).</a:t>
            </a:r>
          </a:p>
          <a:p>
            <a:endParaRPr lang="en-US" sz="3600" dirty="0">
              <a:solidFill>
                <a:schemeClr val="bg2"/>
              </a:solidFill>
            </a:endParaRPr>
          </a:p>
          <a:p>
            <a:r>
              <a:rPr lang="en-US" sz="3600" dirty="0">
                <a:solidFill>
                  <a:schemeClr val="bg2"/>
                </a:solidFill>
              </a:rPr>
              <a:t>CRM </a:t>
            </a:r>
            <a:r>
              <a:rPr lang="en-US" sz="3600" dirty="0" err="1">
                <a:solidFill>
                  <a:schemeClr val="bg2"/>
                </a:solidFill>
              </a:rPr>
              <a:t>adalah</a:t>
            </a:r>
            <a:r>
              <a:rPr lang="en-US" sz="3600" dirty="0">
                <a:solidFill>
                  <a:schemeClr val="bg2"/>
                </a:solidFill>
              </a:rPr>
              <a:t> </a:t>
            </a:r>
            <a:r>
              <a:rPr lang="en-US" sz="3600" dirty="0" err="1">
                <a:solidFill>
                  <a:schemeClr val="bg2"/>
                </a:solidFill>
              </a:rPr>
              <a:t>pendekatan</a:t>
            </a:r>
            <a:r>
              <a:rPr lang="en-US" sz="3600" dirty="0">
                <a:solidFill>
                  <a:schemeClr val="bg2"/>
                </a:solidFill>
              </a:rPr>
              <a:t> integrase (identifying, acquiring dan retaining customers). </a:t>
            </a:r>
          </a:p>
        </p:txBody>
      </p:sp>
      <p:sp>
        <p:nvSpPr>
          <p:cNvPr id="4" name="フッター プレースホルダー 2"/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2"/>
                </a:solidFill>
              </a:rPr>
              <a:t>Siti Monalisa, ST, </a:t>
            </a:r>
            <a:r>
              <a:rPr lang="en-US" altLang="ja-JP" sz="2000" dirty="0" err="1">
                <a:solidFill>
                  <a:schemeClr val="bg2"/>
                </a:solidFill>
              </a:rPr>
              <a:t>M.Kom</a:t>
            </a:r>
            <a:r>
              <a:rPr lang="en-US" altLang="ja-JP" sz="2000" dirty="0">
                <a:solidFill>
                  <a:schemeClr val="bg2"/>
                </a:solidFill>
              </a:rPr>
              <a:t> (</a:t>
            </a:r>
            <a:r>
              <a:rPr lang="en-US" altLang="ja-JP" sz="2000" dirty="0" err="1">
                <a:solidFill>
                  <a:schemeClr val="bg2"/>
                </a:solidFill>
              </a:rPr>
              <a:t>Kapitas</a:t>
            </a:r>
            <a:r>
              <a:rPr lang="en-US" altLang="ja-JP" sz="2000" dirty="0">
                <a:solidFill>
                  <a:schemeClr val="bg2"/>
                </a:solidFill>
              </a:rPr>
              <a:t> </a:t>
            </a:r>
            <a:r>
              <a:rPr lang="en-US" altLang="ja-JP" sz="2000" dirty="0" err="1">
                <a:solidFill>
                  <a:schemeClr val="bg2"/>
                </a:solidFill>
              </a:rPr>
              <a:t>Selekta</a:t>
            </a:r>
            <a:r>
              <a:rPr lang="en-US" altLang="ja-JP" sz="2000" dirty="0">
                <a:solidFill>
                  <a:schemeClr val="bg2"/>
                </a:solidFill>
              </a:rPr>
              <a:t>  Prodi SI 2023)</a:t>
            </a:r>
            <a:endParaRPr lang="ja-JP" alt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13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ocialmediaexaminer.com/images/1110jm-chart-evolution-of-crm-to-scr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09" y="2"/>
            <a:ext cx="16701248" cy="103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フッター プレースホルダー 2">
            <a:extLst>
              <a:ext uri="{FF2B5EF4-FFF2-40B4-BE49-F238E27FC236}">
                <a16:creationId xmlns:a16="http://schemas.microsoft.com/office/drawing/2014/main" id="{5CD1B8BD-4A5B-D77E-A07C-7AD5AA7458E1}"/>
              </a:ext>
            </a:extLst>
          </p:cNvPr>
          <p:cNvSpPr txBox="1">
            <a:spLocks/>
          </p:cNvSpPr>
          <p:nvPr/>
        </p:nvSpPr>
        <p:spPr>
          <a:xfrm>
            <a:off x="1587" y="9800295"/>
            <a:ext cx="18288000" cy="821532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Siti Monalisa, ST,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M.Kom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Kapita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Selekta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 Prodi SI 2023)</a:t>
            </a:r>
            <a:endParaRPr lang="ja-JP" altLang="en-US" sz="2400" dirty="0">
              <a:solidFill>
                <a:schemeClr val="tx1">
                  <a:lumMod val="90000"/>
                  <a:lumOff val="1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017" y="1157945"/>
            <a:ext cx="14343530" cy="1060446"/>
          </a:xfrm>
        </p:spPr>
        <p:txBody>
          <a:bodyPr/>
          <a:lstStyle/>
          <a:p>
            <a:r>
              <a:rPr lang="en-US" sz="5400" dirty="0"/>
              <a:t>Successful Application of Social CRM in The Company</a:t>
            </a:r>
            <a:br>
              <a:rPr lang="en-US" sz="5400" dirty="0"/>
            </a:br>
            <a:r>
              <a:rPr lang="en-US" sz="2700" dirty="0"/>
              <a:t>Milan Kubina et al. 2015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074" b="14545"/>
          <a:stretch/>
        </p:blipFill>
        <p:spPr>
          <a:xfrm>
            <a:off x="4084046" y="3262745"/>
            <a:ext cx="11583639" cy="6571109"/>
          </a:xfrm>
          <a:prstGeom prst="rect">
            <a:avLst/>
          </a:prstGeom>
        </p:spPr>
      </p:pic>
      <p:sp>
        <p:nvSpPr>
          <p:cNvPr id="4" name="フッター プレースホルダー 2">
            <a:extLst>
              <a:ext uri="{FF2B5EF4-FFF2-40B4-BE49-F238E27FC236}">
                <a16:creationId xmlns:a16="http://schemas.microsoft.com/office/drawing/2014/main" id="{8B88A968-2F7D-26A4-C446-2D22570D08F9}"/>
              </a:ext>
            </a:extLst>
          </p:cNvPr>
          <p:cNvSpPr txBox="1">
            <a:spLocks/>
          </p:cNvSpPr>
          <p:nvPr/>
        </p:nvSpPr>
        <p:spPr>
          <a:xfrm>
            <a:off x="1587" y="9800295"/>
            <a:ext cx="18288000" cy="821532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Siti Monalisa, ST,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M.Kom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Kapita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Selekta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 Prodi SI 2023)</a:t>
            </a:r>
            <a:endParaRPr lang="ja-JP" altLang="en-US" sz="2400" dirty="0">
              <a:solidFill>
                <a:schemeClr val="tx1">
                  <a:lumMod val="90000"/>
                  <a:lumOff val="1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93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A51D-2753-614A-6CC0-D55182E6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017" y="228417"/>
            <a:ext cx="13142120" cy="1060446"/>
          </a:xfrm>
        </p:spPr>
        <p:txBody>
          <a:bodyPr/>
          <a:lstStyle/>
          <a:p>
            <a:r>
              <a:rPr lang="en-US" dirty="0"/>
              <a:t>Social CRM using Web Mining for Indonesian Academic Institution</a:t>
            </a:r>
            <a:br>
              <a:rPr lang="en-US" dirty="0"/>
            </a:br>
            <a:r>
              <a:rPr lang="sv-SE" sz="2700" dirty="0"/>
              <a:t>Nyoman Karna, Iping Supriana, Nur Maulidevi (2015)</a:t>
            </a:r>
            <a:endParaRPr lang="en-US" sz="2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D8E33E-B980-4D79-575F-39C4412F1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8" t="57579" r="53636" b="10284"/>
          <a:stretch/>
        </p:blipFill>
        <p:spPr>
          <a:xfrm>
            <a:off x="375659" y="4862372"/>
            <a:ext cx="5340929" cy="3931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D61B7A-C105-18D5-ED63-741872150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0" t="55760" r="53068" b="28676"/>
          <a:stretch/>
        </p:blipFill>
        <p:spPr>
          <a:xfrm>
            <a:off x="5716588" y="5714425"/>
            <a:ext cx="7443203" cy="253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325B3-27C7-5BF5-B912-CDC888E00A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91" t="21198" r="30114" b="5433"/>
          <a:stretch/>
        </p:blipFill>
        <p:spPr>
          <a:xfrm>
            <a:off x="13639618" y="2520948"/>
            <a:ext cx="3915116" cy="7766052"/>
          </a:xfrm>
          <a:prstGeom prst="rect">
            <a:avLst/>
          </a:prstGeom>
        </p:spPr>
      </p:pic>
      <p:sp>
        <p:nvSpPr>
          <p:cNvPr id="10" name="フッター プレースホルダー 2">
            <a:extLst>
              <a:ext uri="{FF2B5EF4-FFF2-40B4-BE49-F238E27FC236}">
                <a16:creationId xmlns:a16="http://schemas.microsoft.com/office/drawing/2014/main" id="{2DD27764-70A9-EFB9-3F2F-15689E219D0C}"/>
              </a:ext>
            </a:extLst>
          </p:cNvPr>
          <p:cNvSpPr txBox="1">
            <a:spLocks/>
          </p:cNvSpPr>
          <p:nvPr/>
        </p:nvSpPr>
        <p:spPr>
          <a:xfrm>
            <a:off x="1587" y="9800295"/>
            <a:ext cx="18288000" cy="821532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Siti Monalisa, ST,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M.Kom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Kapita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Selekta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 Prodi SI 2023)</a:t>
            </a:r>
            <a:endParaRPr lang="ja-JP" altLang="en-US" sz="2400" dirty="0">
              <a:solidFill>
                <a:schemeClr val="tx1">
                  <a:lumMod val="90000"/>
                  <a:lumOff val="1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621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017" y="1377372"/>
            <a:ext cx="15059280" cy="1060446"/>
          </a:xfrm>
        </p:spPr>
        <p:txBody>
          <a:bodyPr/>
          <a:lstStyle/>
          <a:p>
            <a:r>
              <a:rPr lang="en-US" dirty="0"/>
              <a:t>Data Mining of Social Media – the Bridge between Traditional and Social CRM </a:t>
            </a:r>
            <a:br>
              <a:rPr lang="en-US" dirty="0"/>
            </a:br>
            <a:r>
              <a:rPr lang="en-US" sz="2700" dirty="0"/>
              <a:t>Sohail, 2019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5400" dirty="0"/>
          </a:p>
        </p:txBody>
      </p:sp>
      <p:sp>
        <p:nvSpPr>
          <p:cNvPr id="5" name="フッター プレースホルダー 2">
            <a:extLst>
              <a:ext uri="{FF2B5EF4-FFF2-40B4-BE49-F238E27FC236}">
                <a16:creationId xmlns:a16="http://schemas.microsoft.com/office/drawing/2014/main" id="{E6CC5D08-9E19-7C47-852F-32D98118664F}"/>
              </a:ext>
            </a:extLst>
          </p:cNvPr>
          <p:cNvSpPr txBox="1">
            <a:spLocks/>
          </p:cNvSpPr>
          <p:nvPr/>
        </p:nvSpPr>
        <p:spPr>
          <a:xfrm>
            <a:off x="1587" y="9608472"/>
            <a:ext cx="18288000" cy="821532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Siti Monalisa, ST,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M.Kom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Kapita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Selekta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 Prodi SI 2023)</a:t>
            </a:r>
            <a:endParaRPr lang="ja-JP" altLang="en-US" sz="2400" dirty="0">
              <a:solidFill>
                <a:schemeClr val="tx1">
                  <a:lumMod val="90000"/>
                  <a:lumOff val="1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D6B1F3-B6E2-0CC6-6A9A-F2EE6FEA5F00}"/>
              </a:ext>
            </a:extLst>
          </p:cNvPr>
          <p:cNvSpPr txBox="1">
            <a:spLocks/>
          </p:cNvSpPr>
          <p:nvPr/>
        </p:nvSpPr>
        <p:spPr>
          <a:xfrm>
            <a:off x="2582311" y="5143500"/>
            <a:ext cx="8761412" cy="3416300"/>
          </a:xfrm>
        </p:spPr>
        <p:txBody>
          <a:bodyPr>
            <a:normAutofit/>
          </a:bodyPr>
          <a:lstStyle>
            <a:lvl1pPr marL="0" indent="0" algn="l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Terdapat 2 tipe data sosial media :</a:t>
            </a:r>
          </a:p>
          <a:p>
            <a:pPr>
              <a:buFont typeface="+mj-lt"/>
              <a:buAutoNum type="arabicPeriod"/>
            </a:pPr>
            <a:r>
              <a:rPr lang="en-US" sz="3600"/>
              <a:t>Social Networking Sites Data</a:t>
            </a:r>
          </a:p>
          <a:p>
            <a:pPr>
              <a:buFont typeface="+mj-lt"/>
              <a:buAutoNum type="arabicPeriod"/>
            </a:pPr>
            <a:r>
              <a:rPr lang="en-US" sz="3600"/>
              <a:t>Blog Analysis</a:t>
            </a:r>
          </a:p>
          <a:p>
            <a:pPr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4889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017" y="844209"/>
            <a:ext cx="15059280" cy="1060446"/>
          </a:xfrm>
        </p:spPr>
        <p:txBody>
          <a:bodyPr/>
          <a:lstStyle/>
          <a:p>
            <a:r>
              <a:rPr lang="en-US" dirty="0"/>
              <a:t>Data Mining for Social CRM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5400" dirty="0"/>
          </a:p>
        </p:txBody>
      </p:sp>
      <p:sp>
        <p:nvSpPr>
          <p:cNvPr id="5" name="フッター プレースホルダー 2">
            <a:extLst>
              <a:ext uri="{FF2B5EF4-FFF2-40B4-BE49-F238E27FC236}">
                <a16:creationId xmlns:a16="http://schemas.microsoft.com/office/drawing/2014/main" id="{E6CC5D08-9E19-7C47-852F-32D98118664F}"/>
              </a:ext>
            </a:extLst>
          </p:cNvPr>
          <p:cNvSpPr txBox="1">
            <a:spLocks/>
          </p:cNvSpPr>
          <p:nvPr/>
        </p:nvSpPr>
        <p:spPr>
          <a:xfrm>
            <a:off x="1587" y="9608472"/>
            <a:ext cx="18288000" cy="821532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Siti Monalisa, ST,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M.Kom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Kapita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Selekta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 Prodi SI 2023)</a:t>
            </a:r>
            <a:endParaRPr lang="ja-JP" altLang="en-US" sz="2400" dirty="0">
              <a:solidFill>
                <a:schemeClr val="tx1">
                  <a:lumMod val="90000"/>
                  <a:lumOff val="1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A1FEAA-D6B0-8503-3CB0-998846682C1F}"/>
              </a:ext>
            </a:extLst>
          </p:cNvPr>
          <p:cNvSpPr txBox="1">
            <a:spLocks/>
          </p:cNvSpPr>
          <p:nvPr/>
        </p:nvSpPr>
        <p:spPr>
          <a:xfrm>
            <a:off x="1154954" y="2603499"/>
            <a:ext cx="14189124" cy="6306129"/>
          </a:xfrm>
        </p:spPr>
        <p:txBody>
          <a:bodyPr>
            <a:noAutofit/>
          </a:bodyPr>
          <a:lstStyle>
            <a:lvl1pPr marL="0" indent="0" algn="l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Asosiasi</a:t>
            </a:r>
            <a:r>
              <a:rPr lang="en-US" sz="3600" dirty="0"/>
              <a:t>  : </a:t>
            </a:r>
            <a:r>
              <a:rPr lang="en-US" sz="3600" dirty="0" err="1"/>
              <a:t>penetapan</a:t>
            </a:r>
            <a:r>
              <a:rPr lang="en-US" sz="3600" dirty="0"/>
              <a:t> </a:t>
            </a:r>
            <a:r>
              <a:rPr lang="en-US" sz="3600" dirty="0" err="1"/>
              <a:t>harga</a:t>
            </a:r>
            <a:r>
              <a:rPr lang="en-US" sz="3600" dirty="0"/>
              <a:t> </a:t>
            </a:r>
            <a:r>
              <a:rPr lang="en-US" sz="3600" dirty="0" err="1"/>
              <a:t>promosi</a:t>
            </a:r>
            <a:r>
              <a:rPr lang="en-US" sz="3600" dirty="0"/>
              <a:t>, </a:t>
            </a:r>
            <a:r>
              <a:rPr lang="en-US" sz="3600" dirty="0" err="1"/>
              <a:t>analisis</a:t>
            </a:r>
            <a:r>
              <a:rPr lang="en-US" sz="3600" dirty="0"/>
              <a:t> </a:t>
            </a:r>
            <a:r>
              <a:rPr lang="en-US" sz="3600" dirty="0" err="1"/>
              <a:t>keranjang</a:t>
            </a:r>
            <a:r>
              <a:rPr lang="en-US" sz="3600" dirty="0"/>
              <a:t> pasar, dan </a:t>
            </a:r>
            <a:r>
              <a:rPr lang="en-US" sz="3600" dirty="0" err="1"/>
              <a:t>pengelompokan</a:t>
            </a:r>
            <a:r>
              <a:rPr lang="en-US" sz="3600" dirty="0"/>
              <a:t> </a:t>
            </a:r>
            <a:r>
              <a:rPr lang="en-US" sz="3600" dirty="0" err="1"/>
              <a:t>pelanggan</a:t>
            </a:r>
            <a:r>
              <a:rPr lang="en-US" sz="3600" dirty="0"/>
              <a:t>. </a:t>
            </a:r>
          </a:p>
          <a:p>
            <a:pPr marL="736600"/>
            <a:r>
              <a:rPr lang="en-US" sz="3600" dirty="0" err="1"/>
              <a:t>Misalnya</a:t>
            </a:r>
            <a:r>
              <a:rPr lang="en-US" sz="3600" dirty="0"/>
              <a:t>, model </a:t>
            </a:r>
            <a:r>
              <a:rPr lang="en-US" sz="3600" dirty="0" err="1"/>
              <a:t>klasifikasi</a:t>
            </a:r>
            <a:r>
              <a:rPr lang="en-US" sz="3600" dirty="0"/>
              <a:t> </a:t>
            </a:r>
            <a:r>
              <a:rPr lang="en-US" sz="3600" dirty="0" err="1"/>
              <a:t>dapat</a:t>
            </a:r>
            <a:r>
              <a:rPr lang="en-US" sz="3600" dirty="0"/>
              <a:t> </a:t>
            </a:r>
            <a:r>
              <a:rPr lang="en-US" sz="3600" dirty="0" err="1"/>
              <a:t>digunakan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mengidentifikasi</a:t>
            </a:r>
            <a:r>
              <a:rPr lang="en-US" sz="3600" dirty="0"/>
              <a:t> </a:t>
            </a:r>
            <a:r>
              <a:rPr lang="en-US" sz="3600" dirty="0" err="1"/>
              <a:t>pemohon</a:t>
            </a:r>
            <a:r>
              <a:rPr lang="en-US" sz="3600" dirty="0"/>
              <a:t> </a:t>
            </a:r>
            <a:r>
              <a:rPr lang="en-US" sz="3600" dirty="0" err="1"/>
              <a:t>pinjaman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</a:t>
            </a:r>
            <a:r>
              <a:rPr lang="en-US" sz="3600" dirty="0" err="1"/>
              <a:t>risiko</a:t>
            </a:r>
            <a:r>
              <a:rPr lang="en-US" sz="3600" dirty="0"/>
              <a:t> </a:t>
            </a:r>
            <a:r>
              <a:rPr lang="en-US" sz="3600" dirty="0" err="1"/>
              <a:t>kredit</a:t>
            </a:r>
            <a:r>
              <a:rPr lang="en-US" sz="3600" dirty="0"/>
              <a:t> </a:t>
            </a:r>
            <a:r>
              <a:rPr lang="en-US" sz="3600" dirty="0" err="1"/>
              <a:t>rendah</a:t>
            </a:r>
            <a:r>
              <a:rPr lang="en-US" sz="3600" dirty="0"/>
              <a:t>, </a:t>
            </a:r>
            <a:r>
              <a:rPr lang="en-US" sz="3600" dirty="0" err="1"/>
              <a:t>sedang</a:t>
            </a:r>
            <a:r>
              <a:rPr lang="en-US" sz="3600" dirty="0"/>
              <a:t>, </a:t>
            </a:r>
            <a:r>
              <a:rPr lang="en-US" sz="3600" dirty="0" err="1"/>
              <a:t>atau</a:t>
            </a:r>
            <a:r>
              <a:rPr lang="en-US" sz="3600" dirty="0"/>
              <a:t> </a:t>
            </a:r>
            <a:r>
              <a:rPr lang="en-US" sz="3600" dirty="0" err="1"/>
              <a:t>tinggi</a:t>
            </a:r>
            <a:r>
              <a:rPr lang="en-US" sz="3600" dirty="0"/>
              <a:t>.</a:t>
            </a:r>
          </a:p>
          <a:p>
            <a:pPr marL="742950" indent="-742950">
              <a:buFont typeface="+mj-lt"/>
              <a:buAutoNum type="arabicPeriod" startAt="2"/>
            </a:pPr>
            <a:r>
              <a:rPr lang="en-US" sz="3600" dirty="0"/>
              <a:t>Clustering :  </a:t>
            </a:r>
            <a:r>
              <a:rPr lang="en-US" sz="3600" dirty="0" err="1"/>
              <a:t>diterapkan</a:t>
            </a:r>
            <a:r>
              <a:rPr lang="en-US" sz="3600" dirty="0"/>
              <a:t> pada </a:t>
            </a:r>
            <a:r>
              <a:rPr lang="en-US" sz="3600" dirty="0" err="1"/>
              <a:t>segmentasi</a:t>
            </a:r>
            <a:r>
              <a:rPr lang="en-US" sz="3600" dirty="0"/>
              <a:t> pasar, </a:t>
            </a:r>
            <a:r>
              <a:rPr lang="en-US" sz="3600" dirty="0" err="1"/>
              <a:t>analisis</a:t>
            </a:r>
            <a:r>
              <a:rPr lang="en-US" sz="3600" dirty="0"/>
              <a:t> </a:t>
            </a:r>
            <a:r>
              <a:rPr lang="en-US" sz="3600" dirty="0" err="1"/>
              <a:t>jaringan</a:t>
            </a:r>
            <a:r>
              <a:rPr lang="en-US" sz="3600" dirty="0"/>
              <a:t> </a:t>
            </a:r>
            <a:r>
              <a:rPr lang="en-US" sz="3600" dirty="0" err="1"/>
              <a:t>sosial</a:t>
            </a:r>
            <a:r>
              <a:rPr lang="en-US" sz="3600" dirty="0"/>
              <a:t>, dan </a:t>
            </a:r>
            <a:r>
              <a:rPr lang="en-US" sz="3600" dirty="0" err="1"/>
              <a:t>kecenderungan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melakukan</a:t>
            </a:r>
            <a:r>
              <a:rPr lang="en-US" sz="3600" dirty="0"/>
              <a:t> cross-sell.</a:t>
            </a:r>
          </a:p>
          <a:p>
            <a:pPr marL="742950" indent="-742950">
              <a:buFont typeface="+mj-lt"/>
              <a:buAutoNum type="arabicPeriod" startAt="2"/>
            </a:pPr>
            <a:r>
              <a:rPr lang="en-US" sz="3600" dirty="0" err="1"/>
              <a:t>Analisis</a:t>
            </a:r>
            <a:r>
              <a:rPr lang="en-US" sz="3600" dirty="0"/>
              <a:t> </a:t>
            </a:r>
            <a:r>
              <a:rPr lang="en-US" sz="3600" dirty="0" err="1"/>
              <a:t>Regresi</a:t>
            </a:r>
            <a:r>
              <a:rPr lang="en-US" sz="3600" dirty="0"/>
              <a:t>  : </a:t>
            </a:r>
            <a:r>
              <a:rPr lang="en-US" sz="3600" dirty="0" err="1"/>
              <a:t>memproyeksikan</a:t>
            </a:r>
            <a:r>
              <a:rPr lang="en-US" sz="3600" dirty="0"/>
              <a:t> </a:t>
            </a:r>
            <a:r>
              <a:rPr lang="en-US" sz="3600" dirty="0" err="1"/>
              <a:t>harga</a:t>
            </a:r>
            <a:r>
              <a:rPr lang="en-US" sz="3600" dirty="0"/>
              <a:t> </a:t>
            </a:r>
            <a:r>
              <a:rPr lang="en-US" sz="3600" dirty="0" err="1"/>
              <a:t>rumah</a:t>
            </a:r>
            <a:r>
              <a:rPr lang="en-US" sz="3600" dirty="0"/>
              <a:t> </a:t>
            </a:r>
            <a:r>
              <a:rPr lang="en-US" sz="3600" dirty="0" err="1"/>
              <a:t>berdasarkan</a:t>
            </a:r>
            <a:r>
              <a:rPr lang="en-US" sz="3600" dirty="0"/>
              <a:t> </a:t>
            </a:r>
            <a:r>
              <a:rPr lang="en-US" sz="3600" dirty="0" err="1"/>
              <a:t>ukuran</a:t>
            </a:r>
            <a:r>
              <a:rPr lang="en-US" sz="3600" dirty="0"/>
              <a:t>, </a:t>
            </a:r>
            <a:r>
              <a:rPr lang="en-US" sz="3600" dirty="0" err="1"/>
              <a:t>usia</a:t>
            </a:r>
            <a:r>
              <a:rPr lang="en-US" sz="3600" dirty="0"/>
              <a:t>, </a:t>
            </a:r>
            <a:r>
              <a:rPr lang="en-US" sz="3600" dirty="0" err="1"/>
              <a:t>jumlah</a:t>
            </a:r>
            <a:r>
              <a:rPr lang="en-US" sz="3600" dirty="0"/>
              <a:t> </a:t>
            </a:r>
            <a:r>
              <a:rPr lang="en-US" sz="3600" dirty="0" err="1"/>
              <a:t>kamar</a:t>
            </a:r>
            <a:r>
              <a:rPr lang="en-US" sz="3600" dirty="0"/>
              <a:t>, dan </a:t>
            </a:r>
            <a:r>
              <a:rPr lang="en-US" sz="3600" dirty="0" err="1"/>
              <a:t>lokasi</a:t>
            </a:r>
            <a:r>
              <a:rPr lang="en-US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1623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4017" y="844209"/>
            <a:ext cx="15059280" cy="1060446"/>
          </a:xfrm>
        </p:spPr>
        <p:txBody>
          <a:bodyPr/>
          <a:lstStyle/>
          <a:p>
            <a:r>
              <a:rPr lang="en-US" dirty="0"/>
              <a:t>7 social CRM platforms</a:t>
            </a:r>
            <a:br>
              <a:rPr lang="en-US" dirty="0"/>
            </a:b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sz="5400" dirty="0"/>
          </a:p>
        </p:txBody>
      </p:sp>
      <p:sp>
        <p:nvSpPr>
          <p:cNvPr id="5" name="フッター プレースホルダー 2">
            <a:extLst>
              <a:ext uri="{FF2B5EF4-FFF2-40B4-BE49-F238E27FC236}">
                <a16:creationId xmlns:a16="http://schemas.microsoft.com/office/drawing/2014/main" id="{E6CC5D08-9E19-7C47-852F-32D98118664F}"/>
              </a:ext>
            </a:extLst>
          </p:cNvPr>
          <p:cNvSpPr txBox="1">
            <a:spLocks/>
          </p:cNvSpPr>
          <p:nvPr/>
        </p:nvSpPr>
        <p:spPr>
          <a:xfrm>
            <a:off x="1587" y="9608472"/>
            <a:ext cx="18288000" cy="821532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Siti Monalisa, ST,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M.Kom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Kapita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altLang="ja-JP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Selekta</a:t>
            </a:r>
            <a:r>
              <a:rPr lang="en-US" altLang="ja-JP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Bodoni MT" panose="02070603080606020203" pitchFamily="18" charset="0"/>
              </a:rPr>
              <a:t>  Prodi SI 2023)</a:t>
            </a:r>
            <a:endParaRPr lang="ja-JP" altLang="en-US" sz="2400" dirty="0">
              <a:solidFill>
                <a:schemeClr val="tx1">
                  <a:lumMod val="90000"/>
                  <a:lumOff val="10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A1FEAA-D6B0-8503-3CB0-998846682C1F}"/>
              </a:ext>
            </a:extLst>
          </p:cNvPr>
          <p:cNvSpPr txBox="1">
            <a:spLocks/>
          </p:cNvSpPr>
          <p:nvPr/>
        </p:nvSpPr>
        <p:spPr>
          <a:xfrm>
            <a:off x="1154954" y="2603499"/>
            <a:ext cx="14189124" cy="6306129"/>
          </a:xfrm>
        </p:spPr>
        <p:txBody>
          <a:bodyPr>
            <a:noAutofit/>
          </a:bodyPr>
          <a:lstStyle>
            <a:lvl1pPr marL="0" indent="0" algn="l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Font typeface="+mj-lt"/>
              <a:buAutoNum type="arabicPeriod"/>
            </a:pPr>
            <a:r>
              <a:rPr lang="en-US" sz="3600" dirty="0"/>
              <a:t>Salesforce Social Studio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HubSpot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/>
              <a:t>Zoho</a:t>
            </a:r>
            <a:endParaRPr lang="en-US" sz="3600" dirty="0"/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Sprout Social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809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496957" y="5359789"/>
            <a:ext cx="17250245" cy="1156474"/>
          </a:xfrm>
        </p:spPr>
        <p:txBody>
          <a:bodyPr/>
          <a:lstStyle/>
          <a:p>
            <a:r>
              <a:rPr lang="en-US" altLang="ja-JP" sz="4000" b="1" dirty="0">
                <a:solidFill>
                  <a:schemeClr val="tx1"/>
                </a:solidFill>
                <a:latin typeface="+mn-lt"/>
              </a:rPr>
              <a:t>BEBERAPA TIPS – TIPS MEMPERCEPAT MENULIS </a:t>
            </a:r>
            <a:br>
              <a:rPr lang="en-US" altLang="ja-JP" sz="4000" b="1" dirty="0">
                <a:solidFill>
                  <a:schemeClr val="tx1"/>
                </a:solidFill>
                <a:latin typeface="+mn-lt"/>
              </a:rPr>
            </a:br>
            <a:r>
              <a:rPr lang="en-US" altLang="ja-JP" sz="4000" b="1" dirty="0">
                <a:solidFill>
                  <a:schemeClr val="tx1"/>
                </a:solidFill>
                <a:latin typeface="+mn-lt"/>
              </a:rPr>
              <a:t>DAN MENYELESAIKAN RISET</a:t>
            </a:r>
            <a:endParaRPr lang="ja-JP" altLang="en-US" sz="4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1"/>
          </p:nvPr>
        </p:nvSpPr>
        <p:spPr>
          <a:xfrm>
            <a:off x="2426836" y="6506914"/>
            <a:ext cx="13371182" cy="868850"/>
          </a:xfrm>
        </p:spPr>
        <p:txBody>
          <a:bodyPr/>
          <a:lstStyle/>
          <a:p>
            <a:r>
              <a:rPr kumimoji="1" lang="en-US" altLang="ja-JP" dirty="0"/>
              <a:t>OLEH: </a:t>
            </a:r>
            <a:r>
              <a:rPr lang="en-US" altLang="ja-JP" dirty="0"/>
              <a:t>SITI MONALISA, ST, M.KOM</a:t>
            </a:r>
          </a:p>
          <a:p>
            <a:endParaRPr kumimoji="1" lang="ja-JP" altLang="en-US" dirty="0"/>
          </a:p>
        </p:txBody>
      </p:sp>
      <p:sp>
        <p:nvSpPr>
          <p:cNvPr id="14" name="テキスト プレースホルダー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ja-JP" dirty="0"/>
              <a:t>Cibo natum quidam mea no, ne eros ipsum quo. Quo adhuc molestiae te. </a:t>
            </a:r>
            <a:br>
              <a:rPr lang="en-US" altLang="ja-JP" dirty="0"/>
            </a:br>
            <a:r>
              <a:rPr lang="en-US" altLang="ja-JP" dirty="0"/>
              <a:t>Habeo debitis adversarium at ius, eos ei consul sensibus, ne probo mundi cotidieque sit. </a:t>
            </a:r>
            <a:br>
              <a:rPr lang="en-US" altLang="ja-JP" dirty="0"/>
            </a:br>
            <a:r>
              <a:rPr lang="en-US" altLang="ja-JP" dirty="0"/>
              <a:t>Mel erat repudiandae in, no quod debitis epicurei eam, te decore propriae has.</a:t>
            </a:r>
            <a:endParaRPr kumimoji="1" lang="ja-JP" alt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0" r="237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6724709"/>
      </p:ext>
    </p:extLst>
  </p:cSld>
  <p:clrMapOvr>
    <a:masterClrMapping/>
  </p:clrMapOvr>
  <p:transition spd="slow" advTm="5522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6093440" cy="1669774"/>
          </a:xfrm>
        </p:spPr>
        <p:txBody>
          <a:bodyPr/>
          <a:lstStyle/>
          <a:p>
            <a:r>
              <a:rPr lang="en-US" altLang="ja-JP" b="1" dirty="0"/>
              <a:t>1. </a:t>
            </a:r>
            <a:r>
              <a:rPr lang="en-US" altLang="ja-JP" b="1" dirty="0" err="1"/>
              <a:t>Mencegah</a:t>
            </a:r>
            <a:r>
              <a:rPr lang="en-US" altLang="ja-JP" b="1" dirty="0"/>
              <a:t> </a:t>
            </a:r>
            <a:r>
              <a:rPr lang="en-US" altLang="ja-JP" b="1" dirty="0" err="1"/>
              <a:t>Plagiat</a:t>
            </a:r>
            <a:endParaRPr lang="en-US" altLang="ja-JP" b="1" dirty="0"/>
          </a:p>
        </p:txBody>
      </p:sp>
      <p:sp>
        <p:nvSpPr>
          <p:cNvPr id="2" name="Rectangle 1"/>
          <p:cNvSpPr/>
          <p:nvPr/>
        </p:nvSpPr>
        <p:spPr>
          <a:xfrm>
            <a:off x="661545" y="2835726"/>
            <a:ext cx="13717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>
                <a:solidFill>
                  <a:schemeClr val="bg2"/>
                </a:solidFill>
              </a:rPr>
              <a:t>Bacalah</a:t>
            </a:r>
            <a:r>
              <a:rPr lang="en-US" altLang="ja-JP" dirty="0">
                <a:solidFill>
                  <a:schemeClr val="bg2"/>
                </a:solidFill>
              </a:rPr>
              <a:t> Dan </a:t>
            </a:r>
            <a:r>
              <a:rPr lang="en-US" altLang="ja-JP" dirty="0" err="1">
                <a:solidFill>
                  <a:schemeClr val="bg2"/>
                </a:solidFill>
              </a:rPr>
              <a:t>Gunakan</a:t>
            </a:r>
            <a:r>
              <a:rPr lang="en-US" altLang="ja-JP" dirty="0">
                <a:solidFill>
                  <a:schemeClr val="bg2"/>
                </a:solidFill>
              </a:rPr>
              <a:t> Paper Bahasa </a:t>
            </a:r>
            <a:r>
              <a:rPr lang="en-US" altLang="ja-JP" dirty="0" err="1">
                <a:solidFill>
                  <a:schemeClr val="bg2"/>
                </a:solidFill>
              </a:rPr>
              <a:t>Inggris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Sebagai</a:t>
            </a:r>
            <a:r>
              <a:rPr lang="en-US" altLang="ja-JP" dirty="0">
                <a:solidFill>
                  <a:schemeClr val="bg2"/>
                </a:solidFill>
              </a:rPr>
              <a:t>  </a:t>
            </a:r>
            <a:r>
              <a:rPr lang="en-US" altLang="ja-JP" dirty="0" err="1">
                <a:solidFill>
                  <a:schemeClr val="bg2"/>
                </a:solidFill>
              </a:rPr>
              <a:t>Referensi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Utama</a:t>
            </a:r>
            <a:endParaRPr lang="ja-JP" alt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8457" b="14863"/>
          <a:stretch/>
        </p:blipFill>
        <p:spPr>
          <a:xfrm>
            <a:off x="661545" y="3420502"/>
            <a:ext cx="7110855" cy="357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45" y="7043711"/>
            <a:ext cx="6637752" cy="3586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446" t="21148" r="36568" b="33828"/>
          <a:stretch/>
        </p:blipFill>
        <p:spPr>
          <a:xfrm>
            <a:off x="9621077" y="3833791"/>
            <a:ext cx="8670097" cy="4586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7140" t="27701" r="36873" b="56201"/>
          <a:stretch/>
        </p:blipFill>
        <p:spPr>
          <a:xfrm>
            <a:off x="9621077" y="8419880"/>
            <a:ext cx="8716081" cy="1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6093440" cy="1669774"/>
          </a:xfrm>
        </p:spPr>
        <p:txBody>
          <a:bodyPr/>
          <a:lstStyle/>
          <a:p>
            <a:r>
              <a:rPr lang="en-US" altLang="ja-JP" b="1" dirty="0"/>
              <a:t>2. </a:t>
            </a:r>
            <a:r>
              <a:rPr lang="en-US" altLang="ja-JP" b="1" dirty="0" err="1"/>
              <a:t>Mencari</a:t>
            </a:r>
            <a:r>
              <a:rPr lang="en-US" altLang="ja-JP" b="1" dirty="0"/>
              <a:t> </a:t>
            </a:r>
            <a:r>
              <a:rPr lang="en-US" altLang="ja-JP" b="1" dirty="0" err="1"/>
              <a:t>Topik</a:t>
            </a:r>
            <a:r>
              <a:rPr lang="en-US" altLang="ja-JP" b="1" dirty="0"/>
              <a:t> </a:t>
            </a:r>
            <a:r>
              <a:rPr lang="en-US" altLang="ja-JP" b="1" dirty="0" err="1"/>
              <a:t>Penelitian</a:t>
            </a:r>
            <a:r>
              <a:rPr lang="en-US" altLang="ja-JP" b="1" dirty="0"/>
              <a:t> </a:t>
            </a:r>
            <a:r>
              <a:rPr lang="en-US" altLang="ja-JP" b="1" dirty="0" err="1"/>
              <a:t>Dimasa</a:t>
            </a:r>
            <a:r>
              <a:rPr lang="en-US" altLang="ja-JP" b="1" dirty="0"/>
              <a:t> </a:t>
            </a:r>
            <a:r>
              <a:rPr lang="en-US" altLang="ja-JP" b="1" dirty="0" err="1"/>
              <a:t>Pandemi</a:t>
            </a:r>
            <a:r>
              <a:rPr lang="en-US" altLang="ja-JP" b="1" dirty="0"/>
              <a:t> </a:t>
            </a:r>
            <a:r>
              <a:rPr lang="en-US" altLang="ja-JP" b="1" dirty="0" err="1"/>
              <a:t>Tanpa</a:t>
            </a:r>
            <a:r>
              <a:rPr lang="en-US" altLang="ja-JP" b="1" dirty="0"/>
              <a:t> </a:t>
            </a:r>
            <a:r>
              <a:rPr lang="en-US" altLang="ja-JP" b="1" dirty="0" err="1"/>
              <a:t>Studi</a:t>
            </a:r>
            <a:r>
              <a:rPr lang="en-US" altLang="ja-JP" b="1" dirty="0"/>
              <a:t> </a:t>
            </a:r>
            <a:r>
              <a:rPr lang="en-US" altLang="ja-JP" b="1" dirty="0" err="1"/>
              <a:t>Kasus</a:t>
            </a:r>
            <a:endParaRPr lang="en-US" altLang="ja-JP" b="1" dirty="0"/>
          </a:p>
        </p:txBody>
      </p:sp>
      <p:sp>
        <p:nvSpPr>
          <p:cNvPr id="2" name="Rectangle 1"/>
          <p:cNvSpPr/>
          <p:nvPr/>
        </p:nvSpPr>
        <p:spPr>
          <a:xfrm>
            <a:off x="661545" y="2835726"/>
            <a:ext cx="109076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Tentukan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Topik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Penelitian</a:t>
            </a:r>
            <a:endParaRPr lang="en-US" altLang="ja-JP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Carilah</a:t>
            </a:r>
            <a:r>
              <a:rPr lang="en-US" altLang="ja-JP" dirty="0">
                <a:solidFill>
                  <a:schemeClr val="bg2"/>
                </a:solidFill>
              </a:rPr>
              <a:t> di </a:t>
            </a:r>
            <a:r>
              <a:rPr lang="en-US" altLang="ja-JP" dirty="0" err="1">
                <a:solidFill>
                  <a:schemeClr val="bg2"/>
                </a:solidFill>
              </a:rPr>
              <a:t>beberapa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jurnal</a:t>
            </a:r>
            <a:r>
              <a:rPr lang="en-US" altLang="ja-JP" dirty="0">
                <a:solidFill>
                  <a:schemeClr val="bg2"/>
                </a:solidFill>
              </a:rPr>
              <a:t> (</a:t>
            </a:r>
            <a:r>
              <a:rPr lang="en-US" altLang="ja-JP" dirty="0" err="1">
                <a:solidFill>
                  <a:schemeClr val="bg2"/>
                </a:solidFill>
              </a:rPr>
              <a:t>sciencedirect</a:t>
            </a:r>
            <a:r>
              <a:rPr lang="en-US" altLang="ja-JP" dirty="0">
                <a:solidFill>
                  <a:schemeClr val="bg2"/>
                </a:solidFill>
              </a:rPr>
              <a:t>, </a:t>
            </a:r>
            <a:r>
              <a:rPr lang="en-US" altLang="ja-JP" dirty="0" err="1">
                <a:solidFill>
                  <a:schemeClr val="bg2"/>
                </a:solidFill>
              </a:rPr>
              <a:t>ieee</a:t>
            </a:r>
            <a:r>
              <a:rPr lang="en-US" altLang="ja-JP" dirty="0">
                <a:solidFill>
                  <a:schemeClr val="bg2"/>
                </a:solidFill>
              </a:rPr>
              <a:t>, emerald </a:t>
            </a:r>
            <a:r>
              <a:rPr lang="en-US" altLang="ja-JP" dirty="0" err="1">
                <a:solidFill>
                  <a:schemeClr val="bg2"/>
                </a:solidFill>
              </a:rPr>
              <a:t>atau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jurnal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internasional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atau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nasional</a:t>
            </a:r>
            <a:endParaRPr lang="en-US" altLang="ja-JP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Untuk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mencari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jurnal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terakreditasi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silahkan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berselancar</a:t>
            </a:r>
            <a:r>
              <a:rPr lang="en-US" altLang="ja-JP" dirty="0">
                <a:solidFill>
                  <a:schemeClr val="bg2"/>
                </a:solidFill>
              </a:rPr>
              <a:t> di sinta.ristekbrin.go.id/</a:t>
            </a: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Lalu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masuk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ke</a:t>
            </a:r>
            <a:r>
              <a:rPr lang="en-US" altLang="ja-JP" dirty="0">
                <a:solidFill>
                  <a:schemeClr val="bg2"/>
                </a:solidFill>
              </a:rPr>
              <a:t> website </a:t>
            </a:r>
            <a:r>
              <a:rPr lang="en-US" altLang="ja-JP" dirty="0" err="1">
                <a:solidFill>
                  <a:schemeClr val="bg2"/>
                </a:solidFill>
              </a:rPr>
              <a:t>jurnal</a:t>
            </a:r>
            <a:endParaRPr lang="ja-JP" altLang="en-US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42"/>
          <a:stretch/>
        </p:blipFill>
        <p:spPr>
          <a:xfrm>
            <a:off x="8086655" y="4929809"/>
            <a:ext cx="10387720" cy="53571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1545" y="5890567"/>
            <a:ext cx="7250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2"/>
                </a:solidFill>
              </a:rPr>
              <a:t>5. Review </a:t>
            </a:r>
            <a:r>
              <a:rPr lang="en-US" altLang="ja-JP" dirty="0" err="1">
                <a:solidFill>
                  <a:schemeClr val="bg2"/>
                </a:solidFill>
              </a:rPr>
              <a:t>beberapa</a:t>
            </a:r>
            <a:r>
              <a:rPr lang="en-US" altLang="ja-JP" dirty="0">
                <a:solidFill>
                  <a:schemeClr val="bg2"/>
                </a:solidFill>
              </a:rPr>
              <a:t> paper per </a:t>
            </a:r>
            <a:r>
              <a:rPr lang="en-US" altLang="ja-JP" dirty="0" err="1">
                <a:solidFill>
                  <a:schemeClr val="bg2"/>
                </a:solidFill>
              </a:rPr>
              <a:t>jurnal</a:t>
            </a:r>
            <a:endParaRPr lang="en-US" altLang="ja-JP" dirty="0">
              <a:solidFill>
                <a:schemeClr val="bg2"/>
              </a:solidFill>
            </a:endParaRPr>
          </a:p>
          <a:p>
            <a:endParaRPr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6093440" cy="1669774"/>
          </a:xfrm>
        </p:spPr>
        <p:txBody>
          <a:bodyPr/>
          <a:lstStyle/>
          <a:p>
            <a:r>
              <a:rPr lang="en-US" altLang="ja-JP" b="1" dirty="0"/>
              <a:t>3. </a:t>
            </a:r>
            <a:r>
              <a:rPr lang="en-US" altLang="ja-JP" b="1" dirty="0" err="1"/>
              <a:t>Mempercepat</a:t>
            </a:r>
            <a:r>
              <a:rPr lang="en-US" altLang="ja-JP" b="1" dirty="0"/>
              <a:t> Review </a:t>
            </a:r>
            <a:r>
              <a:rPr lang="en-US" altLang="ja-JP" b="1" dirty="0" err="1"/>
              <a:t>Artikel</a:t>
            </a:r>
            <a:r>
              <a:rPr lang="en-US" altLang="ja-JP" b="1" dirty="0"/>
              <a:t> </a:t>
            </a:r>
            <a:r>
              <a:rPr lang="en-US" altLang="ja-JP" b="1" dirty="0" err="1"/>
              <a:t>Ilmiah</a:t>
            </a:r>
            <a:endParaRPr lang="en-US" altLang="ja-JP" b="1" dirty="0"/>
          </a:p>
        </p:txBody>
      </p:sp>
      <p:sp>
        <p:nvSpPr>
          <p:cNvPr id="2" name="Rectangle 1"/>
          <p:cNvSpPr/>
          <p:nvPr/>
        </p:nvSpPr>
        <p:spPr>
          <a:xfrm>
            <a:off x="1117599" y="2835726"/>
            <a:ext cx="86218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indent="-509588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Tentukan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judul</a:t>
            </a:r>
            <a:endParaRPr lang="en-US" altLang="ja-JP" dirty="0">
              <a:solidFill>
                <a:schemeClr val="bg2"/>
              </a:solidFill>
            </a:endParaRPr>
          </a:p>
          <a:p>
            <a:pPr marL="509588" indent="-509588">
              <a:buAutoNum type="arabicPeriod"/>
            </a:pPr>
            <a:r>
              <a:rPr lang="en-US" altLang="ja-JP" dirty="0">
                <a:solidFill>
                  <a:schemeClr val="bg2"/>
                </a:solidFill>
              </a:rPr>
              <a:t>Baca </a:t>
            </a:r>
            <a:r>
              <a:rPr lang="en-US" altLang="ja-JP" dirty="0" err="1">
                <a:solidFill>
                  <a:schemeClr val="bg2"/>
                </a:solidFill>
              </a:rPr>
              <a:t>abstrak</a:t>
            </a:r>
            <a:r>
              <a:rPr lang="en-US" altLang="ja-JP" dirty="0">
                <a:solidFill>
                  <a:schemeClr val="bg2"/>
                </a:solidFill>
              </a:rPr>
              <a:t> (</a:t>
            </a:r>
            <a:r>
              <a:rPr lang="en-US" altLang="ja-JP" dirty="0" err="1">
                <a:solidFill>
                  <a:schemeClr val="bg2"/>
                </a:solidFill>
              </a:rPr>
              <a:t>lanjut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atau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tidak</a:t>
            </a:r>
            <a:r>
              <a:rPr lang="en-US" altLang="ja-JP" dirty="0">
                <a:solidFill>
                  <a:schemeClr val="bg2"/>
                </a:solidFill>
              </a:rPr>
              <a:t>)</a:t>
            </a:r>
          </a:p>
          <a:p>
            <a:pPr marL="509588" indent="-509588">
              <a:buAutoNum type="arabicPeriod"/>
            </a:pPr>
            <a:r>
              <a:rPr lang="en-US" altLang="ja-JP" dirty="0">
                <a:solidFill>
                  <a:schemeClr val="bg2"/>
                </a:solidFill>
              </a:rPr>
              <a:t>Baca Introduction/</a:t>
            </a:r>
            <a:r>
              <a:rPr lang="en-US" altLang="ja-JP" dirty="0" err="1">
                <a:solidFill>
                  <a:schemeClr val="bg2"/>
                </a:solidFill>
              </a:rPr>
              <a:t>pendahuluan</a:t>
            </a:r>
            <a:r>
              <a:rPr lang="en-US" altLang="ja-JP" dirty="0">
                <a:solidFill>
                  <a:schemeClr val="bg2"/>
                </a:solidFill>
              </a:rPr>
              <a:t> (</a:t>
            </a:r>
            <a:r>
              <a:rPr lang="en-US" altLang="ja-JP" dirty="0" err="1">
                <a:solidFill>
                  <a:schemeClr val="bg2"/>
                </a:solidFill>
              </a:rPr>
              <a:t>Apa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kontribusi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dan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tujuan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penelitian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ini</a:t>
            </a:r>
            <a:r>
              <a:rPr lang="en-US" altLang="ja-JP" dirty="0">
                <a:solidFill>
                  <a:schemeClr val="bg2"/>
                </a:solidFill>
              </a:rPr>
              <a:t>) </a:t>
            </a:r>
            <a:r>
              <a:rPr lang="en-US" altLang="ja-JP" dirty="0" err="1">
                <a:solidFill>
                  <a:schemeClr val="bg2"/>
                </a:solidFill>
              </a:rPr>
              <a:t>terletak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diakhir</a:t>
            </a:r>
            <a:endParaRPr lang="en-US" altLang="ja-JP" dirty="0">
              <a:solidFill>
                <a:schemeClr val="bg2"/>
              </a:solidFill>
            </a:endParaRPr>
          </a:p>
          <a:p>
            <a:pPr marL="509588" indent="-509588">
              <a:buAutoNum type="arabicPeriod"/>
            </a:pPr>
            <a:r>
              <a:rPr lang="en-US" altLang="ja-JP" dirty="0">
                <a:solidFill>
                  <a:schemeClr val="bg2"/>
                </a:solidFill>
              </a:rPr>
              <a:t>Baca method (Participant </a:t>
            </a:r>
            <a:r>
              <a:rPr lang="en-US" altLang="ja-JP" dirty="0" err="1">
                <a:solidFill>
                  <a:schemeClr val="bg2"/>
                </a:solidFill>
              </a:rPr>
              <a:t>dan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intervensi</a:t>
            </a:r>
            <a:r>
              <a:rPr lang="en-US" altLang="ja-JP" dirty="0">
                <a:solidFill>
                  <a:schemeClr val="bg2"/>
                </a:solidFill>
              </a:rPr>
              <a:t>)</a:t>
            </a:r>
          </a:p>
          <a:p>
            <a:pPr marL="509588" indent="-509588">
              <a:buAutoNum type="arabicPeriod"/>
            </a:pPr>
            <a:r>
              <a:rPr lang="en-US" altLang="ja-JP" dirty="0">
                <a:solidFill>
                  <a:schemeClr val="bg2"/>
                </a:solidFill>
              </a:rPr>
              <a:t>Baca Result  (</a:t>
            </a:r>
            <a:r>
              <a:rPr lang="en-US" altLang="ja-JP" dirty="0" err="1">
                <a:solidFill>
                  <a:schemeClr val="bg2"/>
                </a:solidFill>
              </a:rPr>
              <a:t>interpretasikan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sendiri</a:t>
            </a:r>
            <a:r>
              <a:rPr lang="en-US" altLang="ja-JP" dirty="0">
                <a:solidFill>
                  <a:schemeClr val="bg2"/>
                </a:solidFill>
              </a:rPr>
              <a:t>)</a:t>
            </a:r>
          </a:p>
          <a:p>
            <a:pPr marL="509588" indent="-509588">
              <a:buAutoNum type="arabicPeriod"/>
            </a:pPr>
            <a:r>
              <a:rPr lang="en-US" altLang="ja-JP" dirty="0">
                <a:solidFill>
                  <a:schemeClr val="bg2"/>
                </a:solidFill>
              </a:rPr>
              <a:t>Discussion (</a:t>
            </a:r>
            <a:r>
              <a:rPr lang="en-US" altLang="ja-JP" dirty="0" err="1">
                <a:solidFill>
                  <a:schemeClr val="bg2"/>
                </a:solidFill>
              </a:rPr>
              <a:t>intepretasi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hasil</a:t>
            </a:r>
            <a:r>
              <a:rPr lang="en-US" altLang="ja-JP" dirty="0">
                <a:solidFill>
                  <a:schemeClr val="bg2"/>
                </a:solidFill>
              </a:rPr>
              <a:t>, </a:t>
            </a:r>
            <a:r>
              <a:rPr lang="en-US" altLang="ja-JP" dirty="0" err="1">
                <a:solidFill>
                  <a:schemeClr val="bg2"/>
                </a:solidFill>
              </a:rPr>
              <a:t>tdk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perlu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diambil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bulat-bulat</a:t>
            </a:r>
            <a:r>
              <a:rPr lang="en-US" altLang="ja-JP" dirty="0">
                <a:solidFill>
                  <a:schemeClr val="bg2"/>
                </a:solidFill>
              </a:rPr>
              <a:t>)</a:t>
            </a:r>
          </a:p>
          <a:p>
            <a:pPr marL="509588" indent="-509588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Conclussion</a:t>
            </a:r>
            <a:r>
              <a:rPr lang="en-US" altLang="ja-JP" dirty="0">
                <a:solidFill>
                  <a:schemeClr val="bg2"/>
                </a:solidFill>
              </a:rPr>
              <a:t> (</a:t>
            </a:r>
            <a:r>
              <a:rPr lang="en-US" altLang="ja-JP" dirty="0" err="1">
                <a:solidFill>
                  <a:schemeClr val="bg2"/>
                </a:solidFill>
              </a:rPr>
              <a:t>interpretasi</a:t>
            </a:r>
            <a:r>
              <a:rPr lang="en-US" altLang="ja-JP" dirty="0">
                <a:solidFill>
                  <a:schemeClr val="bg2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603" y="7208874"/>
            <a:ext cx="3078126" cy="3078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928" t="23080" r="30100" b="-1129"/>
          <a:stretch/>
        </p:blipFill>
        <p:spPr>
          <a:xfrm>
            <a:off x="9535924" y="2564296"/>
            <a:ext cx="6549241" cy="6579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5410" y="8835260"/>
            <a:ext cx="78728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>
                <a:solidFill>
                  <a:schemeClr val="bg2"/>
                </a:solidFill>
              </a:rPr>
              <a:t>Fakta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objektif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hanya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pada</a:t>
            </a:r>
            <a:r>
              <a:rPr lang="en-US" altLang="ja-JP" dirty="0">
                <a:solidFill>
                  <a:schemeClr val="bg2"/>
                </a:solidFill>
              </a:rPr>
              <a:t> method </a:t>
            </a:r>
          </a:p>
          <a:p>
            <a:pPr algn="ctr"/>
            <a:r>
              <a:rPr lang="en-US" altLang="ja-JP" dirty="0" err="1">
                <a:solidFill>
                  <a:schemeClr val="bg2"/>
                </a:solidFill>
              </a:rPr>
              <a:t>dan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hasil</a:t>
            </a:r>
            <a:endParaRPr lang="ja-JP" alt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6093440" cy="1669774"/>
          </a:xfrm>
        </p:spPr>
        <p:txBody>
          <a:bodyPr/>
          <a:lstStyle/>
          <a:p>
            <a:r>
              <a:rPr lang="en-US" altLang="ja-JP" b="1" dirty="0"/>
              <a:t>CORE CONCEPTS</a:t>
            </a:r>
          </a:p>
        </p:txBody>
      </p:sp>
      <p:sp>
        <p:nvSpPr>
          <p:cNvPr id="5" name="Rectangle 4"/>
          <p:cNvSpPr/>
          <p:nvPr/>
        </p:nvSpPr>
        <p:spPr>
          <a:xfrm>
            <a:off x="820570" y="2411871"/>
            <a:ext cx="12438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2"/>
                </a:solidFill>
              </a:rPr>
              <a:t>Result debate of managerial and technological fields</a:t>
            </a:r>
          </a:p>
          <a:p>
            <a:endParaRPr lang="ja-JP" altLang="en-US" dirty="0">
              <a:solidFill>
                <a:schemeClr val="bg2"/>
              </a:solidFill>
            </a:endParaRPr>
          </a:p>
        </p:txBody>
      </p:sp>
      <p:graphicFrame>
        <p:nvGraphicFramePr>
          <p:cNvPr id="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84753"/>
              </p:ext>
            </p:extLst>
          </p:nvPr>
        </p:nvGraphicFramePr>
        <p:xfrm>
          <a:off x="966718" y="3205396"/>
          <a:ext cx="12292082" cy="4791698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667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2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Type of CRM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65" marR="6856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Dominant characteristic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65" marR="68565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41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Strategic</a:t>
                      </a:r>
                      <a:endParaRPr kumimoji="0" lang="en-US" sz="2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	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65" marR="6856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d-ID" sz="2800" dirty="0"/>
                        <a:t>Strategi bisnis customer-centric inti yang bertujuan untuk memenangkan dan mempertahankan pelanggan yang menguntungkan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65" marR="68565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41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Operational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65" marR="6856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d-ID" sz="2800" dirty="0"/>
                        <a:t>Berfokus pada otomatisasi proses yang dihadapi pelanggan seperti penjualan, pemasaran dan layanan pelanggan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65" marR="68565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718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2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Analytical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65" marR="6856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d-ID" sz="2800" dirty="0"/>
                        <a:t>Proses dimana organisasi mengubah data yang terkait dengan pelanggan menjadi</a:t>
                      </a:r>
                      <a:r>
                        <a:rPr lang="id-ID" sz="2800" baseline="0" dirty="0"/>
                        <a:t> wawasan yang dapat ditindaklanjuti baik untuk tujuan strategis maupun taktis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+mn-lt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 marL="68565" marR="68565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フッター プレースホルダー 2">
            <a:extLst>
              <a:ext uri="{FF2B5EF4-FFF2-40B4-BE49-F238E27FC236}">
                <a16:creationId xmlns:a16="http://schemas.microsoft.com/office/drawing/2014/main" id="{1121227E-256B-8D7C-4FA6-6D4A04529C6F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2"/>
                </a:solidFill>
              </a:rPr>
              <a:t>Siti Monalisa, ST, </a:t>
            </a:r>
            <a:r>
              <a:rPr lang="en-US" altLang="ja-JP" sz="2000" dirty="0" err="1">
                <a:solidFill>
                  <a:schemeClr val="bg2"/>
                </a:solidFill>
              </a:rPr>
              <a:t>M.Kom</a:t>
            </a:r>
            <a:r>
              <a:rPr lang="en-US" altLang="ja-JP" sz="2000" dirty="0">
                <a:solidFill>
                  <a:schemeClr val="bg2"/>
                </a:solidFill>
              </a:rPr>
              <a:t> (</a:t>
            </a:r>
            <a:r>
              <a:rPr lang="en-US" altLang="ja-JP" sz="2000" dirty="0" err="1">
                <a:solidFill>
                  <a:schemeClr val="bg2"/>
                </a:solidFill>
              </a:rPr>
              <a:t>Kapitas</a:t>
            </a:r>
            <a:r>
              <a:rPr lang="en-US" altLang="ja-JP" sz="2000" dirty="0">
                <a:solidFill>
                  <a:schemeClr val="bg2"/>
                </a:solidFill>
              </a:rPr>
              <a:t> </a:t>
            </a:r>
            <a:r>
              <a:rPr lang="en-US" altLang="ja-JP" sz="2000" dirty="0" err="1">
                <a:solidFill>
                  <a:schemeClr val="bg2"/>
                </a:solidFill>
              </a:rPr>
              <a:t>Selekta</a:t>
            </a:r>
            <a:r>
              <a:rPr lang="en-US" altLang="ja-JP" sz="2000" dirty="0">
                <a:solidFill>
                  <a:schemeClr val="bg2"/>
                </a:solidFill>
              </a:rPr>
              <a:t>  Prodi SI 2023)</a:t>
            </a:r>
            <a:endParaRPr lang="ja-JP" alt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6093440" cy="1669774"/>
          </a:xfrm>
        </p:spPr>
        <p:txBody>
          <a:bodyPr/>
          <a:lstStyle/>
          <a:p>
            <a:r>
              <a:rPr lang="en-US" altLang="ja-JP" b="1" dirty="0"/>
              <a:t>4. </a:t>
            </a:r>
            <a:r>
              <a:rPr lang="en-US" altLang="ja-JP" b="1" dirty="0" err="1"/>
              <a:t>Mempercepat</a:t>
            </a:r>
            <a:r>
              <a:rPr lang="en-US" altLang="ja-JP" b="1" dirty="0"/>
              <a:t> </a:t>
            </a:r>
            <a:r>
              <a:rPr lang="en-US" altLang="ja-JP" b="1" dirty="0" err="1"/>
              <a:t>Membaca</a:t>
            </a:r>
            <a:r>
              <a:rPr lang="en-US" altLang="ja-JP" b="1" dirty="0"/>
              <a:t> </a:t>
            </a:r>
            <a:r>
              <a:rPr lang="en-US" altLang="ja-JP" b="1" dirty="0" err="1"/>
              <a:t>Buku</a:t>
            </a:r>
            <a:endParaRPr lang="en-US" altLang="ja-JP" b="1" dirty="0"/>
          </a:p>
        </p:txBody>
      </p:sp>
      <p:sp>
        <p:nvSpPr>
          <p:cNvPr id="2" name="Rectangle 1"/>
          <p:cNvSpPr/>
          <p:nvPr/>
        </p:nvSpPr>
        <p:spPr>
          <a:xfrm>
            <a:off x="6953222" y="8190221"/>
            <a:ext cx="10907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Menurut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penelitian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manusia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hanya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bisa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memasukan</a:t>
            </a:r>
            <a:r>
              <a:rPr lang="en-US" altLang="ja-JP" dirty="0">
                <a:solidFill>
                  <a:schemeClr val="bg2"/>
                </a:solidFill>
              </a:rPr>
              <a:t> 5-9 </a:t>
            </a:r>
            <a:r>
              <a:rPr lang="en-US" altLang="ja-JP" dirty="0" err="1">
                <a:solidFill>
                  <a:schemeClr val="bg2"/>
                </a:solidFill>
              </a:rPr>
              <a:t>hal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perdetik</a:t>
            </a:r>
            <a:endParaRPr lang="en-US" altLang="ja-JP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Setelah</a:t>
            </a:r>
            <a:r>
              <a:rPr lang="en-US" altLang="ja-JP" dirty="0">
                <a:solidFill>
                  <a:schemeClr val="bg2"/>
                </a:solidFill>
              </a:rPr>
              <a:t> 48 jam </a:t>
            </a:r>
            <a:r>
              <a:rPr lang="en-US" altLang="ja-JP" dirty="0" err="1">
                <a:solidFill>
                  <a:schemeClr val="bg2"/>
                </a:solidFill>
              </a:rPr>
              <a:t>hanya</a:t>
            </a:r>
            <a:r>
              <a:rPr lang="en-US" altLang="ja-JP" dirty="0">
                <a:solidFill>
                  <a:schemeClr val="bg2"/>
                </a:solidFill>
              </a:rPr>
              <a:t> 5-10%</a:t>
            </a:r>
            <a:endParaRPr lang="ja-JP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6782" y="3294029"/>
            <a:ext cx="109076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Tentukan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tujuan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buku</a:t>
            </a:r>
            <a:r>
              <a:rPr lang="en-US" altLang="ja-JP" dirty="0">
                <a:solidFill>
                  <a:schemeClr val="bg2"/>
                </a:solidFill>
              </a:rPr>
              <a:t> yang </a:t>
            </a:r>
            <a:r>
              <a:rPr lang="en-US" altLang="ja-JP" dirty="0" err="1">
                <a:solidFill>
                  <a:schemeClr val="bg2"/>
                </a:solidFill>
              </a:rPr>
              <a:t>dibaca</a:t>
            </a:r>
            <a:endParaRPr lang="en-US" altLang="ja-JP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Lihat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judul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buku</a:t>
            </a:r>
            <a:endParaRPr lang="en-US" altLang="ja-JP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altLang="ja-JP" dirty="0">
                <a:solidFill>
                  <a:schemeClr val="bg2"/>
                </a:solidFill>
              </a:rPr>
              <a:t>Baca </a:t>
            </a:r>
            <a:r>
              <a:rPr lang="en-US" altLang="ja-JP" dirty="0" err="1">
                <a:solidFill>
                  <a:schemeClr val="bg2"/>
                </a:solidFill>
              </a:rPr>
              <a:t>daftar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isi</a:t>
            </a:r>
            <a:endParaRPr lang="en-US" altLang="ja-JP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Buat</a:t>
            </a:r>
            <a:r>
              <a:rPr lang="en-US" altLang="ja-JP" dirty="0">
                <a:solidFill>
                  <a:schemeClr val="bg2"/>
                </a:solidFill>
              </a:rPr>
              <a:t> mind map</a:t>
            </a: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Bagikan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dengan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oranglain</a:t>
            </a:r>
            <a:r>
              <a:rPr lang="en-US" altLang="ja-JP" dirty="0">
                <a:solidFill>
                  <a:schemeClr val="bg2"/>
                </a:solidFill>
              </a:rPr>
              <a:t> (</a:t>
            </a:r>
            <a:r>
              <a:rPr lang="en-US" altLang="ja-JP" dirty="0" err="1">
                <a:solidFill>
                  <a:schemeClr val="bg2"/>
                </a:solidFill>
              </a:rPr>
              <a:t>langsung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atau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tidak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langsung</a:t>
            </a:r>
            <a:endParaRPr lang="en-US" altLang="ja-JP" dirty="0">
              <a:solidFill>
                <a:schemeClr val="bg2"/>
              </a:solidFill>
            </a:endParaRPr>
          </a:p>
          <a:p>
            <a:pPr marL="514350" indent="-514350">
              <a:buAutoNum type="arabicPeriod"/>
            </a:pPr>
            <a:r>
              <a:rPr lang="en-US" altLang="ja-JP" dirty="0" err="1">
                <a:solidFill>
                  <a:schemeClr val="bg2"/>
                </a:solidFill>
              </a:rPr>
              <a:t>Ikut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pelatihan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baca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buku</a:t>
            </a:r>
            <a:r>
              <a:rPr lang="en-US" altLang="ja-JP" dirty="0">
                <a:solidFill>
                  <a:schemeClr val="bg2"/>
                </a:solidFill>
              </a:rPr>
              <a:t> </a:t>
            </a:r>
            <a:r>
              <a:rPr lang="en-US" altLang="ja-JP" dirty="0" err="1">
                <a:solidFill>
                  <a:schemeClr val="bg2"/>
                </a:solidFill>
              </a:rPr>
              <a:t>kilat</a:t>
            </a:r>
            <a:endParaRPr lang="ja-JP" altLang="en-US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824" y="2328633"/>
            <a:ext cx="7176376" cy="541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6093440" cy="1669774"/>
          </a:xfrm>
        </p:spPr>
        <p:txBody>
          <a:bodyPr/>
          <a:lstStyle/>
          <a:p>
            <a:r>
              <a:rPr lang="en-US" altLang="ja-JP" b="1" dirty="0"/>
              <a:t>5. </a:t>
            </a:r>
            <a:r>
              <a:rPr lang="en-US" altLang="ja-JP" b="1" dirty="0" err="1"/>
              <a:t>Sholat</a:t>
            </a:r>
            <a:endParaRPr lang="en-US" altLang="ja-JP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7" y="3100387"/>
            <a:ext cx="6667500" cy="5000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42"/>
          <a:stretch/>
        </p:blipFill>
        <p:spPr>
          <a:xfrm>
            <a:off x="8708265" y="3138486"/>
            <a:ext cx="7429686" cy="4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8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4772039" cy="1669774"/>
          </a:xfrm>
        </p:spPr>
        <p:txBody>
          <a:bodyPr/>
          <a:lstStyle/>
          <a:p>
            <a:r>
              <a:rPr lang="en-US" altLang="ja-JP" b="1" dirty="0"/>
              <a:t>6. </a:t>
            </a:r>
            <a:r>
              <a:rPr lang="en-US" altLang="ja-JP" b="1" dirty="0" err="1"/>
              <a:t>Sedekah</a:t>
            </a:r>
            <a:endParaRPr lang="en-US" altLang="ja-JP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91" y="2284896"/>
            <a:ext cx="9923161" cy="6605104"/>
          </a:xfrm>
          <a:prstGeom prst="rect">
            <a:avLst/>
          </a:prstGeom>
        </p:spPr>
      </p:pic>
      <p:sp>
        <p:nvSpPr>
          <p:cNvPr id="6" name="テキスト プレースホルダー 2"/>
          <p:cNvSpPr txBox="1">
            <a:spLocks/>
          </p:cNvSpPr>
          <p:nvPr/>
        </p:nvSpPr>
        <p:spPr>
          <a:xfrm>
            <a:off x="12859521" y="4371009"/>
            <a:ext cx="5586855" cy="24328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1633027" rtl="0" eaLnBrk="1" latinLnBrk="0" hangingPunct="1">
              <a:lnSpc>
                <a:spcPts val="6000"/>
              </a:lnSpc>
              <a:spcBef>
                <a:spcPts val="0"/>
              </a:spcBef>
              <a:buFontTx/>
              <a:buNone/>
              <a:defRPr kumimoji="1" sz="6600" i="0" kern="120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/>
              <a:t>Pada </a:t>
            </a:r>
            <a:r>
              <a:rPr lang="en-US" altLang="ja-JP" b="1" dirty="0" err="1"/>
              <a:t>saat</a:t>
            </a:r>
            <a:r>
              <a:rPr lang="en-US" altLang="ja-JP" b="1" dirty="0"/>
              <a:t> :</a:t>
            </a:r>
          </a:p>
          <a:p>
            <a:r>
              <a:rPr lang="en-US" altLang="ja-JP" sz="4400" b="1" dirty="0"/>
              <a:t>1. </a:t>
            </a:r>
            <a:r>
              <a:rPr lang="en-US" altLang="ja-JP" sz="4400" b="1" dirty="0" err="1"/>
              <a:t>Subuh</a:t>
            </a:r>
            <a:endParaRPr lang="en-US" altLang="ja-JP" sz="4400" b="1" dirty="0"/>
          </a:p>
          <a:p>
            <a:r>
              <a:rPr lang="en-US" altLang="ja-JP" sz="4400" b="1" dirty="0"/>
              <a:t>2. </a:t>
            </a:r>
            <a:r>
              <a:rPr lang="en-US" altLang="ja-JP" sz="4400" b="1" dirty="0" err="1"/>
              <a:t>Hujan</a:t>
            </a:r>
            <a:endParaRPr lang="en-US" altLang="ja-JP" sz="4400" b="1" dirty="0"/>
          </a:p>
          <a:p>
            <a:r>
              <a:rPr lang="en-US" altLang="ja-JP" sz="4400" b="1" dirty="0"/>
              <a:t> 3. </a:t>
            </a:r>
            <a:r>
              <a:rPr lang="en-US" altLang="ja-JP" sz="4400" b="1" dirty="0" err="1"/>
              <a:t>Maksiat</a:t>
            </a:r>
            <a:r>
              <a:rPr lang="en-US" altLang="ja-JP" sz="4400" b="1" dirty="0"/>
              <a:t>/</a:t>
            </a:r>
            <a:r>
              <a:rPr lang="en-US" altLang="ja-JP" sz="4400" b="1" dirty="0" err="1"/>
              <a:t>Dilarang</a:t>
            </a:r>
            <a:r>
              <a:rPr lang="en-US" altLang="ja-JP" sz="4400" b="1" dirty="0"/>
              <a:t> ALLAH</a:t>
            </a:r>
          </a:p>
        </p:txBody>
      </p:sp>
    </p:spTree>
    <p:extLst>
      <p:ext uri="{BB962C8B-B14F-4D97-AF65-F5344CB8AC3E}">
        <p14:creationId xmlns:p14="http://schemas.microsoft.com/office/powerpoint/2010/main" val="15631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6"/>
          </p:nvPr>
        </p:nvSpPr>
        <p:spPr>
          <a:xfrm>
            <a:off x="661545" y="894522"/>
            <a:ext cx="16093440" cy="1669774"/>
          </a:xfrm>
        </p:spPr>
        <p:txBody>
          <a:bodyPr/>
          <a:lstStyle/>
          <a:p>
            <a:r>
              <a:rPr lang="en-US" altLang="ja-JP" b="1" dirty="0"/>
              <a:t>7. </a:t>
            </a:r>
            <a:r>
              <a:rPr lang="en-US" altLang="ja-JP" b="1" dirty="0" err="1"/>
              <a:t>Doa</a:t>
            </a:r>
            <a:r>
              <a:rPr lang="en-US" altLang="ja-JP" b="1" dirty="0"/>
              <a:t> </a:t>
            </a:r>
          </a:p>
        </p:txBody>
      </p:sp>
      <p:sp>
        <p:nvSpPr>
          <p:cNvPr id="6" name="テキスト プレースホルダー 2"/>
          <p:cNvSpPr txBox="1">
            <a:spLocks/>
          </p:cNvSpPr>
          <p:nvPr/>
        </p:nvSpPr>
        <p:spPr>
          <a:xfrm>
            <a:off x="13564745" y="4371009"/>
            <a:ext cx="5586855" cy="24328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1633027" rtl="0" eaLnBrk="1" latinLnBrk="0" hangingPunct="1">
              <a:lnSpc>
                <a:spcPts val="6000"/>
              </a:lnSpc>
              <a:spcBef>
                <a:spcPts val="0"/>
              </a:spcBef>
              <a:buFontTx/>
              <a:buNone/>
              <a:defRPr kumimoji="1" sz="6600" i="0" kern="120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 err="1"/>
              <a:t>Sholat</a:t>
            </a:r>
            <a:endParaRPr lang="en-US" altLang="ja-JP" b="1" dirty="0"/>
          </a:p>
          <a:p>
            <a:r>
              <a:rPr lang="en-US" altLang="ja-JP" b="1" dirty="0" err="1"/>
              <a:t>Hujan</a:t>
            </a:r>
            <a:endParaRPr lang="en-US" altLang="ja-JP" b="1" dirty="0"/>
          </a:p>
          <a:p>
            <a:r>
              <a:rPr lang="en-US" altLang="ja-JP" b="1" dirty="0" err="1"/>
              <a:t>Teman</a:t>
            </a:r>
            <a:r>
              <a:rPr lang="en-US" altLang="ja-JP" b="1" dirty="0"/>
              <a:t> </a:t>
            </a:r>
          </a:p>
          <a:p>
            <a:endParaRPr lang="en-US" altLang="ja-JP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7" y="3035300"/>
            <a:ext cx="122174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72">
        <p14:reveal/>
      </p:transition>
    </mc:Choice>
    <mc:Fallback xmlns="">
      <p:transition spd="slow" advTm="4172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0" y="-3176"/>
            <a:ext cx="19583400" cy="1029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THANK YOU FOR WATCHING!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ANY QUESTIONS?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altLang="ja-JP" dirty="0" err="1"/>
              <a:t>Siti</a:t>
            </a:r>
            <a:r>
              <a:rPr lang="en-US" altLang="ja-JP" dirty="0"/>
              <a:t> </a:t>
            </a:r>
            <a:r>
              <a:rPr lang="en-US" altLang="ja-JP" dirty="0" err="1"/>
              <a:t>Monalisa</a:t>
            </a:r>
            <a:r>
              <a:rPr lang="en-US" altLang="ja-JP" dirty="0"/>
              <a:t>, ST, M.KOM</a:t>
            </a:r>
          </a:p>
          <a:p>
            <a:r>
              <a:rPr lang="en-US" altLang="ja-JP" dirty="0" err="1"/>
              <a:t>Dosen</a:t>
            </a:r>
            <a:r>
              <a:rPr lang="en-US" altLang="ja-JP" dirty="0"/>
              <a:t> </a:t>
            </a:r>
            <a:r>
              <a:rPr lang="en-US" altLang="ja-JP" dirty="0" err="1"/>
              <a:t>Sistem</a:t>
            </a:r>
            <a:r>
              <a:rPr lang="en-US" altLang="ja-JP" dirty="0"/>
              <a:t> </a:t>
            </a:r>
            <a:r>
              <a:rPr lang="en-US" altLang="ja-JP" dirty="0" err="1"/>
              <a:t>Informasi</a:t>
            </a:r>
            <a:r>
              <a:rPr lang="en-US" altLang="ja-JP" dirty="0"/>
              <a:t> UIN </a:t>
            </a:r>
            <a:r>
              <a:rPr lang="en-US" altLang="ja-JP" dirty="0" err="1"/>
              <a:t>Suska</a:t>
            </a:r>
            <a:r>
              <a:rPr lang="en-US" altLang="ja-JP" dirty="0"/>
              <a:t> Riau</a:t>
            </a:r>
          </a:p>
          <a:p>
            <a:r>
              <a:rPr lang="en-US" altLang="ja-JP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579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763"/>
    </mc:Choice>
    <mc:Fallback xmlns="">
      <p:transition advTm="676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098867" y="8984974"/>
            <a:ext cx="16093440" cy="1302026"/>
          </a:xfrm>
        </p:spPr>
        <p:txBody>
          <a:bodyPr/>
          <a:lstStyle/>
          <a:p>
            <a:r>
              <a:rPr lang="en-US" b="1" dirty="0"/>
              <a:t>CRM OPERATIONAL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445"/>
          <a:stretch/>
        </p:blipFill>
        <p:spPr>
          <a:xfrm>
            <a:off x="954156" y="0"/>
            <a:ext cx="16956157" cy="8753646"/>
          </a:xfrm>
          <a:prstGeom prst="rect">
            <a:avLst/>
          </a:prstGeom>
        </p:spPr>
      </p:pic>
      <p:sp>
        <p:nvSpPr>
          <p:cNvPr id="4" name="フッター プレースホルダー 2">
            <a:extLst>
              <a:ext uri="{FF2B5EF4-FFF2-40B4-BE49-F238E27FC236}">
                <a16:creationId xmlns:a16="http://schemas.microsoft.com/office/drawing/2014/main" id="{1EBCA369-4E38-BE2C-B60B-676C045F8DE9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2"/>
                </a:solidFill>
              </a:rPr>
              <a:t>Siti Monalisa, ST, </a:t>
            </a:r>
            <a:r>
              <a:rPr lang="en-US" altLang="ja-JP" sz="2000" dirty="0" err="1">
                <a:solidFill>
                  <a:schemeClr val="bg2"/>
                </a:solidFill>
              </a:rPr>
              <a:t>M.Kom</a:t>
            </a:r>
            <a:r>
              <a:rPr lang="en-US" altLang="ja-JP" sz="2000" dirty="0">
                <a:solidFill>
                  <a:schemeClr val="bg2"/>
                </a:solidFill>
              </a:rPr>
              <a:t> (</a:t>
            </a:r>
            <a:r>
              <a:rPr lang="en-US" altLang="ja-JP" sz="2000" dirty="0" err="1">
                <a:solidFill>
                  <a:schemeClr val="bg2"/>
                </a:solidFill>
              </a:rPr>
              <a:t>Kapitas</a:t>
            </a:r>
            <a:r>
              <a:rPr lang="en-US" altLang="ja-JP" sz="2000" dirty="0">
                <a:solidFill>
                  <a:schemeClr val="bg2"/>
                </a:solidFill>
              </a:rPr>
              <a:t> </a:t>
            </a:r>
            <a:r>
              <a:rPr lang="en-US" altLang="ja-JP" sz="2000" dirty="0" err="1">
                <a:solidFill>
                  <a:schemeClr val="bg2"/>
                </a:solidFill>
              </a:rPr>
              <a:t>Selekta</a:t>
            </a:r>
            <a:r>
              <a:rPr lang="en-US" altLang="ja-JP" sz="2000" dirty="0">
                <a:solidFill>
                  <a:schemeClr val="bg2"/>
                </a:solidFill>
              </a:rPr>
              <a:t>  Prodi SI 2023)</a:t>
            </a:r>
            <a:endParaRPr lang="ja-JP" alt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53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91174" cy="9882054"/>
          </a:xfrm>
          <a:prstGeom prst="rect">
            <a:avLst/>
          </a:prstGeom>
        </p:spPr>
      </p:pic>
      <p:sp>
        <p:nvSpPr>
          <p:cNvPr id="8" name="フッター プレースホルダー 2">
            <a:extLst>
              <a:ext uri="{FF2B5EF4-FFF2-40B4-BE49-F238E27FC236}">
                <a16:creationId xmlns:a16="http://schemas.microsoft.com/office/drawing/2014/main" id="{902F7210-68F8-08B9-4017-0386AC4D043D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2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テキスト プレースホルダー 20"/>
          <p:cNvSpPr>
            <a:spLocks noGrp="1"/>
          </p:cNvSpPr>
          <p:nvPr>
            <p:ph type="body" sz="quarter" idx="21"/>
          </p:nvPr>
        </p:nvSpPr>
        <p:spPr>
          <a:xfrm>
            <a:off x="723900" y="3321284"/>
            <a:ext cx="6400799" cy="1743299"/>
          </a:xfrm>
        </p:spPr>
        <p:txBody>
          <a:bodyPr/>
          <a:lstStyle/>
          <a:p>
            <a:r>
              <a:rPr kumimoji="1" lang="en-US" altLang="ja-JP" b="1" dirty="0"/>
              <a:t>CRM ANALYTICAL</a:t>
            </a:r>
            <a:endParaRPr kumimoji="1" lang="ja-JP" alt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CC8A7F-D69B-7A20-1E40-89A1E3363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2" b="1063"/>
          <a:stretch/>
        </p:blipFill>
        <p:spPr>
          <a:xfrm>
            <a:off x="8363415" y="0"/>
            <a:ext cx="8363414" cy="8170791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23DE3-D5F1-8F10-0A8B-07C7A479347D}"/>
              </a:ext>
            </a:extLst>
          </p:cNvPr>
          <p:cNvSpPr txBox="1"/>
          <p:nvPr/>
        </p:nvSpPr>
        <p:spPr>
          <a:xfrm>
            <a:off x="8363415" y="8174142"/>
            <a:ext cx="9177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Classification framework for data mining techniques in CRM</a:t>
            </a:r>
          </a:p>
        </p:txBody>
      </p:sp>
      <p:sp>
        <p:nvSpPr>
          <p:cNvPr id="12" name="フッター プレースホルダー 2">
            <a:extLst>
              <a:ext uri="{FF2B5EF4-FFF2-40B4-BE49-F238E27FC236}">
                <a16:creationId xmlns:a16="http://schemas.microsoft.com/office/drawing/2014/main" id="{0CB833F6-6F57-F690-8180-9CE2E5274171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3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3.1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21"/>
          </p:nvPr>
        </p:nvSpPr>
        <p:spPr>
          <a:xfrm>
            <a:off x="11649779" y="2748346"/>
            <a:ext cx="6400799" cy="1793403"/>
          </a:xfrm>
        </p:spPr>
        <p:txBody>
          <a:bodyPr/>
          <a:lstStyle/>
          <a:p>
            <a:r>
              <a:rPr lang="en-US" altLang="ja-JP" dirty="0"/>
              <a:t>ACQUITISION CUSTOMER</a:t>
            </a:r>
            <a:endParaRPr lang="ja-JP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3882382" y="3997551"/>
            <a:ext cx="66731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/>
              <a:t>Topik</a:t>
            </a:r>
            <a:r>
              <a:rPr lang="en-US" sz="4000" b="1" dirty="0"/>
              <a:t> </a:t>
            </a:r>
            <a:r>
              <a:rPr lang="en-US" sz="4000" b="1" dirty="0" err="1"/>
              <a:t>Penelitian</a:t>
            </a:r>
            <a:endParaRPr lang="en-US" sz="4000" b="1" dirty="0"/>
          </a:p>
          <a:p>
            <a:pPr algn="just"/>
            <a:endParaRPr lang="en-US" sz="4000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Target Customer Analysis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Customer Segmentation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4000" dirty="0"/>
              <a:t>Direct Marketing</a:t>
            </a:r>
          </a:p>
          <a:p>
            <a:pPr marL="514350" indent="-514350" algn="just">
              <a:buFont typeface="+mj-lt"/>
              <a:buAutoNum type="arabicPeriod"/>
            </a:pPr>
            <a:endParaRPr lang="en-US" sz="4000" dirty="0"/>
          </a:p>
        </p:txBody>
      </p:sp>
      <p:sp>
        <p:nvSpPr>
          <p:cNvPr id="4" name="フッター プレースホルダー 2">
            <a:extLst>
              <a:ext uri="{FF2B5EF4-FFF2-40B4-BE49-F238E27FC236}">
                <a16:creationId xmlns:a16="http://schemas.microsoft.com/office/drawing/2014/main" id="{FBE49015-D264-77D9-3FB3-EC6CA97665C2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4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30"/>
    </mc:Choice>
    <mc:Fallback xmlns="">
      <p:transition advTm="303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11851479" y="709621"/>
            <a:ext cx="6297374" cy="1793403"/>
          </a:xfrm>
        </p:spPr>
        <p:txBody>
          <a:bodyPr/>
          <a:lstStyle/>
          <a:p>
            <a:pPr algn="ctr"/>
            <a:r>
              <a:rPr lang="en-US" dirty="0"/>
              <a:t>Target </a:t>
            </a:r>
          </a:p>
          <a:p>
            <a:pPr algn="ctr"/>
            <a:r>
              <a:rPr lang="en-US" dirty="0"/>
              <a:t>Customer </a:t>
            </a:r>
          </a:p>
          <a:p>
            <a:pPr algn="ctr"/>
            <a:r>
              <a:rPr lang="en-US" dirty="0"/>
              <a:t>Analysis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763532" y="529104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Target market selection based on market segment evaluation: a multiple attribute decision making approach</a:t>
            </a:r>
          </a:p>
          <a:p>
            <a:pPr algn="ctr"/>
            <a:r>
              <a:rPr lang="en-US" dirty="0"/>
              <a:t>Mohammad Hasan </a:t>
            </a:r>
            <a:r>
              <a:rPr lang="en-US" dirty="0" err="1"/>
              <a:t>Aghdaie</a:t>
            </a:r>
            <a:r>
              <a:rPr lang="en-US" dirty="0"/>
              <a:t> (2015)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3531" y="3264699"/>
            <a:ext cx="1108794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Abstrak</a:t>
            </a:r>
            <a:endParaRPr lang="en-US" sz="2400" dirty="0"/>
          </a:p>
          <a:p>
            <a:r>
              <a:rPr lang="en-US" sz="2400" dirty="0" err="1"/>
              <a:t>Pemilihan</a:t>
            </a:r>
            <a:r>
              <a:rPr lang="en-US" sz="2400" dirty="0"/>
              <a:t> target </a:t>
            </a:r>
            <a:r>
              <a:rPr lang="en-US" sz="2400" dirty="0" err="1"/>
              <a:t>pasar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salah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 </a:t>
            </a:r>
            <a:r>
              <a:rPr lang="en-US" sz="2400" dirty="0" err="1"/>
              <a:t>pemasaran</a:t>
            </a:r>
            <a:r>
              <a:rPr lang="en-US" sz="2400" dirty="0"/>
              <a:t> </a:t>
            </a:r>
            <a:r>
              <a:rPr lang="en-US" sz="2400" dirty="0" err="1"/>
              <a:t>terpenting</a:t>
            </a:r>
            <a:r>
              <a:rPr lang="en-US" sz="2400" dirty="0"/>
              <a:t> </a:t>
            </a:r>
            <a:r>
              <a:rPr lang="en-US" sz="2400" dirty="0" err="1"/>
              <a:t>bagi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perusahaan</a:t>
            </a:r>
            <a:r>
              <a:rPr lang="en-US" sz="2400" dirty="0"/>
              <a:t>. </a:t>
            </a: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,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 lain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organisasi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marketing mix, procurement,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saluran</a:t>
            </a:r>
            <a:r>
              <a:rPr lang="en-US" sz="2400" dirty="0"/>
              <a:t> </a:t>
            </a:r>
            <a:r>
              <a:rPr lang="en-US" sz="2400" dirty="0" err="1"/>
              <a:t>distribusi</a:t>
            </a:r>
            <a:r>
              <a:rPr lang="en-US" sz="2400" dirty="0"/>
              <a:t> yang </a:t>
            </a:r>
            <a:r>
              <a:rPr lang="en-US" sz="2400" dirty="0" err="1"/>
              <a:t>dipengaruhi</a:t>
            </a:r>
            <a:r>
              <a:rPr lang="en-US" sz="2400" dirty="0"/>
              <a:t> </a:t>
            </a:r>
            <a:r>
              <a:rPr lang="en-US" sz="2400" dirty="0" err="1"/>
              <a:t>oleh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. </a:t>
            </a:r>
            <a:r>
              <a:rPr lang="en-US" sz="2400" dirty="0" err="1"/>
              <a:t>Pemilihan</a:t>
            </a:r>
            <a:r>
              <a:rPr lang="en-US" sz="2400" dirty="0"/>
              <a:t> target </a:t>
            </a:r>
            <a:r>
              <a:rPr lang="en-US" sz="2400" dirty="0" err="1"/>
              <a:t>pasar</a:t>
            </a:r>
            <a:r>
              <a:rPr lang="en-US" sz="2400" dirty="0"/>
              <a:t> yang </a:t>
            </a:r>
            <a:r>
              <a:rPr lang="en-US" sz="2400" dirty="0" err="1"/>
              <a:t>tepat</a:t>
            </a:r>
            <a:r>
              <a:rPr lang="en-US" sz="2400" dirty="0"/>
              <a:t>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hasil</a:t>
            </a:r>
            <a:r>
              <a:rPr lang="en-US" sz="2400" dirty="0"/>
              <a:t> </a:t>
            </a:r>
            <a:r>
              <a:rPr lang="en-US" sz="2400" dirty="0" err="1"/>
              <a:t>evaluasi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 </a:t>
            </a:r>
            <a:r>
              <a:rPr lang="en-US" sz="2400" dirty="0" err="1"/>
              <a:t>pasar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mempertimbangkan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faktor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segmen</a:t>
            </a:r>
            <a:r>
              <a:rPr lang="en-US" sz="2400" dirty="0"/>
              <a:t>, </a:t>
            </a:r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pesaing</a:t>
            </a:r>
            <a:r>
              <a:rPr lang="en-US" sz="2400" dirty="0"/>
              <a:t>, </a:t>
            </a:r>
            <a:r>
              <a:rPr lang="en-US" sz="2400" dirty="0" err="1"/>
              <a:t>risiko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profitabilitas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 err="1"/>
              <a:t>Solusi</a:t>
            </a:r>
            <a:r>
              <a:rPr lang="en-US" sz="2400" dirty="0"/>
              <a:t> : </a:t>
            </a:r>
            <a:r>
              <a:rPr lang="en-US" sz="2400" dirty="0" err="1"/>
              <a:t>Selain</a:t>
            </a:r>
            <a:r>
              <a:rPr lang="en-US" sz="2400" dirty="0"/>
              <a:t> </a:t>
            </a:r>
            <a:r>
              <a:rPr lang="en-US" sz="2400" dirty="0" err="1"/>
              <a:t>itu</a:t>
            </a:r>
            <a:r>
              <a:rPr lang="en-US" sz="2400" dirty="0"/>
              <a:t>, tools multiple-attribute decision making (MADM)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mengevaluasi</a:t>
            </a:r>
            <a:r>
              <a:rPr lang="en-US" sz="2400" dirty="0"/>
              <a:t> </a:t>
            </a:r>
            <a:r>
              <a:rPr lang="en-US" sz="2400" dirty="0" err="1"/>
              <a:t>alternatif</a:t>
            </a:r>
            <a:r>
              <a:rPr lang="en-US" sz="2400" dirty="0"/>
              <a:t> </a:t>
            </a:r>
            <a:r>
              <a:rPr lang="en-US" sz="2400" dirty="0" err="1"/>
              <a:t>sehubungan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kriteria</a:t>
            </a:r>
            <a:r>
              <a:rPr lang="en-US" sz="2400" dirty="0"/>
              <a:t> </a:t>
            </a:r>
            <a:r>
              <a:rPr lang="en-US" sz="2400" dirty="0" err="1"/>
              <a:t>konflik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pemilihan</a:t>
            </a:r>
            <a:r>
              <a:rPr lang="en-US" sz="2400" dirty="0"/>
              <a:t> target </a:t>
            </a:r>
            <a:r>
              <a:rPr lang="en-US" sz="2400" dirty="0" err="1"/>
              <a:t>pasar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dianggap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masalah</a:t>
            </a:r>
            <a:r>
              <a:rPr lang="en-US" sz="2400" dirty="0"/>
              <a:t> MADM.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tujuan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, </a:t>
            </a:r>
            <a:r>
              <a:rPr lang="en-US" sz="2400" dirty="0" err="1"/>
              <a:t>metode</a:t>
            </a:r>
            <a:r>
              <a:rPr lang="en-US" sz="2400" dirty="0"/>
              <a:t> MADM hybrid </a:t>
            </a:r>
            <a:r>
              <a:rPr lang="en-US" sz="2400" dirty="0" err="1"/>
              <a:t>baru</a:t>
            </a:r>
            <a:r>
              <a:rPr lang="en-US" sz="2400" dirty="0"/>
              <a:t> </a:t>
            </a:r>
            <a:r>
              <a:rPr lang="en-US" sz="2400" dirty="0" err="1"/>
              <a:t>termasuk</a:t>
            </a:r>
            <a:r>
              <a:rPr lang="en-US" sz="2400" dirty="0"/>
              <a:t> AHP </a:t>
            </a:r>
            <a:r>
              <a:rPr lang="en-US" sz="2400" dirty="0" err="1"/>
              <a:t>dan</a:t>
            </a:r>
            <a:r>
              <a:rPr lang="en-US" sz="2400" dirty="0"/>
              <a:t> TOPSIS </a:t>
            </a:r>
            <a:r>
              <a:rPr lang="en-US" sz="2400" dirty="0" err="1"/>
              <a:t>diusulkan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mendapatkan</a:t>
            </a:r>
            <a:r>
              <a:rPr lang="en-US" sz="2400" dirty="0"/>
              <a:t> target </a:t>
            </a:r>
            <a:r>
              <a:rPr lang="en-US" sz="2400" dirty="0" err="1"/>
              <a:t>pasar</a:t>
            </a:r>
            <a:r>
              <a:rPr lang="en-US" sz="2400" dirty="0"/>
              <a:t> yang </a:t>
            </a:r>
            <a:r>
              <a:rPr lang="en-US" sz="2400" dirty="0" err="1"/>
              <a:t>sesuai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/>
              <a:t>AHP </a:t>
            </a:r>
            <a:r>
              <a:rPr lang="en-US" sz="2400" dirty="0" err="1"/>
              <a:t>diturunkan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menghitung</a:t>
            </a:r>
            <a:r>
              <a:rPr lang="en-US" sz="2400" dirty="0"/>
              <a:t> </a:t>
            </a:r>
            <a:r>
              <a:rPr lang="en-US" sz="2400" dirty="0" err="1"/>
              <a:t>bobot</a:t>
            </a:r>
            <a:r>
              <a:rPr lang="en-US" sz="2400" dirty="0"/>
              <a:t> </a:t>
            </a:r>
            <a:r>
              <a:rPr lang="en-US" sz="2400" dirty="0" err="1"/>
              <a:t>setiap</a:t>
            </a:r>
            <a:r>
              <a:rPr lang="en-US" sz="2400" dirty="0"/>
              <a:t> </a:t>
            </a:r>
            <a:r>
              <a:rPr lang="en-US" sz="2400" dirty="0" err="1"/>
              <a:t>kriteria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TOPSIS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menentukan</a:t>
            </a:r>
            <a:r>
              <a:rPr lang="en-US" sz="2400" dirty="0"/>
              <a:t> </a:t>
            </a:r>
            <a:r>
              <a:rPr lang="en-US" sz="2400" dirty="0" err="1"/>
              <a:t>peringkat</a:t>
            </a:r>
            <a:r>
              <a:rPr lang="en-US" sz="2400" dirty="0"/>
              <a:t> </a:t>
            </a:r>
            <a:r>
              <a:rPr lang="en-US" sz="2400" dirty="0" err="1"/>
              <a:t>alternatif</a:t>
            </a:r>
            <a:r>
              <a:rPr lang="en-US" sz="2400" dirty="0"/>
              <a:t> target </a:t>
            </a:r>
            <a:r>
              <a:rPr lang="en-US" sz="2400" dirty="0" err="1"/>
              <a:t>pasar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yang </a:t>
            </a:r>
            <a:r>
              <a:rPr lang="en-US" sz="2400" dirty="0" err="1"/>
              <a:t>terbaik</a:t>
            </a:r>
            <a:r>
              <a:rPr lang="en-US" sz="2400" dirty="0"/>
              <a:t> </a:t>
            </a:r>
            <a:r>
              <a:rPr lang="en-US" sz="2400" dirty="0" err="1"/>
              <a:t>hingga</a:t>
            </a:r>
            <a:r>
              <a:rPr lang="en-US" sz="2400" dirty="0"/>
              <a:t> yang </a:t>
            </a:r>
            <a:r>
              <a:rPr lang="en-US" sz="2400" dirty="0" err="1"/>
              <a:t>terburuk</a:t>
            </a:r>
            <a:r>
              <a:rPr lang="en-US" sz="2400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A618D-DE31-42A3-9AC5-A172A71BE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1" t="30374" r="49661" b="5248"/>
          <a:stretch/>
        </p:blipFill>
        <p:spPr>
          <a:xfrm>
            <a:off x="13043195" y="3169639"/>
            <a:ext cx="4449754" cy="6569672"/>
          </a:xfrm>
          <a:prstGeom prst="rect">
            <a:avLst/>
          </a:prstGeom>
        </p:spPr>
      </p:pic>
      <p:sp>
        <p:nvSpPr>
          <p:cNvPr id="7" name="フッター プレースホルダー 2">
            <a:extLst>
              <a:ext uri="{FF2B5EF4-FFF2-40B4-BE49-F238E27FC236}">
                <a16:creationId xmlns:a16="http://schemas.microsoft.com/office/drawing/2014/main" id="{994EF3B2-1C39-C05F-D9AA-2D2767D7CBF7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7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15" t="29144" r="41762" b="21933"/>
          <a:stretch/>
        </p:blipFill>
        <p:spPr>
          <a:xfrm>
            <a:off x="-1" y="2107094"/>
            <a:ext cx="8723453" cy="5804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98" t="34800" r="41151" b="30700"/>
          <a:stretch/>
        </p:blipFill>
        <p:spPr>
          <a:xfrm>
            <a:off x="9004851" y="894520"/>
            <a:ext cx="9024731" cy="4077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751" t="56009" r="41609" b="23065"/>
          <a:stretch/>
        </p:blipFill>
        <p:spPr>
          <a:xfrm>
            <a:off x="9004851" y="5227983"/>
            <a:ext cx="9003238" cy="2504660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AEA11A8-1ED9-C4C0-A274-BBDCDD73CEBC}"/>
              </a:ext>
            </a:extLst>
          </p:cNvPr>
          <p:cNvSpPr txBox="1">
            <a:spLocks/>
          </p:cNvSpPr>
          <p:nvPr/>
        </p:nvSpPr>
        <p:spPr>
          <a:xfrm>
            <a:off x="3372844" y="9932092"/>
            <a:ext cx="11545486" cy="547688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513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82567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899081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715594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532108" algn="l" defTabSz="1633027" rtl="0" eaLnBrk="1" latinLnBrk="0" hangingPunct="1"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Siti Monalisa, ST,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M.Kom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(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Kapitas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en-US" altLang="ja-JP" sz="2000" b="1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Selekta</a:t>
            </a:r>
            <a:r>
              <a:rPr lang="en-US" altLang="ja-JP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 Prodi SI 2023)</a:t>
            </a:r>
            <a:endParaRPr lang="ja-JP" altLang="en-US" sz="20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11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Aldebaran - Contents without Title and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>
          <a:outerShdw blurRad="88900" dist="76200" dir="5400000" algn="t" rotWithShape="0">
            <a:prstClr val="black">
              <a:alpha val="40000"/>
            </a:prstClr>
          </a:outerShdw>
          <a:softEdge rad="31750"/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ldebaran - Left Title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debaran - Right Title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ldebaran - Free Title Position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ldebaran - Contents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27518</TotalTime>
  <Words>2581</Words>
  <Application>Microsoft Office PowerPoint</Application>
  <PresentationFormat>Custom</PresentationFormat>
  <Paragraphs>243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Bebas Neue Bold</vt:lpstr>
      <vt:lpstr>Bebas Neue Regular</vt:lpstr>
      <vt:lpstr>Bodoni MT</vt:lpstr>
      <vt:lpstr>Calibri</vt:lpstr>
      <vt:lpstr>Roboto</vt:lpstr>
      <vt:lpstr>Roboto (Body)</vt:lpstr>
      <vt:lpstr>Times New Roman</vt:lpstr>
      <vt:lpstr>Aldebaran - Contents without Title and Footer</vt:lpstr>
      <vt:lpstr>Aldebaran - Left Title without Footer</vt:lpstr>
      <vt:lpstr>Aldebaran - Right Title without Footer</vt:lpstr>
      <vt:lpstr>Aldebaran - Free Title Position</vt:lpstr>
      <vt:lpstr>Aldebaran - Contents without Footer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Successful Application of Social CRM in The Company Milan Kubina et al. 2015</vt:lpstr>
      <vt:lpstr>Social CRM using Web Mining for Indonesian Academic Institution Nyoman Karna, Iping Supriana, Nur Maulidevi (2015)</vt:lpstr>
      <vt:lpstr>Data Mining of Social Media – the Bridge between Traditional and Social CRM  Sohail, 2019  </vt:lpstr>
      <vt:lpstr>Data Mining for Social CRM </vt:lpstr>
      <vt:lpstr>7 social CRM platforms </vt:lpstr>
      <vt:lpstr>BEBERAPA TIPS – TIPS MEMPERCEPAT MENULIS  DAN MENYELESAIKAN RISET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Aldebaran</dc:title>
  <dc:creator>Jun</dc:creator>
  <cp:keywords>Aldebaran</cp:keywords>
  <cp:lastModifiedBy>ThinkPad L440</cp:lastModifiedBy>
  <cp:revision>465</cp:revision>
  <dcterms:created xsi:type="dcterms:W3CDTF">2016-01-14T16:51:07Z</dcterms:created>
  <dcterms:modified xsi:type="dcterms:W3CDTF">2023-05-09T02:54:40Z</dcterms:modified>
</cp:coreProperties>
</file>