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342" r:id="rId5"/>
    <p:sldId id="341" r:id="rId6"/>
    <p:sldId id="350" r:id="rId7"/>
    <p:sldId id="344" r:id="rId8"/>
    <p:sldId id="349" r:id="rId9"/>
    <p:sldId id="351" r:id="rId10"/>
    <p:sldId id="298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07" r:id="rId19"/>
    <p:sldId id="348" r:id="rId20"/>
    <p:sldId id="359" r:id="rId21"/>
    <p:sldId id="360" r:id="rId22"/>
    <p:sldId id="361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540" y="-8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=""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=""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=""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=""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=""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=""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=""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=""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=""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=""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=""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=""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=""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=""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=""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306420" y="265139"/>
            <a:ext cx="95647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MANAJEMEN PROSES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Mona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Fronita</a:t>
            </a:r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S.Kom</a:t>
            </a:r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., </a:t>
            </a:r>
            <a:r>
              <a:rPr lang="en-US" altLang="ko-KR" sz="1867" dirty="0" err="1" smtClean="0">
                <a:solidFill>
                  <a:schemeClr val="bg1"/>
                </a:solidFill>
                <a:cs typeface="Arial" pitchFamily="34" charset="0"/>
              </a:rPr>
              <a:t>M.Kom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1413"/>
            <a:ext cx="11573197" cy="724247"/>
          </a:xfrm>
        </p:spPr>
        <p:txBody>
          <a:bodyPr/>
          <a:lstStyle/>
          <a:p>
            <a:r>
              <a:rPr lang="en-US" b="1" dirty="0" err="1" smtClean="0"/>
              <a:t>Implementasi</a:t>
            </a:r>
            <a:r>
              <a:rPr lang="en-US" b="1" dirty="0" smtClean="0"/>
              <a:t> </a:t>
            </a:r>
            <a:r>
              <a:rPr lang="en-US" b="1" dirty="0" err="1" smtClean="0"/>
              <a:t>Konkurensi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My Documents\DOWNLOADS\FireShot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1249815"/>
            <a:ext cx="9329737" cy="537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 smtClean="0"/>
              <a:t>Permasalahan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dalam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err="1" smtClean="0"/>
              <a:t>Konkurensi</a:t>
            </a:r>
            <a:endParaRPr lang="en-US" sz="4000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14589"/>
            <a:ext cx="1203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/>
              <a:t>Permasalahan</a:t>
            </a:r>
            <a:r>
              <a:rPr lang="en-US" sz="4000" b="1" dirty="0" smtClean="0"/>
              <a:t>: </a:t>
            </a:r>
            <a:r>
              <a:rPr lang="en-US" sz="4000" dirty="0" err="1" smtClean="0"/>
              <a:t>proses-proses</a:t>
            </a:r>
            <a:r>
              <a:rPr lang="en-US" sz="4000" dirty="0" smtClean="0"/>
              <a:t> yang </a:t>
            </a:r>
            <a:r>
              <a:rPr lang="en-US" sz="4000" dirty="0" err="1" smtClean="0"/>
              <a:t>konkurens</a:t>
            </a:r>
            <a:r>
              <a:rPr lang="en-US" sz="4000" dirty="0" smtClean="0"/>
              <a:t> </a:t>
            </a:r>
            <a:r>
              <a:rPr lang="en-US" sz="4000" dirty="0" err="1" smtClean="0"/>
              <a:t>memerlukan</a:t>
            </a:r>
            <a:r>
              <a:rPr lang="en-US" sz="4000" dirty="0" smtClean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</a:t>
            </a:r>
            <a:r>
              <a:rPr lang="en-US" sz="4000" dirty="0" err="1" smtClean="0"/>
              <a:t>khusus</a:t>
            </a:r>
            <a:r>
              <a:rPr lang="en-US" sz="4000" dirty="0" smtClean="0"/>
              <a:t>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penjadwalan</a:t>
            </a:r>
            <a:r>
              <a:rPr lang="en-US" sz="4000" dirty="0" smtClean="0"/>
              <a:t> (</a:t>
            </a:r>
            <a:r>
              <a:rPr lang="en-US" sz="4000" dirty="0" err="1" smtClean="0"/>
              <a:t>karena</a:t>
            </a:r>
            <a:r>
              <a:rPr lang="en-US" sz="4000" dirty="0" smtClean="0"/>
              <a:t> </a:t>
            </a:r>
            <a:r>
              <a:rPr lang="en-US" sz="4000" dirty="0" err="1" smtClean="0"/>
              <a:t>kompetisi</a:t>
            </a:r>
            <a:r>
              <a:rPr lang="en-US" sz="4000" dirty="0" smtClean="0"/>
              <a:t> </a:t>
            </a:r>
            <a:r>
              <a:rPr lang="en-US" sz="4000" dirty="0" err="1" smtClean="0"/>
              <a:t>waktu</a:t>
            </a:r>
            <a:r>
              <a:rPr lang="en-US" sz="4000" dirty="0" smtClean="0"/>
              <a:t> </a:t>
            </a:r>
            <a:r>
              <a:rPr lang="en-US" sz="4000" dirty="0" err="1" smtClean="0"/>
              <a:t>prosesor</a:t>
            </a:r>
            <a:r>
              <a:rPr lang="en-US" sz="4000" dirty="0" smtClean="0"/>
              <a:t>), </a:t>
            </a:r>
            <a:r>
              <a:rPr lang="en-US" sz="4000" dirty="0" err="1" smtClean="0"/>
              <a:t>sinkronisasi</a:t>
            </a:r>
            <a:r>
              <a:rPr lang="en-US" sz="4000" dirty="0" smtClean="0"/>
              <a:t> (</a:t>
            </a:r>
            <a:r>
              <a:rPr lang="en-US" sz="4000" dirty="0" err="1" smtClean="0"/>
              <a:t>jika</a:t>
            </a:r>
            <a:r>
              <a:rPr lang="en-US" sz="4000" dirty="0" smtClean="0"/>
              <a:t> </a:t>
            </a:r>
            <a:r>
              <a:rPr lang="en-US" sz="4000" dirty="0" err="1" smtClean="0"/>
              <a:t>saling</a:t>
            </a:r>
            <a:r>
              <a:rPr lang="en-US" sz="4000" dirty="0" smtClean="0"/>
              <a:t> </a:t>
            </a:r>
            <a:r>
              <a:rPr lang="en-US" sz="4000" dirty="0" err="1" smtClean="0"/>
              <a:t>mempengaruhi</a:t>
            </a:r>
            <a:r>
              <a:rPr lang="en-US" sz="4000" dirty="0" smtClean="0"/>
              <a:t>), </a:t>
            </a:r>
            <a:r>
              <a:rPr lang="en-US" sz="4000" dirty="0" err="1" smtClean="0"/>
              <a:t>komunikasi</a:t>
            </a:r>
            <a:r>
              <a:rPr lang="en-US" sz="4000" dirty="0" smtClean="0"/>
              <a:t> (</a:t>
            </a:r>
            <a:r>
              <a:rPr lang="en-US" sz="4000" dirty="0" err="1" smtClean="0"/>
              <a:t>jika</a:t>
            </a:r>
            <a:r>
              <a:rPr lang="en-US" sz="4000" dirty="0" smtClean="0"/>
              <a:t> </a:t>
            </a:r>
            <a:r>
              <a:rPr lang="en-US" sz="4000" dirty="0" err="1" smtClean="0"/>
              <a:t>saling</a:t>
            </a:r>
            <a:r>
              <a:rPr lang="en-US" sz="4000" dirty="0" smtClean="0"/>
              <a:t> </a:t>
            </a:r>
            <a:r>
              <a:rPr lang="en-US" sz="4000" dirty="0" err="1" smtClean="0"/>
              <a:t>bekerja</a:t>
            </a:r>
            <a:r>
              <a:rPr lang="en-US" sz="4000" dirty="0" smtClean="0"/>
              <a:t> </a:t>
            </a:r>
            <a:r>
              <a:rPr lang="en-US" sz="4000" dirty="0" err="1" smtClean="0"/>
              <a:t>sama</a:t>
            </a:r>
            <a:r>
              <a:rPr lang="en-US" sz="4000" dirty="0" smtClean="0"/>
              <a:t>),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penanganan</a:t>
            </a:r>
            <a:r>
              <a:rPr lang="en-US" sz="4000" dirty="0" smtClean="0"/>
              <a:t> deadlock (</a:t>
            </a:r>
            <a:r>
              <a:rPr lang="en-US" sz="4000" dirty="0" err="1" smtClean="0"/>
              <a:t>karena</a:t>
            </a:r>
            <a:r>
              <a:rPr lang="en-US" sz="4000" dirty="0" smtClean="0"/>
              <a:t> </a:t>
            </a:r>
            <a:r>
              <a:rPr lang="en-US" sz="4000" dirty="0" err="1" smtClean="0"/>
              <a:t>terjadi</a:t>
            </a:r>
            <a:r>
              <a:rPr lang="en-US" sz="4000" dirty="0" smtClean="0"/>
              <a:t> </a:t>
            </a:r>
            <a:r>
              <a:rPr lang="en-US" sz="4000" dirty="0" err="1" smtClean="0"/>
              <a:t>kompetisi</a:t>
            </a:r>
            <a:r>
              <a:rPr lang="en-US" sz="4000" dirty="0" smtClean="0"/>
              <a:t> </a:t>
            </a:r>
            <a:r>
              <a:rPr lang="en-US" sz="4000" dirty="0" err="1" smtClean="0"/>
              <a:t>pengggunaan</a:t>
            </a:r>
            <a:r>
              <a:rPr lang="en-US" sz="4000" dirty="0" smtClean="0"/>
              <a:t> resource).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300" y="1366441"/>
            <a:ext cx="1173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Hubungan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proses-proses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konkuren</a:t>
            </a:r>
            <a:r>
              <a:rPr lang="en-US" sz="2800" b="1" dirty="0" smtClean="0"/>
              <a:t>, </a:t>
            </a:r>
            <a:r>
              <a:rPr lang="en-US" sz="2800" dirty="0" err="1" smtClean="0"/>
              <a:t>dilihat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lain,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berbentuk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bebas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terpisah</a:t>
            </a:r>
            <a:r>
              <a:rPr lang="en-US" sz="2800" dirty="0" smtClean="0"/>
              <a:t> (independence),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proses-proses</a:t>
            </a:r>
            <a:endParaRPr lang="en-US" sz="2800" dirty="0" smtClean="0"/>
          </a:p>
          <a:p>
            <a:r>
              <a:rPr lang="en-US" sz="2800" dirty="0" smtClean="0"/>
              <a:t>  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menyadari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proses-proses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menyadari</a:t>
            </a:r>
            <a:r>
              <a:rPr lang="en-US" sz="2800" dirty="0" smtClean="0"/>
              <a:t>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pakai</a:t>
            </a:r>
            <a:r>
              <a:rPr lang="en-US" sz="2800" dirty="0" smtClean="0"/>
              <a:t> resource</a:t>
            </a:r>
            <a:r>
              <a:rPr lang="en-US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(Cooperate),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–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sadar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mempengaruhi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	</a:t>
            </a:r>
            <a:r>
              <a:rPr lang="en-US" sz="2800" b="1" dirty="0" err="1" smtClean="0"/>
              <a:t>Contoh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parent-child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consumer-producer.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kerjasama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lain: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, </a:t>
            </a:r>
            <a:r>
              <a:rPr lang="en-US" sz="2800" dirty="0" err="1" smtClean="0"/>
              <a:t>Mempercepat</a:t>
            </a:r>
            <a:r>
              <a:rPr lang="en-US" sz="2800" dirty="0" smtClean="0"/>
              <a:t> </a:t>
            </a:r>
            <a:r>
              <a:rPr lang="en-US" sz="2800" dirty="0" err="1" smtClean="0"/>
              <a:t>komputasi,Modularitas</a:t>
            </a:r>
            <a:r>
              <a:rPr lang="en-US" sz="2800" dirty="0" smtClean="0"/>
              <a:t>, </a:t>
            </a:r>
            <a:r>
              <a:rPr lang="en-US" sz="2800" dirty="0" err="1" smtClean="0"/>
              <a:t>Kenyamanan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 err="1" smtClean="0"/>
              <a:t>Masalah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Perebutan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Sumber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err="1" smtClean="0"/>
              <a:t>Daya</a:t>
            </a:r>
            <a:endParaRPr lang="en-US" sz="4000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48800"/>
            <a:ext cx="1219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Perebutan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konkuren</a:t>
            </a:r>
            <a:r>
              <a:rPr lang="en-US" sz="3200" dirty="0" smtClean="0"/>
              <a:t> </a:t>
            </a:r>
            <a:r>
              <a:rPr lang="en-US" sz="3200" dirty="0" err="1" smtClean="0"/>
              <a:t>menimbulkan</a:t>
            </a:r>
            <a:r>
              <a:rPr lang="en-US" sz="3200" dirty="0" smtClean="0"/>
              <a:t> </a:t>
            </a:r>
            <a:r>
              <a:rPr lang="en-US" sz="3200" dirty="0" err="1" smtClean="0"/>
              <a:t>sejumlah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ditangani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r>
              <a:rPr lang="en-US" sz="3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Race Condition,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smtClean="0"/>
              <a:t>yang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berusaha</a:t>
            </a:r>
            <a:r>
              <a:rPr lang="en-US" sz="2800" dirty="0" smtClean="0"/>
              <a:t> </a:t>
            </a:r>
            <a:r>
              <a:rPr lang="en-US" sz="2800" dirty="0" err="1" smtClean="0"/>
              <a:t>mengakses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kemungkinan</a:t>
            </a:r>
            <a:r>
              <a:rPr lang="en-US" sz="2800" dirty="0" smtClean="0"/>
              <a:t> </a:t>
            </a:r>
            <a:r>
              <a:rPr lang="en-US" sz="2800" dirty="0" smtClean="0"/>
              <a:t>status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smtClean="0"/>
              <a:t>valid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Deadlock,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2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meneruskan</a:t>
            </a:r>
            <a:r>
              <a:rPr lang="en-US" sz="2800" dirty="0" smtClean="0"/>
              <a:t> </a:t>
            </a:r>
            <a:r>
              <a:rPr lang="en-US" sz="2800" dirty="0" err="1" smtClean="0"/>
              <a:t>eksekusinya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</a:t>
            </a:r>
            <a:r>
              <a:rPr lang="en-US" sz="2800" dirty="0" err="1" smtClean="0"/>
              <a:t>aksi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lainnya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Starvasion</a:t>
            </a:r>
            <a:r>
              <a:rPr lang="en-US" sz="2800" b="1" dirty="0" smtClean="0"/>
              <a:t>,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kalah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kompetisi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diperlukannya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eksekusinya</a:t>
            </a:r>
            <a:r>
              <a:rPr lang="en-US" sz="2800" dirty="0" smtClean="0"/>
              <a:t> </a:t>
            </a:r>
            <a:r>
              <a:rPr lang="en-US" sz="2800" dirty="0" err="1" smtClean="0"/>
              <a:t>tertunda</a:t>
            </a:r>
            <a:r>
              <a:rPr lang="en-US" sz="2800" dirty="0" smtClean="0"/>
              <a:t> </a:t>
            </a:r>
            <a:r>
              <a:rPr lang="en-US" sz="2800" dirty="0" err="1" smtClean="0"/>
              <a:t>terus</a:t>
            </a:r>
            <a:r>
              <a:rPr lang="en-US" sz="2800" dirty="0" smtClean="0"/>
              <a:t> </a:t>
            </a:r>
            <a:r>
              <a:rPr lang="en-US" sz="2800" dirty="0" err="1" smtClean="0"/>
              <a:t>menerus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29" y="271413"/>
            <a:ext cx="11573197" cy="724247"/>
          </a:xfrm>
        </p:spPr>
        <p:txBody>
          <a:bodyPr/>
          <a:lstStyle/>
          <a:p>
            <a:r>
              <a:rPr lang="en-US" b="1" dirty="0" err="1" smtClean="0"/>
              <a:t>Komplesitas</a:t>
            </a:r>
            <a:r>
              <a:rPr lang="en-US" b="1" dirty="0" smtClean="0"/>
              <a:t> Multitasking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" y="1486238"/>
            <a:ext cx="11671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Selain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diatas</a:t>
            </a:r>
            <a:r>
              <a:rPr lang="en-US" sz="3200" dirty="0" smtClean="0"/>
              <a:t>, </a:t>
            </a:r>
            <a:r>
              <a:rPr lang="en-US" sz="3200" dirty="0" err="1" smtClean="0"/>
              <a:t>penerapan</a:t>
            </a:r>
            <a:r>
              <a:rPr lang="en-US" sz="3200" dirty="0" smtClean="0"/>
              <a:t> </a:t>
            </a:r>
            <a:r>
              <a:rPr lang="en-US" sz="3200" dirty="0" err="1" smtClean="0"/>
              <a:t>konkurensi</a:t>
            </a:r>
            <a:r>
              <a:rPr lang="en-US" sz="3200" dirty="0" smtClean="0"/>
              <a:t> </a:t>
            </a:r>
            <a:r>
              <a:rPr lang="en-US" sz="3200" dirty="0" err="1" smtClean="0"/>
              <a:t>juga</a:t>
            </a:r>
            <a:r>
              <a:rPr lang="en-US" sz="3200" dirty="0" smtClean="0"/>
              <a:t> </a:t>
            </a:r>
            <a:r>
              <a:rPr lang="en-US" sz="3200" dirty="0" err="1" smtClean="0"/>
              <a:t>menimbulkan</a:t>
            </a:r>
            <a:r>
              <a:rPr lang="en-US" sz="3200" dirty="0" smtClean="0"/>
              <a:t> </a:t>
            </a:r>
            <a:r>
              <a:rPr lang="en-US" sz="3200" dirty="0" err="1" smtClean="0"/>
              <a:t>kompleksitas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Mengawasi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r>
              <a:rPr lang="en-US" sz="3200" dirty="0" smtClean="0"/>
              <a:t> </a:t>
            </a:r>
            <a:r>
              <a:rPr lang="en-US" sz="3200" dirty="0" err="1" smtClean="0"/>
              <a:t>lewat</a:t>
            </a:r>
            <a:r>
              <a:rPr lang="en-US" sz="3200" dirty="0" smtClean="0"/>
              <a:t> PCB (Process Control Block</a:t>
            </a:r>
            <a:r>
              <a:rPr lang="en-US" sz="32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penjadualan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Alokasi</a:t>
            </a:r>
            <a:r>
              <a:rPr lang="en-US" sz="3200" dirty="0" smtClean="0"/>
              <a:t>/</a:t>
            </a:r>
            <a:r>
              <a:rPr lang="en-US" sz="3200" dirty="0" err="1" smtClean="0"/>
              <a:t>dealokasi</a:t>
            </a:r>
            <a:r>
              <a:rPr lang="en-US" sz="3200" dirty="0" smtClean="0"/>
              <a:t> </a:t>
            </a:r>
            <a:r>
              <a:rPr lang="en-US" sz="3200" dirty="0" err="1" smtClean="0"/>
              <a:t>berbagai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Melindungi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sedang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Menjaga</a:t>
            </a:r>
            <a:r>
              <a:rPr lang="en-US" sz="3200" dirty="0" smtClean="0"/>
              <a:t> </a:t>
            </a:r>
            <a:r>
              <a:rPr lang="en-US" sz="3200" dirty="0" err="1" smtClean="0"/>
              <a:t>aliran</a:t>
            </a:r>
            <a:r>
              <a:rPr lang="en-US" sz="3200" dirty="0" smtClean="0"/>
              <a:t> data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konstan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err="1" smtClean="0"/>
              <a:t>Komunikasi</a:t>
            </a:r>
            <a:r>
              <a:rPr lang="en-US" sz="3200" dirty="0" smtClean="0"/>
              <a:t> </a:t>
            </a:r>
            <a:r>
              <a:rPr lang="en-US" sz="3200" dirty="0" err="1" smtClean="0"/>
              <a:t>antar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1327140"/>
            <a:ext cx="1173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 Status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diartikan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keadaan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aktivitas</a:t>
            </a:r>
            <a:r>
              <a:rPr lang="en-US" sz="3200" dirty="0" smtClean="0"/>
              <a:t> </a:t>
            </a:r>
            <a:r>
              <a:rPr lang="en-US" sz="3200" dirty="0" smtClean="0"/>
              <a:t>yang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</a:t>
            </a:r>
            <a:r>
              <a:rPr lang="en-US" sz="3200" dirty="0" err="1" smtClean="0"/>
              <a:t>sedang</a:t>
            </a:r>
            <a:r>
              <a:rPr lang="en-US" sz="3200" dirty="0" smtClean="0"/>
              <a:t> </a:t>
            </a:r>
            <a:r>
              <a:rPr lang="en-US" sz="3200" dirty="0" err="1" smtClean="0"/>
              <a:t>berlangsung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 </a:t>
            </a:r>
            <a:r>
              <a:rPr lang="en-US" sz="3200" dirty="0" err="1" smtClean="0"/>
              <a:t>Dlm</a:t>
            </a:r>
            <a:r>
              <a:rPr lang="en-US" sz="3200" dirty="0" smtClean="0"/>
              <a:t> </a:t>
            </a:r>
            <a:r>
              <a:rPr lang="en-US" sz="3200" dirty="0" err="1" smtClean="0"/>
              <a:t>siklus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, status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/>
              <a:t>    </a:t>
            </a:r>
            <a:r>
              <a:rPr lang="en-US" sz="3200" dirty="0" err="1" smtClean="0"/>
              <a:t>berubah</a:t>
            </a:r>
            <a:r>
              <a:rPr lang="en-US" sz="3200" dirty="0" smtClean="0"/>
              <a:t>-</a:t>
            </a:r>
            <a:r>
              <a:rPr lang="en-US" sz="3200" dirty="0" err="1" smtClean="0"/>
              <a:t>ubah</a:t>
            </a:r>
            <a:r>
              <a:rPr lang="en-US" sz="32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new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diciptakan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diinisialisasi.running</a:t>
            </a:r>
            <a:r>
              <a:rPr lang="en-US" sz="2800" dirty="0" smtClean="0"/>
              <a:t>: </a:t>
            </a:r>
            <a:r>
              <a:rPr lang="en-US" sz="2800" dirty="0" smtClean="0"/>
              <a:t> </a:t>
            </a:r>
            <a:r>
              <a:rPr lang="en-US" sz="2800" dirty="0" err="1" smtClean="0"/>
              <a:t>Intruksi</a:t>
            </a:r>
            <a:endParaRPr lang="en-US" sz="2800" dirty="0" smtClean="0"/>
          </a:p>
          <a:p>
            <a:pPr lvl="1"/>
            <a:r>
              <a:rPr lang="en-US" sz="2800" dirty="0" smtClean="0"/>
              <a:t>  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dieksekusi</a:t>
            </a:r>
            <a:r>
              <a:rPr lang="en-US" sz="2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b="1" dirty="0" smtClean="0"/>
              <a:t>waiting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 smtClean="0"/>
              <a:t>menunggu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eventready</a:t>
            </a:r>
            <a:r>
              <a:rPr lang="en-US" sz="2800" dirty="0" smtClean="0"/>
              <a:t>: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siap</a:t>
            </a:r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diaktifkan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ke</a:t>
            </a:r>
            <a:r>
              <a:rPr lang="en-US" sz="2800" dirty="0" smtClean="0"/>
              <a:t> status running</a:t>
            </a:r>
            <a:r>
              <a:rPr lang="en-US" sz="2800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b="1" dirty="0" smtClean="0"/>
              <a:t>Terminated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selesai</a:t>
            </a:r>
            <a:r>
              <a:rPr lang="en-US" sz="2800" dirty="0" smtClean="0"/>
              <a:t> </a:t>
            </a:r>
            <a:r>
              <a:rPr lang="en-US" sz="2800" dirty="0" err="1" smtClean="0"/>
              <a:t>dieksekusi</a:t>
            </a:r>
            <a:r>
              <a:rPr lang="en-US" sz="2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b="1" dirty="0" smtClean="0"/>
              <a:t>Multi-programming </a:t>
            </a:r>
            <a:r>
              <a:rPr lang="en-US" sz="2800" dirty="0" smtClean="0"/>
              <a:t>OS </a:t>
            </a:r>
            <a:r>
              <a:rPr lang="en-US" sz="2800" dirty="0" err="1" smtClean="0"/>
              <a:t>menggilir</a:t>
            </a:r>
            <a:r>
              <a:rPr lang="en-US" sz="2800" dirty="0" smtClean="0"/>
              <a:t> </a:t>
            </a:r>
            <a:r>
              <a:rPr lang="en-US" sz="2800" dirty="0" err="1" smtClean="0"/>
              <a:t>eksekusi</a:t>
            </a:r>
            <a:r>
              <a:rPr lang="en-US" sz="2800" dirty="0" smtClean="0"/>
              <a:t> </a:t>
            </a:r>
            <a:r>
              <a:rPr lang="en-US" sz="2800" dirty="0" err="1" smtClean="0"/>
              <a:t>proses-proses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bergantian</a:t>
            </a:r>
            <a:r>
              <a:rPr lang="en-US" sz="2800" dirty="0" smtClean="0"/>
              <a:t> </a:t>
            </a:r>
            <a:r>
              <a:rPr lang="en-US" sz="2800" dirty="0" smtClean="0"/>
              <a:t>(interleaving),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mengalami</a:t>
            </a:r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beragam</a:t>
            </a:r>
            <a:r>
              <a:rPr lang="en-US" sz="2800" dirty="0" smtClean="0"/>
              <a:t> </a:t>
            </a:r>
            <a:r>
              <a:rPr lang="en-US" sz="2800" dirty="0" smtClean="0"/>
              <a:t>status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hidupnya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A08017EF-1C33-45E0-845C-3637289462A0}"/>
              </a:ext>
            </a:extLst>
          </p:cNvPr>
          <p:cNvSpPr/>
          <p:nvPr/>
        </p:nvSpPr>
        <p:spPr>
          <a:xfrm>
            <a:off x="3487932" y="1467852"/>
            <a:ext cx="4104" cy="3922295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Connector: Elbow 129">
            <a:extLst>
              <a:ext uri="{FF2B5EF4-FFF2-40B4-BE49-F238E27FC236}">
                <a16:creationId xmlns="" xmlns:a16="http://schemas.microsoft.com/office/drawing/2014/main" id="{ECD0D156-982E-4E2F-9F49-35765F00B8B4}"/>
              </a:ext>
            </a:extLst>
          </p:cNvPr>
          <p:cNvCxnSpPr>
            <a:cxnSpLocks/>
          </p:cNvCxnSpPr>
          <p:nvPr/>
        </p:nvCxnSpPr>
        <p:spPr>
          <a:xfrm rot="10800000">
            <a:off x="3187701" y="1524000"/>
            <a:ext cx="984993" cy="9936"/>
          </a:xfrm>
          <a:prstGeom prst="bentConnector3">
            <a:avLst>
              <a:gd name="adj1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="" xmlns:a16="http://schemas.microsoft.com/office/drawing/2014/main" id="{C8B2C64E-819B-4AB8-BEFE-0E99CE768E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6801" y="2923706"/>
            <a:ext cx="1409301" cy="1305394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="" xmlns:a16="http://schemas.microsoft.com/office/drawing/2014/main" id="{80B4E905-9DAD-4045-846F-B09E96D94376}"/>
              </a:ext>
            </a:extLst>
          </p:cNvPr>
          <p:cNvCxnSpPr>
            <a:cxnSpLocks/>
          </p:cNvCxnSpPr>
          <p:nvPr/>
        </p:nvCxnSpPr>
        <p:spPr>
          <a:xfrm>
            <a:off x="8803752" y="1525510"/>
            <a:ext cx="556148" cy="50649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EE8CBDD9-7C43-45AC-8A27-48E79A24BFEF}"/>
              </a:ext>
            </a:extLst>
          </p:cNvPr>
          <p:cNvSpPr txBox="1"/>
          <p:nvPr/>
        </p:nvSpPr>
        <p:spPr>
          <a:xfrm>
            <a:off x="0" y="1231900"/>
            <a:ext cx="3416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smtClean="0"/>
              <a:t>yang </a:t>
            </a:r>
            <a:r>
              <a:rPr lang="en-US" sz="1200" dirty="0" err="1" smtClean="0"/>
              <a:t>berstatus</a:t>
            </a:r>
            <a:r>
              <a:rPr lang="en-US" sz="1200" dirty="0" smtClean="0"/>
              <a:t> new, </a:t>
            </a:r>
            <a:r>
              <a:rPr lang="en-US" sz="1200" dirty="0" err="1" smtClean="0"/>
              <a:t>masih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tahap</a:t>
            </a:r>
            <a:r>
              <a:rPr lang="en-US" sz="1200" dirty="0" smtClean="0"/>
              <a:t> </a:t>
            </a:r>
            <a:r>
              <a:rPr lang="en-US" sz="1200" dirty="0" err="1" smtClean="0"/>
              <a:t>inisiasi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prosedur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rutin</a:t>
            </a:r>
            <a:r>
              <a:rPr lang="en-US" sz="1200" dirty="0" smtClean="0"/>
              <a:t> </a:t>
            </a:r>
            <a:r>
              <a:rPr lang="en-US" sz="1200" dirty="0" err="1" smtClean="0"/>
              <a:t>sistem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operasi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err="1" smtClean="0"/>
              <a:t>Tahap</a:t>
            </a:r>
            <a:r>
              <a:rPr lang="en-US" sz="1200" dirty="0" smtClean="0"/>
              <a:t> </a:t>
            </a:r>
            <a:r>
              <a:rPr lang="en-US" sz="1200" dirty="0" err="1" smtClean="0"/>
              <a:t>inisiasi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meliputi</a:t>
            </a:r>
            <a:r>
              <a:rPr lang="en-US" sz="1200" dirty="0" smtClean="0"/>
              <a:t> </a:t>
            </a:r>
            <a:r>
              <a:rPr lang="en-US" sz="1200" dirty="0" err="1" smtClean="0"/>
              <a:t>alokasi</a:t>
            </a:r>
            <a:r>
              <a:rPr lang="en-US" sz="1200" dirty="0" smtClean="0"/>
              <a:t> </a:t>
            </a:r>
            <a:r>
              <a:rPr lang="en-US" sz="1200" dirty="0" err="1" smtClean="0"/>
              <a:t>memori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utama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, </a:t>
            </a:r>
            <a:r>
              <a:rPr lang="en-US" sz="1200" dirty="0" err="1" smtClean="0"/>
              <a:t>pengisian</a:t>
            </a:r>
            <a:r>
              <a:rPr lang="en-US" sz="1200" dirty="0" smtClean="0"/>
              <a:t> </a:t>
            </a:r>
            <a:r>
              <a:rPr lang="en-US" sz="1200" dirty="0" err="1" smtClean="0"/>
              <a:t>tabel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pembuatan</a:t>
            </a:r>
            <a:r>
              <a:rPr lang="en-US" sz="1200" dirty="0" smtClean="0"/>
              <a:t> </a:t>
            </a:r>
            <a:r>
              <a:rPr lang="en-US" sz="1200" dirty="0" err="1" smtClean="0"/>
              <a:t>struktur</a:t>
            </a:r>
            <a:r>
              <a:rPr lang="en-US" sz="1200" dirty="0" smtClean="0"/>
              <a:t> data </a:t>
            </a:r>
            <a:r>
              <a:rPr lang="en-US" sz="1200" dirty="0" err="1" smtClean="0"/>
              <a:t>kendali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endParaRPr lang="en-US" sz="1200" dirty="0" smtClean="0"/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menyimpan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status </a:t>
            </a:r>
            <a:r>
              <a:rPr lang="en-US" sz="1200" dirty="0" err="1" smtClean="0"/>
              <a:t>proses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err="1" smtClean="0"/>
              <a:t>Penciptaan</a:t>
            </a:r>
            <a:r>
              <a:rPr lang="en-US" sz="1200" dirty="0" smtClean="0"/>
              <a:t>(creation</a:t>
            </a:r>
            <a:r>
              <a:rPr lang="en-US" sz="1200" dirty="0" smtClean="0"/>
              <a:t>)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dpt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disebabkan</a:t>
            </a:r>
            <a:r>
              <a:rPr lang="en-US" sz="12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Eksekusi</a:t>
            </a:r>
            <a:r>
              <a:rPr lang="en-US" sz="1200" dirty="0" smtClean="0"/>
              <a:t> </a:t>
            </a:r>
            <a:r>
              <a:rPr lang="en-US" sz="1200" dirty="0" smtClean="0"/>
              <a:t>job batch </a:t>
            </a:r>
            <a:r>
              <a:rPr lang="en-US" sz="1200" dirty="0" err="1" smtClean="0"/>
              <a:t>baru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1200" dirty="0" smtClean="0"/>
              <a:t> </a:t>
            </a:r>
            <a:r>
              <a:rPr lang="en-US" sz="1200" dirty="0" smtClean="0"/>
              <a:t>   User </a:t>
            </a:r>
            <a:r>
              <a:rPr lang="en-US" sz="1200" dirty="0" smtClean="0"/>
              <a:t>logon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lingkungan</a:t>
            </a:r>
            <a:r>
              <a:rPr lang="en-US" sz="1200" dirty="0" smtClean="0"/>
              <a:t> </a:t>
            </a:r>
            <a:r>
              <a:rPr lang="en-US" sz="1200" dirty="0" err="1" smtClean="0"/>
              <a:t>interaktif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Tanggapan</a:t>
            </a:r>
            <a:r>
              <a:rPr lang="en-US" sz="1200" dirty="0" smtClean="0"/>
              <a:t> </a:t>
            </a:r>
            <a:r>
              <a:rPr lang="en-US" sz="1200" dirty="0" smtClean="0"/>
              <a:t>OS </a:t>
            </a:r>
            <a:r>
              <a:rPr lang="en-US" sz="1200" dirty="0" err="1" smtClean="0"/>
              <a:t>atas</a:t>
            </a:r>
            <a:r>
              <a:rPr lang="en-US" sz="1200" dirty="0" smtClean="0"/>
              <a:t> </a:t>
            </a:r>
            <a:r>
              <a:rPr lang="en-US" sz="1200" dirty="0" err="1" smtClean="0"/>
              <a:t>permintaan</a:t>
            </a:r>
            <a:r>
              <a:rPr lang="en-US" sz="1200" dirty="0" smtClean="0"/>
              <a:t> </a:t>
            </a:r>
            <a:r>
              <a:rPr lang="en-US" sz="1200" dirty="0" err="1" smtClean="0"/>
              <a:t>layanan</a:t>
            </a:r>
            <a:endParaRPr lang="en-US" sz="1200" dirty="0" smtClean="0"/>
          </a:p>
          <a:p>
            <a:pPr>
              <a:buFont typeface="Wingdings" pitchFamily="2" charset="2"/>
              <a:buChar char="ü"/>
            </a:pPr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menciptakan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lain (</a:t>
            </a:r>
            <a:r>
              <a:rPr lang="en-US" sz="1200" dirty="0" smtClean="0"/>
              <a:t>child</a:t>
            </a:r>
          </a:p>
          <a:p>
            <a:r>
              <a:rPr lang="en-US" sz="1200" dirty="0" smtClean="0"/>
              <a:t>       process</a:t>
            </a:r>
            <a:r>
              <a:rPr lang="en-US" sz="1200" dirty="0" smtClean="0"/>
              <a:t>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4D1A7166-DCF5-4910-9FDF-3CEA544FEFCB}"/>
              </a:ext>
            </a:extLst>
          </p:cNvPr>
          <p:cNvSpPr txBox="1"/>
          <p:nvPr/>
        </p:nvSpPr>
        <p:spPr>
          <a:xfrm>
            <a:off x="0" y="404088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 err="1" smtClean="0"/>
              <a:t>Proses</a:t>
            </a:r>
            <a:r>
              <a:rPr lang="en-US" sz="1200" dirty="0" smtClean="0"/>
              <a:t> yang </a:t>
            </a:r>
            <a:r>
              <a:rPr lang="en-US" sz="1200" dirty="0" err="1" smtClean="0"/>
              <a:t>siap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dieksekusi</a:t>
            </a:r>
            <a:r>
              <a:rPr lang="en-US" sz="1200" dirty="0" smtClean="0"/>
              <a:t> (</a:t>
            </a:r>
            <a:r>
              <a:rPr lang="en-US" sz="1200" dirty="0" err="1" smtClean="0"/>
              <a:t>berstatus</a:t>
            </a:r>
            <a:r>
              <a:rPr lang="en-US" sz="1200" dirty="0" smtClean="0"/>
              <a:t> ready) </a:t>
            </a:r>
            <a:r>
              <a:rPr lang="en-US" sz="1200" dirty="0" err="1" smtClean="0"/>
              <a:t>dimasukkan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antrian</a:t>
            </a:r>
            <a:r>
              <a:rPr lang="en-US" sz="1200" dirty="0" smtClean="0"/>
              <a:t> </a:t>
            </a:r>
            <a:r>
              <a:rPr lang="en-US" sz="1200" dirty="0" err="1" smtClean="0"/>
              <a:t>penjadualan</a:t>
            </a:r>
            <a:r>
              <a:rPr lang="en-US" sz="1200" dirty="0" smtClean="0"/>
              <a:t> </a:t>
            </a:r>
            <a:r>
              <a:rPr lang="en-US" sz="1200" dirty="0" err="1" smtClean="0"/>
              <a:t>penggunaan</a:t>
            </a:r>
            <a:r>
              <a:rPr lang="en-US" sz="1200" dirty="0" smtClean="0"/>
              <a:t> </a:t>
            </a:r>
            <a:r>
              <a:rPr lang="en-US" sz="1200" dirty="0" err="1" smtClean="0"/>
              <a:t>prosesor</a:t>
            </a: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berkala</a:t>
            </a:r>
            <a:r>
              <a:rPr lang="en-US" sz="1200" dirty="0" smtClean="0"/>
              <a:t>, </a:t>
            </a:r>
            <a:r>
              <a:rPr lang="en-US" sz="1200" dirty="0" err="1" smtClean="0"/>
              <a:t>ataupun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,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operasi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penjadwalan</a:t>
            </a:r>
            <a:r>
              <a:rPr lang="en-US" sz="1200" dirty="0" smtClean="0"/>
              <a:t> </a:t>
            </a:r>
            <a:r>
              <a:rPr lang="en-US" sz="1200" dirty="0" err="1" smtClean="0"/>
              <a:t>prosesor</a:t>
            </a:r>
            <a:r>
              <a:rPr lang="en-US" sz="1200" dirty="0" smtClean="0"/>
              <a:t>, </a:t>
            </a:r>
            <a:r>
              <a:rPr lang="en-US" sz="1200" dirty="0" err="1" smtClean="0"/>
              <a:t>yaitu</a:t>
            </a:r>
            <a:r>
              <a:rPr lang="en-US" sz="1200" dirty="0" smtClean="0"/>
              <a:t> </a:t>
            </a:r>
            <a:r>
              <a:rPr lang="en-US" sz="1200" dirty="0" err="1" smtClean="0"/>
              <a:t>menghentikan</a:t>
            </a:r>
            <a:r>
              <a:rPr lang="en-US" sz="1200" dirty="0" smtClean="0"/>
              <a:t> </a:t>
            </a:r>
            <a:r>
              <a:rPr lang="en-US" sz="1200" dirty="0" err="1" smtClean="0"/>
              <a:t>eksekusi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yang </a:t>
            </a:r>
            <a:r>
              <a:rPr lang="en-US" sz="1200" dirty="0" err="1" smtClean="0"/>
              <a:t>lagi</a:t>
            </a:r>
            <a:r>
              <a:rPr lang="en-US" sz="1200" dirty="0" smtClean="0"/>
              <a:t> </a:t>
            </a:r>
            <a:r>
              <a:rPr lang="en-US" sz="1200" dirty="0" err="1" smtClean="0"/>
              <a:t>berjalan</a:t>
            </a:r>
            <a:r>
              <a:rPr lang="en-US" sz="1200" dirty="0" smtClean="0"/>
              <a:t>, </a:t>
            </a:r>
            <a:r>
              <a:rPr lang="en-US" sz="1200" dirty="0" err="1" smtClean="0"/>
              <a:t>memilih</a:t>
            </a:r>
            <a:r>
              <a:rPr lang="en-US" sz="1200" dirty="0" smtClean="0"/>
              <a:t> </a:t>
            </a:r>
            <a:r>
              <a:rPr lang="en-US" sz="1200" dirty="0" err="1" smtClean="0"/>
              <a:t>salah</a:t>
            </a:r>
            <a:r>
              <a:rPr lang="en-US" sz="1200" dirty="0" smtClean="0"/>
              <a:t> </a:t>
            </a:r>
            <a:r>
              <a:rPr lang="en-US" sz="1200" dirty="0" err="1" smtClean="0"/>
              <a:t>satu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proses-proses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berada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antrian</a:t>
            </a:r>
            <a:r>
              <a:rPr lang="en-US" sz="1200" dirty="0" smtClean="0"/>
              <a:t> ready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mengeksekusinya</a:t>
            </a:r>
            <a:r>
              <a:rPr lang="en-US" sz="1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err="1" smtClean="0"/>
              <a:t>Rutin</a:t>
            </a:r>
            <a:r>
              <a:rPr lang="en-US" sz="1200" dirty="0" smtClean="0"/>
              <a:t>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operasi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bertugas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pemilihan</a:t>
            </a:r>
            <a:r>
              <a:rPr lang="en-US" sz="1200" dirty="0" smtClean="0"/>
              <a:t> </a:t>
            </a:r>
            <a:r>
              <a:rPr lang="en-US" sz="1200" dirty="0" err="1" smtClean="0"/>
              <a:t>ini</a:t>
            </a:r>
            <a:r>
              <a:rPr lang="en-US" sz="1200" dirty="0" smtClean="0"/>
              <a:t> </a:t>
            </a:r>
            <a:r>
              <a:rPr lang="en-US" sz="1200" dirty="0" err="1" smtClean="0"/>
              <a:t>disebut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scheduler</a:t>
            </a:r>
            <a:r>
              <a:rPr lang="en-US" sz="1200" dirty="0" smtClean="0"/>
              <a:t>.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0114A6F-63F5-4B78-8F6B-AE115D50983C}"/>
              </a:ext>
            </a:extLst>
          </p:cNvPr>
          <p:cNvSpPr txBox="1"/>
          <p:nvPr/>
        </p:nvSpPr>
        <p:spPr>
          <a:xfrm>
            <a:off x="7692072" y="4276110"/>
            <a:ext cx="4499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 smtClean="0"/>
              <a:t> </a:t>
            </a: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 smtClean="0"/>
              <a:t>sebuah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antrian</a:t>
            </a:r>
            <a:r>
              <a:rPr lang="en-US" sz="1200" dirty="0" smtClean="0"/>
              <a:t> ready </a:t>
            </a:r>
            <a:r>
              <a:rPr lang="en-US" sz="1200" dirty="0" err="1" smtClean="0"/>
              <a:t>terpilih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scheduler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dijalankan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yang </a:t>
            </a:r>
            <a:r>
              <a:rPr lang="en-US" sz="1200" dirty="0" err="1" smtClean="0"/>
              <a:t>terpilih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mulai</a:t>
            </a:r>
            <a:r>
              <a:rPr lang="en-US" sz="1200" dirty="0" smtClean="0"/>
              <a:t> </a:t>
            </a:r>
            <a:r>
              <a:rPr lang="en-US" sz="1200" dirty="0" err="1" smtClean="0"/>
              <a:t>dieksekusi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berubah</a:t>
            </a:r>
            <a:r>
              <a:rPr lang="en-US" sz="1200" dirty="0" smtClean="0"/>
              <a:t> </a:t>
            </a:r>
            <a:r>
              <a:rPr lang="en-US" sz="1200" dirty="0" err="1" smtClean="0"/>
              <a:t>statusnya</a:t>
            </a:r>
            <a:r>
              <a:rPr lang="en-US" sz="1200" dirty="0" smtClean="0"/>
              <a:t>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running.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berstatus</a:t>
            </a:r>
            <a:r>
              <a:rPr lang="en-US" sz="1200" dirty="0" smtClean="0"/>
              <a:t> running </a:t>
            </a:r>
            <a:r>
              <a:rPr lang="en-US" sz="1200" dirty="0" err="1" smtClean="0"/>
              <a:t>menguasai</a:t>
            </a:r>
            <a:r>
              <a:rPr lang="en-US" sz="1200" dirty="0" smtClean="0"/>
              <a:t> </a:t>
            </a:r>
            <a:r>
              <a:rPr lang="en-US" sz="1200" dirty="0" err="1" smtClean="0"/>
              <a:t>prosesor</a:t>
            </a:r>
            <a:r>
              <a:rPr lang="en-US" sz="1200" dirty="0" smtClean="0"/>
              <a:t> </a:t>
            </a:r>
            <a:r>
              <a:rPr lang="en-US" sz="1200" dirty="0" err="1" smtClean="0"/>
              <a:t>sepenuhnya</a:t>
            </a:r>
            <a:r>
              <a:rPr lang="en-US" sz="1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smtClean="0"/>
              <a:t>yang </a:t>
            </a:r>
            <a:r>
              <a:rPr lang="en-US" sz="1200" dirty="0" err="1" smtClean="0"/>
              <a:t>berstatus</a:t>
            </a:r>
            <a:r>
              <a:rPr lang="en-US" sz="1200" dirty="0" smtClean="0"/>
              <a:t> running </a:t>
            </a:r>
            <a:r>
              <a:rPr lang="en-US" sz="1200" dirty="0" err="1" smtClean="0"/>
              <a:t>memiliki</a:t>
            </a:r>
            <a:r>
              <a:rPr lang="en-US" sz="1200" dirty="0" smtClean="0"/>
              <a:t> 3 </a:t>
            </a:r>
            <a:r>
              <a:rPr lang="en-US" sz="1200" dirty="0" err="1" smtClean="0"/>
              <a:t>kemungkinan</a:t>
            </a:r>
            <a:r>
              <a:rPr lang="en-US" sz="1200" dirty="0" smtClean="0"/>
              <a:t> </a:t>
            </a:r>
            <a:r>
              <a:rPr lang="en-US" sz="1200" dirty="0" err="1" smtClean="0"/>
              <a:t>peralihan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status </a:t>
            </a:r>
            <a:r>
              <a:rPr lang="en-US" sz="1200" dirty="0" err="1" smtClean="0"/>
              <a:t>lainnya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    </a:t>
            </a: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menyelesaikan</a:t>
            </a:r>
            <a:r>
              <a:rPr lang="en-US" sz="1200" dirty="0" smtClean="0"/>
              <a:t> </a:t>
            </a:r>
            <a:r>
              <a:rPr lang="en-US" sz="1200" dirty="0" err="1" smtClean="0"/>
              <a:t>aktivitasnya</a:t>
            </a:r>
            <a:r>
              <a:rPr lang="en-US" sz="1200" dirty="0" smtClean="0"/>
              <a:t>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berubah</a:t>
            </a:r>
            <a:r>
              <a:rPr lang="en-US" sz="1200" dirty="0" smtClean="0"/>
              <a:t> </a:t>
            </a:r>
            <a:r>
              <a:rPr lang="en-US" sz="1200" dirty="0" err="1" smtClean="0"/>
              <a:t>statusnya</a:t>
            </a:r>
            <a:r>
              <a:rPr lang="en-US" sz="1200" dirty="0" smtClean="0"/>
              <a:t>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terminated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    </a:t>
            </a: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 smtClean="0"/>
              <a:t>jatah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, time-slice, yang </a:t>
            </a:r>
            <a:r>
              <a:rPr lang="en-US" sz="1200" dirty="0" err="1" smtClean="0"/>
              <a:t>dialokasikan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eksekusi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habis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dialihkan</a:t>
            </a:r>
            <a:r>
              <a:rPr lang="en-US" sz="1200" dirty="0" smtClean="0"/>
              <a:t> </a:t>
            </a:r>
            <a:r>
              <a:rPr lang="en-US" sz="1200" dirty="0" err="1" smtClean="0"/>
              <a:t>statusnya</a:t>
            </a:r>
            <a:r>
              <a:rPr lang="en-US" sz="1200" dirty="0" smtClean="0"/>
              <a:t>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ready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membutuhkan</a:t>
            </a:r>
            <a:r>
              <a:rPr lang="en-US" sz="1200" dirty="0" smtClean="0"/>
              <a:t> </a:t>
            </a:r>
            <a:r>
              <a:rPr lang="en-US" sz="1200" dirty="0" err="1" smtClean="0"/>
              <a:t>pembacaan</a:t>
            </a:r>
            <a:r>
              <a:rPr lang="en-US" sz="1200" dirty="0" smtClean="0"/>
              <a:t> data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piranti</a:t>
            </a:r>
            <a:r>
              <a:rPr lang="en-US" sz="1200" dirty="0" smtClean="0"/>
              <a:t> I/O,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beralih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status blocked (waiting)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12439BF6-D4D9-41AE-82CC-4E79A0BC78C0}"/>
              </a:ext>
            </a:extLst>
          </p:cNvPr>
          <p:cNvSpPr txBox="1"/>
          <p:nvPr/>
        </p:nvSpPr>
        <p:spPr>
          <a:xfrm>
            <a:off x="9309100" y="1151921"/>
            <a:ext cx="28829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 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 </a:t>
            </a:r>
            <a:r>
              <a:rPr lang="en-US" sz="1200" dirty="0" err="1" smtClean="0"/>
              <a:t>dieksekusi</a:t>
            </a:r>
            <a:r>
              <a:rPr lang="en-US" sz="1200" dirty="0" smtClean="0"/>
              <a:t>, </a:t>
            </a:r>
            <a:r>
              <a:rPr lang="en-US" sz="1200" dirty="0" err="1" smtClean="0"/>
              <a:t>baik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smtClean="0"/>
              <a:t>normal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maupun</a:t>
            </a:r>
            <a:r>
              <a:rPr lang="en-US" sz="1200" dirty="0" smtClean="0"/>
              <a:t>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kesalahan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Penghentian</a:t>
            </a:r>
            <a:r>
              <a:rPr lang="en-US" sz="1200" dirty="0" smtClean="0"/>
              <a:t>(termination</a:t>
            </a:r>
            <a:r>
              <a:rPr lang="en-US" sz="1200" dirty="0" smtClean="0"/>
              <a:t>)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dpt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disebabkan</a:t>
            </a:r>
            <a:r>
              <a:rPr lang="en-US" sz="1200" dirty="0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1200" dirty="0" smtClean="0"/>
              <a:t> 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 (</a:t>
            </a:r>
            <a:r>
              <a:rPr lang="en-US" sz="1200" dirty="0" err="1" smtClean="0"/>
              <a:t>dgn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memanggil</a:t>
            </a:r>
            <a:r>
              <a:rPr lang="en-US" sz="1200" dirty="0" smtClean="0"/>
              <a:t> </a:t>
            </a:r>
            <a:r>
              <a:rPr lang="en-US" sz="1200" dirty="0" smtClean="0"/>
              <a:t>exit system call</a:t>
            </a:r>
            <a:r>
              <a:rPr lang="en-US" sz="12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1200" dirty="0" smtClean="0"/>
              <a:t> </a:t>
            </a:r>
            <a:r>
              <a:rPr lang="en-US" sz="1200" dirty="0" smtClean="0"/>
              <a:t> Batas </a:t>
            </a:r>
            <a:r>
              <a:rPr lang="en-US" sz="1200" dirty="0" err="1" smtClean="0"/>
              <a:t>waktu</a:t>
            </a:r>
            <a:r>
              <a:rPr lang="en-US" sz="1200" dirty="0" smtClean="0"/>
              <a:t> total </a:t>
            </a:r>
            <a:r>
              <a:rPr lang="en-US" sz="1200" dirty="0" err="1" smtClean="0"/>
              <a:t>telah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terlewatiKekurangan</a:t>
            </a:r>
            <a:endParaRPr lang="en-US" sz="1200" dirty="0" smtClean="0"/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memori</a:t>
            </a:r>
            <a:endParaRPr lang="en-US" sz="1200" dirty="0" smtClean="0"/>
          </a:p>
          <a:p>
            <a:pPr>
              <a:buFont typeface="Courier New" pitchFamily="49" charset="0"/>
              <a:buChar char="o"/>
            </a:pPr>
            <a:r>
              <a:rPr lang="en-US" sz="1200" dirty="0" smtClean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Pelanggaran</a:t>
            </a:r>
            <a:r>
              <a:rPr lang="en-US" sz="1200" dirty="0" smtClean="0"/>
              <a:t> </a:t>
            </a:r>
            <a:r>
              <a:rPr lang="en-US" sz="1200" dirty="0" err="1" smtClean="0"/>
              <a:t>batas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memori</a:t>
            </a:r>
            <a:endParaRPr lang="en-US" sz="1200" dirty="0" smtClean="0"/>
          </a:p>
          <a:p>
            <a:pPr>
              <a:buFont typeface="Courier New" pitchFamily="49" charset="0"/>
              <a:buChar char="o"/>
            </a:pPr>
            <a:r>
              <a:rPr lang="en-US" sz="1200" dirty="0" smtClean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Pelanggaran</a:t>
            </a:r>
            <a:r>
              <a:rPr lang="en-US" sz="1200" dirty="0" smtClean="0"/>
              <a:t> </a:t>
            </a:r>
            <a:r>
              <a:rPr lang="en-US" sz="1200" dirty="0" err="1" smtClean="0"/>
              <a:t>proteksi</a:t>
            </a:r>
            <a:r>
              <a:rPr lang="en-US" sz="1200" dirty="0" smtClean="0"/>
              <a:t> file </a:t>
            </a:r>
            <a:r>
              <a:rPr lang="en-US" sz="1200" dirty="0" err="1" smtClean="0"/>
              <a:t>atau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daya</a:t>
            </a:r>
            <a:endParaRPr lang="en-US" sz="1200" dirty="0" smtClean="0"/>
          </a:p>
          <a:p>
            <a:pPr>
              <a:buFont typeface="Courier New" pitchFamily="49" charset="0"/>
              <a:buChar char="o"/>
            </a:pPr>
            <a:r>
              <a:rPr lang="en-US" sz="1200" dirty="0" smtClean="0"/>
              <a:t>   </a:t>
            </a:r>
            <a:r>
              <a:rPr lang="en-US" sz="1200" dirty="0" err="1" smtClean="0"/>
              <a:t>Kesalahan</a:t>
            </a:r>
            <a:r>
              <a:rPr lang="en-US" sz="1200" dirty="0" smtClean="0"/>
              <a:t> </a:t>
            </a:r>
            <a:r>
              <a:rPr lang="en-US" sz="1200" dirty="0" err="1" smtClean="0"/>
              <a:t>aritmetika</a:t>
            </a:r>
            <a:endParaRPr lang="en-US" sz="1200" dirty="0" smtClean="0"/>
          </a:p>
          <a:p>
            <a:pPr>
              <a:buFont typeface="Courier New" pitchFamily="49" charset="0"/>
              <a:buChar char="o"/>
            </a:pPr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Kegagalan</a:t>
            </a:r>
            <a:r>
              <a:rPr lang="en-US" sz="1200" dirty="0" smtClean="0"/>
              <a:t> </a:t>
            </a:r>
            <a:r>
              <a:rPr lang="en-US" sz="1200" dirty="0" smtClean="0"/>
              <a:t>I/O (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menemukan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 file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gagal</a:t>
            </a:r>
            <a:r>
              <a:rPr lang="en-US" sz="1200" dirty="0" smtClean="0"/>
              <a:t> </a:t>
            </a:r>
            <a:r>
              <a:rPr lang="en-US" sz="1200" dirty="0" err="1" smtClean="0"/>
              <a:t>baca</a:t>
            </a:r>
            <a:r>
              <a:rPr lang="en-US" sz="1200" dirty="0" smtClean="0"/>
              <a:t>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802B70BB-DA72-4EFB-93D2-73F1D4DF3239}"/>
              </a:ext>
            </a:extLst>
          </p:cNvPr>
          <p:cNvSpPr txBox="1"/>
          <p:nvPr/>
        </p:nvSpPr>
        <p:spPr>
          <a:xfrm>
            <a:off x="3771900" y="4744619"/>
            <a:ext cx="36326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1200" dirty="0" smtClean="0"/>
              <a:t>    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</a:t>
            </a:r>
            <a:r>
              <a:rPr lang="en-US" sz="1200" dirty="0" err="1" smtClean="0"/>
              <a:t>berstatus</a:t>
            </a:r>
            <a:r>
              <a:rPr lang="en-US" sz="1200" dirty="0" smtClean="0"/>
              <a:t> running </a:t>
            </a:r>
            <a:r>
              <a:rPr lang="en-US" sz="1200" dirty="0" err="1" smtClean="0"/>
              <a:t>beralih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status blocked (waiting)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membutuhkan</a:t>
            </a:r>
            <a:r>
              <a:rPr lang="en-US" sz="1200" dirty="0" smtClean="0"/>
              <a:t> </a:t>
            </a:r>
            <a:r>
              <a:rPr lang="en-US" sz="1200" dirty="0" err="1" smtClean="0"/>
              <a:t>pembacaan</a:t>
            </a:r>
            <a:r>
              <a:rPr lang="en-US" sz="1200" dirty="0" smtClean="0"/>
              <a:t> data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piranti</a:t>
            </a:r>
            <a:r>
              <a:rPr lang="en-US" sz="1200" dirty="0" smtClean="0"/>
              <a:t> I/O</a:t>
            </a:r>
            <a:r>
              <a:rPr lang="en-US" sz="1200" dirty="0" smtClean="0"/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200" dirty="0" smtClean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meningkatkan</a:t>
            </a:r>
            <a:r>
              <a:rPr lang="en-US" sz="1200" dirty="0" smtClean="0"/>
              <a:t> </a:t>
            </a:r>
            <a:r>
              <a:rPr lang="en-US" sz="1200" dirty="0" err="1" smtClean="0"/>
              <a:t>kinerja</a:t>
            </a:r>
            <a:r>
              <a:rPr lang="en-US" sz="1200" dirty="0" smtClean="0"/>
              <a:t> </a:t>
            </a:r>
            <a:r>
              <a:rPr lang="en-US" sz="1200" dirty="0" err="1" smtClean="0"/>
              <a:t>komputer</a:t>
            </a:r>
            <a:r>
              <a:rPr lang="en-US" sz="1200" dirty="0" smtClean="0"/>
              <a:t>,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piranti</a:t>
            </a:r>
            <a:r>
              <a:rPr lang="en-US" sz="1200" dirty="0" smtClean="0"/>
              <a:t> I/O </a:t>
            </a:r>
            <a:r>
              <a:rPr lang="en-US" sz="1200" dirty="0" err="1" smtClean="0"/>
              <a:t>relatif</a:t>
            </a:r>
            <a:r>
              <a:rPr lang="en-US" sz="1200" dirty="0" smtClean="0"/>
              <a:t> </a:t>
            </a:r>
            <a:r>
              <a:rPr lang="en-US" sz="1200" dirty="0" err="1" smtClean="0"/>
              <a:t>sangat</a:t>
            </a:r>
            <a:r>
              <a:rPr lang="en-US" sz="1200" dirty="0" smtClean="0"/>
              <a:t> </a:t>
            </a:r>
            <a:r>
              <a:rPr lang="en-US" sz="1200" dirty="0" err="1" smtClean="0"/>
              <a:t>lambat</a:t>
            </a:r>
            <a:r>
              <a:rPr lang="en-US" sz="1200" dirty="0" smtClean="0"/>
              <a:t> </a:t>
            </a:r>
            <a:r>
              <a:rPr lang="en-US" sz="1200" dirty="0" err="1" smtClean="0"/>
              <a:t>dibanding</a:t>
            </a:r>
            <a:r>
              <a:rPr lang="en-US" sz="1200" dirty="0" smtClean="0"/>
              <a:t> </a:t>
            </a:r>
            <a:r>
              <a:rPr lang="en-US" sz="1200" dirty="0" err="1" smtClean="0"/>
              <a:t>kecepatan</a:t>
            </a:r>
            <a:r>
              <a:rPr lang="en-US" sz="1200" dirty="0" smtClean="0"/>
              <a:t> </a:t>
            </a:r>
            <a:r>
              <a:rPr lang="en-US" sz="1200" dirty="0" err="1" smtClean="0"/>
              <a:t>prosesor</a:t>
            </a:r>
            <a:r>
              <a:rPr lang="en-US" sz="1200" dirty="0" smtClean="0"/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1200" dirty="0" smtClean="0"/>
              <a:t> </a:t>
            </a:r>
            <a:r>
              <a:rPr lang="en-US" sz="1200" dirty="0" smtClean="0"/>
              <a:t>    </a:t>
            </a: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smtClean="0"/>
              <a:t>event yang </a:t>
            </a:r>
            <a:r>
              <a:rPr lang="en-US" sz="1200" dirty="0" err="1" smtClean="0"/>
              <a:t>ditunggu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operasi</a:t>
            </a:r>
            <a:r>
              <a:rPr lang="en-US" sz="1200" dirty="0" smtClean="0"/>
              <a:t> I/O yang </a:t>
            </a:r>
            <a:r>
              <a:rPr lang="en-US" sz="1200" dirty="0" err="1" smtClean="0"/>
              <a:t>ditunggu</a:t>
            </a:r>
            <a:r>
              <a:rPr lang="en-US" sz="1200" dirty="0" smtClean="0"/>
              <a:t> </a:t>
            </a:r>
            <a:r>
              <a:rPr lang="en-US" sz="1200" dirty="0" err="1" smtClean="0"/>
              <a:t>sudah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, </a:t>
            </a:r>
            <a:r>
              <a:rPr lang="en-US" sz="1200" dirty="0" err="1" smtClean="0"/>
              <a:t>maka</a:t>
            </a:r>
            <a:r>
              <a:rPr lang="en-US" sz="1200" dirty="0" smtClean="0"/>
              <a:t> </a:t>
            </a:r>
            <a:r>
              <a:rPr lang="en-US" sz="1200" dirty="0" err="1" smtClean="0"/>
              <a:t>rutin</a:t>
            </a:r>
            <a:r>
              <a:rPr lang="en-US" sz="1200" dirty="0" smtClean="0"/>
              <a:t>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operasi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memindahkan</a:t>
            </a:r>
            <a:r>
              <a:rPr lang="en-US" sz="1200" dirty="0" smtClean="0"/>
              <a:t> </a:t>
            </a:r>
            <a:r>
              <a:rPr lang="en-US" sz="1200" dirty="0" err="1" smtClean="0"/>
              <a:t>proses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berstatus</a:t>
            </a:r>
            <a:r>
              <a:rPr lang="en-US" sz="1200" dirty="0" smtClean="0"/>
              <a:t> blocked </a:t>
            </a:r>
            <a:r>
              <a:rPr lang="en-US" sz="1200" dirty="0" err="1" smtClean="0"/>
              <a:t>tersebut</a:t>
            </a:r>
            <a:r>
              <a:rPr lang="en-US" sz="1200" dirty="0" smtClean="0"/>
              <a:t> </a:t>
            </a:r>
            <a:r>
              <a:rPr lang="en-US" sz="1200" dirty="0" err="1" smtClean="0"/>
              <a:t>kembali</a:t>
            </a:r>
            <a:r>
              <a:rPr lang="en-US" sz="1200" dirty="0" smtClean="0"/>
              <a:t> </a:t>
            </a:r>
            <a:r>
              <a:rPr lang="en-US" sz="1200" dirty="0" err="1" smtClean="0"/>
              <a:t>ke</a:t>
            </a:r>
            <a:r>
              <a:rPr lang="en-US" sz="1200" dirty="0" smtClean="0"/>
              <a:t> </a:t>
            </a:r>
            <a:r>
              <a:rPr lang="en-US" sz="1200" dirty="0" err="1" smtClean="0"/>
              <a:t>antrian</a:t>
            </a:r>
            <a:r>
              <a:rPr lang="en-US" sz="1200" dirty="0" smtClean="0"/>
              <a:t> ready.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5" name="Picture 2" descr="E:\My Documents\DOWNLOADS\FireShot\im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22" y="1243013"/>
            <a:ext cx="5352977" cy="3227387"/>
          </a:xfrm>
          <a:prstGeom prst="rect">
            <a:avLst/>
          </a:prstGeom>
          <a:noFill/>
        </p:spPr>
      </p:pic>
      <p:cxnSp>
        <p:nvCxnSpPr>
          <p:cNvPr id="79" name="Straight Connector 78"/>
          <p:cNvCxnSpPr>
            <a:stCxn id="65" idx="2"/>
          </p:cNvCxnSpPr>
          <p:nvPr/>
        </p:nvCxnSpPr>
        <p:spPr>
          <a:xfrm flipH="1">
            <a:off x="5994401" y="4470400"/>
            <a:ext cx="219710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6200000" flipH="1">
            <a:off x="7092950" y="3206750"/>
            <a:ext cx="1778000" cy="673100"/>
          </a:xfrm>
          <a:prstGeom prst="bentConnector3">
            <a:avLst>
              <a:gd name="adj1" fmla="val 52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313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69813"/>
            <a:ext cx="11573197" cy="724247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/>
              <a:t> </a:t>
            </a:r>
            <a:r>
              <a:rPr lang="en-US" sz="4000" b="1" dirty="0" err="1" smtClean="0"/>
              <a:t>Struktur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Kendali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err="1" smtClean="0"/>
              <a:t>Sistem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Operasi</a:t>
            </a:r>
            <a:endParaRPr lang="en-US" sz="4000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65136"/>
            <a:ext cx="1177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pengelolaan</a:t>
            </a:r>
            <a:r>
              <a:rPr lang="en-US" sz="3600" dirty="0" smtClean="0"/>
              <a:t> </a:t>
            </a:r>
            <a:r>
              <a:rPr lang="en-US" sz="3600" dirty="0" err="1" smtClean="0"/>
              <a:t>alokasi</a:t>
            </a:r>
            <a:r>
              <a:rPr lang="en-US" sz="3600" dirty="0" smtClean="0"/>
              <a:t> </a:t>
            </a:r>
            <a:r>
              <a:rPr lang="en-US" sz="3600" dirty="0" err="1" smtClean="0"/>
              <a:t>sumber</a:t>
            </a:r>
            <a:r>
              <a:rPr lang="en-US" sz="3600" dirty="0" smtClean="0"/>
              <a:t> </a:t>
            </a:r>
            <a:r>
              <a:rPr lang="en-US" sz="3600" dirty="0" err="1" smtClean="0"/>
              <a:t>daya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proses-proses</a:t>
            </a:r>
            <a:r>
              <a:rPr lang="en-US" sz="3600" dirty="0" smtClean="0"/>
              <a:t>,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</a:t>
            </a:r>
            <a:r>
              <a:rPr lang="en-US" sz="3600" dirty="0" err="1" smtClean="0"/>
              <a:t>membentuk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memelihara</a:t>
            </a:r>
            <a:r>
              <a:rPr lang="en-US" sz="3600" dirty="0" smtClean="0"/>
              <a:t> </a:t>
            </a:r>
            <a:r>
              <a:rPr lang="en-US" sz="3600" dirty="0" err="1" smtClean="0"/>
              <a:t>struktur</a:t>
            </a:r>
            <a:r>
              <a:rPr lang="en-US" sz="3600" dirty="0" smtClean="0"/>
              <a:t> data yang </a:t>
            </a:r>
            <a:r>
              <a:rPr lang="en-US" sz="3600" dirty="0" err="1" smtClean="0"/>
              <a:t>menyimpan</a:t>
            </a:r>
            <a:r>
              <a:rPr lang="en-US" sz="3600" dirty="0" smtClean="0"/>
              <a:t> </a:t>
            </a:r>
            <a:r>
              <a:rPr lang="en-US" sz="3600" dirty="0" err="1" smtClean="0"/>
              <a:t>berbagai</a:t>
            </a:r>
            <a:r>
              <a:rPr lang="en-US" sz="3600" dirty="0" smtClean="0"/>
              <a:t> </a:t>
            </a:r>
            <a:r>
              <a:rPr lang="en-US" sz="3600" dirty="0" err="1" smtClean="0"/>
              <a:t>sumber</a:t>
            </a:r>
            <a:r>
              <a:rPr lang="en-US" sz="3600" dirty="0" smtClean="0"/>
              <a:t> </a:t>
            </a:r>
            <a:r>
              <a:rPr lang="en-US" sz="3600" dirty="0" err="1" smtClean="0"/>
              <a:t>daya</a:t>
            </a:r>
            <a:r>
              <a:rPr lang="en-US" sz="3600" dirty="0" smtClean="0"/>
              <a:t> yang </a:t>
            </a:r>
            <a:r>
              <a:rPr lang="en-US" sz="3600" dirty="0" err="1" smtClean="0"/>
              <a:t>ada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075" name="Picture 3" descr="E:\My Documents\DOWNLOADS\FireShot\im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250" y="3391677"/>
            <a:ext cx="7963950" cy="3466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95213"/>
            <a:ext cx="11573197" cy="724247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Kendali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93336"/>
            <a:ext cx="1127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b="1" dirty="0" smtClean="0"/>
              <a:t>Memory Table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Mencatat</a:t>
            </a:r>
            <a:r>
              <a:rPr lang="en-US" sz="3200" dirty="0" smtClean="0"/>
              <a:t> </a:t>
            </a:r>
            <a:r>
              <a:rPr lang="en-US" sz="3200" dirty="0" err="1" smtClean="0"/>
              <a:t>alokasi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proteksi</a:t>
            </a:r>
            <a:r>
              <a:rPr lang="en-US" sz="3200" dirty="0" smtClean="0"/>
              <a:t> main </a:t>
            </a:r>
            <a:r>
              <a:rPr lang="en-US" sz="3200" dirty="0" smtClean="0"/>
              <a:t>memory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b="1" dirty="0" smtClean="0"/>
              <a:t>I/O </a:t>
            </a:r>
            <a:r>
              <a:rPr lang="en-US" sz="3200" b="1" dirty="0" smtClean="0"/>
              <a:t>Table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smtClean="0"/>
              <a:t>virtual memory</a:t>
            </a:r>
          </a:p>
          <a:p>
            <a:r>
              <a:rPr lang="en-US" sz="3200" dirty="0" smtClean="0"/>
              <a:t>    Table </a:t>
            </a:r>
            <a:r>
              <a:rPr lang="en-US" sz="3200" dirty="0" err="1" smtClean="0"/>
              <a:t>Mencatat</a:t>
            </a:r>
            <a:r>
              <a:rPr lang="en-US" sz="3200" dirty="0" smtClean="0"/>
              <a:t> </a:t>
            </a:r>
            <a:r>
              <a:rPr lang="en-US" sz="3200" dirty="0" smtClean="0"/>
              <a:t>status </a:t>
            </a:r>
            <a:r>
              <a:rPr lang="en-US" sz="3200" dirty="0" err="1" smtClean="0"/>
              <a:t>piranti</a:t>
            </a:r>
            <a:r>
              <a:rPr lang="en-US" sz="3200" dirty="0" smtClean="0"/>
              <a:t> I/O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saluran</a:t>
            </a:r>
            <a:r>
              <a:rPr lang="en-US" sz="3200" dirty="0" smtClean="0"/>
              <a:t>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(</a:t>
            </a:r>
            <a:r>
              <a:rPr lang="en-US" sz="3200" dirty="0" smtClean="0"/>
              <a:t>channel)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b="1" dirty="0" smtClean="0"/>
              <a:t>File </a:t>
            </a:r>
            <a:r>
              <a:rPr lang="en-US" sz="3200" b="1" dirty="0" smtClean="0"/>
              <a:t>Table Process Table</a:t>
            </a:r>
          </a:p>
          <a:p>
            <a:r>
              <a:rPr lang="en-US" sz="3200" dirty="0" smtClean="0"/>
              <a:t>    </a:t>
            </a:r>
            <a:r>
              <a:rPr lang="en-US" sz="3200" dirty="0" err="1" smtClean="0"/>
              <a:t>TableMencatat</a:t>
            </a:r>
            <a:r>
              <a:rPr lang="en-US" sz="3200" dirty="0" smtClean="0"/>
              <a:t> </a:t>
            </a:r>
            <a:r>
              <a:rPr lang="en-US" sz="3200" dirty="0" err="1" smtClean="0"/>
              <a:t>lokasi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, status, </a:t>
            </a:r>
          </a:p>
          <a:p>
            <a:r>
              <a:rPr lang="en-US" sz="3200" dirty="0" smtClean="0"/>
              <a:t>    </a:t>
            </a:r>
            <a:r>
              <a:rPr lang="en-US" sz="3200" dirty="0" err="1" smtClean="0"/>
              <a:t>hak</a:t>
            </a:r>
            <a:r>
              <a:rPr lang="en-US" sz="3200" dirty="0" smtClean="0"/>
              <a:t> </a:t>
            </a:r>
            <a:r>
              <a:rPr lang="en-US" sz="3200" dirty="0" err="1" smtClean="0"/>
              <a:t>akses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atribut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b="1" dirty="0" smtClean="0"/>
              <a:t>Process Table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Mencatat</a:t>
            </a:r>
            <a:r>
              <a:rPr lang="en-US" sz="3200" dirty="0" smtClean="0"/>
              <a:t> </a:t>
            </a:r>
            <a:r>
              <a:rPr lang="en-US" sz="3200" dirty="0" smtClean="0"/>
              <a:t>status </a:t>
            </a:r>
            <a:r>
              <a:rPr lang="en-US" sz="3200" dirty="0" err="1" smtClean="0"/>
              <a:t>proses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Mode </a:t>
            </a:r>
            <a:r>
              <a:rPr lang="en-US" b="1" dirty="0" err="1" smtClean="0"/>
              <a:t>Eksekusi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500" y="1574800"/>
            <a:ext cx="1150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Proses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berjalan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macam</a:t>
            </a:r>
            <a:r>
              <a:rPr lang="en-US" sz="3200" b="1" dirty="0" smtClean="0"/>
              <a:t> mode, </a:t>
            </a:r>
            <a:r>
              <a:rPr lang="en-US" sz="3200" b="1" dirty="0" err="1" smtClean="0"/>
              <a:t>yaitu</a:t>
            </a:r>
            <a:r>
              <a:rPr lang="en-US" sz="32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System/Monitor/Kernel </a:t>
            </a:r>
            <a:r>
              <a:rPr lang="en-US" sz="3200" dirty="0" err="1" smtClean="0"/>
              <a:t>ModeBerlaku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eksekusi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rutin-rutin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proses</a:t>
            </a:r>
            <a:r>
              <a:rPr lang="en-US" sz="3200" dirty="0" smtClean="0"/>
              <a:t>) </a:t>
            </a:r>
            <a:r>
              <a:rPr lang="en-US" sz="3200" dirty="0" err="1" smtClean="0"/>
              <a:t>dari</a:t>
            </a:r>
            <a:r>
              <a:rPr lang="en-US" sz="3200" dirty="0" smtClean="0"/>
              <a:t> OS, </a:t>
            </a:r>
            <a:r>
              <a:rPr lang="en-US" sz="3200" dirty="0" err="1" smtClean="0"/>
              <a:t>sepertin</a:t>
            </a:r>
            <a:r>
              <a:rPr lang="en-US" sz="3200" dirty="0" smtClean="0"/>
              <a:t> </a:t>
            </a:r>
            <a:r>
              <a:rPr lang="en-US" sz="3200" dirty="0" err="1" smtClean="0"/>
              <a:t>rutin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manajemen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, </a:t>
            </a:r>
            <a:r>
              <a:rPr lang="en-US" sz="3200" dirty="0" err="1" smtClean="0"/>
              <a:t>piranti</a:t>
            </a:r>
            <a:r>
              <a:rPr lang="en-US" sz="3200" dirty="0" smtClean="0"/>
              <a:t> I/O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manajemen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smtClean="0"/>
              <a:t>User </a:t>
            </a:r>
            <a:r>
              <a:rPr lang="en-US" sz="3200" dirty="0" err="1" smtClean="0"/>
              <a:t>ModeBerlaku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eksekusi</a:t>
            </a:r>
            <a:r>
              <a:rPr lang="en-US" sz="3200" dirty="0" smtClean="0"/>
              <a:t> program (</a:t>
            </a:r>
            <a:r>
              <a:rPr lang="en-US" sz="3200" dirty="0" err="1" smtClean="0"/>
              <a:t>proses</a:t>
            </a:r>
            <a:r>
              <a:rPr lang="en-US" sz="3200" dirty="0" smtClean="0"/>
              <a:t>) </a:t>
            </a:r>
            <a:r>
              <a:rPr lang="en-US" sz="3200" dirty="0" err="1" smtClean="0"/>
              <a:t>dari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smtClean="0"/>
              <a:t>  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smtClean="0"/>
              <a:t>(user)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300" y="1560138"/>
            <a:ext cx="104394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 err="1" smtClean="0"/>
              <a:t>Suatu</a:t>
            </a:r>
            <a:r>
              <a:rPr lang="en-US" sz="3200" dirty="0" smtClean="0"/>
              <a:t> program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eksekusi</a:t>
            </a:r>
            <a:r>
              <a:rPr lang="en-US" sz="3200" dirty="0" smtClean="0"/>
              <a:t>. </a:t>
            </a:r>
            <a:r>
              <a:rPr lang="en-US" sz="3200" dirty="0" err="1" smtClean="0"/>
              <a:t>Sebuah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dikendalikan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dijadwalkan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(</a:t>
            </a:r>
            <a:r>
              <a:rPr lang="en-US" sz="3200" baseline="30000" dirty="0" smtClean="0"/>
              <a:t>1)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 err="1" smtClean="0"/>
              <a:t>Kegiatan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pengolahan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data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informasi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(</a:t>
            </a:r>
            <a:r>
              <a:rPr lang="en-US" sz="3200" baseline="30000" dirty="0" smtClean="0"/>
              <a:t>2)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3200" dirty="0" err="1" smtClean="0"/>
              <a:t>Entitas</a:t>
            </a:r>
            <a:r>
              <a:rPr lang="en-US" sz="3200" dirty="0" smtClean="0"/>
              <a:t> </a:t>
            </a:r>
            <a:r>
              <a:rPr lang="en-US" sz="3200" dirty="0" err="1" smtClean="0"/>
              <a:t>dinamis</a:t>
            </a:r>
            <a:r>
              <a:rPr lang="en-US" sz="3200" dirty="0" smtClean="0"/>
              <a:t>.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berisi</a:t>
            </a:r>
            <a:r>
              <a:rPr lang="en-US" sz="3200" dirty="0" smtClean="0"/>
              <a:t> </a:t>
            </a:r>
            <a:r>
              <a:rPr lang="en-US" sz="3200" dirty="0" err="1" smtClean="0"/>
              <a:t>instruksi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data, program counter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register </a:t>
            </a:r>
            <a:r>
              <a:rPr lang="en-US" sz="3200" dirty="0" err="1" smtClean="0"/>
              <a:t>pemroses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stack </a:t>
            </a:r>
            <a:r>
              <a:rPr lang="en-US" sz="3200" dirty="0" err="1" smtClean="0"/>
              <a:t>berisis</a:t>
            </a:r>
            <a:r>
              <a:rPr lang="en-US" sz="3200" dirty="0" smtClean="0"/>
              <a:t> data </a:t>
            </a:r>
            <a:r>
              <a:rPr lang="en-US" sz="3200" dirty="0" err="1" smtClean="0"/>
              <a:t>sementara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parameter </a:t>
            </a:r>
            <a:r>
              <a:rPr lang="en-US" sz="3200" dirty="0" err="1" smtClean="0"/>
              <a:t>rutin</a:t>
            </a:r>
            <a:r>
              <a:rPr lang="en-US" sz="3200" dirty="0" smtClean="0"/>
              <a:t>, </a:t>
            </a:r>
            <a:r>
              <a:rPr lang="en-US" sz="3200" dirty="0" err="1" smtClean="0"/>
              <a:t>alamat</a:t>
            </a:r>
            <a:r>
              <a:rPr lang="en-US" sz="3200" dirty="0" smtClean="0"/>
              <a:t> </a:t>
            </a:r>
            <a:r>
              <a:rPr lang="en-US" sz="3200" dirty="0" err="1" smtClean="0"/>
              <a:t>pengiriman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variabel-variabel</a:t>
            </a:r>
            <a:r>
              <a:rPr lang="en-US" sz="3200" dirty="0" smtClean="0"/>
              <a:t> </a:t>
            </a:r>
            <a:r>
              <a:rPr lang="en-US" sz="3200" dirty="0" err="1" smtClean="0"/>
              <a:t>lokal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(3)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92100" y="5637074"/>
            <a:ext cx="1087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dirty="0" smtClean="0"/>
              <a:t>Stalling, William; </a:t>
            </a:r>
            <a:r>
              <a:rPr lang="en-US" i="1" dirty="0" smtClean="0"/>
              <a:t>Operating System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;  Prentice-Hall International; New Jersey ’95</a:t>
            </a:r>
          </a:p>
          <a:p>
            <a:pPr marL="228600" indent="-228600">
              <a:buFontTx/>
              <a:buAutoNum type="arabicPeriod"/>
            </a:pPr>
            <a:r>
              <a:rPr lang="en-US" dirty="0" err="1" smtClean="0"/>
              <a:t>Febrian</a:t>
            </a:r>
            <a:r>
              <a:rPr lang="en-US" dirty="0" smtClean="0"/>
              <a:t>, Jack;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;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; Bandung; 2004</a:t>
            </a:r>
          </a:p>
          <a:p>
            <a:pPr marL="228600" indent="-228600">
              <a:buFontTx/>
              <a:buAutoNum type="arabicPeriod"/>
            </a:pPr>
            <a:r>
              <a:rPr lang="en-US" dirty="0" err="1" smtClean="0"/>
              <a:t>Hariyanto</a:t>
            </a:r>
            <a:r>
              <a:rPr lang="en-US" dirty="0" smtClean="0"/>
              <a:t>, </a:t>
            </a:r>
            <a:r>
              <a:rPr lang="en-US" dirty="0" err="1" smtClean="0"/>
              <a:t>Bambang</a:t>
            </a:r>
            <a:r>
              <a:rPr lang="en-US" dirty="0" smtClean="0"/>
              <a:t>;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; </a:t>
            </a:r>
            <a:r>
              <a:rPr lang="en-US" dirty="0" err="1" smtClean="0"/>
              <a:t>Penerbit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; Bandung 2002</a:t>
            </a:r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Proteksi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71600"/>
            <a:ext cx="1132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dirty="0" err="1" smtClean="0"/>
              <a:t>Instruksi</a:t>
            </a:r>
            <a:r>
              <a:rPr lang="en-US" sz="2400" dirty="0" smtClean="0"/>
              <a:t> </a:t>
            </a:r>
            <a:r>
              <a:rPr lang="en-US" sz="2400" dirty="0" smtClean="0"/>
              <a:t>program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mengakses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daya-sumber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kritis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haruslah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trusted,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kode-kode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teruji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aman</a:t>
            </a:r>
            <a:r>
              <a:rPr lang="en-US" sz="2400" dirty="0" smtClean="0"/>
              <a:t>, </a:t>
            </a:r>
            <a:r>
              <a:rPr lang="en-US" sz="2400" dirty="0" smtClean="0"/>
              <a:t>yang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menjamin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monopoli</a:t>
            </a:r>
            <a:r>
              <a:rPr lang="en-US" sz="2400" dirty="0" smtClean="0"/>
              <a:t> 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Piranti</a:t>
            </a:r>
            <a:r>
              <a:rPr lang="en-US" sz="2400" dirty="0" smtClean="0"/>
              <a:t> </a:t>
            </a:r>
            <a:r>
              <a:rPr lang="en-US" sz="2400" dirty="0" smtClean="0"/>
              <a:t>I/O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kritis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en-US" sz="2400" dirty="0" smtClean="0"/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demikian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level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modus </a:t>
            </a:r>
            <a:r>
              <a:rPr lang="en-US" sz="2400" dirty="0" err="1" smtClean="0"/>
              <a:t>eksekusi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protected</a:t>
            </a:r>
            <a:r>
              <a:rPr lang="en-US" sz="2400" dirty="0" smtClean="0"/>
              <a:t>,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bit yang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prosesor</a:t>
            </a:r>
            <a:r>
              <a:rPr lang="en-US" sz="2400" dirty="0" smtClean="0"/>
              <a:t> </a:t>
            </a:r>
            <a:r>
              <a:rPr lang="en-US" sz="2400" dirty="0" err="1" smtClean="0"/>
              <a:t>sedang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modus kernel </a:t>
            </a:r>
            <a:r>
              <a:rPr lang="en-US" sz="2400" dirty="0" err="1" smtClean="0"/>
              <a:t>atau</a:t>
            </a:r>
            <a:r>
              <a:rPr lang="en-US" sz="2400" dirty="0" smtClean="0"/>
              <a:t> modus user.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104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3070579-6F03-474B-AE81-BC0EF41048BD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759605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75960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chemeClr val="bg1"/>
                  </a:solidFill>
                </a:rPr>
                <a:t>Jazakumullah</a:t>
              </a:r>
              <a:r>
                <a:rPr lang="en-US" sz="6000" dirty="0" smtClean="0">
                  <a:solidFill>
                    <a:schemeClr val="bg1"/>
                  </a:solidFill>
                </a:rPr>
                <a:t> </a:t>
              </a:r>
              <a:r>
                <a:rPr lang="en-US" sz="6000" dirty="0" err="1" smtClean="0">
                  <a:solidFill>
                    <a:schemeClr val="bg1"/>
                  </a:solidFill>
                </a:rPr>
                <a:t>Khairan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369893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753008" y="368300"/>
            <a:ext cx="6791291" cy="1617339"/>
            <a:chOff x="4753009" y="790578"/>
            <a:chExt cx="5611430" cy="958096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788740" y="922180"/>
              <a:ext cx="4575699" cy="801294"/>
              <a:chOff x="6397265" y="1464589"/>
              <a:chExt cx="4657220" cy="801294"/>
            </a:xfrm>
          </p:grpSpPr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397265" y="1600013"/>
                <a:ext cx="4507692" cy="665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eksekusi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beberapa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proses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untuk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memaksimalkan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utilitas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prosesor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sambil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meyediakan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1"/>
                    </a:solidFill>
                  </a:rPr>
                  <a:t>response time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waktu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tanggap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) yang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layak</a:t>
                </a:r>
                <a:endParaRPr lang="en-US" altLang="ko-KR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46793" y="1464589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bg1"/>
                    </a:solidFill>
                  </a:rPr>
                  <a:t>Interleave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5337308" y="2369860"/>
            <a:ext cx="5914892" cy="1351240"/>
            <a:chOff x="5276743" y="2230161"/>
            <a:chExt cx="5595548" cy="95809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104EDEA-EFF2-4A05-A482-92CFDD885CEF}"/>
                </a:ext>
              </a:extLst>
            </p:cNvPr>
            <p:cNvSpPr txBox="1"/>
            <p:nvPr/>
          </p:nvSpPr>
          <p:spPr>
            <a:xfrm>
              <a:off x="6443503" y="2309100"/>
              <a:ext cx="4428788" cy="5909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err="1" smtClean="0">
                  <a:solidFill>
                    <a:schemeClr val="bg1"/>
                  </a:solidFill>
                </a:rPr>
                <a:t>Mengalokasikan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sumber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daya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untuk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proses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984132" y="3999944"/>
            <a:ext cx="5801467" cy="1346756"/>
            <a:chOff x="5800477" y="3669744"/>
            <a:chExt cx="5595548" cy="95809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3AEF471-EEEB-40C9-97CC-790BB0C9B8B7}"/>
                </a:ext>
              </a:extLst>
            </p:cNvPr>
            <p:cNvSpPr txBox="1"/>
            <p:nvPr/>
          </p:nvSpPr>
          <p:spPr>
            <a:xfrm>
              <a:off x="6967237" y="3748683"/>
              <a:ext cx="4428788" cy="5909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err="1" smtClean="0">
                  <a:solidFill>
                    <a:schemeClr val="bg1"/>
                  </a:solidFill>
                </a:rPr>
                <a:t>Mendukung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komunikasi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err="1" smtClean="0">
                  <a:solidFill>
                    <a:schemeClr val="bg1"/>
                  </a:solidFill>
                </a:rPr>
                <a:t>interprocess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dan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penciptaan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proses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598458" y="5452227"/>
            <a:ext cx="5595548" cy="958096"/>
            <a:chOff x="6324210" y="5109327"/>
            <a:chExt cx="5595548" cy="958096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800219"/>
              <a:chOff x="6557475" y="1411926"/>
              <a:chExt cx="4507692" cy="8002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Interleave =&gt;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mengetahui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faktor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kemampuan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dari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disk yang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sudah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dispesifikasikan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fabrik</a:t>
                </a:r>
                <a:endParaRPr lang="en-US" sz="12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Interleave =&gt;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saling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</a:rPr>
                  <a:t>melanjutkan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146241"/>
            <a:ext cx="404748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Kebutuhan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Utama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Sistem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Operasi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91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229" y="284113"/>
            <a:ext cx="11573197" cy="724247"/>
          </a:xfrm>
        </p:spPr>
        <p:txBody>
          <a:bodyPr/>
          <a:lstStyle/>
          <a:p>
            <a:r>
              <a:rPr lang="en-US" sz="4000" b="1" dirty="0" err="1" smtClean="0"/>
              <a:t>Proses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Pengertian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Definisi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Umum</a:t>
            </a:r>
            <a:r>
              <a:rPr lang="en-US" sz="4000" b="1" dirty="0" smtClean="0"/>
              <a:t>:</a:t>
            </a:r>
            <a:endParaRPr lang="en-US" sz="4000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0700" y="1255338"/>
            <a:ext cx="10439400" cy="481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</a:pPr>
            <a:r>
              <a:rPr lang="en-US" sz="3100" b="1" dirty="0" err="1" smtClean="0"/>
              <a:t>Proses</a:t>
            </a:r>
            <a:r>
              <a:rPr lang="en-US" sz="3100" b="1" dirty="0" smtClean="0"/>
              <a:t>/job/task </a:t>
            </a:r>
            <a:endParaRPr lang="en-US" sz="3100" b="1" dirty="0" smtClean="0"/>
          </a:p>
          <a:p>
            <a:pPr marL="514350" indent="-514350">
              <a:lnSpc>
                <a:spcPct val="90000"/>
              </a:lnSpc>
            </a:pPr>
            <a:r>
              <a:rPr lang="en-US" sz="3100" dirty="0" smtClean="0"/>
              <a:t>	</a:t>
            </a:r>
            <a:r>
              <a:rPr lang="en-US" sz="3100" dirty="0" err="1" smtClean="0"/>
              <a:t>abstraksi</a:t>
            </a:r>
            <a:r>
              <a:rPr lang="en-US" sz="3100" dirty="0" smtClean="0"/>
              <a:t> </a:t>
            </a:r>
            <a:r>
              <a:rPr lang="en-US" sz="3100" dirty="0" err="1" smtClean="0"/>
              <a:t>atau</a:t>
            </a:r>
            <a:r>
              <a:rPr lang="en-US" sz="3100" dirty="0" smtClean="0"/>
              <a:t> </a:t>
            </a:r>
            <a:r>
              <a:rPr lang="en-US" sz="3100" dirty="0" err="1" smtClean="0"/>
              <a:t>pemodelan</a:t>
            </a:r>
            <a:r>
              <a:rPr lang="en-US" sz="3100" dirty="0" smtClean="0"/>
              <a:t>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 smtClean="0"/>
              <a:t>eksekusi</a:t>
            </a:r>
            <a:r>
              <a:rPr lang="en-US" sz="3100" dirty="0" smtClean="0"/>
              <a:t> program</a:t>
            </a:r>
            <a:r>
              <a:rPr lang="en-US" sz="3100" dirty="0" smtClean="0"/>
              <a:t>.</a:t>
            </a:r>
          </a:p>
          <a:p>
            <a:pPr marL="514350" indent="-514350">
              <a:lnSpc>
                <a:spcPct val="90000"/>
              </a:lnSpc>
            </a:pPr>
            <a:r>
              <a:rPr lang="en-US" sz="3100" b="1" dirty="0" err="1" smtClean="0"/>
              <a:t>Proses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vs</a:t>
            </a:r>
            <a:r>
              <a:rPr lang="en-US" sz="3100" b="1" dirty="0" smtClean="0"/>
              <a:t> </a:t>
            </a:r>
            <a:r>
              <a:rPr lang="en-US" sz="3100" b="1" dirty="0" smtClean="0"/>
              <a:t>program</a:t>
            </a:r>
          </a:p>
          <a:p>
            <a:pPr marL="514350" indent="-514350">
              <a:lnSpc>
                <a:spcPct val="90000"/>
              </a:lnSpc>
            </a:pPr>
            <a:r>
              <a:rPr lang="en-US" sz="3100" dirty="0" smtClean="0"/>
              <a:t>	</a:t>
            </a:r>
            <a:r>
              <a:rPr lang="en-US" sz="3100" dirty="0" err="1" smtClean="0"/>
              <a:t>Suatu</a:t>
            </a:r>
            <a:r>
              <a:rPr lang="en-US" sz="3100" dirty="0" smtClean="0"/>
              <a:t> </a:t>
            </a:r>
            <a:r>
              <a:rPr lang="en-US" sz="3100" dirty="0" err="1" smtClean="0"/>
              <a:t>proses</a:t>
            </a:r>
            <a:r>
              <a:rPr lang="en-US" sz="3100" dirty="0" smtClean="0"/>
              <a:t> </a:t>
            </a:r>
            <a:r>
              <a:rPr lang="en-US" sz="3100" dirty="0" err="1" smtClean="0"/>
              <a:t>lebih</a:t>
            </a:r>
            <a:r>
              <a:rPr lang="en-US" sz="3100" dirty="0" smtClean="0"/>
              <a:t> </a:t>
            </a:r>
            <a:r>
              <a:rPr lang="en-US" sz="3100" dirty="0" err="1" smtClean="0"/>
              <a:t>dari</a:t>
            </a:r>
            <a:r>
              <a:rPr lang="en-US" sz="3100" dirty="0" smtClean="0"/>
              <a:t> </a:t>
            </a:r>
            <a:r>
              <a:rPr lang="en-US" sz="3100" dirty="0" err="1" smtClean="0"/>
              <a:t>sekadar</a:t>
            </a:r>
            <a:r>
              <a:rPr lang="en-US" sz="3100" dirty="0" smtClean="0"/>
              <a:t> </a:t>
            </a:r>
            <a:r>
              <a:rPr lang="en-US" sz="3100" dirty="0" err="1" smtClean="0"/>
              <a:t>kode</a:t>
            </a:r>
            <a:r>
              <a:rPr lang="en-US" sz="3100" dirty="0" smtClean="0"/>
              <a:t> program </a:t>
            </a:r>
            <a:r>
              <a:rPr lang="en-US" sz="3100" dirty="0" err="1" smtClean="0"/>
              <a:t>itu</a:t>
            </a:r>
            <a:r>
              <a:rPr lang="en-US" sz="3100" dirty="0" smtClean="0"/>
              <a:t> </a:t>
            </a:r>
            <a:r>
              <a:rPr lang="en-US" sz="3100" dirty="0" err="1" smtClean="0"/>
              <a:t>sendiri</a:t>
            </a:r>
            <a:r>
              <a:rPr lang="en-US" sz="3100" dirty="0" smtClean="0"/>
              <a:t>. </a:t>
            </a:r>
            <a:r>
              <a:rPr lang="en-US" sz="3100" dirty="0" err="1" smtClean="0"/>
              <a:t>Dua</a:t>
            </a:r>
            <a:r>
              <a:rPr lang="en-US" sz="3100" dirty="0" smtClean="0"/>
              <a:t> </a:t>
            </a:r>
            <a:r>
              <a:rPr lang="en-US" sz="3100" dirty="0" err="1" smtClean="0"/>
              <a:t>proses</a:t>
            </a:r>
            <a:r>
              <a:rPr lang="en-US" sz="3100" dirty="0" smtClean="0"/>
              <a:t> yang </a:t>
            </a:r>
            <a:r>
              <a:rPr lang="en-US" sz="3100" dirty="0" err="1" smtClean="0"/>
              <a:t>berbeda</a:t>
            </a:r>
            <a:r>
              <a:rPr lang="en-US" sz="3100" dirty="0" smtClean="0"/>
              <a:t> </a:t>
            </a:r>
            <a:r>
              <a:rPr lang="en-US" sz="3100" dirty="0" err="1" smtClean="0"/>
              <a:t>bisa</a:t>
            </a:r>
            <a:r>
              <a:rPr lang="en-US" sz="3100" dirty="0" smtClean="0"/>
              <a:t> </a:t>
            </a:r>
            <a:r>
              <a:rPr lang="en-US" sz="3100" dirty="0" err="1" smtClean="0"/>
              <a:t>menjalankan</a:t>
            </a:r>
            <a:r>
              <a:rPr lang="en-US" sz="3100" dirty="0" smtClean="0"/>
              <a:t> </a:t>
            </a:r>
            <a:r>
              <a:rPr lang="en-US" sz="3100" dirty="0" err="1" smtClean="0"/>
              <a:t>kode</a:t>
            </a:r>
            <a:r>
              <a:rPr lang="en-US" sz="3100" dirty="0" smtClean="0"/>
              <a:t> program yang </a:t>
            </a:r>
            <a:r>
              <a:rPr lang="en-US" sz="3100" dirty="0" err="1" smtClean="0"/>
              <a:t>sama</a:t>
            </a:r>
            <a:r>
              <a:rPr lang="en-US" sz="3100" dirty="0" smtClean="0"/>
              <a:t> </a:t>
            </a:r>
            <a:r>
              <a:rPr lang="en-US" sz="3100" dirty="0" err="1" smtClean="0"/>
              <a:t>di</a:t>
            </a:r>
            <a:r>
              <a:rPr lang="en-US" sz="3100" dirty="0" smtClean="0"/>
              <a:t> </a:t>
            </a:r>
            <a:r>
              <a:rPr lang="en-US" sz="3100" dirty="0" err="1" smtClean="0"/>
              <a:t>memori</a:t>
            </a:r>
            <a:r>
              <a:rPr lang="en-US" sz="3100" dirty="0" smtClean="0"/>
              <a:t>, </a:t>
            </a:r>
            <a:r>
              <a:rPr lang="en-US" sz="3100" dirty="0" err="1" smtClean="0"/>
              <a:t>tapi</a:t>
            </a:r>
            <a:r>
              <a:rPr lang="en-US" sz="3100" dirty="0" smtClean="0"/>
              <a:t> </a:t>
            </a:r>
            <a:r>
              <a:rPr lang="en-US" sz="3100" dirty="0" err="1" smtClean="0"/>
              <a:t>memiliki</a:t>
            </a:r>
            <a:r>
              <a:rPr lang="en-US" sz="3100" dirty="0" smtClean="0"/>
              <a:t> status and </a:t>
            </a:r>
            <a:r>
              <a:rPr lang="en-US" sz="3100" dirty="0" err="1" smtClean="0"/>
              <a:t>atribut</a:t>
            </a:r>
            <a:r>
              <a:rPr lang="en-US" sz="3100" dirty="0" smtClean="0"/>
              <a:t> </a:t>
            </a:r>
            <a:r>
              <a:rPr lang="en-US" sz="3100" dirty="0" err="1" smtClean="0"/>
              <a:t>proses</a:t>
            </a:r>
            <a:r>
              <a:rPr lang="en-US" sz="3100" dirty="0" smtClean="0"/>
              <a:t> yang </a:t>
            </a:r>
            <a:r>
              <a:rPr lang="en-US" sz="3100" dirty="0" err="1" smtClean="0"/>
              <a:t>berbeda</a:t>
            </a:r>
            <a:r>
              <a:rPr lang="en-US" sz="3100" dirty="0" smtClean="0"/>
              <a:t>. </a:t>
            </a:r>
            <a:r>
              <a:rPr lang="en-US" sz="3100" dirty="0" err="1" smtClean="0"/>
              <a:t>Jadi</a:t>
            </a:r>
            <a:r>
              <a:rPr lang="en-US" sz="3100" dirty="0" smtClean="0"/>
              <a:t>, program </a:t>
            </a:r>
            <a:r>
              <a:rPr lang="en-US" sz="3100" dirty="0" err="1" smtClean="0"/>
              <a:t>adalah</a:t>
            </a:r>
            <a:r>
              <a:rPr lang="en-US" sz="3100" dirty="0" smtClean="0"/>
              <a:t> </a:t>
            </a:r>
            <a:r>
              <a:rPr lang="en-US" sz="3100" dirty="0" err="1" smtClean="0"/>
              <a:t>entitas</a:t>
            </a:r>
            <a:r>
              <a:rPr lang="en-US" sz="3100" dirty="0" smtClean="0"/>
              <a:t> </a:t>
            </a:r>
            <a:r>
              <a:rPr lang="en-US" sz="3100" dirty="0" err="1" smtClean="0"/>
              <a:t>pasif</a:t>
            </a:r>
            <a:r>
              <a:rPr lang="en-US" sz="3100" dirty="0" smtClean="0"/>
              <a:t>, </a:t>
            </a:r>
            <a:r>
              <a:rPr lang="en-US" sz="3100" dirty="0" err="1" smtClean="0"/>
              <a:t>sedang</a:t>
            </a:r>
            <a:r>
              <a:rPr lang="en-US" sz="3100" dirty="0" smtClean="0"/>
              <a:t> </a:t>
            </a:r>
            <a:r>
              <a:rPr lang="en-US" sz="3100" dirty="0" err="1" smtClean="0"/>
              <a:t>proses</a:t>
            </a:r>
            <a:r>
              <a:rPr lang="en-US" sz="3100" dirty="0" smtClean="0"/>
              <a:t> </a:t>
            </a:r>
            <a:r>
              <a:rPr lang="en-US" sz="3100" dirty="0" err="1" smtClean="0"/>
              <a:t>adalah</a:t>
            </a:r>
            <a:r>
              <a:rPr lang="en-US" sz="3100" dirty="0" smtClean="0"/>
              <a:t> </a:t>
            </a:r>
            <a:r>
              <a:rPr lang="en-US" sz="3100" dirty="0" err="1" smtClean="0"/>
              <a:t>entitas</a:t>
            </a:r>
            <a:r>
              <a:rPr lang="en-US" sz="3100" dirty="0" smtClean="0"/>
              <a:t> </a:t>
            </a:r>
            <a:r>
              <a:rPr lang="en-US" sz="3100" dirty="0" err="1" smtClean="0"/>
              <a:t>aktif</a:t>
            </a:r>
            <a:r>
              <a:rPr lang="en-US" sz="3100" dirty="0" smtClean="0"/>
              <a:t>.</a:t>
            </a:r>
          </a:p>
          <a:p>
            <a:pPr marL="514350" indent="-514350">
              <a:lnSpc>
                <a:spcPct val="90000"/>
              </a:lnSpc>
            </a:pPr>
            <a:r>
              <a:rPr lang="en-US" sz="3100" b="1" dirty="0" err="1" smtClean="0"/>
              <a:t>Jadi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suatu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proses</a:t>
            </a:r>
            <a:r>
              <a:rPr lang="en-US" sz="3100" b="1" dirty="0" smtClean="0"/>
              <a:t> </a:t>
            </a:r>
            <a:r>
              <a:rPr lang="en-US" sz="3100" dirty="0" err="1" smtClean="0"/>
              <a:t>meliputi</a:t>
            </a:r>
            <a:r>
              <a:rPr lang="en-US" sz="3100" dirty="0" smtClean="0"/>
              <a:t> </a:t>
            </a:r>
            <a:r>
              <a:rPr lang="en-US" sz="3100" dirty="0" err="1" smtClean="0"/>
              <a:t>kode</a:t>
            </a:r>
            <a:r>
              <a:rPr lang="en-US" sz="3100" dirty="0" smtClean="0"/>
              <a:t> program, data, stack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 err="1" smtClean="0"/>
              <a:t>atribut</a:t>
            </a:r>
            <a:r>
              <a:rPr lang="en-US" sz="3100" dirty="0" smtClean="0"/>
              <a:t> </a:t>
            </a:r>
            <a:r>
              <a:rPr lang="en-US" sz="3100" dirty="0" err="1" smtClean="0"/>
              <a:t>proses</a:t>
            </a:r>
            <a:r>
              <a:rPr lang="en-US" sz="3100" dirty="0" smtClean="0"/>
              <a:t> (</a:t>
            </a:r>
            <a:r>
              <a:rPr lang="en-US" sz="3100" dirty="0" err="1" smtClean="0"/>
              <a:t>informasi</a:t>
            </a:r>
            <a:r>
              <a:rPr lang="en-US" sz="3100" dirty="0" smtClean="0"/>
              <a:t> id </a:t>
            </a:r>
            <a:r>
              <a:rPr lang="en-US" sz="3100" dirty="0" err="1" smtClean="0"/>
              <a:t>proses</a:t>
            </a:r>
            <a:r>
              <a:rPr lang="en-US" sz="3100" dirty="0" smtClean="0"/>
              <a:t>, status </a:t>
            </a:r>
            <a:r>
              <a:rPr lang="en-US" sz="3100" dirty="0" err="1" smtClean="0"/>
              <a:t>proses</a:t>
            </a:r>
            <a:r>
              <a:rPr lang="en-US" sz="3100" dirty="0" smtClean="0"/>
              <a:t>, </a:t>
            </a:r>
            <a:r>
              <a:rPr lang="en-US" sz="3100" dirty="0" err="1" smtClean="0"/>
              <a:t>penggunaan</a:t>
            </a:r>
            <a:r>
              <a:rPr lang="en-US" sz="3100" dirty="0" smtClean="0"/>
              <a:t> </a:t>
            </a:r>
            <a:r>
              <a:rPr lang="en-US" sz="3100" dirty="0" err="1" smtClean="0"/>
              <a:t>sumber</a:t>
            </a:r>
            <a:r>
              <a:rPr lang="en-US" sz="3100" dirty="0" smtClean="0"/>
              <a:t> </a:t>
            </a:r>
            <a:r>
              <a:rPr lang="en-US" sz="3100" dirty="0" err="1" smtClean="0"/>
              <a:t>daya</a:t>
            </a:r>
            <a:r>
              <a:rPr lang="en-US" sz="3100" dirty="0" smtClean="0"/>
              <a:t> </a:t>
            </a:r>
            <a:r>
              <a:rPr lang="en-US" sz="3100" dirty="0" err="1" smtClean="0"/>
              <a:t>seperti</a:t>
            </a:r>
            <a:r>
              <a:rPr lang="en-US" sz="3100" dirty="0" smtClean="0"/>
              <a:t> </a:t>
            </a:r>
            <a:r>
              <a:rPr lang="en-US" sz="3100" dirty="0" err="1" smtClean="0"/>
              <a:t>memori</a:t>
            </a:r>
            <a:r>
              <a:rPr lang="en-US" sz="3100" dirty="0" smtClean="0"/>
              <a:t>, I/O, </a:t>
            </a:r>
            <a:r>
              <a:rPr lang="en-US" sz="3100" dirty="0" err="1" smtClean="0"/>
              <a:t>file,dll</a:t>
            </a:r>
            <a:r>
              <a:rPr lang="en-US" sz="3100" dirty="0" smtClean="0"/>
              <a:t>).</a:t>
            </a:r>
            <a:endParaRPr lang="en-US" sz="310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93620" y="277839"/>
            <a:ext cx="95647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</a:rPr>
              <a:t>Proses</a:t>
            </a:r>
            <a:endParaRPr lang="en-US" sz="6600" dirty="0" smtClean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188067" y="1907474"/>
            <a:ext cx="7283333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Disebut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juga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task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Eksekusi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sebuah</a:t>
            </a:r>
            <a:r>
              <a:rPr lang="en-US" sz="4000" dirty="0" smtClean="0">
                <a:solidFill>
                  <a:schemeClr val="bg1"/>
                </a:solidFill>
              </a:rPr>
              <a:t> program </a:t>
            </a:r>
            <a:r>
              <a:rPr lang="en-US" sz="4000" dirty="0" smtClean="0">
                <a:solidFill>
                  <a:schemeClr val="bg1"/>
                </a:solidFill>
              </a:rPr>
              <a:t>	</a:t>
            </a:r>
            <a:r>
              <a:rPr lang="en-US" sz="4000" dirty="0" err="1" smtClean="0">
                <a:solidFill>
                  <a:schemeClr val="bg1"/>
                </a:solidFill>
              </a:rPr>
              <a:t>secara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individu</a:t>
            </a:r>
            <a:endParaRPr lang="en-US" sz="4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Dapat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ditelusuri</a:t>
            </a:r>
            <a:endParaRPr lang="en-US" sz="4000" dirty="0" smtClean="0">
              <a:solidFill>
                <a:schemeClr val="bg1"/>
              </a:solidFill>
            </a:endParaRPr>
          </a:p>
          <a:p>
            <a:pPr lvl="1"/>
            <a:r>
              <a:rPr lang="en-US" sz="4000" dirty="0" err="1" smtClean="0">
                <a:solidFill>
                  <a:schemeClr val="bg1"/>
                </a:solidFill>
              </a:rPr>
              <a:t>daftar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urutan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instruksi</a:t>
            </a:r>
            <a:r>
              <a:rPr lang="en-US" sz="4000" dirty="0" smtClean="0">
                <a:solidFill>
                  <a:schemeClr val="bg1"/>
                </a:solidFill>
              </a:rPr>
              <a:t> yang </a:t>
            </a:r>
            <a:r>
              <a:rPr lang="en-US" sz="4000" dirty="0" err="1" smtClean="0">
                <a:solidFill>
                  <a:schemeClr val="bg1"/>
                </a:solidFill>
              </a:rPr>
              <a:t>dieksekusi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Sekuensial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300" y="1560138"/>
            <a:ext cx="104394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dieksekusi</a:t>
            </a:r>
            <a:r>
              <a:rPr lang="en-US" sz="3600" dirty="0" smtClean="0"/>
              <a:t> </a:t>
            </a:r>
            <a:r>
              <a:rPr lang="en-US" sz="3600" dirty="0" err="1" smtClean="0"/>
              <a:t>sampai</a:t>
            </a:r>
            <a:r>
              <a:rPr lang="en-US" sz="3600" dirty="0" smtClean="0"/>
              <a:t> </a:t>
            </a:r>
            <a:r>
              <a:rPr lang="en-US" sz="3600" dirty="0" err="1" smtClean="0"/>
              <a:t>selesai</a:t>
            </a:r>
            <a:r>
              <a:rPr lang="en-US" sz="3600" dirty="0" smtClean="0"/>
              <a:t>, </a:t>
            </a:r>
            <a:r>
              <a:rPr lang="en-US" sz="3600" dirty="0" err="1" smtClean="0"/>
              <a:t>baru</a:t>
            </a:r>
            <a:r>
              <a:rPr lang="en-US" sz="3600" dirty="0" smtClean="0"/>
              <a:t> </a:t>
            </a:r>
            <a:r>
              <a:rPr lang="en-US" sz="3600" dirty="0" err="1" smtClean="0"/>
              <a:t>kemudian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berikutnya</a:t>
            </a:r>
            <a:r>
              <a:rPr lang="en-US" sz="3600" dirty="0" smtClean="0"/>
              <a:t> </a:t>
            </a:r>
            <a:r>
              <a:rPr lang="en-US" sz="3600" dirty="0" err="1" smtClean="0"/>
              <a:t>dieksekusi</a:t>
            </a:r>
            <a:endParaRPr lang="en-US" sz="3600" dirty="0" smtClean="0"/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err="1" smtClean="0"/>
              <a:t>Ketika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yang </a:t>
            </a:r>
            <a:r>
              <a:rPr lang="en-US" sz="3600" dirty="0" err="1" smtClean="0"/>
              <a:t>sedang</a:t>
            </a:r>
            <a:r>
              <a:rPr lang="en-US" sz="3600" dirty="0" smtClean="0"/>
              <a:t> </a:t>
            </a:r>
            <a:r>
              <a:rPr lang="en-US" sz="3600" dirty="0" err="1" smtClean="0"/>
              <a:t>dieksekusi</a:t>
            </a:r>
            <a:r>
              <a:rPr lang="en-US" sz="3600" dirty="0" smtClean="0"/>
              <a:t> </a:t>
            </a: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I/O, </a:t>
            </a:r>
            <a:r>
              <a:rPr lang="en-US" sz="3600" dirty="0" err="1" smtClean="0"/>
              <a:t>prosesor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menunggu</a:t>
            </a:r>
            <a:r>
              <a:rPr lang="en-US" sz="3600" dirty="0" smtClean="0"/>
              <a:t> </a:t>
            </a:r>
            <a:r>
              <a:rPr lang="en-US" sz="3600" dirty="0" err="1" smtClean="0"/>
              <a:t>sampai</a:t>
            </a:r>
            <a:r>
              <a:rPr lang="en-US" sz="3600" dirty="0" smtClean="0"/>
              <a:t> </a:t>
            </a:r>
            <a:r>
              <a:rPr lang="en-US" sz="3600" dirty="0" err="1" smtClean="0"/>
              <a:t>operasi</a:t>
            </a:r>
            <a:r>
              <a:rPr lang="en-US" sz="3600" dirty="0" smtClean="0"/>
              <a:t> </a:t>
            </a:r>
            <a:r>
              <a:rPr lang="en-US" sz="3600" dirty="0" err="1" smtClean="0"/>
              <a:t>tersebut</a:t>
            </a:r>
            <a:r>
              <a:rPr lang="en-US" sz="3600" dirty="0" smtClean="0"/>
              <a:t> </a:t>
            </a:r>
            <a:r>
              <a:rPr lang="en-US" sz="3600" dirty="0" err="1" smtClean="0"/>
              <a:t>selesai</a:t>
            </a:r>
            <a:r>
              <a:rPr lang="en-US" sz="3600" dirty="0" smtClean="0"/>
              <a:t> (</a:t>
            </a:r>
            <a:r>
              <a:rPr lang="en-US" sz="3600" dirty="0" err="1" smtClean="0"/>
              <a:t>prosesor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dialihkan</a:t>
            </a:r>
            <a:r>
              <a:rPr lang="en-US" sz="3600" dirty="0" smtClean="0"/>
              <a:t>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lain</a:t>
            </a:r>
            <a:r>
              <a:rPr lang="en-US" sz="3600" dirty="0" smtClean="0"/>
              <a:t>)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err="1" smtClean="0"/>
              <a:t>Kelemahannya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tingkat</a:t>
            </a:r>
            <a:r>
              <a:rPr lang="en-US" sz="3600" dirty="0" smtClean="0"/>
              <a:t> </a:t>
            </a:r>
            <a:r>
              <a:rPr lang="en-US" sz="3600" dirty="0" err="1" smtClean="0"/>
              <a:t>utilitas</a:t>
            </a:r>
            <a:r>
              <a:rPr lang="en-US" sz="3600" dirty="0" smtClean="0"/>
              <a:t> </a:t>
            </a:r>
            <a:r>
              <a:rPr lang="en-US" sz="3600" dirty="0" err="1" smtClean="0"/>
              <a:t>prosesor</a:t>
            </a:r>
            <a:r>
              <a:rPr lang="en-US" sz="3600" dirty="0" smtClean="0"/>
              <a:t> </a:t>
            </a:r>
            <a:r>
              <a:rPr lang="en-US" sz="3600" dirty="0" err="1" smtClean="0"/>
              <a:t>rendah</a:t>
            </a:r>
            <a:r>
              <a:rPr lang="en-US" sz="3600" dirty="0" smtClean="0"/>
              <a:t> (idle time CPU </a:t>
            </a:r>
            <a:r>
              <a:rPr lang="en-US" sz="3600" dirty="0" err="1" smtClean="0"/>
              <a:t>besar</a:t>
            </a:r>
            <a:r>
              <a:rPr lang="en-US" sz="3600" dirty="0" smtClean="0"/>
              <a:t>)</a:t>
            </a:r>
            <a:endParaRPr lang="en-US" sz="360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Konkurensi</a:t>
            </a:r>
            <a:endParaRPr lang="en-US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300" y="1560138"/>
            <a:ext cx="104394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err="1" smtClean="0"/>
              <a:t>Utilitas</a:t>
            </a:r>
            <a:r>
              <a:rPr lang="en-US" sz="3600" dirty="0" smtClean="0"/>
              <a:t> </a:t>
            </a:r>
            <a:r>
              <a:rPr lang="en-US" sz="3600" dirty="0" err="1" smtClean="0"/>
              <a:t>prosesor</a:t>
            </a:r>
            <a:r>
              <a:rPr lang="en-US" sz="3600" dirty="0" smtClean="0"/>
              <a:t> yang </a:t>
            </a:r>
            <a:r>
              <a:rPr lang="en-US" sz="3600" dirty="0" err="1" smtClean="0"/>
              <a:t>rendah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sekuensial</a:t>
            </a:r>
            <a:r>
              <a:rPr lang="en-US" sz="3600" dirty="0" smtClean="0"/>
              <a:t> </a:t>
            </a:r>
            <a:r>
              <a:rPr lang="en-US" sz="3600" dirty="0" err="1" smtClean="0"/>
              <a:t>melahirkan</a:t>
            </a:r>
            <a:r>
              <a:rPr lang="en-US" sz="3600" dirty="0" smtClean="0"/>
              <a:t> </a:t>
            </a:r>
            <a:r>
              <a:rPr lang="en-US" sz="3600" dirty="0" err="1" smtClean="0"/>
              <a:t>konsep</a:t>
            </a:r>
            <a:r>
              <a:rPr lang="en-US" sz="3600" dirty="0" smtClean="0"/>
              <a:t> </a:t>
            </a:r>
            <a:r>
              <a:rPr lang="en-US" sz="3600" dirty="0" err="1" smtClean="0"/>
              <a:t>konkurensi</a:t>
            </a:r>
            <a:r>
              <a:rPr lang="en-US" sz="3600" dirty="0" smtClean="0"/>
              <a:t> (</a:t>
            </a:r>
            <a:r>
              <a:rPr lang="en-US" sz="3600" dirty="0" smtClean="0"/>
              <a:t>multitasking)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err="1" smtClean="0"/>
              <a:t>Konkurensi</a:t>
            </a:r>
            <a:r>
              <a:rPr lang="en-US" sz="3600" dirty="0" smtClean="0"/>
              <a:t> </a:t>
            </a:r>
            <a:r>
              <a:rPr lang="en-US" sz="3600" dirty="0" err="1" smtClean="0"/>
              <a:t>merupakan</a:t>
            </a:r>
            <a:r>
              <a:rPr lang="en-US" sz="3600" dirty="0" smtClean="0"/>
              <a:t> </a:t>
            </a:r>
            <a:r>
              <a:rPr lang="en-US" sz="3600" dirty="0" err="1" smtClean="0"/>
              <a:t>keadaan</a:t>
            </a:r>
            <a:r>
              <a:rPr lang="en-US" sz="3600" dirty="0" smtClean="0"/>
              <a:t> </a:t>
            </a:r>
            <a:r>
              <a:rPr lang="en-US" sz="3600" dirty="0" err="1" smtClean="0"/>
              <a:t>dimana</a:t>
            </a:r>
            <a:r>
              <a:rPr lang="en-US" sz="3600" dirty="0" smtClean="0"/>
              <a:t> 2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lebih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berjalan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saat</a:t>
            </a:r>
            <a:r>
              <a:rPr lang="en-US" sz="3600" dirty="0" smtClean="0"/>
              <a:t> yang “</a:t>
            </a:r>
            <a:r>
              <a:rPr lang="en-US" sz="3600" dirty="0" err="1" smtClean="0"/>
              <a:t>bersamaan</a:t>
            </a:r>
            <a:r>
              <a:rPr lang="en-US" sz="3600" dirty="0" smtClean="0"/>
              <a:t>”.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600" dirty="0" err="1" smtClean="0"/>
              <a:t>Bersamaan</a:t>
            </a:r>
            <a:r>
              <a:rPr lang="en-US" sz="3600" dirty="0" smtClean="0"/>
              <a:t> </a:t>
            </a:r>
            <a:r>
              <a:rPr lang="en-US" sz="3600" dirty="0" err="1" smtClean="0"/>
              <a:t>disini</a:t>
            </a:r>
            <a:r>
              <a:rPr lang="en-US" sz="3600" dirty="0" smtClean="0"/>
              <a:t> </a:t>
            </a:r>
            <a:r>
              <a:rPr lang="en-US" sz="3600" dirty="0" err="1" smtClean="0"/>
              <a:t>berarti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bisa</a:t>
            </a:r>
            <a:r>
              <a:rPr lang="en-US" sz="3600" dirty="0" smtClean="0"/>
              <a:t> </a:t>
            </a:r>
            <a:r>
              <a:rPr lang="en-US" sz="3600" dirty="0" err="1" smtClean="0"/>
              <a:t>aktif</a:t>
            </a:r>
            <a:r>
              <a:rPr lang="en-US" sz="3600" dirty="0" smtClean="0"/>
              <a:t> </a:t>
            </a:r>
            <a:r>
              <a:rPr lang="en-US" sz="3600" dirty="0" err="1" smtClean="0"/>
              <a:t>berjalan</a:t>
            </a:r>
            <a:r>
              <a:rPr lang="en-US" sz="3600" dirty="0" smtClean="0"/>
              <a:t> </a:t>
            </a:r>
            <a:r>
              <a:rPr lang="en-US" sz="3600" dirty="0" err="1" smtClean="0"/>
              <a:t>tanpa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menunggu</a:t>
            </a:r>
            <a:r>
              <a:rPr lang="en-US" sz="3600" dirty="0" smtClean="0"/>
              <a:t> </a:t>
            </a:r>
            <a:r>
              <a:rPr lang="en-US" sz="3600" dirty="0" err="1" smtClean="0"/>
              <a:t>proses</a:t>
            </a:r>
            <a:r>
              <a:rPr lang="en-US" sz="3600" dirty="0" smtClean="0"/>
              <a:t> </a:t>
            </a:r>
            <a:r>
              <a:rPr lang="en-US" sz="3600" dirty="0" err="1" smtClean="0"/>
              <a:t>lainnya</a:t>
            </a:r>
            <a:r>
              <a:rPr lang="en-US" sz="3600" dirty="0" smtClean="0"/>
              <a:t> </a:t>
            </a:r>
            <a:r>
              <a:rPr lang="en-US" sz="3600" dirty="0" err="1" smtClean="0"/>
              <a:t>selesai</a:t>
            </a:r>
            <a:r>
              <a:rPr lang="en-US" sz="3600" dirty="0" smtClean="0"/>
              <a:t> </a:t>
            </a:r>
            <a:r>
              <a:rPr lang="en-US" sz="3600" dirty="0" err="1" smtClean="0"/>
              <a:t>seluruhnya</a:t>
            </a:r>
            <a:r>
              <a:rPr lang="en-US" sz="3600" dirty="0" smtClean="0"/>
              <a:t>.</a:t>
            </a:r>
            <a:endParaRPr lang="en-US" sz="360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 smtClean="0"/>
              <a:t>Berbagai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Pemrosesan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="" xmlns:a16="http://schemas.microsoft.com/office/drawing/2014/main" id="{C79D29FA-6879-46AC-8A96-940DA2FFE53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="" xmlns:a16="http://schemas.microsoft.com/office/drawing/2014/main" id="{8063C388-777E-4A95-AB94-8DB1DC54A2AB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="" xmlns:a16="http://schemas.microsoft.com/office/drawing/2014/main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689100"/>
            <a:ext cx="8775694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794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60671" y="309513"/>
            <a:ext cx="11573197" cy="724247"/>
          </a:xfrm>
        </p:spPr>
        <p:txBody>
          <a:bodyPr/>
          <a:lstStyle/>
          <a:p>
            <a:r>
              <a:rPr lang="en-US" sz="4400" b="1" dirty="0" err="1" smtClean="0"/>
              <a:t>Konkurensi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Multiprogramming</a:t>
            </a:r>
            <a:endParaRPr lang="en-US" sz="4400" dirty="0"/>
          </a:p>
        </p:txBody>
      </p:sp>
      <p:sp>
        <p:nvSpPr>
          <p:cNvPr id="28" name="직사각형 113">
            <a:extLst>
              <a:ext uri="{FF2B5EF4-FFF2-40B4-BE49-F238E27FC236}">
                <a16:creationId xmlns=""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=""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=""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=""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charset="0"/>
              </a:rPr>
              <a:t>201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=""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=""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300" y="1560138"/>
            <a:ext cx="104394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err="1" smtClean="0"/>
              <a:t>Konkurensi</a:t>
            </a:r>
            <a:r>
              <a:rPr lang="en-US" sz="3200" dirty="0" smtClean="0"/>
              <a:t> </a:t>
            </a:r>
            <a:r>
              <a:rPr lang="en-US" sz="3200" dirty="0" err="1" smtClean="0"/>
              <a:t>merupakan</a:t>
            </a:r>
            <a:r>
              <a:rPr lang="en-US" sz="3200" dirty="0" smtClean="0"/>
              <a:t> </a:t>
            </a:r>
            <a:r>
              <a:rPr lang="en-US" sz="3200" dirty="0" err="1" smtClean="0"/>
              <a:t>landasan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multiprogramming</a:t>
            </a:r>
            <a:r>
              <a:rPr lang="en-US" sz="3200" dirty="0" smtClean="0"/>
              <a:t>.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komputer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prosesor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prosesor</a:t>
            </a:r>
            <a:r>
              <a:rPr lang="en-US" sz="3200" dirty="0" smtClean="0"/>
              <a:t> </a:t>
            </a:r>
            <a:r>
              <a:rPr lang="en-US" sz="3200" dirty="0" err="1" smtClean="0"/>
              <a:t>multicore</a:t>
            </a:r>
            <a:r>
              <a:rPr lang="en-US" sz="3200" dirty="0" smtClean="0"/>
              <a:t>, </a:t>
            </a:r>
            <a:r>
              <a:rPr lang="en-US" sz="3200" dirty="0" err="1" smtClean="0"/>
              <a:t>proses-proses</a:t>
            </a:r>
            <a:r>
              <a:rPr lang="en-US" sz="3200" dirty="0" smtClean="0"/>
              <a:t> </a:t>
            </a:r>
            <a:r>
              <a:rPr lang="en-US" sz="3200" dirty="0" err="1" smtClean="0"/>
              <a:t>dieksekusi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bersamaan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saat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bersamaan</a:t>
            </a:r>
            <a:r>
              <a:rPr lang="en-US" sz="3200" dirty="0" smtClean="0"/>
              <a:t> pula.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dikenal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sebutan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paralel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multiprocessing</a:t>
            </a:r>
            <a:r>
              <a:rPr lang="en-US" sz="3200" dirty="0" smtClean="0"/>
              <a:t>.</a:t>
            </a:r>
          </a:p>
          <a:p>
            <a:pPr marL="514350" indent="-5143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single </a:t>
            </a:r>
            <a:r>
              <a:rPr lang="en-US" sz="3200" dirty="0" err="1" smtClean="0"/>
              <a:t>prosesor</a:t>
            </a:r>
            <a:r>
              <a:rPr lang="en-US" sz="3200" dirty="0" smtClean="0"/>
              <a:t>, </a:t>
            </a:r>
            <a:r>
              <a:rPr lang="en-US" sz="3200" dirty="0" err="1" smtClean="0"/>
              <a:t>konkurensi</a:t>
            </a:r>
            <a:r>
              <a:rPr lang="en-US" sz="3200" dirty="0" smtClean="0"/>
              <a:t> </a:t>
            </a:r>
            <a:r>
              <a:rPr lang="en-US" sz="3200" dirty="0" err="1" smtClean="0"/>
              <a:t>diimplementasikan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meng</a:t>
            </a:r>
            <a:r>
              <a:rPr lang="en-US" sz="3200" dirty="0" smtClean="0"/>
              <a:t>-interleave </a:t>
            </a:r>
            <a:r>
              <a:rPr lang="en-US" sz="3200" dirty="0" err="1" smtClean="0"/>
              <a:t>proses-proses</a:t>
            </a:r>
            <a:r>
              <a:rPr lang="en-US" sz="3200" dirty="0" smtClean="0"/>
              <a:t>,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multiprosesing</a:t>
            </a:r>
            <a:r>
              <a:rPr lang="en-US" sz="3200" dirty="0" smtClean="0"/>
              <a:t>, </a:t>
            </a:r>
            <a:r>
              <a:rPr lang="en-US" sz="3200" dirty="0" err="1" smtClean="0"/>
              <a:t>proses-proses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aktif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interleave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overlap.</a:t>
            </a:r>
            <a:endParaRPr lang="en-US" sz="3200" baseline="30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194065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1443</Words>
  <Application>Microsoft Office PowerPoint</Application>
  <PresentationFormat>Custom</PresentationFormat>
  <Paragraphs>261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</cp:lastModifiedBy>
  <cp:revision>95</cp:revision>
  <dcterms:created xsi:type="dcterms:W3CDTF">2020-01-20T05:08:25Z</dcterms:created>
  <dcterms:modified xsi:type="dcterms:W3CDTF">2020-10-14T05:31:51Z</dcterms:modified>
</cp:coreProperties>
</file>