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8"/>
    <p:sldId id="257" r:id="rId59"/>
    <p:sldId id="258" r:id="rId60"/>
    <p:sldId id="259" r:id="rId61"/>
    <p:sldId id="260" r:id="rId62"/>
    <p:sldId id="261" r:id="rId63"/>
    <p:sldId id="262" r:id="rId64"/>
    <p:sldId id="263" r:id="rId65"/>
    <p:sldId id="264" r:id="rId66"/>
    <p:sldId id="265" r:id="rId6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  <p:embeddedFont>
      <p:font typeface="Open Sauce" charset="1" panose="00000500000000000000"/>
      <p:regular r:id="rId28"/>
    </p:embeddedFont>
    <p:embeddedFont>
      <p:font typeface="Open Sauce Bold" charset="1" panose="00000800000000000000"/>
      <p:regular r:id="rId29"/>
    </p:embeddedFont>
    <p:embeddedFont>
      <p:font typeface="Open Sauce Italics" charset="1" panose="00000500000000000000"/>
      <p:regular r:id="rId30"/>
    </p:embeddedFont>
    <p:embeddedFont>
      <p:font typeface="Open Sauce Bold Italics" charset="1" panose="00000800000000000000"/>
      <p:regular r:id="rId31"/>
    </p:embeddedFont>
    <p:embeddedFont>
      <p:font typeface="Open Sauce Light" charset="1" panose="00000400000000000000"/>
      <p:regular r:id="rId32"/>
    </p:embeddedFont>
    <p:embeddedFont>
      <p:font typeface="Open Sauce Light Italics" charset="1" panose="00000400000000000000"/>
      <p:regular r:id="rId33"/>
    </p:embeddedFont>
    <p:embeddedFont>
      <p:font typeface="Open Sauce Medium" charset="1" panose="00000600000000000000"/>
      <p:regular r:id="rId34"/>
    </p:embeddedFont>
    <p:embeddedFont>
      <p:font typeface="Open Sauce Medium Italics" charset="1" panose="00000600000000000000"/>
      <p:regular r:id="rId35"/>
    </p:embeddedFont>
    <p:embeddedFont>
      <p:font typeface="Open Sauce Semi-Bold" charset="1" panose="00000700000000000000"/>
      <p:regular r:id="rId36"/>
    </p:embeddedFont>
    <p:embeddedFont>
      <p:font typeface="Open Sauce Semi-Bold Italics" charset="1" panose="00000700000000000000"/>
      <p:regular r:id="rId37"/>
    </p:embeddedFont>
    <p:embeddedFont>
      <p:font typeface="Open Sauce Heavy" charset="1" panose="00000A00000000000000"/>
      <p:regular r:id="rId38"/>
    </p:embeddedFont>
    <p:embeddedFont>
      <p:font typeface="Open Sauce Heavy Italics" charset="1" panose="00000A00000000000000"/>
      <p:regular r:id="rId39"/>
    </p:embeddedFont>
    <p:embeddedFont>
      <p:font typeface="Montserrat" charset="1" panose="00000500000000000000"/>
      <p:regular r:id="rId40"/>
    </p:embeddedFont>
    <p:embeddedFont>
      <p:font typeface="Montserrat Bold" charset="1" panose="00000800000000000000"/>
      <p:regular r:id="rId41"/>
    </p:embeddedFont>
    <p:embeddedFont>
      <p:font typeface="Montserrat Italics" charset="1" panose="00000500000000000000"/>
      <p:regular r:id="rId42"/>
    </p:embeddedFont>
    <p:embeddedFont>
      <p:font typeface="Montserrat Bold Italics" charset="1" panose="00000800000000000000"/>
      <p:regular r:id="rId43"/>
    </p:embeddedFont>
    <p:embeddedFont>
      <p:font typeface="Montserrat Thin" charset="1" panose="00000300000000000000"/>
      <p:regular r:id="rId44"/>
    </p:embeddedFont>
    <p:embeddedFont>
      <p:font typeface="Montserrat Thin Italics" charset="1" panose="00000300000000000000"/>
      <p:regular r:id="rId45"/>
    </p:embeddedFont>
    <p:embeddedFont>
      <p:font typeface="Montserrat Extra-Light" charset="1" panose="00000300000000000000"/>
      <p:regular r:id="rId46"/>
    </p:embeddedFont>
    <p:embeddedFont>
      <p:font typeface="Montserrat Extra-Light Italics" charset="1" panose="00000300000000000000"/>
      <p:regular r:id="rId47"/>
    </p:embeddedFont>
    <p:embeddedFont>
      <p:font typeface="Montserrat Light" charset="1" panose="00000400000000000000"/>
      <p:regular r:id="rId48"/>
    </p:embeddedFont>
    <p:embeddedFont>
      <p:font typeface="Montserrat Light Italics" charset="1" panose="00000400000000000000"/>
      <p:regular r:id="rId49"/>
    </p:embeddedFont>
    <p:embeddedFont>
      <p:font typeface="Montserrat Medium" charset="1" panose="00000600000000000000"/>
      <p:regular r:id="rId50"/>
    </p:embeddedFont>
    <p:embeddedFont>
      <p:font typeface="Montserrat Medium Italics" charset="1" panose="00000600000000000000"/>
      <p:regular r:id="rId51"/>
    </p:embeddedFont>
    <p:embeddedFont>
      <p:font typeface="Montserrat Semi-Bold" charset="1" panose="00000700000000000000"/>
      <p:regular r:id="rId52"/>
    </p:embeddedFont>
    <p:embeddedFont>
      <p:font typeface="Montserrat Semi-Bold Italics" charset="1" panose="00000700000000000000"/>
      <p:regular r:id="rId53"/>
    </p:embeddedFont>
    <p:embeddedFont>
      <p:font typeface="Montserrat Ultra-Bold" charset="1" panose="00000900000000000000"/>
      <p:regular r:id="rId54"/>
    </p:embeddedFont>
    <p:embeddedFont>
      <p:font typeface="Montserrat Ultra-Bold Italics" charset="1" panose="00000900000000000000"/>
      <p:regular r:id="rId55"/>
    </p:embeddedFont>
    <p:embeddedFont>
      <p:font typeface="Montserrat Heavy" charset="1" panose="00000A00000000000000"/>
      <p:regular r:id="rId56"/>
    </p:embeddedFont>
    <p:embeddedFont>
      <p:font typeface="Montserrat Heavy Italics" charset="1" panose="00000A0000000000000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fonts/font57.fntdata" Type="http://schemas.openxmlformats.org/officeDocument/2006/relationships/font"/><Relationship Id="rId58" Target="slides/slide1.xml" Type="http://schemas.openxmlformats.org/officeDocument/2006/relationships/slide"/><Relationship Id="rId59" Target="slides/slide2.xml" Type="http://schemas.openxmlformats.org/officeDocument/2006/relationships/slide"/><Relationship Id="rId6" Target="fonts/font6.fntdata" Type="http://schemas.openxmlformats.org/officeDocument/2006/relationships/font"/><Relationship Id="rId60" Target="slides/slide3.xml" Type="http://schemas.openxmlformats.org/officeDocument/2006/relationships/slide"/><Relationship Id="rId61" Target="slides/slide4.xml" Type="http://schemas.openxmlformats.org/officeDocument/2006/relationships/slide"/><Relationship Id="rId62" Target="slides/slide5.xml" Type="http://schemas.openxmlformats.org/officeDocument/2006/relationships/slide"/><Relationship Id="rId63" Target="slides/slide6.xml" Type="http://schemas.openxmlformats.org/officeDocument/2006/relationships/slide"/><Relationship Id="rId64" Target="slides/slide7.xml" Type="http://schemas.openxmlformats.org/officeDocument/2006/relationships/slide"/><Relationship Id="rId65" Target="slides/slide8.xml" Type="http://schemas.openxmlformats.org/officeDocument/2006/relationships/slide"/><Relationship Id="rId66" Target="slides/slide9.xml" Type="http://schemas.openxmlformats.org/officeDocument/2006/relationships/slide"/><Relationship Id="rId67" Target="slides/slide10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muslim.or.id/author/abu-ukkasyah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EE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72200" cy="10287000"/>
          </a:xfrm>
          <a:custGeom>
            <a:avLst/>
            <a:gdLst/>
            <a:ahLst/>
            <a:cxnLst/>
            <a:rect r="r" b="b" t="t" l="l"/>
            <a:pathLst>
              <a:path h="10287000" w="6172200">
                <a:moveTo>
                  <a:pt x="0" y="0"/>
                </a:moveTo>
                <a:lnTo>
                  <a:pt x="6172200" y="0"/>
                </a:lnTo>
                <a:lnTo>
                  <a:pt x="6172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80" t="0" r="-351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20766" y="3755364"/>
            <a:ext cx="8091921" cy="2576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76"/>
              </a:lnSpc>
            </a:pPr>
            <a:r>
              <a:rPr lang="en-US" sz="7197" spc="143">
                <a:solidFill>
                  <a:srgbClr val="000000"/>
                </a:solidFill>
                <a:latin typeface="Poppins Bold"/>
              </a:rPr>
              <a:t>AL-QURAN /</a:t>
            </a:r>
          </a:p>
          <a:p>
            <a:pPr>
              <a:lnSpc>
                <a:spcPts val="10076"/>
              </a:lnSpc>
              <a:spcBef>
                <a:spcPct val="0"/>
              </a:spcBef>
            </a:pPr>
            <a:r>
              <a:rPr lang="en-US" sz="7197" spc="143">
                <a:solidFill>
                  <a:srgbClr val="000000"/>
                </a:solidFill>
                <a:latin typeface="Poppins Bold"/>
              </a:rPr>
              <a:t>STUDI AL-QURAN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234105" y="1230805"/>
            <a:ext cx="1514306" cy="1689326"/>
          </a:xfrm>
          <a:custGeom>
            <a:avLst/>
            <a:gdLst/>
            <a:ahLst/>
            <a:cxnLst/>
            <a:rect r="r" b="b" t="t" l="l"/>
            <a:pathLst>
              <a:path h="1689326" w="1514306">
                <a:moveTo>
                  <a:pt x="0" y="0"/>
                </a:moveTo>
                <a:lnTo>
                  <a:pt x="1514306" y="0"/>
                </a:lnTo>
                <a:lnTo>
                  <a:pt x="1514306" y="1689326"/>
                </a:lnTo>
                <a:lnTo>
                  <a:pt x="0" y="16893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962555" y="-418118"/>
            <a:ext cx="1090540" cy="249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45"/>
              </a:lnSpc>
              <a:spcBef>
                <a:spcPct val="0"/>
              </a:spcBef>
            </a:pPr>
            <a:r>
              <a:rPr lang="en-US" sz="13961">
                <a:solidFill>
                  <a:srgbClr val="322C82"/>
                </a:solidFill>
                <a:latin typeface="Poppins Bold"/>
              </a:rPr>
              <a:t>9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511999" y="8782282"/>
            <a:ext cx="3747301" cy="476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5"/>
              </a:lnSpc>
            </a:pPr>
            <a:r>
              <a:rPr lang="en-US" sz="2753">
                <a:solidFill>
                  <a:srgbClr val="513A71"/>
                </a:solidFill>
                <a:latin typeface="Open Sauce Bold"/>
              </a:rPr>
              <a:t>Arif Marsal, Lc., 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33228" y="6663475"/>
            <a:ext cx="4037586" cy="396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61"/>
              </a:lnSpc>
            </a:pPr>
            <a:r>
              <a:rPr lang="en-US" sz="2508">
                <a:solidFill>
                  <a:srgbClr val="513A71"/>
                </a:solidFill>
                <a:latin typeface="Open Sauce Bold"/>
              </a:rPr>
              <a:t>Sistem Informasi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EE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42085" y="3187738"/>
            <a:ext cx="13717210" cy="3806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6480" indent="-388240" lvl="1">
              <a:lnSpc>
                <a:spcPts val="5035"/>
              </a:lnSpc>
              <a:buFont typeface="Arial"/>
              <a:buChar char="•"/>
            </a:pPr>
            <a:r>
              <a:rPr lang="en-US" sz="3596">
                <a:solidFill>
                  <a:srgbClr val="000000"/>
                </a:solidFill>
                <a:latin typeface="Poppins Bold"/>
              </a:rPr>
              <a:t>Syaikh Muhammad bin Shalih Al-Utsaimin</a:t>
            </a:r>
          </a:p>
          <a:p>
            <a:pPr marL="776480" indent="-388240" lvl="1">
              <a:lnSpc>
                <a:spcPts val="5035"/>
              </a:lnSpc>
              <a:buFont typeface="Arial"/>
              <a:buChar char="•"/>
            </a:pPr>
            <a:r>
              <a:rPr lang="en-US" sz="3596">
                <a:solidFill>
                  <a:srgbClr val="000000"/>
                </a:solidFill>
                <a:latin typeface="Poppins Bold"/>
              </a:rPr>
              <a:t>[Disalin dari kitab Ushuulun Fie At-Tafsir edisi Indonesia Belajar Mudah Ilmu Tafsir oleh Syaikh Muhammad bin Shalih Al-Utsaimin, Penerbit Pustaka As-Sunnah, Penerjemah Farid Qurusy]</a:t>
            </a:r>
          </a:p>
          <a:p>
            <a:pPr marL="776480" indent="-388240" lvl="1">
              <a:lnSpc>
                <a:spcPts val="5035"/>
              </a:lnSpc>
              <a:buFont typeface="Arial"/>
              <a:buChar char="•"/>
            </a:pPr>
            <a:r>
              <a:rPr lang="en-US" sz="3596">
                <a:solidFill>
                  <a:srgbClr val="000000"/>
                </a:solidFill>
                <a:latin typeface="Poppins Bold"/>
                <a:hlinkClick r:id="rId2" tooltip="https://muslim.or.id/author/abu-ukkasyah"/>
              </a:rPr>
              <a:t>Sa’id Abu Ukkasyah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EE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72200" cy="10287000"/>
          </a:xfrm>
          <a:custGeom>
            <a:avLst/>
            <a:gdLst/>
            <a:ahLst/>
            <a:cxnLst/>
            <a:rect r="r" b="b" t="t" l="l"/>
            <a:pathLst>
              <a:path h="10287000" w="6172200">
                <a:moveTo>
                  <a:pt x="0" y="0"/>
                </a:moveTo>
                <a:lnTo>
                  <a:pt x="6172200" y="0"/>
                </a:lnTo>
                <a:lnTo>
                  <a:pt x="6172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80" t="0" r="-35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597705" y="4065470"/>
            <a:ext cx="8661595" cy="607437"/>
          </a:xfrm>
          <a:custGeom>
            <a:avLst/>
            <a:gdLst/>
            <a:ahLst/>
            <a:cxnLst/>
            <a:rect r="r" b="b" t="t" l="l"/>
            <a:pathLst>
              <a:path h="607437" w="8661595">
                <a:moveTo>
                  <a:pt x="0" y="0"/>
                </a:moveTo>
                <a:lnTo>
                  <a:pt x="8661595" y="0"/>
                </a:lnTo>
                <a:lnTo>
                  <a:pt x="8661595" y="607437"/>
                </a:lnTo>
                <a:lnTo>
                  <a:pt x="0" y="607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338598" y="876300"/>
            <a:ext cx="9718923" cy="960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6"/>
              </a:lnSpc>
              <a:spcBef>
                <a:spcPct val="0"/>
              </a:spcBef>
            </a:pPr>
            <a:r>
              <a:rPr lang="en-US" sz="5304">
                <a:solidFill>
                  <a:srgbClr val="000000"/>
                </a:solidFill>
                <a:latin typeface="Poppins Bold"/>
              </a:rPr>
              <a:t>MAKKIYAH DAN MADANIYAH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991991" y="2188077"/>
            <a:ext cx="10267309" cy="1552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42"/>
              </a:lnSpc>
              <a:spcBef>
                <a:spcPct val="0"/>
              </a:spcBef>
            </a:pPr>
            <a:r>
              <a:rPr lang="en-US" sz="2244">
                <a:solidFill>
                  <a:srgbClr val="000000"/>
                </a:solidFill>
                <a:latin typeface="Montserrat"/>
              </a:rPr>
              <a:t>Al-Qur’an diturunkan kepada Nabi Muhammad Shallallahu ‘alaihi wa sallam secara berangsur-angsur selama dua puluh tiga tahun, sebagian besar waktu Rasulullah dihabiskan di Makkah. Allah Subhanahu wa Ta’ala berfirman 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991991" y="5025332"/>
            <a:ext cx="10267309" cy="101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38"/>
              </a:lnSpc>
              <a:spcBef>
                <a:spcPct val="0"/>
              </a:spcBef>
            </a:pPr>
            <a:r>
              <a:rPr lang="en-US" sz="1955">
                <a:solidFill>
                  <a:srgbClr val="000000"/>
                </a:solidFill>
                <a:latin typeface="Montserrat Italics"/>
              </a:rPr>
              <a:t>“Dan Al-Qur’an itu telah Kami turunkan dengan berangsur-angsur agar kamu membacakannya perlahan-lahan kepada manusia dan Kami menurunkannya bagian demi bagian” [Al-Israa/17 : 106]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91991" y="6522176"/>
            <a:ext cx="10267309" cy="771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42"/>
              </a:lnSpc>
              <a:spcBef>
                <a:spcPct val="0"/>
              </a:spcBef>
            </a:pPr>
            <a:r>
              <a:rPr lang="en-US" sz="2244">
                <a:solidFill>
                  <a:srgbClr val="000000"/>
                </a:solidFill>
                <a:latin typeface="Montserrat Bold"/>
              </a:rPr>
              <a:t>Makkiyah </a:t>
            </a:r>
            <a:r>
              <a:rPr lang="en-US" sz="2244">
                <a:solidFill>
                  <a:srgbClr val="000000"/>
                </a:solidFill>
                <a:latin typeface="Montserrat"/>
              </a:rPr>
              <a:t>adalah wahyu yang diturunkan kepada Nabi Muhamamd Shallallahu ‘alaihi wa sallam sebelum berhijrah ke Madinah.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91991" y="7369114"/>
            <a:ext cx="10267309" cy="771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42"/>
              </a:lnSpc>
              <a:spcBef>
                <a:spcPct val="0"/>
              </a:spcBef>
            </a:pPr>
            <a:r>
              <a:rPr lang="en-US" sz="2244">
                <a:solidFill>
                  <a:srgbClr val="000000"/>
                </a:solidFill>
                <a:latin typeface="Montserrat Bold"/>
              </a:rPr>
              <a:t>Madaniyah </a:t>
            </a:r>
            <a:r>
              <a:rPr lang="en-US" sz="2244">
                <a:solidFill>
                  <a:srgbClr val="000000"/>
                </a:solidFill>
                <a:latin typeface="Montserrat"/>
              </a:rPr>
              <a:t>adalah wahyu yang diturunkan kepada Nabi Muhammad Shallallahu ‘alaihi wa sallam setelah berhijrah ke Madinah.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EE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72200" cy="10287000"/>
          </a:xfrm>
          <a:custGeom>
            <a:avLst/>
            <a:gdLst/>
            <a:ahLst/>
            <a:cxnLst/>
            <a:rect r="r" b="b" t="t" l="l"/>
            <a:pathLst>
              <a:path h="10287000" w="6172200">
                <a:moveTo>
                  <a:pt x="0" y="0"/>
                </a:moveTo>
                <a:lnTo>
                  <a:pt x="6172200" y="0"/>
                </a:lnTo>
                <a:lnTo>
                  <a:pt x="6172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80" t="0" r="-351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74366" y="952500"/>
            <a:ext cx="10384934" cy="1571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2"/>
              </a:lnSpc>
              <a:spcBef>
                <a:spcPct val="0"/>
              </a:spcBef>
            </a:pPr>
            <a:r>
              <a:rPr lang="en-US" sz="2987">
                <a:solidFill>
                  <a:srgbClr val="000000"/>
                </a:solidFill>
                <a:latin typeface="Poppins Bold"/>
              </a:rPr>
              <a:t>Perbedaan Antara Ayat-Ayat Makkiyah dan Ayat-Ayat Madaniyah Dilihat Dari Konteks Kalimat dan Kandungan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874366" y="3005095"/>
            <a:ext cx="6155482" cy="432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25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 Bold"/>
              </a:rPr>
              <a:t>Perbedaan Pada Konteks Kalimat.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447272" y="3670588"/>
            <a:ext cx="9292349" cy="2460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8564" indent="-219282" lvl="1">
              <a:lnSpc>
                <a:spcPts val="2843"/>
              </a:lnSpc>
              <a:buFont typeface="Arial"/>
              <a:buChar char="•"/>
            </a:pPr>
            <a:r>
              <a:rPr lang="en-US" sz="2031">
                <a:solidFill>
                  <a:srgbClr val="000000"/>
                </a:solidFill>
                <a:latin typeface="Montserrat"/>
              </a:rPr>
              <a:t>Kebanyakan ayat-ayat </a:t>
            </a:r>
            <a:r>
              <a:rPr lang="en-US" sz="2031">
                <a:solidFill>
                  <a:srgbClr val="000000"/>
                </a:solidFill>
                <a:latin typeface="Montserrat Bold"/>
              </a:rPr>
              <a:t>Makiyyah </a:t>
            </a:r>
            <a:r>
              <a:rPr lang="en-US" sz="2031">
                <a:solidFill>
                  <a:srgbClr val="000000"/>
                </a:solidFill>
                <a:latin typeface="Montserrat"/>
              </a:rPr>
              <a:t>memakai konteks kalimat tegas dan lugas karena kebanyakan obyek yang didakwahi menolak dan berpaling, maka hanya cocok mempergunakan konteks kalimat yang tegas. Baca surat Al-Muddatstsir dan surat Al-Qamar.</a:t>
            </a:r>
          </a:p>
          <a:p>
            <a:pPr marL="438564" indent="-219282" lvl="1">
              <a:lnSpc>
                <a:spcPts val="2843"/>
              </a:lnSpc>
              <a:buFont typeface="Arial"/>
              <a:buChar char="•"/>
            </a:pPr>
            <a:r>
              <a:rPr lang="en-US" sz="2031">
                <a:solidFill>
                  <a:srgbClr val="000000"/>
                </a:solidFill>
                <a:latin typeface="Montserrat"/>
              </a:rPr>
              <a:t>Sedangkan ayat-ayat </a:t>
            </a:r>
            <a:r>
              <a:rPr lang="en-US" sz="2031">
                <a:solidFill>
                  <a:srgbClr val="000000"/>
                </a:solidFill>
                <a:latin typeface="Montserrat Bold"/>
              </a:rPr>
              <a:t>Madaniyah</a:t>
            </a:r>
            <a:r>
              <a:rPr lang="en-US" sz="2031">
                <a:solidFill>
                  <a:srgbClr val="000000"/>
                </a:solidFill>
                <a:latin typeface="Montserrat"/>
              </a:rPr>
              <a:t> kebanyakan mempergunakan konteks kalimat yang lunak karena kebanyakan obyek yang didakwahi menerima dan taat. Baca surat Al-Maa’idah.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94044" y="6213771"/>
            <a:ext cx="9345577" cy="2814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8564" indent="-219282" lvl="1">
              <a:lnSpc>
                <a:spcPts val="2843"/>
              </a:lnSpc>
              <a:buFont typeface="Arial"/>
              <a:buChar char="•"/>
            </a:pPr>
            <a:r>
              <a:rPr lang="en-US" sz="2031">
                <a:solidFill>
                  <a:srgbClr val="000000"/>
                </a:solidFill>
                <a:latin typeface="Montserrat"/>
              </a:rPr>
              <a:t>Kebanyakan ayat-ayat </a:t>
            </a:r>
            <a:r>
              <a:rPr lang="en-US" sz="2031">
                <a:solidFill>
                  <a:srgbClr val="000000"/>
                </a:solidFill>
                <a:latin typeface="Montserrat Bold"/>
              </a:rPr>
              <a:t>Makkiyah</a:t>
            </a:r>
            <a:r>
              <a:rPr lang="en-US" sz="2031">
                <a:solidFill>
                  <a:srgbClr val="000000"/>
                </a:solidFill>
                <a:latin typeface="Montserrat"/>
              </a:rPr>
              <a:t> adalah ayat-ayat pendek dan argumentatif, karena kebanyakan obyek yang didakwahi mengingkari, sehingga konteks ayatpun mengikuti kondisi yang berlaku. Baca surat Ath-Thuur.</a:t>
            </a:r>
          </a:p>
          <a:p>
            <a:pPr marL="438564" indent="-219282" lvl="1">
              <a:lnSpc>
                <a:spcPts val="2843"/>
              </a:lnSpc>
              <a:buFont typeface="Arial"/>
              <a:buChar char="•"/>
            </a:pPr>
            <a:r>
              <a:rPr lang="en-US" sz="2031">
                <a:solidFill>
                  <a:srgbClr val="000000"/>
                </a:solidFill>
                <a:latin typeface="Montserrat"/>
              </a:rPr>
              <a:t>Sedangkan ayat-ayat </a:t>
            </a:r>
            <a:r>
              <a:rPr lang="en-US" sz="2031">
                <a:solidFill>
                  <a:srgbClr val="000000"/>
                </a:solidFill>
                <a:latin typeface="Montserrat Bold"/>
              </a:rPr>
              <a:t>Madaniyah</a:t>
            </a:r>
            <a:r>
              <a:rPr lang="en-US" sz="2031">
                <a:solidFill>
                  <a:srgbClr val="000000"/>
                </a:solidFill>
                <a:latin typeface="Montserrat"/>
              </a:rPr>
              <a:t> kebanyakan adalah ayat-ayat pendek, penjelasan tentang hukum-hukum dan tidak argumentatif, karena disesuaikan dengan kondisi obyek yang didakwahi. Baca ayat tentang hutang-piutang dalam surat Al-Baqarah.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EE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72200" cy="10287000"/>
          </a:xfrm>
          <a:custGeom>
            <a:avLst/>
            <a:gdLst/>
            <a:ahLst/>
            <a:cxnLst/>
            <a:rect r="r" b="b" t="t" l="l"/>
            <a:pathLst>
              <a:path h="10287000" w="6172200">
                <a:moveTo>
                  <a:pt x="0" y="0"/>
                </a:moveTo>
                <a:lnTo>
                  <a:pt x="6172200" y="0"/>
                </a:lnTo>
                <a:lnTo>
                  <a:pt x="6172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80" t="0" r="-351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74366" y="1523108"/>
            <a:ext cx="10384934" cy="524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2"/>
              </a:lnSpc>
              <a:spcBef>
                <a:spcPct val="0"/>
              </a:spcBef>
            </a:pPr>
            <a:r>
              <a:rPr lang="en-US" sz="2987">
                <a:solidFill>
                  <a:srgbClr val="000000"/>
                </a:solidFill>
                <a:latin typeface="Poppins Bold"/>
              </a:rPr>
              <a:t>Perbedaan Pada Materi Pembahasan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594000" y="2674992"/>
            <a:ext cx="9453360" cy="559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3815" indent="-246907" lvl="1">
              <a:lnSpc>
                <a:spcPts val="3202"/>
              </a:lnSpc>
              <a:buFont typeface="Arial"/>
              <a:buChar char="•"/>
            </a:pPr>
            <a:r>
              <a:rPr lang="en-US" sz="2287">
                <a:solidFill>
                  <a:srgbClr val="000000"/>
                </a:solidFill>
                <a:latin typeface="Montserrat"/>
              </a:rPr>
              <a:t>Kebanyakan ayat-ayat </a:t>
            </a:r>
            <a:r>
              <a:rPr lang="en-US" sz="2287">
                <a:solidFill>
                  <a:srgbClr val="000000"/>
                </a:solidFill>
                <a:latin typeface="Montserrat Bold"/>
              </a:rPr>
              <a:t>Makkiyah</a:t>
            </a:r>
            <a:r>
              <a:rPr lang="en-US" sz="2287">
                <a:solidFill>
                  <a:srgbClr val="000000"/>
                </a:solidFill>
                <a:latin typeface="Montserrat"/>
              </a:rPr>
              <a:t> berisikan penetapan tauhid dan aqidah yang benar, khususnya yang berkaitan dengan Tauhid Uluhiyah dan iman kepada hari kebangkitan ; karena kebanyakan obyek yang didakwahi mengingkari hal itu.</a:t>
            </a:r>
          </a:p>
          <a:p>
            <a:pPr marL="493815" indent="-246907" lvl="1">
              <a:lnSpc>
                <a:spcPts val="3202"/>
              </a:lnSpc>
              <a:buFont typeface="Arial"/>
              <a:buChar char="•"/>
            </a:pPr>
            <a:r>
              <a:rPr lang="en-US" sz="2287">
                <a:solidFill>
                  <a:srgbClr val="000000"/>
                </a:solidFill>
                <a:latin typeface="Montserrat"/>
              </a:rPr>
              <a:t>Sedangkan ayat-ayat </a:t>
            </a:r>
            <a:r>
              <a:rPr lang="en-US" sz="2287">
                <a:solidFill>
                  <a:srgbClr val="000000"/>
                </a:solidFill>
                <a:latin typeface="Montserrat Bold"/>
              </a:rPr>
              <a:t>Madaniyah</a:t>
            </a:r>
            <a:r>
              <a:rPr lang="en-US" sz="2287">
                <a:solidFill>
                  <a:srgbClr val="000000"/>
                </a:solidFill>
                <a:latin typeface="Montserrat"/>
              </a:rPr>
              <a:t> kebanyakan berisikan perincian masalah ibadah dan muamalah, karena obyek yang didakwahi sudah memiliki Tauhid dan aqidah yang benar sehingga mereka membutuhkan perincian ibadah dan muamalah.</a:t>
            </a:r>
          </a:p>
          <a:p>
            <a:pPr marL="493815" indent="-246907" lvl="1">
              <a:lnSpc>
                <a:spcPts val="3202"/>
              </a:lnSpc>
              <a:buFont typeface="Arial"/>
              <a:buChar char="•"/>
            </a:pPr>
            <a:r>
              <a:rPr lang="en-US" sz="2287">
                <a:solidFill>
                  <a:srgbClr val="000000"/>
                </a:solidFill>
                <a:latin typeface="Montserrat"/>
              </a:rPr>
              <a:t>Penjelasan secara rinci tentang jihad berserta hukum-hukumnya dan kaum munafik beserta segala permasalahannya karena memang kondisinya menuntut demikian. Hal itu ketika disyariatkannya jihad dan timbulnya kemunafikan, berbeda halnya dengan ayatayat Makkiyah.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EE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72200" cy="10287000"/>
          </a:xfrm>
          <a:custGeom>
            <a:avLst/>
            <a:gdLst/>
            <a:ahLst/>
            <a:cxnLst/>
            <a:rect r="r" b="b" t="t" l="l"/>
            <a:pathLst>
              <a:path h="10287000" w="6172200">
                <a:moveTo>
                  <a:pt x="0" y="0"/>
                </a:moveTo>
                <a:lnTo>
                  <a:pt x="6172200" y="0"/>
                </a:lnTo>
                <a:lnTo>
                  <a:pt x="6172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80" t="0" r="-351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74366" y="952500"/>
            <a:ext cx="10384934" cy="1048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2"/>
              </a:lnSpc>
              <a:spcBef>
                <a:spcPct val="0"/>
              </a:spcBef>
            </a:pPr>
            <a:r>
              <a:rPr lang="en-US" sz="2987">
                <a:solidFill>
                  <a:srgbClr val="000000"/>
                </a:solidFill>
                <a:latin typeface="Poppins Bold"/>
              </a:rPr>
              <a:t>Manfaat Mengetahui Pembagian Makkiyah dan Madaniyah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955398" y="2325849"/>
            <a:ext cx="8222870" cy="6683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9537" indent="-214768" lvl="1">
              <a:lnSpc>
                <a:spcPts val="2785"/>
              </a:lnSpc>
              <a:buFont typeface="Arial"/>
              <a:buChar char="•"/>
            </a:pPr>
            <a:r>
              <a:rPr lang="en-US" sz="1989">
                <a:solidFill>
                  <a:srgbClr val="000000"/>
                </a:solidFill>
                <a:latin typeface="Montserrat"/>
              </a:rPr>
              <a:t>Nampak jelas sastra Al-Qur’an pada puncak keindahannya, yaitu ketika setiap kaum diajak berdialog yang sesuai dengan keadaan obyek yang didakwahi ; dari ketegasan, kelugasan, kelunakan dan kemudahan.</a:t>
            </a:r>
          </a:p>
          <a:p>
            <a:pPr marL="429537" indent="-214768" lvl="1">
              <a:lnSpc>
                <a:spcPts val="2785"/>
              </a:lnSpc>
              <a:buFont typeface="Arial"/>
              <a:buChar char="•"/>
            </a:pPr>
            <a:r>
              <a:rPr lang="en-US" sz="1989">
                <a:solidFill>
                  <a:srgbClr val="000000"/>
                </a:solidFill>
                <a:latin typeface="Montserrat"/>
              </a:rPr>
              <a:t>Nampak jelas puncak tertinggi dari hikmah pensyariatan diturunkannya secara berangsur-angsur sesuai dengan prioritas terpenting kondisi obyek yang di dakwahi serta kesiapan mereka dalam menerima dan taat.</a:t>
            </a:r>
          </a:p>
          <a:p>
            <a:pPr marL="429537" indent="-214768" lvl="1">
              <a:lnSpc>
                <a:spcPts val="2785"/>
              </a:lnSpc>
              <a:buFont typeface="Arial"/>
              <a:buChar char="•"/>
            </a:pPr>
            <a:r>
              <a:rPr lang="en-US" sz="1989">
                <a:solidFill>
                  <a:srgbClr val="000000"/>
                </a:solidFill>
                <a:latin typeface="Montserrat"/>
              </a:rPr>
              <a:t>Pendidikan dan pengajaran bagi para muballigh serta pengarahan mereka untuk mengikuti kandungan dan konteks Al-Qur’an dalam berdakwah, yaitu dengan mendahulukan yang terpenting di antara yang penting serta menggunakan ketegasan dan kelunakan pada tempatnya masing-masing</a:t>
            </a:r>
          </a:p>
          <a:p>
            <a:pPr marL="429537" indent="-214768" lvl="1">
              <a:lnSpc>
                <a:spcPts val="2785"/>
              </a:lnSpc>
              <a:buFont typeface="Arial"/>
              <a:buChar char="•"/>
            </a:pPr>
            <a:r>
              <a:rPr lang="en-US" sz="1989">
                <a:solidFill>
                  <a:srgbClr val="000000"/>
                </a:solidFill>
                <a:latin typeface="Montserrat"/>
              </a:rPr>
              <a:t>Membedakan antara nasikh dan mansukh ketika terdapat dua buah ayat Makkiyah dan Madaniyah, maka lengkaplah syarat-syarat nasakh karena ayat Madaniyah adalah sebagai nasikh (penghapus) ayat Makkiyah disebabkan ayat Madaniyah turun setelah ayat Makkiyah.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EE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72200" cy="10287000"/>
          </a:xfrm>
          <a:custGeom>
            <a:avLst/>
            <a:gdLst/>
            <a:ahLst/>
            <a:cxnLst/>
            <a:rect r="r" b="b" t="t" l="l"/>
            <a:pathLst>
              <a:path h="10287000" w="6172200">
                <a:moveTo>
                  <a:pt x="0" y="0"/>
                </a:moveTo>
                <a:lnTo>
                  <a:pt x="6172200" y="0"/>
                </a:lnTo>
                <a:lnTo>
                  <a:pt x="6172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80" t="0" r="-35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73383" y="3698770"/>
            <a:ext cx="4385917" cy="1741226"/>
          </a:xfrm>
          <a:custGeom>
            <a:avLst/>
            <a:gdLst/>
            <a:ahLst/>
            <a:cxnLst/>
            <a:rect r="r" b="b" t="t" l="l"/>
            <a:pathLst>
              <a:path h="1741226" w="4385917">
                <a:moveTo>
                  <a:pt x="0" y="0"/>
                </a:moveTo>
                <a:lnTo>
                  <a:pt x="4385917" y="0"/>
                </a:lnTo>
                <a:lnTo>
                  <a:pt x="4385917" y="1741226"/>
                </a:lnTo>
                <a:lnTo>
                  <a:pt x="0" y="17412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99371" y="6288647"/>
            <a:ext cx="6559929" cy="674298"/>
          </a:xfrm>
          <a:custGeom>
            <a:avLst/>
            <a:gdLst/>
            <a:ahLst/>
            <a:cxnLst/>
            <a:rect r="r" b="b" t="t" l="l"/>
            <a:pathLst>
              <a:path h="674298" w="6559929">
                <a:moveTo>
                  <a:pt x="0" y="0"/>
                </a:moveTo>
                <a:lnTo>
                  <a:pt x="6559929" y="0"/>
                </a:lnTo>
                <a:lnTo>
                  <a:pt x="6559929" y="674298"/>
                </a:lnTo>
                <a:lnTo>
                  <a:pt x="0" y="674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93" t="-10601" r="-1816" b="-21203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874366" y="952500"/>
            <a:ext cx="10384934" cy="1571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2"/>
              </a:lnSpc>
              <a:spcBef>
                <a:spcPct val="0"/>
              </a:spcBef>
            </a:pPr>
            <a:r>
              <a:rPr lang="en-US" sz="2987">
                <a:solidFill>
                  <a:srgbClr val="000000"/>
                </a:solidFill>
                <a:latin typeface="Poppins Bold"/>
              </a:rPr>
              <a:t>Contoh ayat-ayat Makkiyyah ditinjau dari sisi ketegasan metode penyampaiannya, dan kekuatan seruannya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74366" y="5665446"/>
            <a:ext cx="8770928" cy="356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"/>
              </a:rPr>
              <a:t>(1) “Telah dekat datangnya saat itu dan telah terbelah bulan.”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74366" y="3095229"/>
            <a:ext cx="8053591" cy="33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85"/>
              </a:lnSpc>
            </a:pPr>
            <a:r>
              <a:rPr lang="en-US" sz="1989">
                <a:solidFill>
                  <a:srgbClr val="000000"/>
                </a:solidFill>
                <a:latin typeface="Montserrat Bold"/>
              </a:rPr>
              <a:t>Perhatikanlah surat Al-Qamar yang Makkiyyah berikut ini.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74366" y="7534445"/>
            <a:ext cx="10384934" cy="727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"/>
              </a:rPr>
              <a:t>(2) “Dan jika mereka (orang-orang musyrikin) melihat suatu tanda (mukjizat), mereka berpaling dan berkata: “(Ini adalah) sihir yang terus menerus.”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EE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72200" cy="10287000"/>
          </a:xfrm>
          <a:custGeom>
            <a:avLst/>
            <a:gdLst/>
            <a:ahLst/>
            <a:cxnLst/>
            <a:rect r="r" b="b" t="t" l="l"/>
            <a:pathLst>
              <a:path h="10287000" w="6172200">
                <a:moveTo>
                  <a:pt x="0" y="0"/>
                </a:moveTo>
                <a:lnTo>
                  <a:pt x="6172200" y="0"/>
                </a:lnTo>
                <a:lnTo>
                  <a:pt x="6172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80" t="0" r="-35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66833" y="1028700"/>
            <a:ext cx="5208301" cy="622693"/>
          </a:xfrm>
          <a:custGeom>
            <a:avLst/>
            <a:gdLst/>
            <a:ahLst/>
            <a:cxnLst/>
            <a:rect r="r" b="b" t="t" l="l"/>
            <a:pathLst>
              <a:path h="622693" w="5208301">
                <a:moveTo>
                  <a:pt x="0" y="0"/>
                </a:moveTo>
                <a:lnTo>
                  <a:pt x="5208301" y="0"/>
                </a:lnTo>
                <a:lnTo>
                  <a:pt x="5208301" y="622693"/>
                </a:lnTo>
                <a:lnTo>
                  <a:pt x="0" y="6226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52" t="0" r="-189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45077" y="3009691"/>
            <a:ext cx="5014223" cy="716151"/>
          </a:xfrm>
          <a:custGeom>
            <a:avLst/>
            <a:gdLst/>
            <a:ahLst/>
            <a:cxnLst/>
            <a:rect r="r" b="b" t="t" l="l"/>
            <a:pathLst>
              <a:path h="716151" w="5014223">
                <a:moveTo>
                  <a:pt x="0" y="0"/>
                </a:moveTo>
                <a:lnTo>
                  <a:pt x="5014223" y="0"/>
                </a:lnTo>
                <a:lnTo>
                  <a:pt x="5014223" y="716152"/>
                </a:lnTo>
                <a:lnTo>
                  <a:pt x="0" y="7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1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61398" y="5220129"/>
            <a:ext cx="3897902" cy="621880"/>
          </a:xfrm>
          <a:custGeom>
            <a:avLst/>
            <a:gdLst/>
            <a:ahLst/>
            <a:cxnLst/>
            <a:rect r="r" b="b" t="t" l="l"/>
            <a:pathLst>
              <a:path h="621880" w="3897902">
                <a:moveTo>
                  <a:pt x="0" y="0"/>
                </a:moveTo>
                <a:lnTo>
                  <a:pt x="3897902" y="0"/>
                </a:lnTo>
                <a:lnTo>
                  <a:pt x="3897902" y="621880"/>
                </a:lnTo>
                <a:lnTo>
                  <a:pt x="0" y="621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395" t="0" r="-334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61954" y="7374396"/>
            <a:ext cx="5513180" cy="696308"/>
          </a:xfrm>
          <a:custGeom>
            <a:avLst/>
            <a:gdLst/>
            <a:ahLst/>
            <a:cxnLst/>
            <a:rect r="r" b="b" t="t" l="l"/>
            <a:pathLst>
              <a:path h="696308" w="5513180">
                <a:moveTo>
                  <a:pt x="0" y="0"/>
                </a:moveTo>
                <a:lnTo>
                  <a:pt x="5513180" y="0"/>
                </a:lnTo>
                <a:lnTo>
                  <a:pt x="5513180" y="696308"/>
                </a:lnTo>
                <a:lnTo>
                  <a:pt x="0" y="6963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866" t="-38532" r="0" b="-18552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874366" y="1948340"/>
            <a:ext cx="10384934" cy="727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"/>
              </a:rPr>
              <a:t>(3) “Dan mereka mendutakan (Nabi) dan mengikuti hawa nafsu mereka, sedang tiap-tiap urusan telah ada ketetapannya.”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90200" y="4158778"/>
            <a:ext cx="10384934" cy="727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"/>
              </a:rPr>
              <a:t>(4) “Dan sesungguhnya telah datang kepada mereka beberapa kisah yang di dalamnya terdapat pencegahan (dari kekafiran).”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90200" y="6313044"/>
            <a:ext cx="10384934" cy="727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"/>
              </a:rPr>
              <a:t>(5) “Itulah suatu hikmah yang sempurna maka peringatan-peringatan itu tidak berguna (bagi mereka).”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890200" y="8499329"/>
            <a:ext cx="10384934" cy="109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"/>
              </a:rPr>
              <a:t>(6) “Maka berpalinglah kamu dari mereka. (Ingatlah) hari (ketika) seorang penyeru (malaikat) menyeru kepada sesuatu yang tidak menyenangkan (hari Pembalasan),”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EE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72200" cy="10287000"/>
          </a:xfrm>
          <a:custGeom>
            <a:avLst/>
            <a:gdLst/>
            <a:ahLst/>
            <a:cxnLst/>
            <a:rect r="r" b="b" t="t" l="l"/>
            <a:pathLst>
              <a:path h="10287000" w="6172200">
                <a:moveTo>
                  <a:pt x="0" y="0"/>
                </a:moveTo>
                <a:lnTo>
                  <a:pt x="6172200" y="0"/>
                </a:lnTo>
                <a:lnTo>
                  <a:pt x="6172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80" t="0" r="-35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50999" y="2143125"/>
            <a:ext cx="5208301" cy="622693"/>
          </a:xfrm>
          <a:custGeom>
            <a:avLst/>
            <a:gdLst/>
            <a:ahLst/>
            <a:cxnLst/>
            <a:rect r="r" b="b" t="t" l="l"/>
            <a:pathLst>
              <a:path h="622693" w="5208301">
                <a:moveTo>
                  <a:pt x="0" y="0"/>
                </a:moveTo>
                <a:lnTo>
                  <a:pt x="5208301" y="0"/>
                </a:lnTo>
                <a:lnTo>
                  <a:pt x="5208301" y="622693"/>
                </a:lnTo>
                <a:lnTo>
                  <a:pt x="0" y="6226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52" t="0" r="-189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29242" y="3781216"/>
            <a:ext cx="5014223" cy="716151"/>
          </a:xfrm>
          <a:custGeom>
            <a:avLst/>
            <a:gdLst/>
            <a:ahLst/>
            <a:cxnLst/>
            <a:rect r="r" b="b" t="t" l="l"/>
            <a:pathLst>
              <a:path h="716151" w="5014223">
                <a:moveTo>
                  <a:pt x="0" y="0"/>
                </a:moveTo>
                <a:lnTo>
                  <a:pt x="5014224" y="0"/>
                </a:lnTo>
                <a:lnTo>
                  <a:pt x="5014224" y="716152"/>
                </a:lnTo>
                <a:lnTo>
                  <a:pt x="0" y="7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1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61398" y="5511094"/>
            <a:ext cx="3897902" cy="621880"/>
          </a:xfrm>
          <a:custGeom>
            <a:avLst/>
            <a:gdLst/>
            <a:ahLst/>
            <a:cxnLst/>
            <a:rect r="r" b="b" t="t" l="l"/>
            <a:pathLst>
              <a:path h="621880" w="3897902">
                <a:moveTo>
                  <a:pt x="0" y="0"/>
                </a:moveTo>
                <a:lnTo>
                  <a:pt x="3897902" y="0"/>
                </a:lnTo>
                <a:lnTo>
                  <a:pt x="3897902" y="621880"/>
                </a:lnTo>
                <a:lnTo>
                  <a:pt x="0" y="621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395" t="0" r="-3349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874366" y="2891315"/>
            <a:ext cx="10384934" cy="727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"/>
              </a:rPr>
              <a:t>(3) “Dan mereka mendutakan (Nabi) dan mengikuti hawa nafsu mereka, sedang tiap-tiap urusan telah ada ketetapannya.”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74366" y="4621193"/>
            <a:ext cx="10384934" cy="727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"/>
              </a:rPr>
              <a:t>(4) “Dan sesungguhnya telah datang kepada mereka beberapa kisah yang di dalamnya terdapat pencegahan (dari kekafiran).”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74366" y="6256799"/>
            <a:ext cx="10384934" cy="727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"/>
              </a:rPr>
              <a:t>(5) “Itulah suatu hikmah yang sempurna maka peringatan-peringatan itu tidak berguna (bagi mereka).”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74366" y="7415899"/>
            <a:ext cx="10384934" cy="727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 Bold"/>
              </a:rPr>
              <a:t>Ayat-ayat Madaniyyah: lembut metode penyampaiannya dan mudah seruannya!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EEF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172200" cy="10287000"/>
          </a:xfrm>
          <a:custGeom>
            <a:avLst/>
            <a:gdLst/>
            <a:ahLst/>
            <a:cxnLst/>
            <a:rect r="r" b="b" t="t" l="l"/>
            <a:pathLst>
              <a:path h="10287000" w="6172200">
                <a:moveTo>
                  <a:pt x="0" y="0"/>
                </a:moveTo>
                <a:lnTo>
                  <a:pt x="6172200" y="0"/>
                </a:lnTo>
                <a:lnTo>
                  <a:pt x="61722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80" t="0" r="-35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74366" y="1939456"/>
            <a:ext cx="10384934" cy="1160982"/>
          </a:xfrm>
          <a:custGeom>
            <a:avLst/>
            <a:gdLst/>
            <a:ahLst/>
            <a:cxnLst/>
            <a:rect r="r" b="b" t="t" l="l"/>
            <a:pathLst>
              <a:path h="1160982" w="10384934">
                <a:moveTo>
                  <a:pt x="0" y="0"/>
                </a:moveTo>
                <a:lnTo>
                  <a:pt x="10384934" y="0"/>
                </a:lnTo>
                <a:lnTo>
                  <a:pt x="10384934" y="1160982"/>
                </a:lnTo>
                <a:lnTo>
                  <a:pt x="0" y="1160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74366" y="5143500"/>
            <a:ext cx="10384934" cy="982718"/>
          </a:xfrm>
          <a:custGeom>
            <a:avLst/>
            <a:gdLst/>
            <a:ahLst/>
            <a:cxnLst/>
            <a:rect r="r" b="b" t="t" l="l"/>
            <a:pathLst>
              <a:path h="982718" w="10384934">
                <a:moveTo>
                  <a:pt x="0" y="0"/>
                </a:moveTo>
                <a:lnTo>
                  <a:pt x="10384934" y="0"/>
                </a:lnTo>
                <a:lnTo>
                  <a:pt x="10384934" y="982718"/>
                </a:lnTo>
                <a:lnTo>
                  <a:pt x="0" y="98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874366" y="990600"/>
            <a:ext cx="10384934" cy="727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000000"/>
                </a:solidFill>
                <a:latin typeface="Montserrat Bold"/>
              </a:rPr>
              <a:t>Contoh ayat-ayat Madaniyyah ditinjau dari sisi kelembutan metode penyampaiannya dan kemudahan seruannya!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74366" y="3290938"/>
            <a:ext cx="10384934" cy="124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94"/>
              </a:lnSpc>
            </a:pPr>
            <a:r>
              <a:rPr lang="en-US" sz="1781">
                <a:solidFill>
                  <a:srgbClr val="000000"/>
                </a:solidFill>
                <a:latin typeface="Montserrat"/>
              </a:rPr>
              <a:t>(1) “Hai orang-orang yang beriman, penuhilah akad-akad itu. Dihalalkan bagi kalian binatang ternak, kecuali yang akan dibacakan kepada kalian. (Yang demikian itu) dengan tidak menghalalkan berburu ketika kalian sedang mengerjakan haji. Sesungguhnya Allah menetapkan hukum-hukum menurut yang dikehendaki-Nya.”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74366" y="6433842"/>
            <a:ext cx="10384934" cy="304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18"/>
              </a:lnSpc>
            </a:pPr>
            <a:r>
              <a:rPr lang="en-US" sz="1727">
                <a:solidFill>
                  <a:srgbClr val="000000"/>
                </a:solidFill>
                <a:latin typeface="Montserrat"/>
              </a:rPr>
              <a:t>(2) “Hai orang-orang yang beriman, janganlah kalian melanggar syi’ar-syi’ar Allah, dan jangan melanggar kehormatan bulan-bulan haram, jangan (mengganggu) binatang-binatang hadya, dan binatang-binatang qalaaid, dan jangan (pula) mengganggu orang-orang yang mengunjungi Baitullah sedang mereka mencari karunia dan keridhaan dari Tuhan mereka dan apabila kalian telah menyelesaikan ibadah haji, maka bolehlah kalian berburu. Dan janganlah sekali-kali kebencian (kalian) kepada sesuatu kaum karena mereka menghalang-halangi kalian dari Masjidil Haram mendorong kalian berbuat aniaya (kepada mereka). Dan tolong-menolonglah kalian dalam (mengerjakan) kebaikan dan takwa, dan jangan tolong-menolong dalam berbuat dosa dan pelanggaran. Dan bertakwalah kalian kepada Allah, sesungguhnya Allah amat berat siksa-Nya.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DAF6nzmbKgM</dc:identifier>
  <dcterms:modified xsi:type="dcterms:W3CDTF">2011-08-01T06:04:30Z</dcterms:modified>
  <cp:revision>1</cp:revision>
  <dc:title>Studi Alquran part 9</dc:title>
</cp:coreProperties>
</file>