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6"/>
    <p:sldId id="257" r:id="rId57"/>
    <p:sldId id="258" r:id="rId58"/>
    <p:sldId id="259" r:id="rId59"/>
    <p:sldId id="260" r:id="rId60"/>
    <p:sldId id="261" r:id="rId6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
      <p:font typeface="Open Sauce" charset="1" panose="00000500000000000000"/>
      <p:regular r:id="rId22"/>
    </p:embeddedFont>
    <p:embeddedFont>
      <p:font typeface="Open Sauce Bold" charset="1" panose="00000800000000000000"/>
      <p:regular r:id="rId23"/>
    </p:embeddedFont>
    <p:embeddedFont>
      <p:font typeface="Open Sauce Italics" charset="1" panose="00000500000000000000"/>
      <p:regular r:id="rId24"/>
    </p:embeddedFont>
    <p:embeddedFont>
      <p:font typeface="Open Sauce Bold Italics" charset="1" panose="00000800000000000000"/>
      <p:regular r:id="rId25"/>
    </p:embeddedFont>
    <p:embeddedFont>
      <p:font typeface="Open Sauce Light" charset="1" panose="00000400000000000000"/>
      <p:regular r:id="rId26"/>
    </p:embeddedFont>
    <p:embeddedFont>
      <p:font typeface="Open Sauce Light Italics" charset="1" panose="00000400000000000000"/>
      <p:regular r:id="rId27"/>
    </p:embeddedFont>
    <p:embeddedFont>
      <p:font typeface="Open Sauce Medium" charset="1" panose="00000600000000000000"/>
      <p:regular r:id="rId28"/>
    </p:embeddedFont>
    <p:embeddedFont>
      <p:font typeface="Open Sauce Medium Italics" charset="1" panose="00000600000000000000"/>
      <p:regular r:id="rId29"/>
    </p:embeddedFont>
    <p:embeddedFont>
      <p:font typeface="Open Sauce Semi-Bold" charset="1" panose="00000700000000000000"/>
      <p:regular r:id="rId30"/>
    </p:embeddedFont>
    <p:embeddedFont>
      <p:font typeface="Open Sauce Semi-Bold Italics" charset="1" panose="00000700000000000000"/>
      <p:regular r:id="rId31"/>
    </p:embeddedFont>
    <p:embeddedFont>
      <p:font typeface="Open Sauce Heavy" charset="1" panose="00000A00000000000000"/>
      <p:regular r:id="rId32"/>
    </p:embeddedFont>
    <p:embeddedFont>
      <p:font typeface="Open Sauce Heavy Italics" charset="1" panose="00000A00000000000000"/>
      <p:regular r:id="rId33"/>
    </p:embeddedFont>
    <p:embeddedFont>
      <p:font typeface="Open Sans" charset="1" panose="020B0606030504020204"/>
      <p:regular r:id="rId34"/>
    </p:embeddedFont>
    <p:embeddedFont>
      <p:font typeface="Open Sans Bold" charset="1" panose="020B0806030504020204"/>
      <p:regular r:id="rId35"/>
    </p:embeddedFont>
    <p:embeddedFont>
      <p:font typeface="Open Sans Italics" charset="1" panose="020B0606030504020204"/>
      <p:regular r:id="rId36"/>
    </p:embeddedFont>
    <p:embeddedFont>
      <p:font typeface="Open Sans Bold Italics" charset="1" panose="020B0806030504020204"/>
      <p:regular r:id="rId37"/>
    </p:embeddedFont>
    <p:embeddedFont>
      <p:font typeface="Open Sans Light" charset="1" panose="020B0306030504020204"/>
      <p:regular r:id="rId38"/>
    </p:embeddedFont>
    <p:embeddedFont>
      <p:font typeface="Open Sans Light Italics" charset="1" panose="020B0306030504020204"/>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
      <p:font typeface="Muli" charset="1" panose="00000500000000000000"/>
      <p:regular r:id="rId42"/>
    </p:embeddedFont>
    <p:embeddedFont>
      <p:font typeface="Muli Bold" charset="1" panose="00000800000000000000"/>
      <p:regular r:id="rId43"/>
    </p:embeddedFont>
    <p:embeddedFont>
      <p:font typeface="Muli Italics" charset="1" panose="00000500000000000000"/>
      <p:regular r:id="rId44"/>
    </p:embeddedFont>
    <p:embeddedFont>
      <p:font typeface="Muli Bold Italics" charset="1" panose="00000800000000000000"/>
      <p:regular r:id="rId45"/>
    </p:embeddedFont>
    <p:embeddedFont>
      <p:font typeface="Muli Extra-Light" charset="1" panose="00000300000000000000"/>
      <p:regular r:id="rId46"/>
    </p:embeddedFont>
    <p:embeddedFont>
      <p:font typeface="Muli Extra-Light Italics" charset="1" panose="00000300000000000000"/>
      <p:regular r:id="rId47"/>
    </p:embeddedFont>
    <p:embeddedFont>
      <p:font typeface="Muli Light" charset="1" panose="00000400000000000000"/>
      <p:regular r:id="rId48"/>
    </p:embeddedFont>
    <p:embeddedFont>
      <p:font typeface="Muli Light Italics" charset="1" panose="00000400000000000000"/>
      <p:regular r:id="rId49"/>
    </p:embeddedFont>
    <p:embeddedFont>
      <p:font typeface="Muli Semi-Bold" charset="1" panose="00000700000000000000"/>
      <p:regular r:id="rId50"/>
    </p:embeddedFont>
    <p:embeddedFont>
      <p:font typeface="Muli Semi-Bold Italics" charset="1" panose="00000700000000000000"/>
      <p:regular r:id="rId51"/>
    </p:embeddedFont>
    <p:embeddedFont>
      <p:font typeface="Muli Ultra-Bold" charset="1" panose="00000900000000000000"/>
      <p:regular r:id="rId52"/>
    </p:embeddedFont>
    <p:embeddedFont>
      <p:font typeface="Muli Ultra-Bold Italics" charset="1" panose="00000900000000000000"/>
      <p:regular r:id="rId53"/>
    </p:embeddedFont>
    <p:embeddedFont>
      <p:font typeface="Muli Heavy" charset="1" panose="00000A00000000000000"/>
      <p:regular r:id="rId54"/>
    </p:embeddedFont>
    <p:embeddedFont>
      <p:font typeface="Muli Heavy Italics" charset="1" panose="00000A0000000000000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slides/slide1.xml" Type="http://schemas.openxmlformats.org/officeDocument/2006/relationships/slide"/><Relationship Id="rId57" Target="slides/slide2.xml" Type="http://schemas.openxmlformats.org/officeDocument/2006/relationships/slide"/><Relationship Id="rId58" Target="slides/slide3.xml" Type="http://schemas.openxmlformats.org/officeDocument/2006/relationships/slide"/><Relationship Id="rId59" Target="slides/slide4.xml" Type="http://schemas.openxmlformats.org/officeDocument/2006/relationships/slide"/><Relationship Id="rId6" Target="fonts/font6.fntdata" Type="http://schemas.openxmlformats.org/officeDocument/2006/relationships/font"/><Relationship Id="rId60" Target="slides/slide5.xml" Type="http://schemas.openxmlformats.org/officeDocument/2006/relationships/slide"/><Relationship Id="rId61" Target="slides/slide6.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1028700" y="982469"/>
            <a:ext cx="8115300" cy="8275831"/>
            <a:chOff x="0" y="0"/>
            <a:chExt cx="10820400" cy="11034441"/>
          </a:xfrm>
        </p:grpSpPr>
        <p:sp>
          <p:nvSpPr>
            <p:cNvPr name="Freeform 4" id="4"/>
            <p:cNvSpPr/>
            <p:nvPr/>
          </p:nvSpPr>
          <p:spPr>
            <a:xfrm flipH="false" flipV="false" rot="0">
              <a:off x="0" y="0"/>
              <a:ext cx="2019074" cy="2252435"/>
            </a:xfrm>
            <a:custGeom>
              <a:avLst/>
              <a:gdLst/>
              <a:ahLst/>
              <a:cxnLst/>
              <a:rect r="r" b="b" t="t" l="l"/>
              <a:pathLst>
                <a:path h="2252435" w="2019074">
                  <a:moveTo>
                    <a:pt x="0" y="0"/>
                  </a:moveTo>
                  <a:lnTo>
                    <a:pt x="2019074" y="0"/>
                  </a:lnTo>
                  <a:lnTo>
                    <a:pt x="2019074" y="2252435"/>
                  </a:lnTo>
                  <a:lnTo>
                    <a:pt x="0" y="2252435"/>
                  </a:lnTo>
                  <a:lnTo>
                    <a:pt x="0" y="0"/>
                  </a:lnTo>
                  <a:close/>
                </a:path>
              </a:pathLst>
            </a:custGeom>
            <a:blipFill>
              <a:blip r:embed="rId3"/>
              <a:stretch>
                <a:fillRect l="0" t="0" r="0" b="0"/>
              </a:stretch>
            </a:blipFill>
          </p:spPr>
        </p:sp>
        <p:sp>
          <p:nvSpPr>
            <p:cNvPr name="TextBox 5" id="5"/>
            <p:cNvSpPr txBox="true"/>
            <p:nvPr/>
          </p:nvSpPr>
          <p:spPr>
            <a:xfrm rot="0">
              <a:off x="5987317" y="8361193"/>
              <a:ext cx="2349932" cy="2673248"/>
            </a:xfrm>
            <a:prstGeom prst="rect">
              <a:avLst/>
            </a:prstGeom>
          </p:spPr>
          <p:txBody>
            <a:bodyPr anchor="t" rtlCol="false" tIns="0" lIns="0" bIns="0" rIns="0">
              <a:spAutoFit/>
            </a:bodyPr>
            <a:lstStyle/>
            <a:p>
              <a:pPr algn="ctr">
                <a:lnSpc>
                  <a:spcPts val="16988"/>
                </a:lnSpc>
                <a:spcBef>
                  <a:spcPct val="0"/>
                </a:spcBef>
              </a:pPr>
              <a:r>
                <a:rPr lang="en-US" sz="12134">
                  <a:solidFill>
                    <a:srgbClr val="FF914D"/>
                  </a:solidFill>
                  <a:latin typeface="Open Sans"/>
                </a:rPr>
                <a:t>13</a:t>
              </a:r>
            </a:p>
          </p:txBody>
        </p:sp>
        <p:sp>
          <p:nvSpPr>
            <p:cNvPr name="TextBox 6" id="6"/>
            <p:cNvSpPr txBox="true"/>
            <p:nvPr/>
          </p:nvSpPr>
          <p:spPr>
            <a:xfrm rot="0">
              <a:off x="0" y="3616793"/>
              <a:ext cx="10820400" cy="3438276"/>
            </a:xfrm>
            <a:prstGeom prst="rect">
              <a:avLst/>
            </a:prstGeom>
          </p:spPr>
          <p:txBody>
            <a:bodyPr anchor="t" rtlCol="false" tIns="0" lIns="0" bIns="0" rIns="0">
              <a:spAutoFit/>
            </a:bodyPr>
            <a:lstStyle/>
            <a:p>
              <a:pPr>
                <a:lnSpc>
                  <a:spcPts val="9846"/>
                </a:lnSpc>
              </a:pPr>
              <a:r>
                <a:rPr lang="en-US" sz="7033">
                  <a:solidFill>
                    <a:srgbClr val="513A71"/>
                  </a:solidFill>
                  <a:latin typeface="Agrandir Bold"/>
                </a:rPr>
                <a:t>AL-QURAN /</a:t>
              </a:r>
            </a:p>
            <a:p>
              <a:pPr>
                <a:lnSpc>
                  <a:spcPts val="9846"/>
                </a:lnSpc>
              </a:pPr>
              <a:r>
                <a:rPr lang="en-US" sz="7033">
                  <a:solidFill>
                    <a:srgbClr val="513A71"/>
                  </a:solidFill>
                  <a:latin typeface="Agrandir Bold"/>
                </a:rPr>
                <a:t>STUDI AL-QURAN</a:t>
              </a:r>
            </a:p>
          </p:txBody>
        </p:sp>
        <p:sp>
          <p:nvSpPr>
            <p:cNvPr name="TextBox 7" id="7"/>
            <p:cNvSpPr txBox="true"/>
            <p:nvPr/>
          </p:nvSpPr>
          <p:spPr>
            <a:xfrm rot="0">
              <a:off x="89968" y="10550147"/>
              <a:ext cx="6556782" cy="484293"/>
            </a:xfrm>
            <a:prstGeom prst="rect">
              <a:avLst/>
            </a:prstGeom>
          </p:spPr>
          <p:txBody>
            <a:bodyPr anchor="t" rtlCol="false" tIns="0" lIns="0" bIns="0" rIns="0">
              <a:spAutoFit/>
            </a:bodyPr>
            <a:lstStyle/>
            <a:p>
              <a:pPr>
                <a:lnSpc>
                  <a:spcPts val="3079"/>
                </a:lnSpc>
              </a:pPr>
              <a:r>
                <a:rPr lang="en-US" sz="2199">
                  <a:solidFill>
                    <a:srgbClr val="513A71"/>
                  </a:solidFill>
                  <a:latin typeface="Open Sauce Bold"/>
                </a:rPr>
                <a:t>Arif Marsal, Lc., MA</a:t>
              </a:r>
            </a:p>
          </p:txBody>
        </p:sp>
        <p:sp>
          <p:nvSpPr>
            <p:cNvPr name="TextBox 8" id="8"/>
            <p:cNvSpPr txBox="true"/>
            <p:nvPr/>
          </p:nvSpPr>
          <p:spPr>
            <a:xfrm rot="0">
              <a:off x="89968" y="6855950"/>
              <a:ext cx="4506754" cy="450214"/>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Sistem Informasi</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7465536" y="6295698"/>
            <a:ext cx="3596049" cy="525837"/>
          </a:xfrm>
          <a:custGeom>
            <a:avLst/>
            <a:gdLst/>
            <a:ahLst/>
            <a:cxnLst/>
            <a:rect r="r" b="b" t="t" l="l"/>
            <a:pathLst>
              <a:path h="525837" w="3596049">
                <a:moveTo>
                  <a:pt x="0" y="0"/>
                </a:moveTo>
                <a:lnTo>
                  <a:pt x="3596050" y="0"/>
                </a:lnTo>
                <a:lnTo>
                  <a:pt x="3596050" y="525837"/>
                </a:lnTo>
                <a:lnTo>
                  <a:pt x="0" y="525837"/>
                </a:lnTo>
                <a:lnTo>
                  <a:pt x="0" y="0"/>
                </a:lnTo>
                <a:close/>
              </a:path>
            </a:pathLst>
          </a:custGeom>
          <a:blipFill>
            <a:blip r:embed="rId3"/>
            <a:stretch>
              <a:fillRect l="0" t="0" r="0" b="0"/>
            </a:stretch>
          </a:blipFill>
        </p:spPr>
      </p:sp>
      <p:sp>
        <p:nvSpPr>
          <p:cNvPr name="TextBox 4" id="4"/>
          <p:cNvSpPr txBox="true"/>
          <p:nvPr/>
        </p:nvSpPr>
        <p:spPr>
          <a:xfrm rot="0">
            <a:off x="2718733" y="972917"/>
            <a:ext cx="609643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MUNASABAH</a:t>
            </a:r>
          </a:p>
        </p:txBody>
      </p:sp>
      <p:sp>
        <p:nvSpPr>
          <p:cNvPr name="TextBox 5" id="5"/>
          <p:cNvSpPr txBox="true"/>
          <p:nvPr/>
        </p:nvSpPr>
        <p:spPr>
          <a:xfrm rot="0">
            <a:off x="1028700" y="2605313"/>
            <a:ext cx="10417742" cy="20593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Munasabah</a:t>
            </a:r>
            <a:r>
              <a:rPr lang="en-US" sz="2100">
                <a:solidFill>
                  <a:srgbClr val="513A71"/>
                </a:solidFill>
                <a:latin typeface="Open Sauce"/>
              </a:rPr>
              <a:t> adalah adanya bentuk ikatan antara satu kalimat dengan kalimat lainnya dalam satu surat, antara satu ayat dengan ayat lainnya dalam surat yang berlainan, aatu antara satu surat dengan surat yang lain. Alquran merupakan firman yang terakhir, penjaga dan pelindung wahyu yang pernah diterima oleh rasul terdahulu, serta merupakan pelengkap dan penyempurna (ajaran) yang akan menuntut kehidupan umat dimasa depan.</a:t>
            </a:r>
          </a:p>
        </p:txBody>
      </p:sp>
      <p:sp>
        <p:nvSpPr>
          <p:cNvPr name="TextBox 6" id="6"/>
          <p:cNvSpPr txBox="true"/>
          <p:nvPr/>
        </p:nvSpPr>
        <p:spPr>
          <a:xfrm rot="0">
            <a:off x="2270341" y="8278503"/>
            <a:ext cx="6993220" cy="495374"/>
          </a:xfrm>
          <a:prstGeom prst="rect">
            <a:avLst/>
          </a:prstGeom>
        </p:spPr>
        <p:txBody>
          <a:bodyPr anchor="t" rtlCol="false" tIns="0" lIns="0" bIns="0" rIns="0">
            <a:spAutoFit/>
          </a:bodyPr>
          <a:lstStyle/>
          <a:p>
            <a:pPr marL="323222" indent="-161611" lvl="1">
              <a:lnSpc>
                <a:spcPts val="2095"/>
              </a:lnSpc>
              <a:spcBef>
                <a:spcPct val="0"/>
              </a:spcBef>
              <a:buFont typeface="Arial"/>
              <a:buChar char="•"/>
            </a:pPr>
            <a:r>
              <a:rPr lang="en-US" sz="1497">
                <a:solidFill>
                  <a:srgbClr val="0E2C4B"/>
                </a:solidFill>
                <a:latin typeface="Muli Bold Italics"/>
              </a:rPr>
              <a:t>Al-Maraghi, Ahmad Musthafa. Tafsir al-Maraghi. Mesir : Sirqah Maktabah wa Mthba’ah, 1970.</a:t>
            </a:r>
          </a:p>
        </p:txBody>
      </p:sp>
      <p:sp>
        <p:nvSpPr>
          <p:cNvPr name="TextBox 7" id="7"/>
          <p:cNvSpPr txBox="true"/>
          <p:nvPr/>
        </p:nvSpPr>
        <p:spPr>
          <a:xfrm rot="0">
            <a:off x="2120865" y="5053776"/>
            <a:ext cx="9325577"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Pengertian munasabah dapat difahami dari dia sudut tinjauan ,yakni secara bahasa dan istilah .zakarshi memberikan pengertian dari sudut bahasa, bahwa:</a:t>
            </a:r>
          </a:p>
        </p:txBody>
      </p:sp>
      <p:sp>
        <p:nvSpPr>
          <p:cNvPr name="TextBox 8" id="8"/>
          <p:cNvSpPr txBox="true"/>
          <p:nvPr/>
        </p:nvSpPr>
        <p:spPr>
          <a:xfrm rot="0">
            <a:off x="3424889" y="7004277"/>
            <a:ext cx="7716848"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(Al munasahabah dalam bahasa artinya berarti kedekatan)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3" id="3"/>
          <p:cNvSpPr txBox="true"/>
          <p:nvPr/>
        </p:nvSpPr>
        <p:spPr>
          <a:xfrm rot="0">
            <a:off x="1117254" y="1709306"/>
            <a:ext cx="3982824" cy="343535"/>
          </a:xfrm>
          <a:prstGeom prst="rect">
            <a:avLst/>
          </a:prstGeom>
        </p:spPr>
        <p:txBody>
          <a:bodyPr anchor="t" rtlCol="false" tIns="0" lIns="0" bIns="0" rIns="0">
            <a:spAutoFit/>
          </a:bodyPr>
          <a:lstStyle/>
          <a:p>
            <a:pPr marL="474986" indent="-237493" lvl="1">
              <a:lnSpc>
                <a:spcPts val="2860"/>
              </a:lnSpc>
              <a:buFont typeface="Arial"/>
              <a:buChar char="•"/>
            </a:pPr>
            <a:r>
              <a:rPr lang="en-US" sz="2200">
                <a:solidFill>
                  <a:srgbClr val="513A71"/>
                </a:solidFill>
                <a:latin typeface="Open Sauce Bold"/>
              </a:rPr>
              <a:t>Pembagian Munasabah</a:t>
            </a:r>
          </a:p>
        </p:txBody>
      </p:sp>
      <p:sp>
        <p:nvSpPr>
          <p:cNvPr name="TextBox 4" id="4"/>
          <p:cNvSpPr txBox="true"/>
          <p:nvPr/>
        </p:nvSpPr>
        <p:spPr>
          <a:xfrm rot="0">
            <a:off x="1904713" y="2411917"/>
            <a:ext cx="9325577" cy="3448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513A71"/>
                </a:solidFill>
                <a:latin typeface="Open Sauce"/>
              </a:rPr>
              <a:t> Munasabah ayat dengan ayat dalam satu surat.</a:t>
            </a:r>
          </a:p>
        </p:txBody>
      </p:sp>
      <p:sp>
        <p:nvSpPr>
          <p:cNvPr name="TextBox 5" id="5"/>
          <p:cNvSpPr txBox="true"/>
          <p:nvPr/>
        </p:nvSpPr>
        <p:spPr>
          <a:xfrm rot="0">
            <a:off x="2450796" y="2992649"/>
            <a:ext cx="7716848"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Mengutip firman Allah swt :</a:t>
            </a:r>
          </a:p>
        </p:txBody>
      </p:sp>
      <p:sp>
        <p:nvSpPr>
          <p:cNvPr name="TextBox 6" id="6"/>
          <p:cNvSpPr txBox="true"/>
          <p:nvPr/>
        </p:nvSpPr>
        <p:spPr>
          <a:xfrm rot="0">
            <a:off x="2450796" y="3573381"/>
            <a:ext cx="7716848" cy="20593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Dia mengetahui apa yang masuk ke dalam bumi, apa yang ke luar daripadanya, apa yang turun dari langit dan apa yang naik kepadanya. dan Dia-lah yang Maha Penyayang lagi Maha Pengampun. (Q.S. Saba ‘ (34) : 2). Huruf athaf pada ayat tersebut menunjukkan keserasian tersebut termasuk bentuk kesesuaian.</a:t>
            </a:r>
          </a:p>
        </p:txBody>
      </p:sp>
      <p:sp>
        <p:nvSpPr>
          <p:cNvPr name="TextBox 7" id="7"/>
          <p:cNvSpPr txBox="true"/>
          <p:nvPr/>
        </p:nvSpPr>
        <p:spPr>
          <a:xfrm rot="0">
            <a:off x="1363441" y="6160757"/>
            <a:ext cx="9674983" cy="2326936"/>
          </a:xfrm>
          <a:prstGeom prst="rect">
            <a:avLst/>
          </a:prstGeom>
        </p:spPr>
        <p:txBody>
          <a:bodyPr anchor="t" rtlCol="false" tIns="0" lIns="0" bIns="0" rIns="0">
            <a:spAutoFit/>
          </a:bodyPr>
          <a:lstStyle/>
          <a:p>
            <a:pPr>
              <a:lnSpc>
                <a:spcPts val="2634"/>
              </a:lnSpc>
            </a:pPr>
            <a:r>
              <a:rPr lang="en-US" sz="2026">
                <a:solidFill>
                  <a:srgbClr val="513A71"/>
                </a:solidFill>
                <a:latin typeface="Open Sauce"/>
              </a:rPr>
              <a:t>Kemudian ada lagi korelasi antara satu ayat dengan ayat yang lainnya tidak terlihat jelas, menurut zakarshimembutuhkan satu alat untuk menjadi bukti tentang keterikatnnya berupa keterkaitan dari sudut ma`nawi. Dan kalau diteliti lebih jauh lagi maka tersirat bahwa hubungan secara ma`nawi dikatakorikan lagi tiga jenis, yakni takzir (hubungan perbadingan), mudhabah (hubungan pertetangan) dan Istidrat(hubungan yang mencerminkan adanya kaiatan antara suatu persoalan dengan persoalan lainnya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3" id="3"/>
          <p:cNvSpPr txBox="true"/>
          <p:nvPr/>
        </p:nvSpPr>
        <p:spPr>
          <a:xfrm rot="0">
            <a:off x="2111339" y="2445284"/>
            <a:ext cx="9325577"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2. Munsabah antara satu surat dengan surat yang lainnya</a:t>
            </a:r>
          </a:p>
        </p:txBody>
      </p:sp>
      <p:sp>
        <p:nvSpPr>
          <p:cNvPr name="TextBox 4" id="4"/>
          <p:cNvSpPr txBox="true"/>
          <p:nvPr/>
        </p:nvSpPr>
        <p:spPr>
          <a:xfrm rot="0">
            <a:off x="2465555" y="3208020"/>
            <a:ext cx="7716848" cy="17164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Didalam alquran tidak saja terjadi munasabah antara satu ayat dengan ayat lainnya saja, namaun antara satu surat dengan surat lainnya juga terjadi munasabah. Munasabah yang terjadi bisa saja sifatnya berkesusasian, bertentangan dan sebab akibat.</a:t>
            </a:r>
          </a:p>
        </p:txBody>
      </p:sp>
      <p:sp>
        <p:nvSpPr>
          <p:cNvPr name="TextBox 5" id="5"/>
          <p:cNvSpPr txBox="true"/>
          <p:nvPr/>
        </p:nvSpPr>
        <p:spPr>
          <a:xfrm rot="0">
            <a:off x="2111339" y="5342356"/>
            <a:ext cx="9325577"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3. Munasabah antara awal ayat dengan akhir ayat dalam satu surat</a:t>
            </a:r>
          </a:p>
        </p:txBody>
      </p:sp>
      <p:sp>
        <p:nvSpPr>
          <p:cNvPr name="TextBox 6" id="6"/>
          <p:cNvSpPr txBox="true"/>
          <p:nvPr/>
        </p:nvSpPr>
        <p:spPr>
          <a:xfrm rot="0">
            <a:off x="2465555" y="6096736"/>
            <a:ext cx="7716848" cy="17164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Disamping dua kategori munasabah diatas, maka lebih lanjut dinyatakan bahwa munasabah juga terjadi antara awal dan akhir ayat pada satu surat. Konsekwensinya adalah alquran memiliki keunikan terdiri jika dibandikan dengan kitab-kitab sebelumnya.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3" id="3"/>
          <p:cNvSpPr txBox="true"/>
          <p:nvPr/>
        </p:nvSpPr>
        <p:spPr>
          <a:xfrm rot="0">
            <a:off x="2379276" y="942456"/>
            <a:ext cx="7060499" cy="918206"/>
          </a:xfrm>
          <a:prstGeom prst="rect">
            <a:avLst/>
          </a:prstGeom>
        </p:spPr>
        <p:txBody>
          <a:bodyPr anchor="t" rtlCol="false" tIns="0" lIns="0" bIns="0" rIns="0">
            <a:spAutoFit/>
          </a:bodyPr>
          <a:lstStyle/>
          <a:p>
            <a:pPr algn="ctr">
              <a:lnSpc>
                <a:spcPts val="6458"/>
              </a:lnSpc>
            </a:pPr>
            <a:r>
              <a:rPr lang="en-US" sz="4613">
                <a:solidFill>
                  <a:srgbClr val="513A71"/>
                </a:solidFill>
                <a:latin typeface="Agrandir Bold"/>
              </a:rPr>
              <a:t>URGENSI MUNASABAH</a:t>
            </a:r>
          </a:p>
        </p:txBody>
      </p:sp>
      <p:sp>
        <p:nvSpPr>
          <p:cNvPr name="TextBox 4" id="4"/>
          <p:cNvSpPr txBox="true"/>
          <p:nvPr/>
        </p:nvSpPr>
        <p:spPr>
          <a:xfrm rot="0">
            <a:off x="1028700" y="2310134"/>
            <a:ext cx="10417742" cy="17164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Pembahasan munasabah tidak begitu menarik dibahas oleh ahli tafsir seperti pembahsan pada ilmu al-quran lainnya (ababu an nuzul,nasakh dan mansukh dll), kondisi ini terbukti dengan sedikitnya literatur mengenai munasabah itu. Namun kondisi ini bukan berarti tidak penting sebagai metode dalam memahami makna al-quran.</a:t>
            </a:r>
          </a:p>
        </p:txBody>
      </p:sp>
      <p:sp>
        <p:nvSpPr>
          <p:cNvPr name="TextBox 5" id="5"/>
          <p:cNvSpPr txBox="true"/>
          <p:nvPr/>
        </p:nvSpPr>
        <p:spPr>
          <a:xfrm rot="0">
            <a:off x="1904290" y="4375912"/>
            <a:ext cx="9542152" cy="17164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Disisi lain Zarkashi mensinyalir adanya faedah memahami munasabah untuk menafsirkan al-quran, yakni menjadikan bagian-bagian kalimat menjadi satu keutuhan, yang diungkapkan dengan sling keterkaitan antara satu dan lainnya sehingga membantu ahli tafsir dalm memahami makna yang terkandung dalam Al-Quran.</a:t>
            </a:r>
          </a:p>
        </p:txBody>
      </p:sp>
      <p:sp>
        <p:nvSpPr>
          <p:cNvPr name="TextBox 6" id="6"/>
          <p:cNvSpPr txBox="true"/>
          <p:nvPr/>
        </p:nvSpPr>
        <p:spPr>
          <a:xfrm rot="0">
            <a:off x="1138449" y="6441691"/>
            <a:ext cx="10307993" cy="17164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Pengetahuan terhadap munasabah tersebut bukanlah taufiqi, akan tetapi merupakan ijtihat mufassir, dan buah penghayatannya terhadap kemu`jizatan al-quran dan rahasia retorika dari segi keterangannya .yang mandiri. Apabila munasabah itu ,halujs ma`nanya, keharmonisan konteknya, sesuain asas kebahasaan dalam bahasa arab, maka mkunasabah itu bisa diterima</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750952" y="2161114"/>
            <a:ext cx="2786096" cy="734786"/>
          </a:xfrm>
          <a:prstGeom prst="rect">
            <a:avLst/>
          </a:prstGeom>
        </p:spPr>
        <p:txBody>
          <a:bodyPr anchor="t" rtlCol="false" tIns="0" lIns="0" bIns="0" rIns="0">
            <a:spAutoFit/>
          </a:bodyPr>
          <a:lstStyle/>
          <a:p>
            <a:pPr algn="ctr">
              <a:lnSpc>
                <a:spcPts val="5932"/>
              </a:lnSpc>
              <a:spcBef>
                <a:spcPct val="0"/>
              </a:spcBef>
            </a:pPr>
            <a:r>
              <a:rPr lang="en-US" sz="4563">
                <a:solidFill>
                  <a:srgbClr val="000000"/>
                </a:solidFill>
                <a:latin typeface="Open Sauce Bold"/>
              </a:rPr>
              <a:t>Referensi</a:t>
            </a:r>
          </a:p>
        </p:txBody>
      </p:sp>
      <p:sp>
        <p:nvSpPr>
          <p:cNvPr name="TextBox 3" id="3"/>
          <p:cNvSpPr txBox="true"/>
          <p:nvPr/>
        </p:nvSpPr>
        <p:spPr>
          <a:xfrm rot="0">
            <a:off x="4029204" y="3597687"/>
            <a:ext cx="10926656" cy="2793025"/>
          </a:xfrm>
          <a:prstGeom prst="rect">
            <a:avLst/>
          </a:prstGeom>
        </p:spPr>
        <p:txBody>
          <a:bodyPr anchor="t" rtlCol="false" tIns="0" lIns="0" bIns="0" rIns="0">
            <a:spAutoFit/>
          </a:bodyPr>
          <a:lstStyle/>
          <a:p>
            <a:pPr marL="366018" indent="-183009" lvl="1">
              <a:lnSpc>
                <a:spcPts val="2203"/>
              </a:lnSpc>
              <a:buFont typeface="Arial"/>
              <a:buChar char="•"/>
            </a:pPr>
            <a:r>
              <a:rPr lang="en-US" sz="1695">
                <a:solidFill>
                  <a:srgbClr val="000000"/>
                </a:solidFill>
                <a:latin typeface="Open Sauce Bold"/>
              </a:rPr>
              <a:t>Al-Maraghi, Ahmad Musthafa. Tafsir al-Maraghi. Mesir : Sirqah Maktabah wa Mthba’ah, 1970.</a:t>
            </a:r>
          </a:p>
          <a:p>
            <a:pPr marL="366018" indent="-183009" lvl="1">
              <a:lnSpc>
                <a:spcPts val="2203"/>
              </a:lnSpc>
              <a:buFont typeface="Arial"/>
              <a:buChar char="•"/>
            </a:pPr>
            <a:r>
              <a:rPr lang="en-US" sz="1695">
                <a:solidFill>
                  <a:srgbClr val="000000"/>
                </a:solidFill>
                <a:latin typeface="Open Sauce Bold"/>
              </a:rPr>
              <a:t>Al-Qattan, Manna Khalil. Mabahis fi Ulum al-Qur’an. </a:t>
            </a:r>
            <a:r>
              <a:rPr lang="en-US" sz="1695">
                <a:solidFill>
                  <a:srgbClr val="000000"/>
                </a:solidFill>
                <a:latin typeface="Open Sauce Bold"/>
              </a:rPr>
              <a:t>Riyadh, tt, 1973.</a:t>
            </a:r>
          </a:p>
          <a:p>
            <a:pPr marL="366018" indent="-183009" lvl="1">
              <a:lnSpc>
                <a:spcPts val="2203"/>
              </a:lnSpc>
              <a:buFont typeface="Arial"/>
              <a:buChar char="•"/>
            </a:pPr>
            <a:r>
              <a:rPr lang="en-US" sz="1695">
                <a:solidFill>
                  <a:srgbClr val="000000"/>
                </a:solidFill>
                <a:latin typeface="Open Sauce Bold"/>
              </a:rPr>
              <a:t>As-Suyuthi, Imam Jalaluddin al-Itqon fi Ulumu al-Qur’an. Beirut : Dar al-Fikr, 1399 H.</a:t>
            </a:r>
          </a:p>
          <a:p>
            <a:pPr marL="366018" indent="-183009" lvl="1">
              <a:lnSpc>
                <a:spcPts val="2203"/>
              </a:lnSpc>
              <a:buFont typeface="Arial"/>
              <a:buChar char="•"/>
            </a:pPr>
            <a:r>
              <a:rPr lang="en-US" sz="1695">
                <a:solidFill>
                  <a:srgbClr val="000000"/>
                </a:solidFill>
                <a:latin typeface="Open Sauce Bold"/>
              </a:rPr>
              <a:t>Az-Zarkasyi, Al-Burhan fi Ulumi al-Quran. Cairo : Darul Ihya al-Kutb al-A’rabiyah, 1957.</a:t>
            </a:r>
          </a:p>
          <a:p>
            <a:pPr marL="366018" indent="-183009" lvl="1">
              <a:lnSpc>
                <a:spcPts val="2203"/>
              </a:lnSpc>
              <a:buFont typeface="Arial"/>
              <a:buChar char="•"/>
            </a:pPr>
            <a:r>
              <a:rPr lang="en-US" sz="1695">
                <a:solidFill>
                  <a:srgbClr val="000000"/>
                </a:solidFill>
                <a:latin typeface="Open Sauce Bold"/>
              </a:rPr>
              <a:t>Ballentine, Thomas, dkk. Al-Quran, Tentang Akidah &amp; Segala Amal Ibadah Kita. Jakarta : PT Raja Grafindo Persada, 1999.</a:t>
            </a:r>
          </a:p>
          <a:p>
            <a:pPr marL="366018" indent="-183009" lvl="1">
              <a:lnSpc>
                <a:spcPts val="2203"/>
              </a:lnSpc>
              <a:buFont typeface="Arial"/>
              <a:buChar char="•"/>
            </a:pPr>
            <a:r>
              <a:rPr lang="en-US" sz="1695">
                <a:solidFill>
                  <a:srgbClr val="000000"/>
                </a:solidFill>
                <a:latin typeface="Open Sauce Bold"/>
              </a:rPr>
              <a:t>Chirzin, Muhammad. Al-Qur’an dan Ulumul Qur’an. Yogyakarta : Dana Bhakti Prima Yasa, 1999.</a:t>
            </a:r>
          </a:p>
          <a:p>
            <a:pPr marL="366018" indent="-183009" lvl="1">
              <a:lnSpc>
                <a:spcPts val="2203"/>
              </a:lnSpc>
              <a:buFont typeface="Arial"/>
              <a:buChar char="•"/>
            </a:pPr>
            <a:r>
              <a:rPr lang="en-US" sz="1695">
                <a:solidFill>
                  <a:srgbClr val="000000"/>
                </a:solidFill>
                <a:latin typeface="Open Sauce Bold"/>
              </a:rPr>
              <a:t>Jalalain, Imamain. Tafsir al-Qur’an Azim., Indinesia, Darul Ihya’ al-Kitab al-A’rabiyyah.</a:t>
            </a:r>
          </a:p>
          <a:p>
            <a:pPr marL="366018" indent="-183009" lvl="1">
              <a:lnSpc>
                <a:spcPts val="2203"/>
              </a:lnSpc>
              <a:buFont typeface="Arial"/>
              <a:buChar char="•"/>
            </a:pPr>
            <a:r>
              <a:rPr lang="en-US" sz="1695">
                <a:solidFill>
                  <a:srgbClr val="000000"/>
                </a:solidFill>
                <a:latin typeface="Open Sauce Bold"/>
              </a:rPr>
              <a:t>Masjfuk Zuhdi, Pengantar Ulumul Qur`an, Surabaya : PT Bina Ilmu, 1980.</a:t>
            </a:r>
          </a:p>
          <a:p>
            <a:pPr marL="366018" indent="-183009" lvl="1">
              <a:lnSpc>
                <a:spcPts val="2203"/>
              </a:lnSpc>
              <a:buFont typeface="Arial"/>
              <a:buChar char="•"/>
            </a:pPr>
            <a:r>
              <a:rPr lang="en-US" sz="1695">
                <a:solidFill>
                  <a:srgbClr val="000000"/>
                </a:solidFill>
                <a:latin typeface="Open Sauce Bold"/>
              </a:rPr>
              <a:t>Shihab, M. Quraisy. Membumikan Al quran , Bandung : Mizan,1993.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DAF6oXjJtIk</dc:identifier>
  <dcterms:modified xsi:type="dcterms:W3CDTF">2011-08-01T06:04:30Z</dcterms:modified>
  <cp:revision>1</cp:revision>
  <dc:title>Studi Alquran part 13</dc:title>
</cp:coreProperties>
</file>