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42"/>
    <p:sldId id="257" r:id="rId43"/>
    <p:sldId id="258" r:id="rId44"/>
    <p:sldId id="259" r:id="rId45"/>
    <p:sldId id="260" r:id="rId46"/>
    <p:sldId id="261" r:id="rId47"/>
    <p:sldId id="262" r:id="rId48"/>
    <p:sldId id="263" r:id="rId49"/>
    <p:sldId id="264" r:id="rId50"/>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Agrandir" charset="1" panose="00000500000000000000"/>
      <p:regular r:id="rId10"/>
    </p:embeddedFont>
    <p:embeddedFont>
      <p:font typeface="Agrandir Bold" charset="1" panose="00000800000000000000"/>
      <p:regular r:id="rId11"/>
    </p:embeddedFont>
    <p:embeddedFont>
      <p:font typeface="Agrandir Italics" charset="1" panose="00000500000000000000"/>
      <p:regular r:id="rId12"/>
    </p:embeddedFont>
    <p:embeddedFont>
      <p:font typeface="Agrandir Bold Italics" charset="1" panose="00000800000000000000"/>
      <p:regular r:id="rId13"/>
    </p:embeddedFont>
    <p:embeddedFont>
      <p:font typeface="Agrandir Thin" charset="1" panose="00000200000000000000"/>
      <p:regular r:id="rId14"/>
    </p:embeddedFont>
    <p:embeddedFont>
      <p:font typeface="Agrandir Thin Italics" charset="1" panose="00000200000000000000"/>
      <p:regular r:id="rId15"/>
    </p:embeddedFont>
    <p:embeddedFont>
      <p:font typeface="Agrandir Medium" charset="1" panose="00000600000000000000"/>
      <p:regular r:id="rId16"/>
    </p:embeddedFont>
    <p:embeddedFont>
      <p:font typeface="Agrandir Medium Italics" charset="1" panose="00000600000000000000"/>
      <p:regular r:id="rId17"/>
    </p:embeddedFont>
    <p:embeddedFont>
      <p:font typeface="Agrandir Ultra-Bold" charset="1" panose="00000A00000000000000"/>
      <p:regular r:id="rId18"/>
    </p:embeddedFont>
    <p:embeddedFont>
      <p:font typeface="Agrandir Ultra-Bold Italics" charset="1" panose="00000A00000000000000"/>
      <p:regular r:id="rId19"/>
    </p:embeddedFont>
    <p:embeddedFont>
      <p:font typeface="Agrandir Heavy" charset="1" panose="00000900000000000000"/>
      <p:regular r:id="rId20"/>
    </p:embeddedFont>
    <p:embeddedFont>
      <p:font typeface="Agrandir Heavy Italics" charset="1" panose="00000900000000000000"/>
      <p:regular r:id="rId21"/>
    </p:embeddedFont>
    <p:embeddedFont>
      <p:font typeface="Open Sauce" charset="1" panose="00000500000000000000"/>
      <p:regular r:id="rId22"/>
    </p:embeddedFont>
    <p:embeddedFont>
      <p:font typeface="Open Sauce Bold" charset="1" panose="00000800000000000000"/>
      <p:regular r:id="rId23"/>
    </p:embeddedFont>
    <p:embeddedFont>
      <p:font typeface="Open Sauce Italics" charset="1" panose="00000500000000000000"/>
      <p:regular r:id="rId24"/>
    </p:embeddedFont>
    <p:embeddedFont>
      <p:font typeface="Open Sauce Bold Italics" charset="1" panose="00000800000000000000"/>
      <p:regular r:id="rId25"/>
    </p:embeddedFont>
    <p:embeddedFont>
      <p:font typeface="Open Sauce Light" charset="1" panose="00000400000000000000"/>
      <p:regular r:id="rId26"/>
    </p:embeddedFont>
    <p:embeddedFont>
      <p:font typeface="Open Sauce Light Italics" charset="1" panose="00000400000000000000"/>
      <p:regular r:id="rId27"/>
    </p:embeddedFont>
    <p:embeddedFont>
      <p:font typeface="Open Sauce Medium" charset="1" panose="00000600000000000000"/>
      <p:regular r:id="rId28"/>
    </p:embeddedFont>
    <p:embeddedFont>
      <p:font typeface="Open Sauce Medium Italics" charset="1" panose="00000600000000000000"/>
      <p:regular r:id="rId29"/>
    </p:embeddedFont>
    <p:embeddedFont>
      <p:font typeface="Open Sauce Semi-Bold" charset="1" panose="00000700000000000000"/>
      <p:regular r:id="rId30"/>
    </p:embeddedFont>
    <p:embeddedFont>
      <p:font typeface="Open Sauce Semi-Bold Italics" charset="1" panose="00000700000000000000"/>
      <p:regular r:id="rId31"/>
    </p:embeddedFont>
    <p:embeddedFont>
      <p:font typeface="Open Sauce Heavy" charset="1" panose="00000A00000000000000"/>
      <p:regular r:id="rId32"/>
    </p:embeddedFont>
    <p:embeddedFont>
      <p:font typeface="Open Sauce Heavy Italics" charset="1" panose="00000A00000000000000"/>
      <p:regular r:id="rId33"/>
    </p:embeddedFont>
    <p:embeddedFont>
      <p:font typeface="Open Sans" charset="1" panose="020B0606030504020204"/>
      <p:regular r:id="rId34"/>
    </p:embeddedFont>
    <p:embeddedFont>
      <p:font typeface="Open Sans Bold" charset="1" panose="020B0806030504020204"/>
      <p:regular r:id="rId35"/>
    </p:embeddedFont>
    <p:embeddedFont>
      <p:font typeface="Open Sans Italics" charset="1" panose="020B0606030504020204"/>
      <p:regular r:id="rId36"/>
    </p:embeddedFont>
    <p:embeddedFont>
      <p:font typeface="Open Sans Bold Italics" charset="1" panose="020B0806030504020204"/>
      <p:regular r:id="rId37"/>
    </p:embeddedFont>
    <p:embeddedFont>
      <p:font typeface="Open Sans Light" charset="1" panose="020B0306030504020204"/>
      <p:regular r:id="rId38"/>
    </p:embeddedFont>
    <p:embeddedFont>
      <p:font typeface="Open Sans Light Italics" charset="1" panose="020B0306030504020204"/>
      <p:regular r:id="rId39"/>
    </p:embeddedFont>
    <p:embeddedFont>
      <p:font typeface="Open Sans Ultra-Bold" charset="1" panose="00000000000000000000"/>
      <p:regular r:id="rId40"/>
    </p:embeddedFont>
    <p:embeddedFont>
      <p:font typeface="Open Sans Ultra-Bold Italics" charset="1" panose="0000000000000000000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slides/slide1.xml" Type="http://schemas.openxmlformats.org/officeDocument/2006/relationships/slide"/><Relationship Id="rId43" Target="slides/slide2.xml" Type="http://schemas.openxmlformats.org/officeDocument/2006/relationships/slide"/><Relationship Id="rId44" Target="slides/slide3.xml" Type="http://schemas.openxmlformats.org/officeDocument/2006/relationships/slide"/><Relationship Id="rId45" Target="slides/slide4.xml" Type="http://schemas.openxmlformats.org/officeDocument/2006/relationships/slide"/><Relationship Id="rId46" Target="slides/slide5.xml" Type="http://schemas.openxmlformats.org/officeDocument/2006/relationships/slide"/><Relationship Id="rId47" Target="slides/slide6.xml" Type="http://schemas.openxmlformats.org/officeDocument/2006/relationships/slide"/><Relationship Id="rId48" Target="slides/slide7.xml" Type="http://schemas.openxmlformats.org/officeDocument/2006/relationships/slide"/><Relationship Id="rId49" Target="slides/slide8.xml" Type="http://schemas.openxmlformats.org/officeDocument/2006/relationships/slide"/><Relationship Id="rId5" Target="tableStyles.xml" Type="http://schemas.openxmlformats.org/officeDocument/2006/relationships/tableStyles"/><Relationship Id="rId50" Target="slides/slide9.xml" Type="http://schemas.openxmlformats.org/officeDocument/2006/relationships/slide"/><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982469"/>
            <a:ext cx="8115300" cy="8275831"/>
            <a:chOff x="0" y="0"/>
            <a:chExt cx="10820400" cy="11034441"/>
          </a:xfrm>
        </p:grpSpPr>
        <p:sp>
          <p:nvSpPr>
            <p:cNvPr name="Freeform 3" id="3"/>
            <p:cNvSpPr/>
            <p:nvPr/>
          </p:nvSpPr>
          <p:spPr>
            <a:xfrm flipH="false" flipV="false" rot="0">
              <a:off x="0" y="0"/>
              <a:ext cx="2019074" cy="2252435"/>
            </a:xfrm>
            <a:custGeom>
              <a:avLst/>
              <a:gdLst/>
              <a:ahLst/>
              <a:cxnLst/>
              <a:rect r="r" b="b" t="t" l="l"/>
              <a:pathLst>
                <a:path h="2252435" w="2019074">
                  <a:moveTo>
                    <a:pt x="0" y="0"/>
                  </a:moveTo>
                  <a:lnTo>
                    <a:pt x="2019074" y="0"/>
                  </a:lnTo>
                  <a:lnTo>
                    <a:pt x="2019074" y="2252435"/>
                  </a:lnTo>
                  <a:lnTo>
                    <a:pt x="0" y="2252435"/>
                  </a:lnTo>
                  <a:lnTo>
                    <a:pt x="0" y="0"/>
                  </a:lnTo>
                  <a:close/>
                </a:path>
              </a:pathLst>
            </a:custGeom>
            <a:blipFill>
              <a:blip r:embed="rId2"/>
              <a:stretch>
                <a:fillRect l="0" t="0" r="0" b="0"/>
              </a:stretch>
            </a:blipFill>
          </p:spPr>
        </p:sp>
        <p:sp>
          <p:nvSpPr>
            <p:cNvPr name="TextBox 4" id="4"/>
            <p:cNvSpPr txBox="true"/>
            <p:nvPr/>
          </p:nvSpPr>
          <p:spPr>
            <a:xfrm rot="0">
              <a:off x="5987317" y="8361193"/>
              <a:ext cx="2349932" cy="2673248"/>
            </a:xfrm>
            <a:prstGeom prst="rect">
              <a:avLst/>
            </a:prstGeom>
          </p:spPr>
          <p:txBody>
            <a:bodyPr anchor="t" rtlCol="false" tIns="0" lIns="0" bIns="0" rIns="0">
              <a:spAutoFit/>
            </a:bodyPr>
            <a:lstStyle/>
            <a:p>
              <a:pPr algn="ctr">
                <a:lnSpc>
                  <a:spcPts val="16988"/>
                </a:lnSpc>
                <a:spcBef>
                  <a:spcPct val="0"/>
                </a:spcBef>
              </a:pPr>
              <a:r>
                <a:rPr lang="en-US" sz="12134">
                  <a:solidFill>
                    <a:srgbClr val="FF914D"/>
                  </a:solidFill>
                  <a:latin typeface="Open Sans"/>
                </a:rPr>
                <a:t>15</a:t>
              </a:r>
            </a:p>
          </p:txBody>
        </p:sp>
        <p:sp>
          <p:nvSpPr>
            <p:cNvPr name="TextBox 5" id="5"/>
            <p:cNvSpPr txBox="true"/>
            <p:nvPr/>
          </p:nvSpPr>
          <p:spPr>
            <a:xfrm rot="0">
              <a:off x="0" y="3616793"/>
              <a:ext cx="10820400" cy="3438276"/>
            </a:xfrm>
            <a:prstGeom prst="rect">
              <a:avLst/>
            </a:prstGeom>
          </p:spPr>
          <p:txBody>
            <a:bodyPr anchor="t" rtlCol="false" tIns="0" lIns="0" bIns="0" rIns="0">
              <a:spAutoFit/>
            </a:bodyPr>
            <a:lstStyle/>
            <a:p>
              <a:pPr>
                <a:lnSpc>
                  <a:spcPts val="9846"/>
                </a:lnSpc>
              </a:pPr>
              <a:r>
                <a:rPr lang="en-US" sz="7033">
                  <a:solidFill>
                    <a:srgbClr val="513A71"/>
                  </a:solidFill>
                  <a:latin typeface="Agrandir Bold"/>
                </a:rPr>
                <a:t>AL-QURAN /</a:t>
              </a:r>
            </a:p>
            <a:p>
              <a:pPr>
                <a:lnSpc>
                  <a:spcPts val="9846"/>
                </a:lnSpc>
              </a:pPr>
              <a:r>
                <a:rPr lang="en-US" sz="7033">
                  <a:solidFill>
                    <a:srgbClr val="513A71"/>
                  </a:solidFill>
                  <a:latin typeface="Agrandir Bold"/>
                </a:rPr>
                <a:t>STUDI AL-QURAN</a:t>
              </a:r>
            </a:p>
          </p:txBody>
        </p:sp>
        <p:sp>
          <p:nvSpPr>
            <p:cNvPr name="TextBox 6" id="6"/>
            <p:cNvSpPr txBox="true"/>
            <p:nvPr/>
          </p:nvSpPr>
          <p:spPr>
            <a:xfrm rot="0">
              <a:off x="89968" y="10550147"/>
              <a:ext cx="6556782" cy="484293"/>
            </a:xfrm>
            <a:prstGeom prst="rect">
              <a:avLst/>
            </a:prstGeom>
          </p:spPr>
          <p:txBody>
            <a:bodyPr anchor="t" rtlCol="false" tIns="0" lIns="0" bIns="0" rIns="0">
              <a:spAutoFit/>
            </a:bodyPr>
            <a:lstStyle/>
            <a:p>
              <a:pPr>
                <a:lnSpc>
                  <a:spcPts val="3079"/>
                </a:lnSpc>
              </a:pPr>
              <a:r>
                <a:rPr lang="en-US" sz="2199">
                  <a:solidFill>
                    <a:srgbClr val="513A71"/>
                  </a:solidFill>
                  <a:latin typeface="Open Sauce Bold"/>
                </a:rPr>
                <a:t>Arif Marsal, Lc., MA</a:t>
              </a:r>
            </a:p>
          </p:txBody>
        </p:sp>
        <p:sp>
          <p:nvSpPr>
            <p:cNvPr name="TextBox 7" id="7"/>
            <p:cNvSpPr txBox="true"/>
            <p:nvPr/>
          </p:nvSpPr>
          <p:spPr>
            <a:xfrm rot="0">
              <a:off x="89968" y="6855950"/>
              <a:ext cx="4506754" cy="450214"/>
            </a:xfrm>
            <a:prstGeom prst="rect">
              <a:avLst/>
            </a:prstGeom>
          </p:spPr>
          <p:txBody>
            <a:bodyPr anchor="t" rtlCol="false" tIns="0" lIns="0" bIns="0" rIns="0">
              <a:spAutoFit/>
            </a:bodyPr>
            <a:lstStyle/>
            <a:p>
              <a:pPr>
                <a:lnSpc>
                  <a:spcPts val="2730"/>
                </a:lnSpc>
              </a:pPr>
              <a:r>
                <a:rPr lang="en-US" sz="2100">
                  <a:solidFill>
                    <a:srgbClr val="513A71"/>
                  </a:solidFill>
                  <a:latin typeface="Open Sauce Bold"/>
                </a:rPr>
                <a:t>Sistem Informasi</a:t>
              </a:r>
            </a:p>
          </p:txBody>
        </p:sp>
      </p:grpSp>
      <p:sp>
        <p:nvSpPr>
          <p:cNvPr name="Freeform 8" id="8"/>
          <p:cNvSpPr/>
          <p:nvPr/>
        </p:nvSpPr>
        <p:spPr>
          <a:xfrm flipH="false" flipV="false" rot="0">
            <a:off x="11138535" y="1005585"/>
            <a:ext cx="6120765" cy="8229600"/>
          </a:xfrm>
          <a:custGeom>
            <a:avLst/>
            <a:gdLst/>
            <a:ahLst/>
            <a:cxnLst/>
            <a:rect r="r" b="b" t="t" l="l"/>
            <a:pathLst>
              <a:path h="8229600" w="6120765">
                <a:moveTo>
                  <a:pt x="0" y="0"/>
                </a:moveTo>
                <a:lnTo>
                  <a:pt x="6120765" y="0"/>
                </a:lnTo>
                <a:lnTo>
                  <a:pt x="6120765" y="8229600"/>
                </a:lnTo>
                <a:lnTo>
                  <a:pt x="0" y="8229600"/>
                </a:lnTo>
                <a:lnTo>
                  <a:pt x="0" y="0"/>
                </a:lnTo>
                <a:close/>
              </a:path>
            </a:pathLst>
          </a:custGeom>
          <a:blipFill>
            <a:blip r:embed="rId3"/>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964730" y="918260"/>
            <a:ext cx="8905803" cy="967106"/>
          </a:xfrm>
          <a:prstGeom prst="rect">
            <a:avLst/>
          </a:prstGeom>
        </p:spPr>
        <p:txBody>
          <a:bodyPr anchor="t" rtlCol="false" tIns="0" lIns="0" bIns="0" rIns="0">
            <a:spAutoFit/>
          </a:bodyPr>
          <a:lstStyle/>
          <a:p>
            <a:pPr algn="ctr">
              <a:lnSpc>
                <a:spcPts val="6713"/>
              </a:lnSpc>
            </a:pPr>
            <a:r>
              <a:rPr lang="en-US" sz="4795">
                <a:solidFill>
                  <a:srgbClr val="513A71"/>
                </a:solidFill>
                <a:latin typeface="Agrandir Bold"/>
              </a:rPr>
              <a:t>MUHKAM DAN MUTASYABIH</a:t>
            </a:r>
          </a:p>
        </p:txBody>
      </p:sp>
      <p:sp>
        <p:nvSpPr>
          <p:cNvPr name="TextBox 3" id="3"/>
          <p:cNvSpPr txBox="true"/>
          <p:nvPr/>
        </p:nvSpPr>
        <p:spPr>
          <a:xfrm rot="0">
            <a:off x="1028700" y="2628618"/>
            <a:ext cx="10393324" cy="2514882"/>
          </a:xfrm>
          <a:prstGeom prst="rect">
            <a:avLst/>
          </a:prstGeom>
        </p:spPr>
        <p:txBody>
          <a:bodyPr anchor="t" rtlCol="false" tIns="0" lIns="0" bIns="0" rIns="0">
            <a:spAutoFit/>
          </a:bodyPr>
          <a:lstStyle/>
          <a:p>
            <a:pPr>
              <a:lnSpc>
                <a:spcPts val="2896"/>
              </a:lnSpc>
            </a:pPr>
            <a:r>
              <a:rPr lang="en-US" sz="2227">
                <a:solidFill>
                  <a:srgbClr val="513A71"/>
                </a:solidFill>
                <a:latin typeface="Open Sauce Bold"/>
              </a:rPr>
              <a:t>Muhkam </a:t>
            </a:r>
            <a:r>
              <a:rPr lang="en-US" sz="2227">
                <a:solidFill>
                  <a:srgbClr val="513A71"/>
                </a:solidFill>
                <a:latin typeface="Open Sauce"/>
              </a:rPr>
              <a:t>secara lugawi berasal dari kata hakama, hukm berarti memutuskan antara dua hal atau lebih perkara, maka hakim adalah orang yang mencegah yang zalim dan memisahkan dua pihak yang sedang bertikai. Sedangkan muhkam adalah sesuatu yang kokoh, jelas, fasih dan membedakan antara yang hak dan batil. Ihkam al-Kalam berarti mengokohkan perkataan dengan memisahkan berita yang benar dari yang salah, dan urusan yang lurus dari yang sesat. Jadi, kalam muhkam adalah perkataan yang seperti itu sifatnya.</a:t>
            </a:r>
          </a:p>
        </p:txBody>
      </p:sp>
      <p:sp>
        <p:nvSpPr>
          <p:cNvPr name="TextBox 4" id="4"/>
          <p:cNvSpPr txBox="true"/>
          <p:nvPr/>
        </p:nvSpPr>
        <p:spPr>
          <a:xfrm rot="0">
            <a:off x="2180268" y="5452180"/>
            <a:ext cx="9241755" cy="1067082"/>
          </a:xfrm>
          <a:prstGeom prst="rect">
            <a:avLst/>
          </a:prstGeom>
        </p:spPr>
        <p:txBody>
          <a:bodyPr anchor="t" rtlCol="false" tIns="0" lIns="0" bIns="0" rIns="0">
            <a:spAutoFit/>
          </a:bodyPr>
          <a:lstStyle/>
          <a:p>
            <a:pPr>
              <a:lnSpc>
                <a:spcPts val="2896"/>
              </a:lnSpc>
            </a:pPr>
            <a:r>
              <a:rPr lang="en-US" sz="2227">
                <a:solidFill>
                  <a:srgbClr val="513A71"/>
                </a:solidFill>
                <a:latin typeface="Open Sauce"/>
              </a:rPr>
              <a:t>Dengan pengertian inilah Allah mensifati al-Qur’an bahwa seluruhnya adalah muhkam, sebagaimana ditegaskan dalam firman-Nya:</a:t>
            </a:r>
          </a:p>
        </p:txBody>
      </p:sp>
      <p:sp>
        <p:nvSpPr>
          <p:cNvPr name="TextBox 5" id="5"/>
          <p:cNvSpPr txBox="true"/>
          <p:nvPr/>
        </p:nvSpPr>
        <p:spPr>
          <a:xfrm rot="0">
            <a:off x="2800447" y="6787395"/>
            <a:ext cx="8527212" cy="1342317"/>
          </a:xfrm>
          <a:prstGeom prst="rect">
            <a:avLst/>
          </a:prstGeom>
        </p:spPr>
        <p:txBody>
          <a:bodyPr anchor="t" rtlCol="false" tIns="0" lIns="0" bIns="0" rIns="0">
            <a:spAutoFit/>
          </a:bodyPr>
          <a:lstStyle/>
          <a:p>
            <a:pPr>
              <a:lnSpc>
                <a:spcPts val="2699"/>
              </a:lnSpc>
            </a:pPr>
            <a:r>
              <a:rPr lang="en-US" sz="2076">
                <a:solidFill>
                  <a:srgbClr val="513A71"/>
                </a:solidFill>
                <a:latin typeface="Open Sauce Italics"/>
              </a:rPr>
              <a:t>Artinya, “Alif laam raa, (Inilah) suatu Kitab yang ayat-ayatNya disusun dengan rapi serta dijelaskan secara terperinci, yang diturunkan dari sisi (Allah) yang Maha Bijaksana lagi Maha Tahu.” (QS. Hud [11]: 1)</a:t>
            </a:r>
          </a:p>
        </p:txBody>
      </p:sp>
      <p:sp>
        <p:nvSpPr>
          <p:cNvPr name="TextBox 6" id="6"/>
          <p:cNvSpPr txBox="true"/>
          <p:nvPr/>
        </p:nvSpPr>
        <p:spPr>
          <a:xfrm rot="0">
            <a:off x="2180268" y="8396412"/>
            <a:ext cx="9001353" cy="667496"/>
          </a:xfrm>
          <a:prstGeom prst="rect">
            <a:avLst/>
          </a:prstGeom>
        </p:spPr>
        <p:txBody>
          <a:bodyPr anchor="t" rtlCol="false" tIns="0" lIns="0" bIns="0" rIns="0">
            <a:spAutoFit/>
          </a:bodyPr>
          <a:lstStyle/>
          <a:p>
            <a:pPr>
              <a:lnSpc>
                <a:spcPts val="2699"/>
              </a:lnSpc>
            </a:pPr>
            <a:r>
              <a:rPr lang="en-US" sz="2076">
                <a:solidFill>
                  <a:srgbClr val="513A71"/>
                </a:solidFill>
                <a:latin typeface="Open Sauce Italics"/>
              </a:rPr>
              <a:t>Artinya, “Alif laam raa. Inilah ayat-ayat Al Qur’an yang mengandung hikmah.” (QS. Yunus [10]: 1).</a:t>
            </a:r>
          </a:p>
        </p:txBody>
      </p:sp>
      <p:sp>
        <p:nvSpPr>
          <p:cNvPr name="Freeform 7" id="7"/>
          <p:cNvSpPr/>
          <p:nvPr/>
        </p:nvSpPr>
        <p:spPr>
          <a:xfrm flipH="false" flipV="false" rot="0">
            <a:off x="11743653" y="1028700"/>
            <a:ext cx="5515647" cy="8229600"/>
          </a:xfrm>
          <a:custGeom>
            <a:avLst/>
            <a:gdLst/>
            <a:ahLst/>
            <a:cxnLst/>
            <a:rect r="r" b="b" t="t" l="l"/>
            <a:pathLst>
              <a:path h="8229600" w="5515647">
                <a:moveTo>
                  <a:pt x="0" y="0"/>
                </a:moveTo>
                <a:lnTo>
                  <a:pt x="5515647" y="0"/>
                </a:lnTo>
                <a:lnTo>
                  <a:pt x="5515647" y="8229600"/>
                </a:lnTo>
                <a:lnTo>
                  <a:pt x="0" y="8229600"/>
                </a:lnTo>
                <a:lnTo>
                  <a:pt x="0" y="0"/>
                </a:lnTo>
                <a:close/>
              </a:path>
            </a:pathLst>
          </a:custGeom>
          <a:blipFill>
            <a:blip r:embed="rId2"/>
            <a:stretch>
              <a:fillRect l="-8562" t="0" r="-2408"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2450399"/>
            <a:ext cx="10393324" cy="3238782"/>
          </a:xfrm>
          <a:prstGeom prst="rect">
            <a:avLst/>
          </a:prstGeom>
        </p:spPr>
        <p:txBody>
          <a:bodyPr anchor="t" rtlCol="false" tIns="0" lIns="0" bIns="0" rIns="0">
            <a:spAutoFit/>
          </a:bodyPr>
          <a:lstStyle/>
          <a:p>
            <a:pPr>
              <a:lnSpc>
                <a:spcPts val="2896"/>
              </a:lnSpc>
            </a:pPr>
            <a:r>
              <a:rPr lang="en-US" sz="2227">
                <a:solidFill>
                  <a:srgbClr val="513A71"/>
                </a:solidFill>
                <a:latin typeface="Open Sauce Bold"/>
              </a:rPr>
              <a:t>Mutasyabih </a:t>
            </a:r>
            <a:r>
              <a:rPr lang="en-US" sz="2227">
                <a:solidFill>
                  <a:srgbClr val="513A71"/>
                </a:solidFill>
                <a:latin typeface="Open Sauce"/>
              </a:rPr>
              <a:t>secara bahasa berarti tasyabuh (bila salah satu dari dua hal serupa dengan yang lain), dan syubhah (keadaan dimana salah satu dari dua hal itu tidak dapat dibedakan dari yang lain karena adanya kemiripan diantara keduanya secara konkrit maupun abstrak. Maksudnya: sebagian buah-buahan surga itu serupa dengan sebagian yang lain dalam hal warna, tidak dalam hal rasa dan hakikat. Dikatakan pula mutasyabih adalah mutamasil (sama) dalam perkataan dan keindahan. Jadi, tasyabuh al-kalam adalah kesamaan dan kesesuaian perkataan, karena sebagiannya membetulkan sebagian yang lain.</a:t>
            </a:r>
          </a:p>
        </p:txBody>
      </p:sp>
      <p:sp>
        <p:nvSpPr>
          <p:cNvPr name="TextBox 3" id="3"/>
          <p:cNvSpPr txBox="true"/>
          <p:nvPr/>
        </p:nvSpPr>
        <p:spPr>
          <a:xfrm rot="0">
            <a:off x="2180268" y="6240068"/>
            <a:ext cx="9241755" cy="1790982"/>
          </a:xfrm>
          <a:prstGeom prst="rect">
            <a:avLst/>
          </a:prstGeom>
        </p:spPr>
        <p:txBody>
          <a:bodyPr anchor="t" rtlCol="false" tIns="0" lIns="0" bIns="0" rIns="0">
            <a:spAutoFit/>
          </a:bodyPr>
          <a:lstStyle/>
          <a:p>
            <a:pPr>
              <a:lnSpc>
                <a:spcPts val="2896"/>
              </a:lnSpc>
            </a:pPr>
            <a:r>
              <a:rPr lang="en-US" sz="2227">
                <a:solidFill>
                  <a:srgbClr val="513A71"/>
                </a:solidFill>
                <a:latin typeface="Open Sauce"/>
              </a:rPr>
              <a:t>Dengan pengertian inilah Allah mensifati “al-Qur’an itu seluruhnya mutasyabih,” maksudnya al-Qur’an itu sebagian kandungannya serupa dengan sebagian yang lain dalam kesempurnaan dan keindahannya, dan sebagiannya membenarkan sebagian yang lain serta sesuai pula maknanya.</a:t>
            </a:r>
          </a:p>
        </p:txBody>
      </p:sp>
      <p:sp>
        <p:nvSpPr>
          <p:cNvPr name="Freeform 4" id="4"/>
          <p:cNvSpPr/>
          <p:nvPr/>
        </p:nvSpPr>
        <p:spPr>
          <a:xfrm flipH="false" flipV="false" rot="0">
            <a:off x="11743653" y="1028700"/>
            <a:ext cx="5515647" cy="8229600"/>
          </a:xfrm>
          <a:custGeom>
            <a:avLst/>
            <a:gdLst/>
            <a:ahLst/>
            <a:cxnLst/>
            <a:rect r="r" b="b" t="t" l="l"/>
            <a:pathLst>
              <a:path h="8229600" w="5515647">
                <a:moveTo>
                  <a:pt x="0" y="0"/>
                </a:moveTo>
                <a:lnTo>
                  <a:pt x="5515647" y="0"/>
                </a:lnTo>
                <a:lnTo>
                  <a:pt x="5515647" y="8229600"/>
                </a:lnTo>
                <a:lnTo>
                  <a:pt x="0" y="8229600"/>
                </a:lnTo>
                <a:lnTo>
                  <a:pt x="0" y="0"/>
                </a:lnTo>
                <a:close/>
              </a:path>
            </a:pathLst>
          </a:custGeom>
          <a:blipFill>
            <a:blip r:embed="rId2"/>
            <a:stretch>
              <a:fillRect l="-8562" t="0" r="-2408"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2714446" y="946835"/>
            <a:ext cx="7021831" cy="1627785"/>
          </a:xfrm>
          <a:prstGeom prst="rect">
            <a:avLst/>
          </a:prstGeom>
        </p:spPr>
        <p:txBody>
          <a:bodyPr anchor="t" rtlCol="false" tIns="0" lIns="0" bIns="0" rIns="0">
            <a:spAutoFit/>
          </a:bodyPr>
          <a:lstStyle/>
          <a:p>
            <a:pPr algn="ctr">
              <a:lnSpc>
                <a:spcPts val="6027"/>
              </a:lnSpc>
            </a:pPr>
            <a:r>
              <a:rPr lang="en-US" sz="4305">
                <a:solidFill>
                  <a:srgbClr val="513A71"/>
                </a:solidFill>
                <a:latin typeface="Agrandir Bold"/>
              </a:rPr>
              <a:t>MACAM-MACAM AYAT MUTASYABIHAT</a:t>
            </a:r>
          </a:p>
        </p:txBody>
      </p:sp>
      <p:sp>
        <p:nvSpPr>
          <p:cNvPr name="TextBox 3" id="3"/>
          <p:cNvSpPr txBox="true"/>
          <p:nvPr/>
        </p:nvSpPr>
        <p:spPr>
          <a:xfrm rot="0">
            <a:off x="1028700" y="3492294"/>
            <a:ext cx="10393324" cy="3962682"/>
          </a:xfrm>
          <a:prstGeom prst="rect">
            <a:avLst/>
          </a:prstGeom>
        </p:spPr>
        <p:txBody>
          <a:bodyPr anchor="t" rtlCol="false" tIns="0" lIns="0" bIns="0" rIns="0">
            <a:spAutoFit/>
          </a:bodyPr>
          <a:lstStyle/>
          <a:p>
            <a:pPr marL="480977" indent="-240489" lvl="1">
              <a:lnSpc>
                <a:spcPts val="2896"/>
              </a:lnSpc>
              <a:buFont typeface="Arial"/>
              <a:buChar char="•"/>
            </a:pPr>
            <a:r>
              <a:rPr lang="en-US" sz="2227">
                <a:solidFill>
                  <a:srgbClr val="513A71"/>
                </a:solidFill>
                <a:latin typeface="Open Sauce"/>
              </a:rPr>
              <a:t>Ayat-ayat mutasyabihat yang tidak dapat diketahui oleh seluruh umat manusia, kecuali Allah SWT. contohnya, seperti Dzat Allah SWT, hakikat sifat-sifat-Nya, waktu datangnya hari kiamat, dan sebagainya.</a:t>
            </a:r>
          </a:p>
          <a:p>
            <a:pPr marL="480977" indent="-240489" lvl="1">
              <a:lnSpc>
                <a:spcPts val="2896"/>
              </a:lnSpc>
              <a:buFont typeface="Arial"/>
              <a:buChar char="•"/>
            </a:pPr>
            <a:r>
              <a:rPr lang="en-US" sz="2227">
                <a:solidFill>
                  <a:srgbClr val="513A71"/>
                </a:solidFill>
                <a:latin typeface="Open Sauce"/>
              </a:rPr>
              <a:t>Ayat-ayat yang mutasyabihat yang dapat diketahui oleh semua orang dengan jalan pembahasan dan pengkajian yang mendalam. Contoh, seperti merinci yang mujmal, menentukan yang musytarak, mengkayyidkan yang mutlak, menertibkan yang kurang tertib, dan sebagainya.</a:t>
            </a:r>
          </a:p>
          <a:p>
            <a:pPr marL="480977" indent="-240489" lvl="1">
              <a:lnSpc>
                <a:spcPts val="2896"/>
              </a:lnSpc>
              <a:buFont typeface="Arial"/>
              <a:buChar char="•"/>
            </a:pPr>
            <a:r>
              <a:rPr lang="en-US" sz="2227">
                <a:solidFill>
                  <a:srgbClr val="513A71"/>
                </a:solidFill>
                <a:latin typeface="Open Sauce"/>
              </a:rPr>
              <a:t>Ayat mutasyabihat yang hanya dapat diketahui oleh para pakar ilmu bukan oleh semua orang. Termasuk urusan yang hanya diketahui oleh Allah.</a:t>
            </a:r>
          </a:p>
        </p:txBody>
      </p:sp>
      <p:sp>
        <p:nvSpPr>
          <p:cNvPr name="Freeform 4" id="4"/>
          <p:cNvSpPr/>
          <p:nvPr/>
        </p:nvSpPr>
        <p:spPr>
          <a:xfrm flipH="false" flipV="false" rot="0">
            <a:off x="11743653" y="1028700"/>
            <a:ext cx="5515647" cy="8229600"/>
          </a:xfrm>
          <a:custGeom>
            <a:avLst/>
            <a:gdLst/>
            <a:ahLst/>
            <a:cxnLst/>
            <a:rect r="r" b="b" t="t" l="l"/>
            <a:pathLst>
              <a:path h="8229600" w="5515647">
                <a:moveTo>
                  <a:pt x="0" y="0"/>
                </a:moveTo>
                <a:lnTo>
                  <a:pt x="5515647" y="0"/>
                </a:lnTo>
                <a:lnTo>
                  <a:pt x="5515647" y="8229600"/>
                </a:lnTo>
                <a:lnTo>
                  <a:pt x="0" y="8229600"/>
                </a:lnTo>
                <a:lnTo>
                  <a:pt x="0" y="0"/>
                </a:lnTo>
                <a:close/>
              </a:path>
            </a:pathLst>
          </a:custGeom>
          <a:blipFill>
            <a:blip r:embed="rId2"/>
            <a:stretch>
              <a:fillRect l="-8562" t="0" r="-2408"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694420" y="1323480"/>
            <a:ext cx="9061883" cy="1278543"/>
          </a:xfrm>
          <a:prstGeom prst="rect">
            <a:avLst/>
          </a:prstGeom>
        </p:spPr>
        <p:txBody>
          <a:bodyPr anchor="t" rtlCol="false" tIns="0" lIns="0" bIns="0" rIns="0">
            <a:spAutoFit/>
          </a:bodyPr>
          <a:lstStyle/>
          <a:p>
            <a:pPr algn="ctr">
              <a:lnSpc>
                <a:spcPts val="4745"/>
              </a:lnSpc>
            </a:pPr>
            <a:r>
              <a:rPr lang="en-US" sz="3389">
                <a:solidFill>
                  <a:srgbClr val="513A71"/>
                </a:solidFill>
                <a:latin typeface="Agrandir Bold"/>
              </a:rPr>
              <a:t>SIKAP PARA ULAMA TERHADAP AYAT-AYAT MUHKAM DAN MUTASYABIH</a:t>
            </a:r>
          </a:p>
        </p:txBody>
      </p:sp>
      <p:sp>
        <p:nvSpPr>
          <p:cNvPr name="TextBox 3" id="3"/>
          <p:cNvSpPr txBox="true"/>
          <p:nvPr/>
        </p:nvSpPr>
        <p:spPr>
          <a:xfrm rot="0">
            <a:off x="1028700" y="3519346"/>
            <a:ext cx="10393324" cy="3238782"/>
          </a:xfrm>
          <a:prstGeom prst="rect">
            <a:avLst/>
          </a:prstGeom>
        </p:spPr>
        <p:txBody>
          <a:bodyPr anchor="t" rtlCol="false" tIns="0" lIns="0" bIns="0" rIns="0">
            <a:spAutoFit/>
          </a:bodyPr>
          <a:lstStyle/>
          <a:p>
            <a:pPr marL="480977" indent="-240489" lvl="1">
              <a:lnSpc>
                <a:spcPts val="2896"/>
              </a:lnSpc>
              <a:buFont typeface="Arial"/>
              <a:buChar char="•"/>
            </a:pPr>
            <a:r>
              <a:rPr lang="en-US" sz="2227">
                <a:solidFill>
                  <a:srgbClr val="513A71"/>
                </a:solidFill>
                <a:latin typeface="Open Sauce"/>
              </a:rPr>
              <a:t>Madzhab Salaf, yaitu para ulama yang mempercayai dan mengimani ayat-ayat mutasyabih dan menyerahkan sepenuhnya kepada Allah (tafwidh ilallah). Mereka menyucikan Allah dari pengertian lahir yang mustahil bagi Allah dan mengimaninya sebagaimana yang diterangkan Al-Qur’an.</a:t>
            </a:r>
          </a:p>
          <a:p>
            <a:pPr marL="480977" indent="-240489" lvl="1">
              <a:lnSpc>
                <a:spcPts val="2896"/>
              </a:lnSpc>
              <a:buFont typeface="Arial"/>
              <a:buChar char="•"/>
            </a:pPr>
            <a:r>
              <a:rPr lang="en-US" sz="2227">
                <a:solidFill>
                  <a:srgbClr val="513A71"/>
                </a:solidFill>
                <a:latin typeface="Open Sauce"/>
              </a:rPr>
              <a:t>Madzhab Khalaf, yaitu para ulama yang berpendapat perlunya menakwilkan ayat-ayat mutasyabih yang menyangkut sifat Allah sehingga melahirkan arti yang sesuai dengan keluhuran Allah. Mereka umumnya berasal dari kalangan ulama muta’akhirin</a:t>
            </a:r>
          </a:p>
        </p:txBody>
      </p:sp>
      <p:sp>
        <p:nvSpPr>
          <p:cNvPr name="Freeform 4" id="4"/>
          <p:cNvSpPr/>
          <p:nvPr/>
        </p:nvSpPr>
        <p:spPr>
          <a:xfrm flipH="false" flipV="false" rot="0">
            <a:off x="11743653" y="1028700"/>
            <a:ext cx="5515647" cy="8229600"/>
          </a:xfrm>
          <a:custGeom>
            <a:avLst/>
            <a:gdLst/>
            <a:ahLst/>
            <a:cxnLst/>
            <a:rect r="r" b="b" t="t" l="l"/>
            <a:pathLst>
              <a:path h="8229600" w="5515647">
                <a:moveTo>
                  <a:pt x="0" y="0"/>
                </a:moveTo>
                <a:lnTo>
                  <a:pt x="5515647" y="0"/>
                </a:lnTo>
                <a:lnTo>
                  <a:pt x="5515647" y="8229600"/>
                </a:lnTo>
                <a:lnTo>
                  <a:pt x="0" y="8229600"/>
                </a:lnTo>
                <a:lnTo>
                  <a:pt x="0" y="0"/>
                </a:lnTo>
                <a:close/>
              </a:path>
            </a:pathLst>
          </a:custGeom>
          <a:blipFill>
            <a:blip r:embed="rId2"/>
            <a:stretch>
              <a:fillRect l="-8562" t="0" r="-2408"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694420" y="1323480"/>
            <a:ext cx="9061883" cy="677187"/>
          </a:xfrm>
          <a:prstGeom prst="rect">
            <a:avLst/>
          </a:prstGeom>
        </p:spPr>
        <p:txBody>
          <a:bodyPr anchor="t" rtlCol="false" tIns="0" lIns="0" bIns="0" rIns="0">
            <a:spAutoFit/>
          </a:bodyPr>
          <a:lstStyle/>
          <a:p>
            <a:pPr algn="ctr">
              <a:lnSpc>
                <a:spcPts val="4745"/>
              </a:lnSpc>
            </a:pPr>
            <a:r>
              <a:rPr lang="en-US" sz="3389">
                <a:solidFill>
                  <a:srgbClr val="513A71"/>
                </a:solidFill>
                <a:latin typeface="Agrandir Bold"/>
              </a:rPr>
              <a:t>HIKMAH AYAT-AYAT MUHKAMAT</a:t>
            </a:r>
          </a:p>
        </p:txBody>
      </p:sp>
      <p:sp>
        <p:nvSpPr>
          <p:cNvPr name="TextBox 3" id="3"/>
          <p:cNvSpPr txBox="true"/>
          <p:nvPr/>
        </p:nvSpPr>
        <p:spPr>
          <a:xfrm rot="0">
            <a:off x="1028700" y="2795446"/>
            <a:ext cx="10393324" cy="4686582"/>
          </a:xfrm>
          <a:prstGeom prst="rect">
            <a:avLst/>
          </a:prstGeom>
        </p:spPr>
        <p:txBody>
          <a:bodyPr anchor="t" rtlCol="false" tIns="0" lIns="0" bIns="0" rIns="0">
            <a:spAutoFit/>
          </a:bodyPr>
          <a:lstStyle/>
          <a:p>
            <a:pPr marL="480977" indent="-240489" lvl="1">
              <a:lnSpc>
                <a:spcPts val="2896"/>
              </a:lnSpc>
              <a:buFont typeface="Arial"/>
              <a:buChar char="•"/>
            </a:pPr>
            <a:r>
              <a:rPr lang="en-US" sz="2227">
                <a:solidFill>
                  <a:srgbClr val="513A71"/>
                </a:solidFill>
                <a:latin typeface="Open Sauce"/>
              </a:rPr>
              <a:t>Menjadi rahmat bagi manusia, khususnya orang kemampuan Bahasa Arabnya lemah. Dengan adanya ayat-ayat muhkam yang sudah jelas arti maksudnya, sangat besar arti dan faedahnya bagi mereka.</a:t>
            </a:r>
          </a:p>
          <a:p>
            <a:pPr marL="480977" indent="-240489" lvl="1">
              <a:lnSpc>
                <a:spcPts val="2896"/>
              </a:lnSpc>
              <a:buFont typeface="Arial"/>
              <a:buChar char="•"/>
            </a:pPr>
            <a:r>
              <a:rPr lang="en-US" sz="2227">
                <a:solidFill>
                  <a:srgbClr val="513A71"/>
                </a:solidFill>
                <a:latin typeface="Open Sauce"/>
              </a:rPr>
              <a:t>Memudahkan bagi manusia mengetahui arti dan maksudnya. Juga memudahkan bagi mereka dalam menghayati makna maksudnya agar mudah mengamalkan pelaksanaan ajaran-ajarannya.</a:t>
            </a:r>
          </a:p>
          <a:p>
            <a:pPr marL="480977" indent="-240489" lvl="1">
              <a:lnSpc>
                <a:spcPts val="2896"/>
              </a:lnSpc>
              <a:buFont typeface="Arial"/>
              <a:buChar char="•"/>
            </a:pPr>
            <a:r>
              <a:rPr lang="en-US" sz="2227">
                <a:solidFill>
                  <a:srgbClr val="513A71"/>
                </a:solidFill>
                <a:latin typeface="Open Sauce"/>
              </a:rPr>
              <a:t>Mendorong umat untuk giat memahami, menghayati, dan mengamalkan isi kandungan Al-Quran, karena lafal ayat-ayatnya telah mudah diketahui, gampang dipahami, dan jelas pula untuk diamalkan.</a:t>
            </a:r>
          </a:p>
          <a:p>
            <a:pPr marL="480977" indent="-240489" lvl="1">
              <a:lnSpc>
                <a:spcPts val="2896"/>
              </a:lnSpc>
              <a:buFont typeface="Arial"/>
              <a:buChar char="•"/>
            </a:pPr>
            <a:r>
              <a:rPr lang="en-US" sz="2227">
                <a:solidFill>
                  <a:srgbClr val="513A71"/>
                </a:solidFill>
                <a:latin typeface="Open Sauce"/>
              </a:rPr>
              <a:t>Menghilangkan kesulitan dan kebingungan umat dalam mempelajari isi ajarannya, karena lafal ayat-ayat dengan sendirinya sudah dapat menjelaskan arti maksudnya, tidak harus menuggu penafsiran atau penjelasan dari lafal ayat atau surah yang lain.</a:t>
            </a:r>
          </a:p>
        </p:txBody>
      </p:sp>
      <p:sp>
        <p:nvSpPr>
          <p:cNvPr name="Freeform 4" id="4"/>
          <p:cNvSpPr/>
          <p:nvPr/>
        </p:nvSpPr>
        <p:spPr>
          <a:xfrm flipH="false" flipV="false" rot="0">
            <a:off x="11743653" y="1028700"/>
            <a:ext cx="5515647" cy="8229600"/>
          </a:xfrm>
          <a:custGeom>
            <a:avLst/>
            <a:gdLst/>
            <a:ahLst/>
            <a:cxnLst/>
            <a:rect r="r" b="b" t="t" l="l"/>
            <a:pathLst>
              <a:path h="8229600" w="5515647">
                <a:moveTo>
                  <a:pt x="0" y="0"/>
                </a:moveTo>
                <a:lnTo>
                  <a:pt x="5515647" y="0"/>
                </a:lnTo>
                <a:lnTo>
                  <a:pt x="5515647" y="8229600"/>
                </a:lnTo>
                <a:lnTo>
                  <a:pt x="0" y="8229600"/>
                </a:lnTo>
                <a:lnTo>
                  <a:pt x="0" y="0"/>
                </a:lnTo>
                <a:close/>
              </a:path>
            </a:pathLst>
          </a:custGeom>
          <a:blipFill>
            <a:blip r:embed="rId2"/>
            <a:stretch>
              <a:fillRect l="-8562" t="0" r="-2408"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694420" y="1323480"/>
            <a:ext cx="9061883" cy="677187"/>
          </a:xfrm>
          <a:prstGeom prst="rect">
            <a:avLst/>
          </a:prstGeom>
        </p:spPr>
        <p:txBody>
          <a:bodyPr anchor="t" rtlCol="false" tIns="0" lIns="0" bIns="0" rIns="0">
            <a:spAutoFit/>
          </a:bodyPr>
          <a:lstStyle/>
          <a:p>
            <a:pPr algn="ctr">
              <a:lnSpc>
                <a:spcPts val="4745"/>
              </a:lnSpc>
            </a:pPr>
            <a:r>
              <a:rPr lang="en-US" sz="3389">
                <a:solidFill>
                  <a:srgbClr val="513A71"/>
                </a:solidFill>
                <a:latin typeface="Agrandir Bold"/>
              </a:rPr>
              <a:t>HIKMAH AYAT-AYAT MUTASYABIHAT</a:t>
            </a:r>
          </a:p>
        </p:txBody>
      </p:sp>
      <p:sp>
        <p:nvSpPr>
          <p:cNvPr name="TextBox 3" id="3"/>
          <p:cNvSpPr txBox="true"/>
          <p:nvPr/>
        </p:nvSpPr>
        <p:spPr>
          <a:xfrm rot="0">
            <a:off x="1196734" y="2397881"/>
            <a:ext cx="10057255" cy="6777909"/>
          </a:xfrm>
          <a:prstGeom prst="rect">
            <a:avLst/>
          </a:prstGeom>
        </p:spPr>
        <p:txBody>
          <a:bodyPr anchor="t" rtlCol="false" tIns="0" lIns="0" bIns="0" rIns="0">
            <a:spAutoFit/>
          </a:bodyPr>
          <a:lstStyle/>
          <a:p>
            <a:pPr marL="390004" indent="-195002" lvl="1">
              <a:lnSpc>
                <a:spcPts val="2348"/>
              </a:lnSpc>
              <a:buFont typeface="Arial"/>
              <a:buChar char="•"/>
            </a:pPr>
            <a:r>
              <a:rPr lang="en-US" sz="1806">
                <a:solidFill>
                  <a:srgbClr val="513A71"/>
                </a:solidFill>
                <a:latin typeface="Open Sauce"/>
              </a:rPr>
              <a:t>Memperlihatkan kelemahan akal manusia. Akal sedang dicoba untuk meyakini keberadaan ayat-ayat mutasyabih sebagaimana Allah memberi cobaan pada badan untuk beribadah. Seandainya akal yang merupakan anggota badan paling mulia itu tidak diuji, tentunya seseorang yang berpengetahuan tinggi akan menyombongkan keilmuannya sehingga enggan tunduk kepada naluri kehambaannya. Ayat-ayat mutasyabih merupakan sarana bagi penundukan akal terhadap Allah karena kesadaraannya akan ketidakmampuan akalnya untuk mengungkap ayat-ayat mutasyabih itu.</a:t>
            </a:r>
          </a:p>
          <a:p>
            <a:pPr marL="390004" indent="-195002" lvl="1">
              <a:lnSpc>
                <a:spcPts val="2348"/>
              </a:lnSpc>
              <a:buFont typeface="Arial"/>
              <a:buChar char="•"/>
            </a:pPr>
            <a:r>
              <a:rPr lang="en-US" sz="1806">
                <a:solidFill>
                  <a:srgbClr val="513A71"/>
                </a:solidFill>
                <a:latin typeface="Open Sauce"/>
              </a:rPr>
              <a:t>Teguran bagi orang-orang yang mengutak-atik ayat-ayat mutasybih. Sebagaimana Allah menyebutkan wa ma yadzdzakkaru ila ulu al-albab sebagai cercaan terhadap orang-orang yang mengutak-atik ayat-ayat mutasyabih. Sebaliknya Allah memberikan pujian bagi orang-orang yang mendalami ilmunya, yakni orang-orang yang tidak mengikuti hawa nafsunya untuk mengotak-atik ayat-ayat mutasyabih sehingga mereka berkata rabbana la tuzighqulubana. Mereka menyadari keterbatasan akalnya dan mengharapkan ilmu ladunni</a:t>
            </a:r>
          </a:p>
          <a:p>
            <a:pPr marL="390004" indent="-195002" lvl="1">
              <a:lnSpc>
                <a:spcPts val="2348"/>
              </a:lnSpc>
              <a:buFont typeface="Arial"/>
              <a:buChar char="•"/>
            </a:pPr>
            <a:r>
              <a:rPr lang="en-US" sz="1806">
                <a:solidFill>
                  <a:srgbClr val="513A71"/>
                </a:solidFill>
                <a:latin typeface="Open Sauce"/>
              </a:rPr>
              <a:t>Membuktikan kelemahan dan kebodohan manusia. Sebesar apapun usaha dan persiapan manusia, masih ada kekurangan dan kelemahannya. Hal tersebut menunjukkan betapa besar kekuasaan Allah SWT, dan kekuasaan ilmu-Nya yang Maha Mengetahui segala sesuatu.</a:t>
            </a:r>
          </a:p>
          <a:p>
            <a:pPr marL="390004" indent="-195002" lvl="1">
              <a:lnSpc>
                <a:spcPts val="2348"/>
              </a:lnSpc>
              <a:buFont typeface="Arial"/>
              <a:buChar char="•"/>
            </a:pPr>
            <a:r>
              <a:rPr lang="en-US" sz="1806">
                <a:solidFill>
                  <a:srgbClr val="513A71"/>
                </a:solidFill>
                <a:latin typeface="Open Sauce"/>
              </a:rPr>
              <a:t>Memperlihatkan kemukjizatan Al-Quran, ketinggian mutu sastra dan balaghahnya, agar manusia menyadari sepenuhnya bahwa kitab itu bukanlah buatan manusia biasa, melainkan wahyu dari Allah SWT.</a:t>
            </a:r>
          </a:p>
          <a:p>
            <a:pPr marL="390004" indent="-195002" lvl="1">
              <a:lnSpc>
                <a:spcPts val="2348"/>
              </a:lnSpc>
              <a:buFont typeface="Arial"/>
              <a:buChar char="•"/>
            </a:pPr>
            <a:r>
              <a:rPr lang="en-US" sz="1806">
                <a:solidFill>
                  <a:srgbClr val="513A71"/>
                </a:solidFill>
                <a:latin typeface="Open Sauce"/>
              </a:rPr>
              <a:t>Mendorong kegiatan mempelajari disiplin ilmu pengetahuan yang bermacam-macam.</a:t>
            </a:r>
          </a:p>
        </p:txBody>
      </p:sp>
      <p:sp>
        <p:nvSpPr>
          <p:cNvPr name="Freeform 4" id="4"/>
          <p:cNvSpPr/>
          <p:nvPr/>
        </p:nvSpPr>
        <p:spPr>
          <a:xfrm flipH="false" flipV="false" rot="0">
            <a:off x="11743653" y="1028700"/>
            <a:ext cx="5515647" cy="8229600"/>
          </a:xfrm>
          <a:custGeom>
            <a:avLst/>
            <a:gdLst/>
            <a:ahLst/>
            <a:cxnLst/>
            <a:rect r="r" b="b" t="t" l="l"/>
            <a:pathLst>
              <a:path h="8229600" w="5515647">
                <a:moveTo>
                  <a:pt x="0" y="0"/>
                </a:moveTo>
                <a:lnTo>
                  <a:pt x="5515647" y="0"/>
                </a:lnTo>
                <a:lnTo>
                  <a:pt x="5515647" y="8229600"/>
                </a:lnTo>
                <a:lnTo>
                  <a:pt x="0" y="8229600"/>
                </a:lnTo>
                <a:lnTo>
                  <a:pt x="0" y="0"/>
                </a:lnTo>
                <a:close/>
              </a:path>
            </a:pathLst>
          </a:custGeom>
          <a:blipFill>
            <a:blip r:embed="rId2"/>
            <a:stretch>
              <a:fillRect l="-8562" t="0" r="-2408"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694420" y="1323480"/>
            <a:ext cx="9061883" cy="677187"/>
          </a:xfrm>
          <a:prstGeom prst="rect">
            <a:avLst/>
          </a:prstGeom>
        </p:spPr>
        <p:txBody>
          <a:bodyPr anchor="t" rtlCol="false" tIns="0" lIns="0" bIns="0" rIns="0">
            <a:spAutoFit/>
          </a:bodyPr>
          <a:lstStyle/>
          <a:p>
            <a:pPr algn="ctr">
              <a:lnSpc>
                <a:spcPts val="4745"/>
              </a:lnSpc>
            </a:pPr>
            <a:r>
              <a:rPr lang="en-US" sz="3389">
                <a:solidFill>
                  <a:srgbClr val="513A71"/>
                </a:solidFill>
                <a:latin typeface="Agrandir Bold"/>
              </a:rPr>
              <a:t>HIKMAH AYAT-AYAT MUTASYABIHAT</a:t>
            </a:r>
          </a:p>
        </p:txBody>
      </p:sp>
      <p:sp>
        <p:nvSpPr>
          <p:cNvPr name="TextBox 3" id="3"/>
          <p:cNvSpPr txBox="true"/>
          <p:nvPr/>
        </p:nvSpPr>
        <p:spPr>
          <a:xfrm rot="0">
            <a:off x="1196734" y="2397881"/>
            <a:ext cx="10057255" cy="6777909"/>
          </a:xfrm>
          <a:prstGeom prst="rect">
            <a:avLst/>
          </a:prstGeom>
        </p:spPr>
        <p:txBody>
          <a:bodyPr anchor="t" rtlCol="false" tIns="0" lIns="0" bIns="0" rIns="0">
            <a:spAutoFit/>
          </a:bodyPr>
          <a:lstStyle/>
          <a:p>
            <a:pPr marL="390004" indent="-195002" lvl="1">
              <a:lnSpc>
                <a:spcPts val="2348"/>
              </a:lnSpc>
              <a:buFont typeface="Arial"/>
              <a:buChar char="•"/>
            </a:pPr>
            <a:r>
              <a:rPr lang="en-US" sz="1806">
                <a:solidFill>
                  <a:srgbClr val="513A71"/>
                </a:solidFill>
                <a:latin typeface="Open Sauce"/>
              </a:rPr>
              <a:t>Memperlihatkan kelemahan akal manusia. Akal sedang dicoba untuk meyakini keberadaan ayat-ayat mutasyabih sebagaimana Allah memberi cobaan pada badan untuk beribadah. Seandainya akal yang merupakan anggota badan paling mulia itu tidak diuji, tentunya seseorang yang berpengetahuan tinggi akan menyombongkan keilmuannya sehingga enggan tunduk kepada naluri kehambaannya. Ayat-ayat mutasyabih merupakan sarana bagi penundukan akal terhadap Allah karena kesadaraannya akan ketidakmampuan akalnya untuk mengungkap ayat-ayat mutasyabih itu.</a:t>
            </a:r>
          </a:p>
          <a:p>
            <a:pPr marL="390004" indent="-195002" lvl="1">
              <a:lnSpc>
                <a:spcPts val="2348"/>
              </a:lnSpc>
              <a:buFont typeface="Arial"/>
              <a:buChar char="•"/>
            </a:pPr>
            <a:r>
              <a:rPr lang="en-US" sz="1806">
                <a:solidFill>
                  <a:srgbClr val="513A71"/>
                </a:solidFill>
                <a:latin typeface="Open Sauce"/>
              </a:rPr>
              <a:t>Teguran bagi orang-orang yang mengutak-atik ayat-ayat mutasybih. Sebagaimana Allah menyebutkan wa ma yadzdzakkaru ila ulu al-albab sebagai cercaan terhadap orang-orang yang mengutak-atik ayat-ayat mutasyabih. Sebaliknya Allah memberikan pujian bagi orang-orang yang mendalami ilmunya, yakni orang-orang yang tidak mengikuti hawa nafsunya untuk mengotak-atik ayat-ayat mutasyabih sehingga mereka berkata rabbana la tuzighqulubana. Mereka menyadari keterbatasan akalnya dan mengharapkan ilmu ladunni</a:t>
            </a:r>
          </a:p>
          <a:p>
            <a:pPr marL="390004" indent="-195002" lvl="1">
              <a:lnSpc>
                <a:spcPts val="2348"/>
              </a:lnSpc>
              <a:buFont typeface="Arial"/>
              <a:buChar char="•"/>
            </a:pPr>
            <a:r>
              <a:rPr lang="en-US" sz="1806">
                <a:solidFill>
                  <a:srgbClr val="513A71"/>
                </a:solidFill>
                <a:latin typeface="Open Sauce"/>
              </a:rPr>
              <a:t>Membuktikan kelemahan dan kebodohan manusia. Sebesar apapun usaha dan persiapan manusia, masih ada kekurangan dan kelemahannya. Hal tersebut menunjukkan betapa besar kekuasaan Allah SWT, dan kekuasaan ilmu-Nya yang Maha Mengetahui segala sesuatu.</a:t>
            </a:r>
          </a:p>
          <a:p>
            <a:pPr marL="390004" indent="-195002" lvl="1">
              <a:lnSpc>
                <a:spcPts val="2348"/>
              </a:lnSpc>
              <a:buFont typeface="Arial"/>
              <a:buChar char="•"/>
            </a:pPr>
            <a:r>
              <a:rPr lang="en-US" sz="1806">
                <a:solidFill>
                  <a:srgbClr val="513A71"/>
                </a:solidFill>
                <a:latin typeface="Open Sauce"/>
              </a:rPr>
              <a:t>Memperlihatkan kemukjizatan Al-Quran, ketinggian mutu sastra dan balaghahnya, agar manusia menyadari sepenuhnya bahwa kitab itu bukanlah buatan manusia biasa, melainkan wahyu dari Allah SWT.</a:t>
            </a:r>
          </a:p>
          <a:p>
            <a:pPr marL="390004" indent="-195002" lvl="1">
              <a:lnSpc>
                <a:spcPts val="2348"/>
              </a:lnSpc>
              <a:buFont typeface="Arial"/>
              <a:buChar char="•"/>
            </a:pPr>
            <a:r>
              <a:rPr lang="en-US" sz="1806">
                <a:solidFill>
                  <a:srgbClr val="513A71"/>
                </a:solidFill>
                <a:latin typeface="Open Sauce"/>
              </a:rPr>
              <a:t>Mendorong kegiatan mempelajari disiplin ilmu pengetahuan yang bermacam-macam.</a:t>
            </a:r>
          </a:p>
        </p:txBody>
      </p:sp>
      <p:sp>
        <p:nvSpPr>
          <p:cNvPr name="Freeform 4" id="4"/>
          <p:cNvSpPr/>
          <p:nvPr/>
        </p:nvSpPr>
        <p:spPr>
          <a:xfrm flipH="false" flipV="false" rot="0">
            <a:off x="11743653" y="1028700"/>
            <a:ext cx="5515647" cy="8229600"/>
          </a:xfrm>
          <a:custGeom>
            <a:avLst/>
            <a:gdLst/>
            <a:ahLst/>
            <a:cxnLst/>
            <a:rect r="r" b="b" t="t" l="l"/>
            <a:pathLst>
              <a:path h="8229600" w="5515647">
                <a:moveTo>
                  <a:pt x="0" y="0"/>
                </a:moveTo>
                <a:lnTo>
                  <a:pt x="5515647" y="0"/>
                </a:lnTo>
                <a:lnTo>
                  <a:pt x="5515647" y="8229600"/>
                </a:lnTo>
                <a:lnTo>
                  <a:pt x="0" y="8229600"/>
                </a:lnTo>
                <a:lnTo>
                  <a:pt x="0" y="0"/>
                </a:lnTo>
                <a:close/>
              </a:path>
            </a:pathLst>
          </a:custGeom>
          <a:blipFill>
            <a:blip r:embed="rId2"/>
            <a:stretch>
              <a:fillRect l="-8562" t="0" r="-2408" b="0"/>
            </a:stretch>
          </a:blipFill>
        </p:spPr>
      </p:sp>
    </p:spTree>
  </p:cSld>
  <p:clrMapOvr>
    <a:masterClrMapping/>
  </p:clrMapOvr>
</p:sld>
</file>

<file path=ppt/slides/slide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7187577" y="2691616"/>
            <a:ext cx="3912846" cy="1123387"/>
          </a:xfrm>
          <a:prstGeom prst="rect">
            <a:avLst/>
          </a:prstGeom>
        </p:spPr>
        <p:txBody>
          <a:bodyPr anchor="t" rtlCol="false" tIns="0" lIns="0" bIns="0" rIns="0">
            <a:spAutoFit/>
          </a:bodyPr>
          <a:lstStyle/>
          <a:p>
            <a:pPr algn="ctr">
              <a:lnSpc>
                <a:spcPts val="7821"/>
              </a:lnSpc>
              <a:spcBef>
                <a:spcPct val="0"/>
              </a:spcBef>
            </a:pPr>
            <a:r>
              <a:rPr lang="en-US" sz="5586">
                <a:solidFill>
                  <a:srgbClr val="000000"/>
                </a:solidFill>
                <a:latin typeface="Agrandir Bold"/>
              </a:rPr>
              <a:t>REFERENSI</a:t>
            </a:r>
          </a:p>
        </p:txBody>
      </p:sp>
      <p:sp>
        <p:nvSpPr>
          <p:cNvPr name="TextBox 3" id="3"/>
          <p:cNvSpPr txBox="true"/>
          <p:nvPr/>
        </p:nvSpPr>
        <p:spPr>
          <a:xfrm rot="0">
            <a:off x="5444951" y="4467594"/>
            <a:ext cx="7398097" cy="675906"/>
          </a:xfrm>
          <a:prstGeom prst="rect">
            <a:avLst/>
          </a:prstGeom>
        </p:spPr>
        <p:txBody>
          <a:bodyPr anchor="t" rtlCol="false" tIns="0" lIns="0" bIns="0" rIns="0">
            <a:spAutoFit/>
          </a:bodyPr>
          <a:lstStyle/>
          <a:p>
            <a:pPr algn="ctr" marL="731802" indent="-365901" lvl="1">
              <a:lnSpc>
                <a:spcPts val="4745"/>
              </a:lnSpc>
              <a:buFont typeface="Arial"/>
              <a:buChar char="•"/>
            </a:pPr>
            <a:r>
              <a:rPr lang="en-US" sz="3389">
                <a:solidFill>
                  <a:srgbClr val="000000"/>
                </a:solidFill>
                <a:latin typeface="Agrandir Bold"/>
              </a:rPr>
              <a:t> AL-KHATTAN, MANNA’ KHALIL.</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DAF6rV9-q8c</dc:identifier>
  <dcterms:modified xsi:type="dcterms:W3CDTF">2011-08-01T06:04:30Z</dcterms:modified>
  <cp:revision>1</cp:revision>
  <dc:title>Studi Alquran part 15</dc:title>
</cp:coreProperties>
</file>