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87886B-6C03-48DF-8AE9-5738D5821804}"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7AC8E2-64B2-4262-B7D9-8A254A460B0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953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87886B-6C03-48DF-8AE9-5738D5821804}"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2608189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87886B-6C03-48DF-8AE9-5738D5821804}"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2170532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87886B-6C03-48DF-8AE9-5738D5821804}"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3528546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87886B-6C03-48DF-8AE9-5738D5821804}"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7AC8E2-64B2-4262-B7D9-8A254A460B0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099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87886B-6C03-48DF-8AE9-5738D5821804}"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1333657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87886B-6C03-48DF-8AE9-5738D5821804}" type="datetimeFigureOut">
              <a:rPr lang="en-US" smtClean="0"/>
              <a:t>3/22/2021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3108898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87886B-6C03-48DF-8AE9-5738D5821804}" type="datetimeFigureOut">
              <a:rPr lang="en-US" smtClean="0"/>
              <a:t>3/22/2021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3568157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087886B-6C03-48DF-8AE9-5738D5821804}" type="datetimeFigureOut">
              <a:rPr lang="en-US" smtClean="0"/>
              <a:t>3/22/2021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1594613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087886B-6C03-48DF-8AE9-5738D5821804}" type="datetimeFigureOut">
              <a:rPr lang="en-US" smtClean="0"/>
              <a:t>3/22/2021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77AC8E2-64B2-4262-B7D9-8A254A460B06}" type="slidenum">
              <a:rPr lang="en-US" smtClean="0"/>
              <a:t>‹#›</a:t>
            </a:fld>
            <a:endParaRPr lang="en-US"/>
          </a:p>
        </p:txBody>
      </p:sp>
    </p:spTree>
    <p:extLst>
      <p:ext uri="{BB962C8B-B14F-4D97-AF65-F5344CB8AC3E}">
        <p14:creationId xmlns:p14="http://schemas.microsoft.com/office/powerpoint/2010/main" val="926865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87886B-6C03-48DF-8AE9-5738D5821804}"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1597626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087886B-6C03-48DF-8AE9-5738D5821804}" type="datetimeFigureOut">
              <a:rPr lang="en-US" smtClean="0"/>
              <a:t>3/22/2021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77AC8E2-64B2-4262-B7D9-8A254A460B06}"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0548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AD32F-9ED9-4F1E-A2FF-337867581119}"/>
              </a:ext>
            </a:extLst>
          </p:cNvPr>
          <p:cNvSpPr>
            <a:spLocks noGrp="1"/>
          </p:cNvSpPr>
          <p:nvPr>
            <p:ph type="ctrTitle"/>
          </p:nvPr>
        </p:nvSpPr>
        <p:spPr/>
        <p:txBody>
          <a:bodyPr/>
          <a:lstStyle/>
          <a:p>
            <a:r>
              <a:rPr lang="id-ID" sz="6000" b="1" kern="0" dirty="0">
                <a:solidFill>
                  <a:schemeClr val="tx1"/>
                </a:solidFill>
                <a:effectLst/>
                <a:latin typeface="Arial" panose="020B0604020202020204" pitchFamily="34" charset="0"/>
                <a:ea typeface="Arial" panose="020B0604020202020204" pitchFamily="34" charset="0"/>
              </a:rPr>
              <a:t>TECHNOPRENEURSHIP</a:t>
            </a:r>
            <a:endParaRPr lang="en-US" dirty="0"/>
          </a:p>
        </p:txBody>
      </p:sp>
      <p:sp>
        <p:nvSpPr>
          <p:cNvPr id="3" name="Subtitle 2">
            <a:extLst>
              <a:ext uri="{FF2B5EF4-FFF2-40B4-BE49-F238E27FC236}">
                <a16:creationId xmlns:a16="http://schemas.microsoft.com/office/drawing/2014/main" id="{F9BB0903-6383-4599-AFA6-8105713E6D9D}"/>
              </a:ext>
            </a:extLst>
          </p:cNvPr>
          <p:cNvSpPr>
            <a:spLocks noGrp="1"/>
          </p:cNvSpPr>
          <p:nvPr>
            <p:ph type="subTitle" idx="1"/>
          </p:nvPr>
        </p:nvSpPr>
        <p:spPr/>
        <p:txBody>
          <a:bodyPr/>
          <a:lstStyle/>
          <a:p>
            <a:pPr algn="ctr"/>
            <a:r>
              <a:rPr lang="en-US" b="1" dirty="0"/>
              <a:t>SYAIFULLAH.SE.,</a:t>
            </a:r>
            <a:r>
              <a:rPr lang="en-US" b="1" dirty="0" err="1"/>
              <a:t>M.Sc</a:t>
            </a:r>
            <a:endParaRPr lang="en-US" b="1" dirty="0"/>
          </a:p>
          <a:p>
            <a:endParaRPr lang="en-US" dirty="0"/>
          </a:p>
        </p:txBody>
      </p:sp>
    </p:spTree>
    <p:extLst>
      <p:ext uri="{BB962C8B-B14F-4D97-AF65-F5344CB8AC3E}">
        <p14:creationId xmlns:p14="http://schemas.microsoft.com/office/powerpoint/2010/main" val="4122311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F2FF4-0AFE-4C25-A0F4-BEA80E1F79D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E03AE11-2380-4595-A870-D629ED0EC9BD}"/>
              </a:ext>
            </a:extLst>
          </p:cNvPr>
          <p:cNvSpPr>
            <a:spLocks noGrp="1"/>
          </p:cNvSpPr>
          <p:nvPr>
            <p:ph idx="1"/>
          </p:nvPr>
        </p:nvSpPr>
        <p:spPr/>
        <p:txBody>
          <a:bodyPr/>
          <a:lstStyle/>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demikian,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technopreneurship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merupakan gabungan dari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(kemampuan ilmu pengetahuan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dengan</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kewirausahaan</a:t>
            </a:r>
            <a:r>
              <a:rPr lang="en-US"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(bekerja sendiri untuk mendatangkan keuntungan melalui proses bisnis).</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89305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6ADC4-5612-4F38-A08F-F48B9CACD8F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04BEA51-EFAD-4719-80BC-131AAB99AC14}"/>
              </a:ext>
            </a:extLst>
          </p:cNvPr>
          <p:cNvSpPr>
            <a:spLocks noGrp="1"/>
          </p:cNvSpPr>
          <p:nvPr>
            <p:ph idx="1"/>
          </p:nvPr>
        </p:nvSpPr>
        <p:spPr/>
        <p:txBody>
          <a:bodyPr/>
          <a:lstStyle/>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Saat ini, perkembangan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bidang teknologi sebagian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dihasilkan dari sinergi antara pemilik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kreatif (technopreneur), yang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umumnya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berafiliasi dengan berbagai pusat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riset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(seperti Perguruan Tinggi),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penyedia modal yang akan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digunakan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berbisnis.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Hubungan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antara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tiga unsur tersebut yang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kemudian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mendorong berkembangnya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yang ada di beberapa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negara,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misalnya di Sillicon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Valley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Amerika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Serikat,</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Bangalore</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India,</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beberapa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negara lainnya.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 Indonesia,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sinergi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ketiga pihak tersebut belum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terbangun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baik. Pengembangan berbagai pusat inovasi dan inkubator bisnis</a:t>
            </a:r>
            <a:r>
              <a:rPr lang="id-ID" sz="1800" spc="-1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bidang teknologi di beberapa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perguruan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tinggi dan lembaga riset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merupakan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upaya yang positif untuk membangun technopreneurhsip di</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Indonesia</a:t>
            </a:r>
            <a:endParaRPr lang="en-US" dirty="0"/>
          </a:p>
        </p:txBody>
      </p:sp>
    </p:spTree>
    <p:extLst>
      <p:ext uri="{BB962C8B-B14F-4D97-AF65-F5344CB8AC3E}">
        <p14:creationId xmlns:p14="http://schemas.microsoft.com/office/powerpoint/2010/main" val="2090977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D33E8-C47C-428C-B5DF-14DD2DD25FA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056747C-0383-478D-93A3-9461490D46F1}"/>
              </a:ext>
            </a:extLst>
          </p:cNvPr>
          <p:cNvSpPr>
            <a:spLocks noGrp="1"/>
          </p:cNvSpPr>
          <p:nvPr>
            <p:ph idx="1"/>
          </p:nvPr>
        </p:nvSpPr>
        <p:spPr/>
        <p:txBody>
          <a:bodyPr/>
          <a:lstStyle/>
          <a:p>
            <a:r>
              <a:rPr lang="id-ID" sz="1800" b="1"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Menurut</a:t>
            </a:r>
            <a:r>
              <a:rPr lang="id-ID" sz="1800" b="1" i="1" spc="-135"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Suparno</a:t>
            </a:r>
            <a:r>
              <a:rPr lang="id-ID" sz="1800" b="1" i="1" spc="-135"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et</a:t>
            </a:r>
            <a:r>
              <a:rPr lang="id-ID" sz="1800" b="1" i="1" spc="-135"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al</a:t>
            </a:r>
            <a:r>
              <a:rPr lang="id-ID" sz="1800" b="1" i="1" spc="-135"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(2008)</a:t>
            </a:r>
            <a:r>
              <a:rPr lang="id-ID" sz="1800"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a:t>
            </a:r>
            <a:r>
              <a:rPr lang="id-ID" sz="1800" spc="-125"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technopreneurship</a:t>
            </a:r>
            <a:r>
              <a:rPr lang="id-ID" sz="1800" i="1" spc="-130"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bersumber dari invensi dan inovasi. Invensi adalah sebuah penemuan </a:t>
            </a:r>
            <a:r>
              <a:rPr lang="id-ID" sz="1800" i="1" spc="-20"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baru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yang</a:t>
            </a:r>
            <a:r>
              <a:rPr lang="id-ID" sz="1800" i="1" spc="-50"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bertujuan</a:t>
            </a:r>
            <a:r>
              <a:rPr lang="id-ID" sz="1800" i="1" spc="-50"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untuk</a:t>
            </a:r>
            <a:r>
              <a:rPr lang="id-ID" sz="1800" i="1" spc="-50"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mempermudah</a:t>
            </a:r>
            <a:r>
              <a:rPr lang="id-ID" sz="1800" i="1" spc="-50"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kehidupan.</a:t>
            </a:r>
            <a:r>
              <a:rPr lang="id-ID" sz="1800" i="1" spc="-50"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Inovasi</a:t>
            </a:r>
            <a:r>
              <a:rPr lang="id-ID" sz="1800" i="1" spc="-50"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adalah proses adopsi sebuah penemuan oleh mekanisme pasar. </a:t>
            </a:r>
            <a:r>
              <a:rPr lang="id-ID" sz="1800" i="1" spc="-15"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Invensi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dan inovasi ada dua jenis, yakni: (1) invensi dan inovasi</a:t>
            </a:r>
            <a:r>
              <a:rPr lang="id-ID" sz="1800" i="1" spc="-115"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produk, dan (2) invensi dan inovasi</a:t>
            </a:r>
            <a:r>
              <a:rPr lang="id-ID" sz="1800" i="1" spc="-30"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ADC241"/>
                </a:solidFill>
                <a:effectLst/>
                <a:latin typeface="Georgia" panose="02040502050405020303" pitchFamily="18" charset="0"/>
                <a:ea typeface="Verdana" panose="020B0604030504040204" pitchFamily="34" charset="0"/>
                <a:cs typeface="Verdana" panose="020B0604030504040204" pitchFamily="34" charset="0"/>
              </a:rPr>
              <a:t>proses.</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3057792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571BE-3252-4F28-A552-D46A9B0660A2}"/>
              </a:ext>
            </a:extLst>
          </p:cNvPr>
          <p:cNvSpPr>
            <a:spLocks noGrp="1"/>
          </p:cNvSpPr>
          <p:nvPr>
            <p:ph type="title"/>
          </p:nvPr>
        </p:nvSpPr>
        <p:spPr>
          <a:xfrm>
            <a:off x="1066800" y="2264228"/>
            <a:ext cx="10058400" cy="837474"/>
          </a:xfrm>
        </p:spPr>
        <p:txBody>
          <a:bodyPr>
            <a:normAutofit/>
          </a:bodyPr>
          <a:lstStyle/>
          <a:p>
            <a:pPr algn="ctr"/>
            <a:r>
              <a:rPr lang="en-US" sz="3200" b="1" dirty="0"/>
              <a:t>LANDASAN TECHNOPRENUERSHIP</a:t>
            </a:r>
          </a:p>
        </p:txBody>
      </p:sp>
    </p:spTree>
    <p:extLst>
      <p:ext uri="{BB962C8B-B14F-4D97-AF65-F5344CB8AC3E}">
        <p14:creationId xmlns:p14="http://schemas.microsoft.com/office/powerpoint/2010/main" val="1412743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21079-5A7F-438E-9067-971BC4F97C8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F9734E5-10C7-40BB-948A-D80F6C018F0D}"/>
              </a:ext>
            </a:extLst>
          </p:cNvPr>
          <p:cNvSpPr>
            <a:spLocks noGrp="1"/>
          </p:cNvSpPr>
          <p:nvPr>
            <p:ph idx="1"/>
          </p:nvPr>
        </p:nvSpPr>
        <p:spPr/>
        <p:txBody>
          <a:bodyPr>
            <a:normAutofit lnSpcReduction="10000"/>
          </a:bodyPr>
          <a:lstStyle/>
          <a:p>
            <a:r>
              <a:rPr lang="en-US"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1.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Berangkat Dari</a:t>
            </a:r>
            <a:r>
              <a:rPr lang="id-ID" sz="1800" b="1" spc="120"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Kebutuhan</a:t>
            </a:r>
            <a:r>
              <a:rPr lang="id-ID" sz="1800" b="1" spc="6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id-ID" sz="1800" b="1" spc="-20" dirty="0">
                <a:solidFill>
                  <a:srgbClr val="231F20"/>
                </a:solidFill>
                <a:effectLst/>
                <a:latin typeface="Arial" panose="020B0604020202020204" pitchFamily="34" charset="0"/>
                <a:ea typeface="Verdana" panose="020B0604030504040204" pitchFamily="34" charset="0"/>
                <a:cs typeface="Verdana" panose="020B0604030504040204" pitchFamily="34" charset="0"/>
              </a:rPr>
              <a:t>Masyarakat</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endParaRPr lang="en-US"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endParaRPr>
          </a:p>
          <a:p>
            <a:pPr marR="0" lvl="0">
              <a:lnSpc>
                <a:spcPct val="98000"/>
              </a:lnSpc>
              <a:spcBef>
                <a:spcPts val="0"/>
              </a:spcBef>
              <a:spcAft>
                <a:spcPts val="0"/>
              </a:spcAft>
              <a:buClr>
                <a:srgbClr val="231F20"/>
              </a:buClr>
              <a:buSzPts val="900"/>
              <a:buFont typeface="Wingdings" panose="05000000000000000000" pitchFamily="2" charset="2"/>
              <a:buChar char="§"/>
              <a:tabLst>
                <a:tab pos="822960" algn="l"/>
                <a:tab pos="1222375" algn="l"/>
                <a:tab pos="1878965" algn="l"/>
                <a:tab pos="2437130" algn="l"/>
              </a:tabLst>
            </a:pP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Kebutuhan</a:t>
            </a:r>
            <a:r>
              <a:rPr lang="id-ID" sz="1800" spc="13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masyarakat</a:t>
            </a:r>
            <a:r>
              <a:rPr lang="id-ID" sz="1800" spc="13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adalah peluang</a:t>
            </a:r>
            <a:r>
              <a:rPr lang="id-ID" sz="1800" spc="-24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bisnis.</a:t>
            </a:r>
            <a:r>
              <a:rPr lang="id-ID" sz="1800" spc="-24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Terlebih</a:t>
            </a:r>
            <a:r>
              <a:rPr lang="id-ID" sz="1800" spc="-24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jika</a:t>
            </a:r>
            <a:r>
              <a:rPr lang="id-ID" sz="1800" spc="-24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ada</a:t>
            </a:r>
            <a:r>
              <a:rPr lang="id-ID" sz="1800" spc="-24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kebutuhan</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masyarakat yang belum</a:t>
            </a:r>
            <a:r>
              <a:rPr lang="id-ID" sz="1800" spc="1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bisa</a:t>
            </a:r>
            <a:r>
              <a:rPr lang="id-ID" sz="1800" spc="25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dipenuhi oleh pihak manapun di dunia</a:t>
            </a:r>
            <a:r>
              <a:rPr lang="id-ID" sz="1800" spc="-8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ini.</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endParaRPr lang="en-US"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L="0" marR="0" lvl="0" indent="0">
              <a:lnSpc>
                <a:spcPct val="98000"/>
              </a:lnSpc>
              <a:spcBef>
                <a:spcPts val="0"/>
              </a:spcBef>
              <a:spcAft>
                <a:spcPts val="0"/>
              </a:spcAft>
              <a:buClr>
                <a:srgbClr val="231F20"/>
              </a:buClr>
              <a:buSzPts val="900"/>
              <a:buNone/>
              <a:tabLst>
                <a:tab pos="822960" algn="l"/>
                <a:tab pos="1222375" algn="l"/>
                <a:tab pos="1878965" algn="l"/>
                <a:tab pos="2437130" algn="l"/>
              </a:tabLst>
            </a:pPr>
            <a:endParaRPr lang="en-US"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R="0" lvl="0">
              <a:lnSpc>
                <a:spcPct val="98000"/>
              </a:lnSpc>
              <a:spcBef>
                <a:spcPts val="0"/>
              </a:spcBef>
              <a:spcAft>
                <a:spcPts val="0"/>
              </a:spcAft>
              <a:buClr>
                <a:srgbClr val="231F20"/>
              </a:buClr>
              <a:buSzPts val="900"/>
              <a:buFont typeface="Wingdings" panose="05000000000000000000" pitchFamily="2" charset="2"/>
              <a:buChar char="§"/>
              <a:tabLst>
                <a:tab pos="822960" algn="l"/>
                <a:tab pos="1222375" algn="l"/>
                <a:tab pos="1878965" algn="l"/>
                <a:tab pos="2437130" algn="l"/>
              </a:tabLst>
            </a:pP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Hampir</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seluruh produk berbasis</a:t>
            </a:r>
            <a:r>
              <a:rPr lang="id-ID" sz="1800" spc="7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teknologi</a:t>
            </a:r>
            <a:r>
              <a:rPr lang="id-ID" sz="1800" spc="1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35" dirty="0">
                <a:solidFill>
                  <a:srgbClr val="231F20"/>
                </a:solidFill>
                <a:effectLst/>
                <a:latin typeface="Verdana" panose="020B0604030504040204" pitchFamily="34" charset="0"/>
                <a:ea typeface="Arial" panose="020B0604020202020204" pitchFamily="34" charset="0"/>
                <a:cs typeface="Verdana" panose="020B0604030504040204" pitchFamily="34" charset="0"/>
              </a:rPr>
              <a:t>yang</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sangat terkenal dan banyak</a:t>
            </a:r>
            <a:r>
              <a:rPr lang="id-ID" sz="1800" spc="3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dibeli</a:t>
            </a:r>
            <a:r>
              <a:rPr lang="id-ID" sz="1800" spc="15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saat</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ini</a:t>
            </a:r>
            <a:r>
              <a:rPr lang="id-ID" sz="1800" spc="-1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adalah</a:t>
            </a:r>
            <a:r>
              <a:rPr lang="id-ID" sz="1800" spc="-1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yang</a:t>
            </a:r>
            <a:r>
              <a:rPr lang="id-ID" sz="1800" spc="-1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berangkat</a:t>
            </a:r>
            <a:r>
              <a:rPr lang="id-ID" sz="1800" spc="-1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dari</a:t>
            </a:r>
            <a:r>
              <a:rPr lang="id-ID" sz="1800" spc="-11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kebutuhan</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masyarakat.</a:t>
            </a:r>
            <a:r>
              <a:rPr lang="id-ID" sz="1800" spc="-18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Mobil,</a:t>
            </a:r>
            <a:r>
              <a:rPr lang="id-ID" sz="1800" spc="-18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motor,</a:t>
            </a:r>
            <a:r>
              <a:rPr lang="id-ID" sz="1800" spc="-17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telepon</a:t>
            </a:r>
            <a:r>
              <a:rPr lang="id-ID" sz="1800" spc="-18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seluler,</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televisi, internet, provider</a:t>
            </a:r>
            <a:r>
              <a:rPr lang="id-ID" sz="1800" spc="18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seluler,</a:t>
            </a:r>
            <a:r>
              <a:rPr lang="id-ID" sz="1800" spc="6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social</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media,</a:t>
            </a:r>
            <a:r>
              <a:rPr lang="en-US"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beragam</a:t>
            </a:r>
            <a:r>
              <a:rPr lang="en-US" sz="1800" dirty="0">
                <a:solidFill>
                  <a:srgbClr val="231F20"/>
                </a:solidFill>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produk</a:t>
            </a:r>
            <a:r>
              <a:rPr lang="en-US" sz="1800" dirty="0">
                <a:solidFill>
                  <a:srgbClr val="231F20"/>
                </a:solidFill>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elektronik,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hingga beragam gadget</a:t>
            </a:r>
            <a:r>
              <a:rPr lang="id-ID" sz="1800" spc="27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berawal</a:t>
            </a:r>
            <a:r>
              <a:rPr lang="id-ID" sz="1800" spc="9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dari</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kebutuhan</a:t>
            </a:r>
            <a:r>
              <a:rPr lang="id-ID" sz="1800" spc="-2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masyarakat.</a:t>
            </a:r>
            <a:r>
              <a:rPr lang="id-ID" sz="1800" spc="-2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endParaRPr lang="en-US" sz="1800" spc="-225"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L="0" marR="0" lvl="0" indent="0">
              <a:lnSpc>
                <a:spcPct val="98000"/>
              </a:lnSpc>
              <a:spcBef>
                <a:spcPts val="0"/>
              </a:spcBef>
              <a:spcAft>
                <a:spcPts val="0"/>
              </a:spcAft>
              <a:buClr>
                <a:srgbClr val="231F20"/>
              </a:buClr>
              <a:buSzPts val="900"/>
              <a:buNone/>
              <a:tabLst>
                <a:tab pos="822960" algn="l"/>
                <a:tab pos="1222375" algn="l"/>
                <a:tab pos="1878965" algn="l"/>
                <a:tab pos="2437130" algn="l"/>
              </a:tabLst>
            </a:pPr>
            <a:endParaRPr lang="en-US" sz="1800" spc="-225"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R="0" lvl="0">
              <a:lnSpc>
                <a:spcPct val="98000"/>
              </a:lnSpc>
              <a:spcBef>
                <a:spcPts val="0"/>
              </a:spcBef>
              <a:spcAft>
                <a:spcPts val="0"/>
              </a:spcAft>
              <a:buClr>
                <a:srgbClr val="231F20"/>
              </a:buClr>
              <a:buSzPts val="900"/>
              <a:buFont typeface="Wingdings" panose="05000000000000000000" pitchFamily="2" charset="2"/>
              <a:buChar char="§"/>
              <a:tabLst>
                <a:tab pos="822960" algn="l"/>
                <a:tab pos="1222375" algn="l"/>
                <a:tab pos="1878965" algn="l"/>
                <a:tab pos="2437130" algn="l"/>
              </a:tabLst>
            </a:pP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Jika</a:t>
            </a:r>
            <a:r>
              <a:rPr lang="id-ID" sz="1800" spc="-2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ingin</a:t>
            </a:r>
            <a:r>
              <a:rPr lang="id-ID" sz="1800" spc="-2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menjadi</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seorang</a:t>
            </a:r>
            <a:r>
              <a:rPr lang="id-ID" sz="1800" spc="-16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technopreneur</a:t>
            </a:r>
            <a:r>
              <a:rPr lang="id-ID" sz="1800" spc="-15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berangkatlah</a:t>
            </a:r>
            <a:r>
              <a:rPr lang="id-ID" sz="1800" spc="-16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dari</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kebutuhan</a:t>
            </a:r>
            <a:r>
              <a:rPr lang="id-ID" sz="1800" spc="-2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dan</a:t>
            </a:r>
            <a:r>
              <a:rPr lang="id-ID" sz="1800" spc="-2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permasalahan</a:t>
            </a:r>
            <a:r>
              <a:rPr lang="id-ID" sz="1800" spc="-2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masyarakat</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sehingga kita dapat memiliki</a:t>
            </a:r>
            <a:r>
              <a:rPr lang="id-ID" sz="1800" spc="1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ide</a:t>
            </a:r>
            <a:r>
              <a:rPr lang="id-ID" sz="1800" spc="27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atau</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gagasan tertentu</a:t>
            </a:r>
            <a:r>
              <a:rPr lang="id-ID" sz="1800" spc="2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untuk</a:t>
            </a:r>
            <a:r>
              <a:rPr lang="id-ID" sz="1800" spc="27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memberikan</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solusi melalui teknologi yang</a:t>
            </a:r>
            <a:r>
              <a:rPr lang="id-ID" sz="1800" spc="29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dapat</a:t>
            </a:r>
            <a:r>
              <a:rPr lang="id-ID" sz="1800" spc="7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kita</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kembangkan menjadi</a:t>
            </a:r>
            <a:r>
              <a:rPr lang="id-ID" sz="1800" spc="1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suatu</a:t>
            </a:r>
            <a:r>
              <a:rPr lang="id-ID" sz="1800" spc="2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business</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core.</a:t>
            </a:r>
            <a:endParaRPr lang="en-US" sz="1800"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L="0" marR="0" lvl="0" indent="0">
              <a:lnSpc>
                <a:spcPct val="98000"/>
              </a:lnSpc>
              <a:spcBef>
                <a:spcPts val="0"/>
              </a:spcBef>
              <a:spcAft>
                <a:spcPts val="0"/>
              </a:spcAft>
              <a:buClr>
                <a:srgbClr val="231F20"/>
              </a:buClr>
              <a:buSzPts val="900"/>
              <a:buNone/>
              <a:tabLst>
                <a:tab pos="822960" algn="l"/>
                <a:tab pos="1222375" algn="l"/>
                <a:tab pos="1878965" algn="l"/>
                <a:tab pos="2437130" algn="l"/>
              </a:tabLst>
            </a:pP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endParaRPr lang="en-US" sz="1800"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R="0" lvl="0">
              <a:lnSpc>
                <a:spcPct val="98000"/>
              </a:lnSpc>
              <a:spcBef>
                <a:spcPts val="0"/>
              </a:spcBef>
              <a:spcAft>
                <a:spcPts val="0"/>
              </a:spcAft>
              <a:buClr>
                <a:srgbClr val="231F20"/>
              </a:buClr>
              <a:buSzPts val="900"/>
              <a:buFont typeface="Wingdings" panose="05000000000000000000" pitchFamily="2" charset="2"/>
              <a:buChar char="§"/>
              <a:tabLst>
                <a:tab pos="822960" algn="l"/>
                <a:tab pos="1222375" algn="l"/>
                <a:tab pos="1878965" algn="l"/>
                <a:tab pos="2437130" algn="l"/>
              </a:tabLst>
            </a:pP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Hal ini pun menjadikan</a:t>
            </a:r>
            <a:r>
              <a:rPr lang="id-ID" sz="1800" spc="-13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produk</a:t>
            </a:r>
            <a:r>
              <a:rPr lang="id-ID" sz="1800" spc="-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kita</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diminati masyarakat sehingga</a:t>
            </a:r>
            <a:r>
              <a:rPr lang="id-ID" sz="1800" spc="-9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kita</a:t>
            </a:r>
            <a:r>
              <a:rPr lang="id-ID" sz="1800" spc="-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dapat</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terus mengembangkannya menjadi</a:t>
            </a:r>
            <a:r>
              <a:rPr lang="id-ID" sz="1800" spc="-17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lebih</a:t>
            </a:r>
            <a:r>
              <a:rPr lang="en-US" sz="1800" spc="-20" dirty="0">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baik lagi.</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21544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9228F-084B-4C25-8266-632890A0A77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BAA5DC5-BF8E-4C4B-8421-91149DFECB4C}"/>
              </a:ext>
            </a:extLst>
          </p:cNvPr>
          <p:cNvSpPr>
            <a:spLocks noGrp="1"/>
          </p:cNvSpPr>
          <p:nvPr>
            <p:ph idx="1"/>
          </p:nvPr>
        </p:nvSpPr>
        <p:spPr/>
        <p:txBody>
          <a:bodyPr>
            <a:normAutofit lnSpcReduction="10000"/>
          </a:bodyPr>
          <a:lstStyle/>
          <a:p>
            <a:r>
              <a:rPr lang="en-US" dirty="0"/>
              <a:t>2.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Perkaya Diri Dengan Ide</a:t>
            </a:r>
            <a:r>
              <a:rPr lang="id-ID" sz="1800" b="1" spc="1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dan</a:t>
            </a:r>
            <a:r>
              <a:rPr lang="id-ID" sz="1800" b="1" spc="190"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Inspirasi </a:t>
            </a:r>
            <a:endParaRPr lang="en-US"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inspirasi</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merupakan</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awal timbulnya</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era</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sangat kompetitif ini,</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diperlukan</a:t>
            </a:r>
            <a:r>
              <a:rPr lang="id-ID" sz="1800" spc="2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ide</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brilian</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memulai</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mempertahankannya.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hasilkan tidak perlu baru,</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tetapi</a:t>
            </a:r>
            <a:r>
              <a:rPr lang="id-ID" sz="1800" spc="1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inovatif dengan</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memodifikasi</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sesuatu</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yang</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sudah</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menjadikan</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fungsinya</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jauh</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lebih</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baik</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beragam.</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endParaRPr lang="en-US"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inspirasi</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memang</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terkadang</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datang dengan sendirinya,</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namun</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cara</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terbaik</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adalah</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mendatangkan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dan inspirasi itu sendiri.</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endParaRPr lang="en-US"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Caranya</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adalah</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memperkaya wawasan</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a:t>
            </a:r>
            <a:r>
              <a:rPr lang="id-ID" sz="1800" spc="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membaca, mengikuti</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seminar	atau</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workshop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mengenai</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technopreneurship,</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berbincang dengan</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para</a:t>
            </a:r>
            <a:r>
              <a:rPr lang="id-ID" sz="1800" spc="1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secara langsung.</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Hal-hal</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a:t>
            </a:r>
            <a:r>
              <a:rPr lang="id-ID" sz="1800" spc="2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sadari</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tidak</a:t>
            </a:r>
            <a:r>
              <a:rPr lang="id-ID" sz="1800" spc="-1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menimbulkan</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ide orisinal yang dapat kita</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kembangkan</a:t>
            </a:r>
            <a:r>
              <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sebagai bisnis kita sendiri.</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endParaRPr lang="en-US" dirty="0"/>
          </a:p>
        </p:txBody>
      </p:sp>
    </p:spTree>
    <p:extLst>
      <p:ext uri="{BB962C8B-B14F-4D97-AF65-F5344CB8AC3E}">
        <p14:creationId xmlns:p14="http://schemas.microsoft.com/office/powerpoint/2010/main" val="217739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5D3FF-746F-4EBE-A193-E64CEDA66A0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864ECF5-5E09-4EEB-AE81-AA297081DC89}"/>
              </a:ext>
            </a:extLst>
          </p:cNvPr>
          <p:cNvSpPr>
            <a:spLocks noGrp="1"/>
          </p:cNvSpPr>
          <p:nvPr>
            <p:ph idx="1"/>
          </p:nvPr>
        </p:nvSpPr>
        <p:spPr/>
        <p:txBody>
          <a:bodyPr/>
          <a:lstStyle/>
          <a:p>
            <a:r>
              <a:rPr lang="en-US" b="1" dirty="0"/>
              <a:t>3. R</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encanakan Dengan Matang </a:t>
            </a:r>
            <a:r>
              <a:rPr lang="id-ID" sz="1800" b="1" spc="-25" dirty="0">
                <a:solidFill>
                  <a:srgbClr val="231F20"/>
                </a:solidFill>
                <a:effectLst/>
                <a:latin typeface="Arial" panose="020B0604020202020204" pitchFamily="34" charset="0"/>
                <a:ea typeface="Arial" panose="020B0604020202020204" pitchFamily="34" charset="0"/>
                <a:cs typeface="Verdana" panose="020B0604030504040204" pitchFamily="34" charset="0"/>
              </a:rPr>
              <a:t>dan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Lakukan Dengan</a:t>
            </a:r>
            <a:r>
              <a:rPr lang="id-ID" sz="1800" b="1" spc="20" dirty="0">
                <a:solidFill>
                  <a:srgbClr val="231F20"/>
                </a:solidFill>
                <a:effectLst/>
                <a:latin typeface="Arial" panose="020B0604020202020204" pitchFamily="34" charset="0"/>
                <a:ea typeface="Arial" panose="020B060402020202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Cepat</a:t>
            </a:r>
            <a:endParaRPr lang="en-US" sz="1800" b="1" dirty="0">
              <a:effectLst/>
              <a:latin typeface="Verdana" panose="020B0604030504040204" pitchFamily="34" charset="0"/>
              <a:ea typeface="Arial" panose="020B060402020202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Seorang technopreneur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mampu menganalisis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mendesain suatu produk, membuat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strategi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pemasaran,</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menentukan</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harga</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target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menyusun struktur organisasi,</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serta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memegang tanggung jawab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terhadap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seluruh</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proses</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endParaRPr lang="en-US" sz="1800" spc="-75"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Kemampuan</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itulah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dimiliki</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secara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umum dalam membuat suatu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rancangan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(business plan).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Tetapi</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tentu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rencana</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itu</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tidak</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menjadi</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kenyataan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apabila tidak diwujudkan. Jadi,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mulailah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secepatnya atau bahkan sekarang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juga. </a:t>
            </a:r>
            <a:endPar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Mulailah dari hal-hal yang mudah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sederhana seperti mencari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inspirasi,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mendesain</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membuat</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strategi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promosi.</a:t>
            </a:r>
            <a:endParaRPr lang="en-US" dirty="0"/>
          </a:p>
        </p:txBody>
      </p:sp>
    </p:spTree>
    <p:extLst>
      <p:ext uri="{BB962C8B-B14F-4D97-AF65-F5344CB8AC3E}">
        <p14:creationId xmlns:p14="http://schemas.microsoft.com/office/powerpoint/2010/main" val="1410241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0ED3B-A503-49B4-A26F-4E906DCC412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2E61613-930A-44C1-AA9B-6F259D24A733}"/>
              </a:ext>
            </a:extLst>
          </p:cNvPr>
          <p:cNvSpPr>
            <a:spLocks noGrp="1"/>
          </p:cNvSpPr>
          <p:nvPr>
            <p:ph idx="1"/>
          </p:nvPr>
        </p:nvSpPr>
        <p:spPr/>
        <p:txBody>
          <a:bodyPr/>
          <a:lstStyle/>
          <a:p>
            <a:r>
              <a:rPr lang="en-US" b="1" dirty="0"/>
              <a:t>4. </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Tambahkan Value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Pada</a:t>
            </a:r>
            <a:r>
              <a:rPr lang="id-ID" sz="1800" b="1" spc="65" dirty="0">
                <a:solidFill>
                  <a:srgbClr val="231F20"/>
                </a:solidFill>
                <a:effectLst/>
                <a:latin typeface="Arial" panose="020B0604020202020204" pitchFamily="34" charset="0"/>
                <a:ea typeface="Arial" panose="020B060402020202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Produk</a:t>
            </a:r>
            <a:endParaRPr lang="en-US"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 yang kita hasilkan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saja sama persis dengan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wirausahawan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lain.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Tetapi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 satu hal yang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membuat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 produk tertentu lebih disukai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lebih laris dibandingkan produk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lainnya</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serupa, yaitu nilai (value).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Value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kita dapat tambahkan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kepada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tentunya</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beragam</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sesuai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inovasi dan kreativitas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masing-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masing technopreneur. Perlu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diingat,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value yang dijelaskan di sini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bukanlah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mengenai harga (price) melainkan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nilai tambah.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Sebagai contoh kita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menambahkan suatu value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pendidikan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sains dan teknologi pada mobile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games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kita kembangkan dan kita jual </a:t>
            </a:r>
            <a:r>
              <a:rPr lang="id-ID" sz="1800" spc="-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beragam application store.</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Hal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tentu akan menambah nilai jual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terutama kepada masyarakat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menginginkan game yang tidak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hanya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sekedar</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menghibur</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tetapi</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juga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edukatif.</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sz="1800" b="1" dirty="0">
              <a:effectLst/>
              <a:latin typeface="Verdana" panose="020B0604030504040204" pitchFamily="34" charset="0"/>
              <a:ea typeface="Arial" panose="020B060402020202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41603372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59257-E6D2-48DA-A19B-4A1771495EC4}"/>
              </a:ext>
            </a:extLst>
          </p:cNvPr>
          <p:cNvSpPr>
            <a:spLocks noGrp="1"/>
          </p:cNvSpPr>
          <p:nvPr>
            <p:ph type="title"/>
          </p:nvPr>
        </p:nvSpPr>
        <p:spPr>
          <a:xfrm>
            <a:off x="1097280" y="1059543"/>
            <a:ext cx="10058400" cy="2235200"/>
          </a:xfrm>
        </p:spPr>
        <p:txBody>
          <a:bodyPr>
            <a:normAutofit/>
          </a:bodyPr>
          <a:lstStyle/>
          <a:p>
            <a:pPr algn="ctr"/>
            <a:r>
              <a:rPr lang="id-ID" sz="2800" b="1" dirty="0">
                <a:solidFill>
                  <a:schemeClr val="tx1"/>
                </a:solidFill>
                <a:effectLst/>
                <a:latin typeface="Arial" panose="020B0604020202020204" pitchFamily="34" charset="0"/>
                <a:ea typeface="Verdana" panose="020B0604030504040204" pitchFamily="34" charset="0"/>
                <a:cs typeface="Verdana" panose="020B0604030504040204" pitchFamily="34" charset="0"/>
              </a:rPr>
              <a:t>PERANAN TECHNOPRENEURSHIP BAGI MASYARAKAT</a:t>
            </a:r>
            <a:br>
              <a:rPr lang="en-US" sz="1800" dirty="0">
                <a:effectLst/>
                <a:latin typeface="Verdana" panose="020B0604030504040204" pitchFamily="34" charset="0"/>
                <a:ea typeface="Verdana" panose="020B0604030504040204" pitchFamily="34" charset="0"/>
                <a:cs typeface="Verdana" panose="020B0604030504040204" pitchFamily="34" charset="0"/>
              </a:rPr>
            </a:br>
            <a:endParaRPr lang="en-US" dirty="0"/>
          </a:p>
        </p:txBody>
      </p:sp>
    </p:spTree>
    <p:extLst>
      <p:ext uri="{BB962C8B-B14F-4D97-AF65-F5344CB8AC3E}">
        <p14:creationId xmlns:p14="http://schemas.microsoft.com/office/powerpoint/2010/main" val="1339272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C2EBF-77A3-4278-8AF3-5235D3F00EC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45B88EF-CA7B-4DB7-B56C-779F28033671}"/>
              </a:ext>
            </a:extLst>
          </p:cNvPr>
          <p:cNvSpPr>
            <a:spLocks noGrp="1"/>
          </p:cNvSpPr>
          <p:nvPr>
            <p:ph idx="1"/>
          </p:nvPr>
        </p:nvSpPr>
        <p:spPr/>
        <p:txBody>
          <a:bodyPr/>
          <a:lstStyle/>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Technopreneurship tidak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hanya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bermanfaat dalam </a:t>
            </a:r>
            <a:r>
              <a:rPr lang="id-ID" sz="1800" spc="-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pengembangan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industri-industri besar dan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canggih,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tetapi juga dapat diarahkan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memberikan</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manfaat</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kepada</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masyarakat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memiliki kemampuan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ekonomi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lemah dan untuk meningkatkan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kualitas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hidup mereka. </a:t>
            </a:r>
            <a:endPar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demikian,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technopreneurship diharapkan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mendukung pembangunan</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berkelanjutan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(sustainable development).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Menurut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Suparno et al (2008),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technopreneurship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memberikan</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memiliki</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manfaat</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dampak, baik secara ekonomi,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sosial,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maupun lingkungan</a:t>
            </a:r>
            <a:endParaRPr lang="en-US" dirty="0"/>
          </a:p>
        </p:txBody>
      </p:sp>
    </p:spTree>
    <p:extLst>
      <p:ext uri="{BB962C8B-B14F-4D97-AF65-F5344CB8AC3E}">
        <p14:creationId xmlns:p14="http://schemas.microsoft.com/office/powerpoint/2010/main" val="3367979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5B034-201E-41A2-B628-E1D5742E405E}"/>
              </a:ext>
            </a:extLst>
          </p:cNvPr>
          <p:cNvSpPr>
            <a:spLocks noGrp="1"/>
          </p:cNvSpPr>
          <p:nvPr>
            <p:ph type="title"/>
          </p:nvPr>
        </p:nvSpPr>
        <p:spPr>
          <a:xfrm>
            <a:off x="1066800" y="2591526"/>
            <a:ext cx="10058400" cy="837474"/>
          </a:xfrm>
        </p:spPr>
        <p:txBody>
          <a:bodyPr>
            <a:normAutofit/>
          </a:bodyPr>
          <a:lstStyle/>
          <a:p>
            <a:pPr algn="ctr"/>
            <a:r>
              <a:rPr lang="en-US" sz="3200" b="1" dirty="0"/>
              <a:t>MENJADI SEOARANG TECHNOPRENUERSHIP</a:t>
            </a:r>
          </a:p>
        </p:txBody>
      </p:sp>
    </p:spTree>
    <p:extLst>
      <p:ext uri="{BB962C8B-B14F-4D97-AF65-F5344CB8AC3E}">
        <p14:creationId xmlns:p14="http://schemas.microsoft.com/office/powerpoint/2010/main" val="23898375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5BDCE-5144-4A02-A435-4242CEABA31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B4F3FDA-5020-4827-8443-B8711D569504}"/>
              </a:ext>
            </a:extLst>
          </p:cNvPr>
          <p:cNvSpPr>
            <a:spLocks noGrp="1"/>
          </p:cNvSpPr>
          <p:nvPr>
            <p:ph idx="1"/>
          </p:nvPr>
        </p:nvSpPr>
        <p:spPr/>
        <p:txBody>
          <a:bodyPr/>
          <a:lstStyle/>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Dampaknya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secara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ekonomi</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adalah:</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Meningkatkan efisiensi dan produktivitas. </a:t>
            </a:r>
            <a:endParaRPr lang="en-US" sz="1800"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Meningkatkan pendapatan.</a:t>
            </a:r>
            <a:endParaRPr lang="en-US" sz="1800" spc="-10" dirty="0">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Menciptakan lapangan kerja</a:t>
            </a:r>
            <a:r>
              <a:rPr lang="id-ID" sz="1800" spc="-1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baru.</a:t>
            </a:r>
            <a:endParaRPr lang="en-US" sz="1800" spc="-10" dirty="0">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Menggerakkan dan menciptakan peluang bisnis pada sektor-sektor ekonomi yang</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lain.</a:t>
            </a:r>
            <a:endParaRPr lang="en-US" sz="1800" spc="-10" dirty="0">
              <a:effectLst/>
              <a:latin typeface="Verdana" panose="020B0604030504040204" pitchFamily="34" charset="0"/>
              <a:ea typeface="Georgia" panose="02040502050405020303" pitchFamily="18" charset="0"/>
              <a:cs typeface="Georgia" panose="02040502050405020303" pitchFamily="18" charset="0"/>
            </a:endParaRPr>
          </a:p>
          <a:p>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6888907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1E2BD-4B6B-463E-8F63-369698CAA7D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3265CE1-1C4F-483B-B864-DA0FE3706F98}"/>
              </a:ext>
            </a:extLst>
          </p:cNvPr>
          <p:cNvSpPr>
            <a:spLocks noGrp="1"/>
          </p:cNvSpPr>
          <p:nvPr>
            <p:ph idx="1"/>
          </p:nvPr>
        </p:nvSpPr>
        <p:spPr/>
        <p:txBody>
          <a:bodyPr/>
          <a:lstStyle/>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Manfaat dari segi sosial diantaranya adalah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mampu membentuk budaya baru yang lebih produktif, dan berkontribusi dalam memberikan solusi pada penyelesaian masalah-masalah sosial.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endParaRPr lang="en-US" sz="1800" i="1"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r>
              <a:rPr lang="id-ID"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Manfaat dari segi lingkungan antara lain adalah:</a:t>
            </a:r>
            <a:endParaRPr lang="en-US"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Memanfaatkan bahan baku dari </a:t>
            </a:r>
            <a:r>
              <a:rPr lang="id-ID" sz="1800" spc="-1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sumber </a:t>
            </a:r>
            <a:r>
              <a:rPr lang="id-ID" sz="1800"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daya alam Indonesia secara lebih produktif.</a:t>
            </a:r>
            <a:endParaRPr lang="en-US" sz="1800" spc="-10"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Meningkatkan efisiensi</a:t>
            </a:r>
            <a:r>
              <a:rPr lang="id-ID" sz="1800" spc="-12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penggunaan sumber daya terutama sumberdaya energi.</a:t>
            </a:r>
            <a:endParaRPr lang="en-US" sz="1800" spc="-10" dirty="0">
              <a:effectLst/>
              <a:latin typeface="Verdana" panose="020B0604030504040204" pitchFamily="34" charset="0"/>
              <a:ea typeface="Georgia" panose="02040502050405020303" pitchFamily="18" charset="0"/>
              <a:cs typeface="Georgia" panose="02040502050405020303" pitchFamily="18" charset="0"/>
            </a:endParaRPr>
          </a:p>
          <a:p>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972388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58EC1-58C0-4A6F-B2DA-D9632B275D0C}"/>
              </a:ext>
            </a:extLst>
          </p:cNvPr>
          <p:cNvSpPr>
            <a:spLocks noGrp="1"/>
          </p:cNvSpPr>
          <p:nvPr>
            <p:ph type="title"/>
          </p:nvPr>
        </p:nvSpPr>
        <p:spPr>
          <a:xfrm>
            <a:off x="1097280" y="286603"/>
            <a:ext cx="10058400" cy="1135797"/>
          </a:xfrm>
        </p:spPr>
        <p:txBody>
          <a:bodyPr/>
          <a:lstStyle/>
          <a:p>
            <a:endParaRPr lang="en-US" dirty="0"/>
          </a:p>
        </p:txBody>
      </p:sp>
      <p:sp>
        <p:nvSpPr>
          <p:cNvPr id="3" name="Content Placeholder 2">
            <a:extLst>
              <a:ext uri="{FF2B5EF4-FFF2-40B4-BE49-F238E27FC236}">
                <a16:creationId xmlns:a16="http://schemas.microsoft.com/office/drawing/2014/main" id="{1A657033-3744-4D69-9886-CB8D82548623}"/>
              </a:ext>
            </a:extLst>
          </p:cNvPr>
          <p:cNvSpPr>
            <a:spLocks noGrp="1"/>
          </p:cNvSpPr>
          <p:nvPr>
            <p:ph idx="1"/>
          </p:nvPr>
        </p:nvSpPr>
        <p:spPr/>
        <p:txBody>
          <a:bodyPr>
            <a:normAutofit lnSpcReduction="10000"/>
          </a:bodyPr>
          <a:lstStyle/>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Agar invensi dan inovasi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memberikan manfaat bagi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masyarakat,</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terdapat beberapa kriteria yang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digunakan untuk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mengembangkan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invensi</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inovasi</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agar</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bermanfaat</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masyarakat,</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kriteria</a:t>
            </a:r>
            <a:r>
              <a:rPr lang="id-ID" sz="1800" i="1"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a:t>
            </a:r>
            <a:r>
              <a:rPr lang="id-ID" sz="1800" i="1"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adalah</a:t>
            </a:r>
            <a:r>
              <a:rPr lang="id-ID" sz="1800" i="1"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en-US"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emberikan performansi solusi</a:t>
            </a:r>
            <a:r>
              <a:rPr lang="id-ID" sz="1800" spc="-2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lebih</a:t>
            </a:r>
            <a:r>
              <a:rPr lang="en-US"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baik dan lebih efisien.</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Menjawab permasalahan dan memenuhi karakteristik kebutuhan masyarakat.</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Merupakan ide</a:t>
            </a:r>
            <a:r>
              <a:rPr lang="id-ID" sz="1800" spc="-1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orisinal.</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Dapat diterapkan ke pasar dan memenuhi kriteria kelayakan</a:t>
            </a:r>
            <a:r>
              <a:rPr lang="id-ID" sz="1800" spc="-8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ekonomi.</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Memiliki skala pasar dan skala manfaat yang memadai.</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Dapat dipasarkan sebagai produk </a:t>
            </a:r>
            <a:r>
              <a:rPr lang="id-ID" sz="1800" spc="-2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atau </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jasa.</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Meningkatkan produktivitas, pendapatan, dan lapangan kerja </a:t>
            </a:r>
            <a:r>
              <a:rPr lang="id-ID" sz="1800" spc="-2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bagi </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masyarakat.</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endParaRPr lang="en-US" dirty="0"/>
          </a:p>
        </p:txBody>
      </p:sp>
    </p:spTree>
    <p:extLst>
      <p:ext uri="{BB962C8B-B14F-4D97-AF65-F5344CB8AC3E}">
        <p14:creationId xmlns:p14="http://schemas.microsoft.com/office/powerpoint/2010/main" val="1916050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8DFC6-3FF3-43BF-B46E-33C34E83354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E0D2CE8-52FC-4ED1-8AFB-D3248EABF475}"/>
              </a:ext>
            </a:extLst>
          </p:cNvPr>
          <p:cNvSpPr>
            <a:spLocks noGrp="1"/>
          </p:cNvSpPr>
          <p:nvPr>
            <p:ph idx="1"/>
          </p:nvPr>
        </p:nvSpPr>
        <p:spPr/>
        <p:txBody>
          <a:bodyPr/>
          <a:lstStyle/>
          <a:p>
            <a:r>
              <a:rPr lang="id-ID" sz="180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Menjadi seorang technopreneur jika dilihat dari dua peranan yang dibebankan bagi seorang technopreneur untuk memahami teknologi sekaligus menanamkan jiwa entrepreneurship bukanlah sebuah perkara yang mudah, untuk menjadi seorang technopreneur yang berhasil, setidaknya harus menguasai:</a:t>
            </a:r>
            <a:endParaRPr lang="en-US" sz="1800" dirty="0">
              <a:solidFill>
                <a:schemeClr val="tx1"/>
              </a:solidFill>
              <a:effectLst/>
              <a:latin typeface="Georgia" panose="02040502050405020303" pitchFamily="18" charset="0"/>
              <a:ea typeface="Verdana" panose="020B0604030504040204" pitchFamily="34" charset="0"/>
              <a:cs typeface="Verdana" panose="020B0604030504040204" pitchFamily="34" charset="0"/>
            </a:endParaRPr>
          </a:p>
          <a:p>
            <a:r>
              <a:rPr lang="en-US" sz="1800" dirty="0">
                <a:solidFill>
                  <a:schemeClr val="tx1"/>
                </a:solidFill>
                <a:latin typeface="Georgia" panose="02040502050405020303" pitchFamily="18" charset="0"/>
                <a:ea typeface="Verdana" panose="020B0604030504040204" pitchFamily="34" charset="0"/>
                <a:cs typeface="Verdana" panose="020B0604030504040204" pitchFamily="34" charset="0"/>
              </a:rPr>
              <a:t>1.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endPar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en-US" sz="1800" spc="-15" dirty="0" err="1">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a:t>
            </a:r>
            <a:r>
              <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memegang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peranan	penting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perkembangan dunia modern</a:t>
            </a:r>
            <a:r>
              <a:rPr lang="id-ID" sz="1800" spc="-2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seperti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saat ini, kemunculan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baru secara terus menerus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penerapan teknologi yang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semakin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banyak</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menyebar</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membutuhkan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inovasi yang berkelanjutan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agar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penggunaan teknologi dapat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tepat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guna dan mencapai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sasarannya. </a:t>
            </a:r>
            <a:endParaRPr lang="en-US" sz="1800" spc="-20"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Pembelajaran tentang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membutuhkan dukungan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sumber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manusia, dalam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hal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ini bisa dipelajari di universitas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perguruan tinggi</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endParaRPr lang="en-US" sz="18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202480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E40F3-A0D0-4A7B-B66E-D873904396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5D6F6BD-9741-4D6F-8A9E-129B6FD34A7B}"/>
              </a:ext>
            </a:extLst>
          </p:cNvPr>
          <p:cNvSpPr>
            <a:spLocks noGrp="1"/>
          </p:cNvSpPr>
          <p:nvPr>
            <p:ph idx="1"/>
          </p:nvPr>
        </p:nvSpPr>
        <p:spPr/>
        <p:txBody>
          <a:bodyPr/>
          <a:lstStyle/>
          <a:p>
            <a:pPr>
              <a:buFont typeface="Wingdings" panose="05000000000000000000" pitchFamily="2" charset="2"/>
              <a:buChar char="§"/>
            </a:pP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merupakan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mengolah sesuatu agar</a:t>
            </a:r>
            <a:r>
              <a:rPr lang="id-ID" sz="1800" spc="-1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terjadi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efisiensi biaya dan waktu sehingga dapat menghasilkan produk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berkualitas dengan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memperhatikan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kebutuhan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solusi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permasalahan,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perkembangan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aplikasi, perbaikan efektivitas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efisiensi produksi serta </a:t>
            </a:r>
            <a:r>
              <a:rPr lang="id-ID" sz="1800" spc="-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modernisasi. </a:t>
            </a:r>
            <a:endParaRPr lang="en-US" sz="1800" spc="-1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Seorang technopreneur tak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pernah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hanya cukup mempelajari satu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dua teknologi saja, melainkan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peka terhadap inovasi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dibutuhkan ide kreatif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mendukungnya.</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2756189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A2EF0-16F9-4004-8F44-8DDF40361C3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77F42E4-23D1-4425-9268-E9728C9293C9}"/>
              </a:ext>
            </a:extLst>
          </p:cNvPr>
          <p:cNvSpPr>
            <a:spLocks noGrp="1"/>
          </p:cNvSpPr>
          <p:nvPr>
            <p:ph idx="1"/>
          </p:nvPr>
        </p:nvSpPr>
        <p:spPr/>
        <p:txBody>
          <a:bodyPr/>
          <a:lstStyle/>
          <a:p>
            <a:r>
              <a:rPr lang="en-US" dirty="0"/>
              <a:t>2.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Entrepreneurship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P</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roses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mengorganisasikan dan  mengelola  resiko untuk sebuah bisnis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mengidentifikasi dan mengevaluasi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menemukan solusi-solusi untuk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mengisi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peluang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mengelola sumber </a:t>
            </a:r>
            <a:r>
              <a:rPr lang="id-ID" sz="1800" spc="-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diperlukan,</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mengelola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risiko</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berhubungan dengan</a:t>
            </a:r>
            <a:r>
              <a:rPr lang="id-ID" sz="1800" spc="-1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bisnisnya.</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4046750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C1FCD-D71C-42E2-AA31-94C414B5E57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9FAACB3-46B8-40ED-91C9-F6AC996A9734}"/>
              </a:ext>
            </a:extLst>
          </p:cNvPr>
          <p:cNvSpPr>
            <a:spLocks noGrp="1"/>
          </p:cNvSpPr>
          <p:nvPr>
            <p:ph idx="1"/>
          </p:nvPr>
        </p:nvSpPr>
        <p:spPr/>
        <p:txBody>
          <a:bodyPr/>
          <a:lstStyle/>
          <a:p>
            <a:pPr marL="0" indent="0">
              <a:buNone/>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mengembangkan</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jiwa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entrepreneurship dibutuhkan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beberapa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tahapan</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Internallization</a:t>
            </a:r>
            <a:endParaRPr lang="en-US" sz="1800" i="1"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adalah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tahapan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penanaman jiwa entrepreneurship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melalui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konstruksi pengetahuan tentang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jiwa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entrepreneurial serta medan dalam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usaha.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tahap ini lebih menekankan</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tentang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kewirausahaan dan pengenalan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tentang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urgensinya.</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Paradigm Alteration</a:t>
            </a:r>
            <a:endParaRPr lang="en-US" sz="1800" i="1"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perubahan paradigma umum. Pola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pikir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pragmatis dan instan harus diubah</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memberikan</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pemahaman</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bahwa</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unit</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usaha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riil sangat diperlukan untuk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menstimulus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perkembangan perekonomian negara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jiwa entrepreneurship berperan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penting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membangun usaha</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217068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155FD-D1EC-42EE-BC7A-56B2D2CADA7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CB8608D-9DC6-46A0-B982-D63A1EF6088F}"/>
              </a:ext>
            </a:extLst>
          </p:cNvPr>
          <p:cNvSpPr>
            <a:spLocks noGrp="1"/>
          </p:cNvSpPr>
          <p:nvPr>
            <p:ph idx="1"/>
          </p:nvPr>
        </p:nvSpPr>
        <p:spPr/>
        <p:txBody>
          <a:bodyPr/>
          <a:lstStyle/>
          <a:p>
            <a:pPr>
              <a:buFont typeface="Wingdings" panose="05000000000000000000" pitchFamily="2" charset="2"/>
              <a:buChar char="§"/>
            </a:pPr>
            <a:r>
              <a:rPr lang="id-ID"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Spirit</a:t>
            </a:r>
            <a:r>
              <a:rPr lang="id-ID" sz="1800" i="1"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Initiation</a:t>
            </a:r>
            <a:endParaRPr lang="en-US" sz="1800" i="1"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pengetahuan dan paradigma telah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terbentuk,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diperlukan sebuah inisiasi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semangat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mengkatalisasi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gerakan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pembangunan unit usaha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Inisiasi</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ini</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memberikan</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bantuan berupa modal awal yang disertai monitoring</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selanjutnya.</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Competition</a:t>
            </a:r>
            <a:endParaRPr lang="en-US" sz="1800" i="1"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Tentunya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dunia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tak dapat dilepaskan dari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kompetisi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para pesaing yang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selalu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berlomba-lomba dalam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menghadirkan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nilai tambah dan produk baru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bersaing. Seorang entrepreneur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sigap dalam sebuah kompetisi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tidak</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ketinggalan.</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669179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AE69E-6005-4A70-B74C-D01684B13B67}"/>
              </a:ext>
            </a:extLst>
          </p:cNvPr>
          <p:cNvSpPr>
            <a:spLocks noGrp="1"/>
          </p:cNvSpPr>
          <p:nvPr>
            <p:ph type="title"/>
          </p:nvPr>
        </p:nvSpPr>
        <p:spPr>
          <a:xfrm>
            <a:off x="377371" y="2946399"/>
            <a:ext cx="11713029" cy="1262742"/>
          </a:xfrm>
        </p:spPr>
        <p:txBody>
          <a:bodyPr>
            <a:normAutofit fontScale="90000"/>
          </a:bodyPr>
          <a:lstStyle/>
          <a:p>
            <a:pPr marL="1706245" marR="3523615">
              <a:lnSpc>
                <a:spcPct val="103000"/>
              </a:lnSpc>
              <a:spcBef>
                <a:spcPts val="605"/>
              </a:spcBef>
              <a:spcAft>
                <a:spcPts val="0"/>
              </a:spcAft>
            </a:pPr>
            <a:r>
              <a:rPr lang="en-US" sz="27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I</a:t>
            </a:r>
            <a:r>
              <a:rPr lang="id-ID" sz="27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NVENSI, INOVASI &amp;</a:t>
            </a:r>
            <a:r>
              <a:rPr lang="en-US" sz="2700" b="1"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27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TECHNOPRENEUR</a:t>
            </a:r>
            <a:br>
              <a:rPr lang="en-US" sz="1800" dirty="0">
                <a:effectLst/>
                <a:latin typeface="Verdana" panose="020B0604030504040204" pitchFamily="34" charset="0"/>
                <a:ea typeface="Verdana" panose="020B0604030504040204" pitchFamily="34" charset="0"/>
                <a:cs typeface="Verdana" panose="020B0604030504040204" pitchFamily="34" charset="0"/>
              </a:rPr>
            </a:br>
            <a:endParaRPr lang="en-US" dirty="0"/>
          </a:p>
        </p:txBody>
      </p:sp>
    </p:spTree>
    <p:extLst>
      <p:ext uri="{BB962C8B-B14F-4D97-AF65-F5344CB8AC3E}">
        <p14:creationId xmlns:p14="http://schemas.microsoft.com/office/powerpoint/2010/main" val="4029025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D69A9-7C0E-41E9-8ED8-838359F7FA3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B5DCC20-F259-48E4-983B-54F753777009}"/>
              </a:ext>
            </a:extLst>
          </p:cNvPr>
          <p:cNvSpPr>
            <a:spLocks noGrp="1"/>
          </p:cNvSpPr>
          <p:nvPr>
            <p:ph idx="1"/>
          </p:nvPr>
        </p:nvSpPr>
        <p:spPr/>
        <p:txBody>
          <a:bodyPr/>
          <a:lstStyle/>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Berbagai kemajuan yang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dicapai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diawali dengan riset dan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temuan-</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temuan baru dalam bidang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(invensi) yang kemudian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dikembangkan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sedemikan rupa sehingga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memberikan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keuntungan bagi penciptanya </a:t>
            </a:r>
            <a:r>
              <a:rPr lang="id-ID" sz="1800" spc="-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masyarakat penggunanya.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Fenomena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perkembangan bisnis dalam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bidang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diawali dari ide-ide kreatif </a:t>
            </a:r>
            <a:r>
              <a:rPr lang="id-ID" sz="18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beberapa pusat penelitian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(kebanyakan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 Perguruan Tinggi) yang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mampu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dikembangkan,  sehingga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memiliki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nilai jual di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endPar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Penggagas ide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pencipta produk dalam bidang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 sering disebut dengan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nama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 (teknopreneur),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karena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 mampu menggabungkan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antara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ilmu pengetahuan yang dimiliki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melalui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kreasi/ide</a:t>
            </a:r>
            <a:r>
              <a:rPr lang="id-ID" sz="1800" spc="-1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a:t>
            </a:r>
            <a:r>
              <a:rPr lang="id-ID" sz="1800" spc="-1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diciptakan</a:t>
            </a:r>
            <a:r>
              <a:rPr lang="id-ID" sz="1800" spc="-1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kemampuan berwirausaha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melalui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penjualan</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dihasilkan</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a:t>
            </a:r>
            <a:endParaRPr lang="en-US" dirty="0"/>
          </a:p>
        </p:txBody>
      </p:sp>
    </p:spTree>
    <p:extLst>
      <p:ext uri="{BB962C8B-B14F-4D97-AF65-F5344CB8AC3E}">
        <p14:creationId xmlns:p14="http://schemas.microsoft.com/office/powerpoint/2010/main" val="2560514892"/>
      </p:ext>
    </p:extLst>
  </p:cSld>
  <p:clrMapOvr>
    <a:masterClrMapping/>
  </p:clrMapOvr>
</p:sld>
</file>

<file path=ppt/theme/theme1.xml><?xml version="1.0" encoding="utf-8"?>
<a:theme xmlns:a="http://schemas.openxmlformats.org/drawingml/2006/main" name="Retrospec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98</TotalTime>
  <Words>1411</Words>
  <Application>Microsoft Office PowerPoint</Application>
  <PresentationFormat>Widescreen</PresentationFormat>
  <Paragraphs>78</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Georgia</vt:lpstr>
      <vt:lpstr>Verdana</vt:lpstr>
      <vt:lpstr>Wingdings</vt:lpstr>
      <vt:lpstr>Retrospect</vt:lpstr>
      <vt:lpstr>TECHNOPRENEURSHIP</vt:lpstr>
      <vt:lpstr>MENJADI SEOARANG TECHNOPRENUERSHIP</vt:lpstr>
      <vt:lpstr>PowerPoint Presentation</vt:lpstr>
      <vt:lpstr>PowerPoint Presentation</vt:lpstr>
      <vt:lpstr>PowerPoint Presentation</vt:lpstr>
      <vt:lpstr>PowerPoint Presentation</vt:lpstr>
      <vt:lpstr>PowerPoint Presentation</vt:lpstr>
      <vt:lpstr>INVENSI, INOVASI &amp; TECHNOPRENEUR </vt:lpstr>
      <vt:lpstr>PowerPoint Presentation</vt:lpstr>
      <vt:lpstr>PowerPoint Presentation</vt:lpstr>
      <vt:lpstr>PowerPoint Presentation</vt:lpstr>
      <vt:lpstr>PowerPoint Presentation</vt:lpstr>
      <vt:lpstr>LANDASAN TECHNOPRENUERSHIP</vt:lpstr>
      <vt:lpstr>PowerPoint Presentation</vt:lpstr>
      <vt:lpstr>PowerPoint Presentation</vt:lpstr>
      <vt:lpstr>PowerPoint Presentation</vt:lpstr>
      <vt:lpstr>PowerPoint Presentation</vt:lpstr>
      <vt:lpstr>PERANAN TECHNOPRENEURSHIP BAGI MASYARAKAT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TECHNOPRENEURSHIP</dc:title>
  <dc:creator>syaifullah syaifullah</dc:creator>
  <cp:lastModifiedBy>syaifullah syaifullah</cp:lastModifiedBy>
  <cp:revision>8</cp:revision>
  <dcterms:created xsi:type="dcterms:W3CDTF">2021-03-01T05:28:57Z</dcterms:created>
  <dcterms:modified xsi:type="dcterms:W3CDTF">2021-03-22T15:50:00Z</dcterms:modified>
</cp:coreProperties>
</file>