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32"/>
  </p:notesMasterIdLst>
  <p:sldIdLst>
    <p:sldId id="257" r:id="rId2"/>
    <p:sldId id="256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76" r:id="rId11"/>
    <p:sldId id="266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7" r:id="rId21"/>
    <p:sldId id="278" r:id="rId22"/>
    <p:sldId id="279" r:id="rId23"/>
    <p:sldId id="280" r:id="rId24"/>
    <p:sldId id="281" r:id="rId25"/>
    <p:sldId id="282" r:id="rId26"/>
    <p:sldId id="283" r:id="rId27"/>
    <p:sldId id="284" r:id="rId28"/>
    <p:sldId id="285" r:id="rId29"/>
    <p:sldId id="286" r:id="rId30"/>
    <p:sldId id="287" r:id="rId3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728" autoAdjust="0"/>
  </p:normalViewPr>
  <p:slideViewPr>
    <p:cSldViewPr>
      <p:cViewPr varScale="1">
        <p:scale>
          <a:sx n="75" d="100"/>
          <a:sy n="75" d="100"/>
        </p:scale>
        <p:origin x="-123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91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491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91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491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3D0EA8B-2D21-4812-B082-5965083848F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30307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E9E661-D237-40FF-B691-68AADFE019B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E215B8-DFE2-415E-8BAF-662199E457E7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4DFC8-94E6-4FA7-A84E-4E7D3912FF5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7450E8-146B-41EA-B112-727EC04F270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DA1272-C728-4C86-ADB8-7115573D16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DBCCF1-2AF4-42DC-9AC3-ACEF26903372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CE0492-8523-4BF5-A365-E1DDC2A9466D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04366D-DC31-44F9-8966-2C5AEBDC952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449605-D2C5-4E02-915F-758732558F7B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7054A2A-15DF-42AD-B346-0F5AAB2CD021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6D7069-24AA-4F7E-A251-44DC57832593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r>
              <a:rPr lang="en-GB" smtClean="0"/>
              <a:t>waniwatining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E4781575-0BBB-4BB7-ACBC-3896CBDF3CA4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ransition spd="med">
    <p:split/>
  </p:transition>
  <p:timing>
    <p:tnLst>
      <p:par>
        <p:cTn id="1" dur="indefinite" restart="never" nodeType="tmRoot"/>
      </p:par>
    </p:tnLst>
  </p:timing>
  <p:hf hdr="0" dt="0"/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3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/>
              <a:t>BAB V</a:t>
            </a:r>
            <a:br>
              <a:rPr lang="en-US"/>
            </a:br>
            <a:r>
              <a:rPr lang="en-US" sz="4000"/>
              <a:t>ALGORITMA DAN BILANGAN BULAT</a:t>
            </a:r>
            <a:endParaRPr lang="en-GB"/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>
            <a:normAutofit lnSpcReduction="10000"/>
          </a:bodyPr>
          <a:lstStyle/>
          <a:p>
            <a:pPr>
              <a:buFontTx/>
              <a:buNone/>
            </a:pPr>
            <a:r>
              <a:rPr lang="en-US" sz="3600" b="1"/>
              <a:t>A. ALGORITMA</a:t>
            </a:r>
            <a:r>
              <a:rPr lang="en-US" sz="2800"/>
              <a:t>	</a:t>
            </a:r>
          </a:p>
          <a:p>
            <a:pPr>
              <a:buFontTx/>
              <a:buNone/>
            </a:pPr>
            <a:r>
              <a:rPr lang="en-US" sz="2800"/>
              <a:t>	Sebuah masalah dipecahkan dengan mendekskripsikan langkah-langkah penyelesaiannya. Urutan penyelesaian masalah ini dinamakan </a:t>
            </a:r>
            <a:r>
              <a:rPr lang="en-US" sz="2800" i="1"/>
              <a:t>Algoritma.</a:t>
            </a:r>
            <a:r>
              <a:rPr lang="en-US" sz="2800"/>
              <a:t> </a:t>
            </a:r>
          </a:p>
          <a:p>
            <a:pPr>
              <a:buFontTx/>
              <a:buNone/>
            </a:pPr>
            <a:r>
              <a:rPr lang="en-US" sz="2800"/>
              <a:t>	</a:t>
            </a:r>
            <a:r>
              <a:rPr lang="en-US" sz="2800" b="1"/>
              <a:t>Definisi Algoritma :</a:t>
            </a:r>
          </a:p>
          <a:p>
            <a:pPr>
              <a:buFontTx/>
              <a:buNone/>
            </a:pPr>
            <a:r>
              <a:rPr lang="en-US" sz="2800"/>
              <a:t>	Algoritma adalah urutan langkah-langkah logis penyelesaian masalah yang disusun secara sistematis.</a:t>
            </a:r>
            <a:endParaRPr lang="en-GB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3D2C86-C931-4DD2-95C3-19BCB82A34A8}" type="slidenum">
              <a:rPr lang="en-GB"/>
              <a:pPr/>
              <a:t>1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autoUpdateAnimBg="0"/>
      <p:bldP spid="6147" grpId="0" build="p" autoUpdateAnimBg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Misalkan</a:t>
            </a:r>
            <a:r>
              <a:rPr lang="en-US" dirty="0"/>
              <a:t> m </a:t>
            </a:r>
            <a:r>
              <a:rPr lang="en-US" dirty="0" err="1"/>
              <a:t>dan</a:t>
            </a:r>
            <a:r>
              <a:rPr lang="en-US" dirty="0"/>
              <a:t> 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n &gt; 0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:</a:t>
            </a:r>
          </a:p>
          <a:p>
            <a:pPr>
              <a:buFontTx/>
              <a:buNone/>
            </a:pPr>
            <a:r>
              <a:rPr lang="en-US" dirty="0"/>
              <a:t>	m = </a:t>
            </a:r>
            <a:r>
              <a:rPr lang="en-US" dirty="0" err="1"/>
              <a:t>nq</a:t>
            </a:r>
            <a:r>
              <a:rPr lang="en-US" dirty="0"/>
              <a:t> + r , 0 </a:t>
            </a:r>
            <a:r>
              <a:rPr lang="en-US" b="1" dirty="0">
                <a:sym typeface="Symbol" pitchFamily="18" charset="2"/>
              </a:rPr>
              <a:t></a:t>
            </a:r>
            <a:r>
              <a:rPr lang="en-US" dirty="0"/>
              <a:t> r &lt;n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maka</a:t>
            </a:r>
            <a:r>
              <a:rPr lang="en-US" dirty="0"/>
              <a:t> PBB (</a:t>
            </a:r>
            <a:r>
              <a:rPr lang="en-US" dirty="0" err="1"/>
              <a:t>m,n</a:t>
            </a:r>
            <a:r>
              <a:rPr lang="en-US" dirty="0"/>
              <a:t>) = PBB (</a:t>
            </a:r>
            <a:r>
              <a:rPr lang="en-US" dirty="0" err="1"/>
              <a:t>n,r</a:t>
            </a:r>
            <a:r>
              <a:rPr lang="en-US" dirty="0"/>
              <a:t>)</a:t>
            </a:r>
          </a:p>
          <a:p>
            <a:pPr>
              <a:buFontTx/>
              <a:buNone/>
            </a:pPr>
            <a:r>
              <a:rPr lang="en-US" dirty="0"/>
              <a:t>	</a:t>
            </a:r>
            <a:endParaRPr lang="en-US" b="1" u="sng" dirty="0"/>
          </a:p>
          <a:p>
            <a:pPr>
              <a:buFontTx/>
              <a:buNone/>
            </a:pPr>
            <a:endParaRPr lang="en-GB" b="1" dirty="0"/>
          </a:p>
          <a:p>
            <a:pPr>
              <a:buFontTx/>
              <a:buNone/>
            </a:pPr>
            <a:endParaRPr lang="en-GB" b="1" u="sng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BCA39-AEBD-47D0-A629-231814CCBF17}" type="slidenum">
              <a:rPr lang="en-GB"/>
              <a:pPr/>
              <a:t>10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66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66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3. ALGORITMA EUCLIDEAN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AutoNum type="arabicPeriod"/>
            </a:pPr>
            <a:r>
              <a:rPr lang="en-US" sz="2800"/>
              <a:t>Jika 	n = 0, maka </a:t>
            </a:r>
          </a:p>
          <a:p>
            <a:pPr>
              <a:buFontTx/>
              <a:buNone/>
            </a:pPr>
            <a:r>
              <a:rPr lang="en-US" sz="2800"/>
              <a:t>			m adalah PBB (m,n); </a:t>
            </a:r>
          </a:p>
          <a:p>
            <a:pPr>
              <a:buFontTx/>
              <a:buNone/>
            </a:pPr>
            <a:r>
              <a:rPr lang="en-US" sz="2800"/>
              <a:t>			stop. </a:t>
            </a:r>
          </a:p>
          <a:p>
            <a:pPr>
              <a:buFontTx/>
              <a:buNone/>
            </a:pPr>
            <a:r>
              <a:rPr lang="en-US" sz="2800"/>
              <a:t>		Tetapi jika  n </a:t>
            </a:r>
            <a:r>
              <a:rPr lang="en-US" sz="2800">
                <a:sym typeface="Symbol" pitchFamily="18" charset="2"/>
              </a:rPr>
              <a:t> 0</a:t>
            </a:r>
          </a:p>
          <a:p>
            <a:pPr>
              <a:buFontTx/>
              <a:buNone/>
            </a:pPr>
            <a:r>
              <a:rPr lang="en-US" sz="2800">
                <a:sym typeface="Symbol" pitchFamily="18" charset="2"/>
              </a:rPr>
              <a:t>			 lanjutkan ke langkah 2.</a:t>
            </a:r>
          </a:p>
          <a:p>
            <a:pPr>
              <a:buFontTx/>
              <a:buAutoNum type="arabicPeriod" startAt="2"/>
            </a:pPr>
            <a:r>
              <a:rPr lang="en-US" sz="2800"/>
              <a:t>Bagilah m dengan n dan misalkan r adalah sisanya.</a:t>
            </a:r>
          </a:p>
          <a:p>
            <a:pPr>
              <a:buFontTx/>
              <a:buAutoNum type="arabicPeriod" startAt="2"/>
            </a:pPr>
            <a:r>
              <a:rPr lang="en-US" sz="2800"/>
              <a:t>Ganti nilai m dengan n dan nilai n dengan r, lalu ulang kembali ke langkah 1.</a:t>
            </a:r>
            <a:endParaRPr lang="en-GB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87FCDF-427A-424C-B7E8-437FB5BB4E48}" type="slidenum">
              <a:rPr lang="en-GB"/>
              <a:pPr/>
              <a:t>11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63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63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1638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 autoUpdateAnimBg="0"/>
      <p:bldP spid="16387" grpId="0" uiExpand="1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4. ARITMETIKA MODULO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Misalkan a adalah bilangan bulat dan m adalah bilangan bulat &gt; 0. Operasi a mod m (dibaca a modulo m) memberikan sisa jika a dibagi dengan m. </a:t>
            </a:r>
          </a:p>
          <a:p>
            <a:r>
              <a:rPr lang="en-US"/>
              <a:t>Dengan kata lain :</a:t>
            </a:r>
          </a:p>
          <a:p>
            <a:pPr>
              <a:buFontTx/>
              <a:buNone/>
            </a:pPr>
            <a:r>
              <a:rPr lang="en-US"/>
              <a:t>	a mod m = r sedemikian sehingga a = mq + r, </a:t>
            </a:r>
          </a:p>
          <a:p>
            <a:pPr>
              <a:buFontTx/>
              <a:buNone/>
            </a:pPr>
            <a:r>
              <a:rPr lang="en-US"/>
              <a:t>	dengan 0 </a:t>
            </a:r>
            <a:r>
              <a:rPr lang="en-US">
                <a:sym typeface="Symbol" pitchFamily="18" charset="2"/>
              </a:rPr>
              <a:t> r &lt; m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97FE6-2212-4954-9749-7F1F3EB9246D}" type="slidenum">
              <a:rPr lang="en-GB"/>
              <a:pPr/>
              <a:t>12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84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84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84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84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utoUpdateAnimBg="0"/>
      <p:bldP spid="18435" grpId="0" uiExpand="1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Kongruen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	Jika dua buah bilangan bulat a dan b, mempunyai sisa yang sama jika dibagi dengan bilangan bulat positif m, maka a dan b </a:t>
            </a:r>
            <a:r>
              <a:rPr lang="en-US" i="1"/>
              <a:t>kongruen dalam modulo m, </a:t>
            </a:r>
            <a:r>
              <a:rPr lang="en-US"/>
              <a:t>dan dilambangkan sebagai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a </a:t>
            </a:r>
            <a:r>
              <a:rPr lang="en-US">
                <a:sym typeface="Symbol" pitchFamily="18" charset="2"/>
              </a:rPr>
              <a:t> b (mod m)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Symbol" pitchFamily="18" charset="2"/>
              </a:rPr>
              <a:t>	Jika a tidak kongruen dengan b dalam modulus m, maka ditulis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Symbol" pitchFamily="18" charset="2"/>
              </a:rPr>
              <a:t>	</a:t>
            </a:r>
            <a:r>
              <a:rPr lang="en-US"/>
              <a:t>a </a:t>
            </a:r>
            <a:r>
              <a:rPr lang="en-US">
                <a:sym typeface="Symbol" pitchFamily="18" charset="2"/>
              </a:rPr>
              <a:t>/ b (mod m)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287E02-E18D-4759-A6CA-319F981BD584}" type="slidenum">
              <a:rPr lang="en-GB"/>
              <a:pPr/>
              <a:t>13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 autoUpdateAnimBg="0"/>
      <p:bldP spid="19459" grpId="0" uiExpand="1" build="p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Contoh :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None/>
            </a:pPr>
            <a:r>
              <a:rPr lang="en-US"/>
              <a:t>38 mod 5 = 3 , dan</a:t>
            </a:r>
          </a:p>
          <a:p>
            <a:pPr marL="609600" indent="-609600">
              <a:buFontTx/>
              <a:buNone/>
            </a:pPr>
            <a:r>
              <a:rPr lang="en-US"/>
              <a:t>13 mod 5 = 3 , maka :</a:t>
            </a:r>
          </a:p>
          <a:p>
            <a:pPr marL="609600" indent="-609600">
              <a:buFontTx/>
              <a:buAutoNum type="arabicPlain" startAt="38"/>
            </a:pPr>
            <a:r>
              <a:rPr lang="en-US">
                <a:sym typeface="Symbol" pitchFamily="18" charset="2"/>
              </a:rPr>
              <a:t></a:t>
            </a:r>
            <a:r>
              <a:rPr lang="en-US"/>
              <a:t> 13 ( mod 5)</a:t>
            </a:r>
          </a:p>
          <a:p>
            <a:pPr marL="609600" indent="-609600">
              <a:buFontTx/>
              <a:buNone/>
            </a:pPr>
            <a:r>
              <a:rPr lang="en-US" b="1"/>
              <a:t>Definisi dari kongruen</a:t>
            </a:r>
            <a:r>
              <a:rPr lang="en-US"/>
              <a:t> :</a:t>
            </a:r>
          </a:p>
          <a:p>
            <a:pPr marL="609600" indent="-609600">
              <a:buFontTx/>
              <a:buNone/>
            </a:pPr>
            <a:r>
              <a:rPr lang="en-US"/>
              <a:t>	Misalkan a dan b adalah bilangan bulat dan m adalah bilangan &gt; 0 maka 	a </a:t>
            </a:r>
            <a:r>
              <a:rPr lang="en-US">
                <a:sym typeface="Symbol" pitchFamily="18" charset="2"/>
              </a:rPr>
              <a:t> b (mod m) jika m habis membagi a - b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014CBE-6D39-40AF-A2D6-4068796FBB07}" type="slidenum">
              <a:rPr lang="en-GB"/>
              <a:pPr/>
              <a:t>14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4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04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4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048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04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 autoUpdateAnimBg="0"/>
      <p:bldP spid="20483" grpId="0" uiExpand="1" build="p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Kekongruenan 	</a:t>
            </a:r>
            <a:r>
              <a:rPr lang="en-US" b="1"/>
              <a:t>a </a:t>
            </a:r>
            <a:r>
              <a:rPr lang="en-US" b="1">
                <a:sym typeface="Symbol" pitchFamily="18" charset="2"/>
              </a:rPr>
              <a:t> b (mod m)</a:t>
            </a:r>
            <a:r>
              <a:rPr lang="en-US">
                <a:sym typeface="Symbol" pitchFamily="18" charset="2"/>
              </a:rPr>
              <a:t> dapat pula dituliskan dalam hubungan  </a:t>
            </a:r>
            <a:r>
              <a:rPr lang="en-US" b="1">
                <a:sym typeface="Symbol" pitchFamily="18" charset="2"/>
              </a:rPr>
              <a:t>a = b + km </a:t>
            </a:r>
            <a:r>
              <a:rPr lang="en-US">
                <a:sym typeface="Symbol" pitchFamily="18" charset="2"/>
              </a:rPr>
              <a:t>yang dalam hal ini sembarang k adalah bilangan bulat.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Sifat-sifat pengerjaan hitung pada aritmetika modulo, khususnya perkalian dan penjumlahan, dinyatakan dalam teorema-teorema berikut :</a:t>
            </a:r>
            <a:endParaRPr lang="en-GB" b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8D1EFA-FCBE-48A2-B547-9BE9069239EE}" type="slidenum">
              <a:rPr lang="en-GB"/>
              <a:pPr/>
              <a:t>15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7" grpId="0" uiExpand="1" build="p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Misalkan m adalah bilangan bulat positif.</a:t>
            </a:r>
          </a:p>
          <a:p>
            <a:pPr>
              <a:buFontTx/>
              <a:buNone/>
            </a:pPr>
            <a:r>
              <a:rPr lang="en-US"/>
              <a:t>	1. 	Jika a </a:t>
            </a:r>
            <a:r>
              <a:rPr lang="en-US">
                <a:sym typeface="Symbol" pitchFamily="18" charset="2"/>
              </a:rPr>
              <a:t> b (mod m) dan c adalah sembarang 	bilangan bulat, maka :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	(i) 	(a + c)  (b + c)(mod m)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	(ii)	ac  bc (mod m)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   		(iii)	a</a:t>
            </a:r>
            <a:r>
              <a:rPr lang="en-US" baseline="30000">
                <a:sym typeface="Symbol" pitchFamily="18" charset="2"/>
              </a:rPr>
              <a:t>p</a:t>
            </a:r>
            <a:r>
              <a:rPr lang="en-US">
                <a:sym typeface="Symbol" pitchFamily="18" charset="2"/>
              </a:rPr>
              <a:t>  b</a:t>
            </a:r>
            <a:r>
              <a:rPr lang="en-US" baseline="30000">
                <a:sym typeface="Symbol" pitchFamily="18" charset="2"/>
              </a:rPr>
              <a:t>p</a:t>
            </a:r>
            <a:r>
              <a:rPr lang="en-US">
                <a:sym typeface="Symbol" pitchFamily="18" charset="2"/>
              </a:rPr>
              <a:t>(mod m) untuk suatu bilangan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		bulat tak negatif p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4D0A73-5DBA-4529-868A-5EF21249C91F}" type="slidenum">
              <a:rPr lang="en-GB"/>
              <a:pPr/>
              <a:t>16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uiExpand="1" build="p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/>
              <a:t>Jika a </a:t>
            </a:r>
            <a:r>
              <a:rPr lang="en-US">
                <a:sym typeface="Symbol" pitchFamily="18" charset="2"/>
              </a:rPr>
              <a:t> b (mod m) dan </a:t>
            </a:r>
            <a:r>
              <a:rPr lang="en-US"/>
              <a:t>c </a:t>
            </a:r>
            <a:r>
              <a:rPr lang="en-US">
                <a:sym typeface="Symbol" pitchFamily="18" charset="2"/>
              </a:rPr>
              <a:t> d (mod m) , maka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Symbol" pitchFamily="18" charset="2"/>
              </a:rPr>
              <a:t>		(i)	(a+c)  (b+d) (mod m)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Symbol" pitchFamily="18" charset="2"/>
              </a:rPr>
              <a:t>		(ii)	a c  bd (mod m)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>
                <a:sym typeface="Symbol" pitchFamily="18" charset="2"/>
              </a:rPr>
              <a:t>	</a:t>
            </a:r>
            <a:r>
              <a:rPr lang="en-US" sz="2800">
                <a:sym typeface="Symbol" pitchFamily="18" charset="2"/>
              </a:rPr>
              <a:t>Contoh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ym typeface="Symbol" pitchFamily="18" charset="2"/>
              </a:rPr>
              <a:t>	17 + 5 	= 2 + 5 (mod 3) 	 22 = 7 (mod 3)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ym typeface="Symbol" pitchFamily="18" charset="2"/>
              </a:rPr>
              <a:t>	17 . 5 	= 5 . 2 (mod 3) 	 85 = 10 (mod 3)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ym typeface="Symbol" pitchFamily="18" charset="2"/>
              </a:rPr>
              <a:t>	17 + 10 	= 2 + 4 (mod 3) 	 27 = 6 (mod 3)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800">
                <a:sym typeface="Symbol" pitchFamily="18" charset="2"/>
              </a:rPr>
              <a:t>	17 . 10 	= 2 . 4 (mod 3) 	</a:t>
            </a:r>
            <a:r>
              <a:rPr lang="en-US">
                <a:sym typeface="Symbol" pitchFamily="18" charset="2"/>
              </a:rPr>
              <a:t> </a:t>
            </a:r>
            <a:r>
              <a:rPr lang="en-US" sz="2800">
                <a:sym typeface="Symbol" pitchFamily="18" charset="2"/>
              </a:rPr>
              <a:t>170 = 8 (mod 3)</a:t>
            </a:r>
            <a:endParaRPr lang="en-GB" sz="2800">
              <a:sym typeface="Symbol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A877D4-07C0-47AE-98FC-525D83FBEA4D}" type="slidenum">
              <a:rPr lang="en-GB"/>
              <a:pPr/>
              <a:t>17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uiExpand="1" build="p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Balikan Modulo</a:t>
            </a:r>
            <a:br>
              <a:rPr lang="en-US" sz="4000"/>
            </a:br>
            <a:r>
              <a:rPr lang="en-US" sz="3200"/>
              <a:t>( Modulo Invers)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Jika a dan m relatif prima dan m &gt; 1, maka dapat ditemukan balikan (invers) dari a modulo m.</a:t>
            </a:r>
          </a:p>
          <a:p>
            <a:r>
              <a:rPr lang="en-US"/>
              <a:t>Balikan dari a modulo m adalah bilangan bulat a sedemikian sehingga aa </a:t>
            </a:r>
            <a:r>
              <a:rPr lang="en-US">
                <a:sym typeface="Symbol" pitchFamily="18" charset="2"/>
              </a:rPr>
              <a:t> 1 (mod m)</a:t>
            </a:r>
          </a:p>
          <a:p>
            <a:r>
              <a:rPr lang="en-US">
                <a:sym typeface="Symbol" pitchFamily="18" charset="2"/>
              </a:rPr>
              <a:t>Contoh :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</a:t>
            </a:r>
            <a:r>
              <a:rPr lang="en-US" sz="2400">
                <a:sym typeface="Symbol" pitchFamily="18" charset="2"/>
              </a:rPr>
              <a:t>Tentukan balikan dari 4 (mod 9), 17 (mod 7), dan 18 (mod 10).</a:t>
            </a:r>
            <a:endParaRPr lang="en-GB" sz="2400">
              <a:sym typeface="Symbol" pitchFamily="18" charset="2"/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5EB22C-CA7F-4B75-893E-F673031BE872}" type="slidenum">
              <a:rPr lang="en-GB"/>
              <a:pPr/>
              <a:t>18</a:t>
            </a:fld>
            <a:endParaRPr lang="en-GB"/>
          </a:p>
        </p:txBody>
      </p:sp>
      <p:sp>
        <p:nvSpPr>
          <p:cNvPr id="24581" name="Line 5"/>
          <p:cNvSpPr>
            <a:spLocks noChangeShapeType="1"/>
          </p:cNvSpPr>
          <p:nvPr/>
        </p:nvSpPr>
        <p:spPr bwMode="auto">
          <a:xfrm>
            <a:off x="8077200" y="32004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4495800" y="3733800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/>
          <a:lstStyle/>
          <a:p>
            <a:endParaRPr lang="en-US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457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457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45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4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 autoUpdateAnimBg="0"/>
      <p:bldP spid="24579" grpId="0" build="p" autoUpdateAnimBg="0"/>
      <p:bldP spid="24581" grpId="0" animBg="1"/>
      <p:bldP spid="2458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Kekongruenan Linear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3352800"/>
          </a:xfrm>
        </p:spPr>
        <p:txBody>
          <a:bodyPr>
            <a:normAutofit lnSpcReduction="10000"/>
          </a:bodyPr>
          <a:lstStyle/>
          <a:p>
            <a:r>
              <a:rPr lang="en-US" sz="2400"/>
              <a:t>Kekongruenan linear adalah kongruen yang berbentuk : ax </a:t>
            </a:r>
            <a:r>
              <a:rPr lang="en-US" sz="2400">
                <a:sym typeface="Symbol" pitchFamily="18" charset="2"/>
              </a:rPr>
              <a:t> b (mod m)</a:t>
            </a:r>
          </a:p>
          <a:p>
            <a:r>
              <a:rPr lang="en-US" sz="2400">
                <a:sym typeface="Symbol" pitchFamily="18" charset="2"/>
              </a:rPr>
              <a:t>Dengan m adalah bilangan bulat positif, a dan b sembarang bilangan bulat, dan x adalah peubah.</a:t>
            </a:r>
          </a:p>
          <a:p>
            <a:r>
              <a:rPr lang="en-US" sz="2400">
                <a:sym typeface="Symbol" pitchFamily="18" charset="2"/>
              </a:rPr>
              <a:t>Bentuk kongruen linear berarti menentukan nilai-nilai x, yang memenuhi kokongruenan tersebut.</a:t>
            </a:r>
          </a:p>
          <a:p>
            <a:r>
              <a:rPr lang="en-US" sz="2400"/>
              <a:t>ax </a:t>
            </a:r>
            <a:r>
              <a:rPr lang="en-US" sz="2400">
                <a:sym typeface="Symbol" pitchFamily="18" charset="2"/>
              </a:rPr>
              <a:t> b (mod m) dapat ditulis dalam hubungan  ax = b + km</a:t>
            </a:r>
          </a:p>
          <a:p>
            <a:pPr>
              <a:buFontTx/>
              <a:buNone/>
            </a:pPr>
            <a:r>
              <a:rPr lang="en-US" sz="2400">
                <a:sym typeface="Symbol" pitchFamily="18" charset="2"/>
              </a:rPr>
              <a:t>	yang dapat disusun menjadi :</a:t>
            </a:r>
            <a:endParaRPr lang="en-GB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E93456-8CE4-4C4B-8BE7-DCEDCAB59955}" type="slidenum">
              <a:rPr lang="en-GB"/>
              <a:pPr/>
              <a:t>19</a:t>
            </a:fld>
            <a:endParaRPr lang="en-GB"/>
          </a:p>
        </p:txBody>
      </p:sp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4895850" y="5251450"/>
          <a:ext cx="7239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0" name="Equation" r:id="rId3" imgW="723600" imgH="393480" progId="Equation.3">
                  <p:embed/>
                </p:oleObj>
              </mc:Choice>
              <mc:Fallback>
                <p:oleObj name="Equation" r:id="rId3" imgW="7236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5850" y="5251450"/>
                        <a:ext cx="7239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4648200" y="4953000"/>
          <a:ext cx="22098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1" name="Equation" r:id="rId5" imgW="723600" imgH="393480" progId="Equation.3">
                  <p:embed/>
                </p:oleObj>
              </mc:Choice>
              <mc:Fallback>
                <p:oleObj name="Equation" r:id="rId5" imgW="7236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953000"/>
                        <a:ext cx="2209800" cy="10668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5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5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56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56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56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 autoUpdateAnimBg="0"/>
      <p:bldP spid="25603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Contoh :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	Jika kita akan menuliskan algoritma untuk mencari elemen terbesar (maksimum) dari sebuah himpunan yang beranggotakan n buah bilangan bulat. Bilangan-bilangan bulat tersebut dinyatakan sebagai a1, a2, a3,…an. Elemen terbesar akan disimpan di dalam peubah (variabel) yang bernama </a:t>
            </a:r>
            <a:r>
              <a:rPr lang="en-US" i="1"/>
              <a:t>maks.</a:t>
            </a:r>
            <a:endParaRPr lang="en-GB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9ED088-E888-4571-9990-292C4475D26B}" type="slidenum">
              <a:rPr lang="en-GB"/>
              <a:pPr/>
              <a:t>2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utoUpdateAnimBg="0"/>
      <p:bldP spid="2051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5. BILANGAN PRIMA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Bilangan bulat positif yang lebih besar dari 1 yang hanya habis dibagi oleh 1 dan dirinya sendiri.</a:t>
            </a:r>
          </a:p>
          <a:p>
            <a:pPr>
              <a:lnSpc>
                <a:spcPct val="90000"/>
              </a:lnSpc>
            </a:pPr>
            <a:r>
              <a:rPr lang="en-US" b="1"/>
              <a:t>Definisi :</a:t>
            </a:r>
          </a:p>
          <a:p>
            <a:pPr>
              <a:lnSpc>
                <a:spcPct val="90000"/>
              </a:lnSpc>
            </a:pPr>
            <a:r>
              <a:rPr lang="en-US"/>
              <a:t>Bilangan bulat positif p (p&gt;1) disebut bilangan prima jika pembaginya hanya 1 dan p</a:t>
            </a:r>
          </a:p>
          <a:p>
            <a:pPr>
              <a:lnSpc>
                <a:spcPct val="90000"/>
              </a:lnSpc>
            </a:pPr>
            <a:r>
              <a:rPr lang="en-US"/>
              <a:t>Bilangan selain bilangan prima disebut </a:t>
            </a:r>
            <a:r>
              <a:rPr lang="en-US" b="1" i="1"/>
              <a:t>bilangan komposit.</a:t>
            </a:r>
            <a:endParaRPr lang="en-GB" b="1" i="1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049464-0ABD-49CE-A046-CFE62B2F62D6}" type="slidenum">
              <a:rPr lang="en-GB"/>
              <a:pPr/>
              <a:t>20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76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 autoUpdateAnimBg="0"/>
      <p:bldP spid="27651" grpId="0" build="p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Teorema Fundamental Aritmetik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Setiap bilangan bulat positif yang lebih besar atau sama dengan 2 dapat dinyatakan sebagai perkalian satu atau lebih bilangan prima.</a:t>
            </a:r>
          </a:p>
          <a:p>
            <a:r>
              <a:rPr lang="en-US"/>
              <a:t>Misal :</a:t>
            </a:r>
          </a:p>
          <a:p>
            <a:pPr>
              <a:buFontTx/>
              <a:buNone/>
            </a:pPr>
            <a:r>
              <a:rPr lang="en-US"/>
              <a:t>	9 	= 3 x 3		</a:t>
            </a:r>
            <a:r>
              <a:rPr lang="en-US" sz="2400"/>
              <a:t>( 2 buah faktor prima)</a:t>
            </a:r>
          </a:p>
          <a:p>
            <a:pPr>
              <a:buFontTx/>
              <a:buNone/>
            </a:pPr>
            <a:r>
              <a:rPr lang="en-US"/>
              <a:t>	100 = 2 x 2 x 5  x 5  	</a:t>
            </a:r>
            <a:r>
              <a:rPr lang="en-US" sz="2400"/>
              <a:t>(4 buah faktor prima)</a:t>
            </a:r>
          </a:p>
          <a:p>
            <a:pPr>
              <a:buFontTx/>
              <a:buNone/>
            </a:pPr>
            <a:r>
              <a:rPr lang="en-US"/>
              <a:t>	13 	= 13 X 1 	 	</a:t>
            </a:r>
            <a:r>
              <a:rPr lang="en-US" sz="2400"/>
              <a:t>( 2 buah faktor prima)</a:t>
            </a:r>
            <a:endParaRPr lang="en-GB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52FA9-01DA-45BC-8254-0DB856423B7A}" type="slidenum">
              <a:rPr lang="en-GB"/>
              <a:pPr/>
              <a:t>21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86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6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86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86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86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86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4" grpId="0" autoUpdateAnimBg="0"/>
      <p:bldP spid="28675" grpId="0" build="p" autoUpdateAnimBg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0" y="457200"/>
            <a:ext cx="6640513" cy="1143000"/>
          </a:xfrm>
        </p:spPr>
        <p:txBody>
          <a:bodyPr/>
          <a:lstStyle/>
          <a:p>
            <a:pPr algn="l"/>
            <a:r>
              <a:rPr lang="en-US" sz="3200"/>
              <a:t>Faktor Prima dari n selalu lebih kecil </a:t>
            </a:r>
            <a:br>
              <a:rPr lang="en-US" sz="3200"/>
            </a:br>
            <a:r>
              <a:rPr lang="en-US" sz="3200"/>
              <a:t>atau sama dengan </a:t>
            </a:r>
            <a:r>
              <a:rPr lang="en-US" sz="3200">
                <a:sym typeface="Symbol" pitchFamily="18" charset="2"/>
              </a:rPr>
              <a:t>n</a:t>
            </a:r>
            <a:endParaRPr lang="en-US" sz="3200"/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Misalkan a adalah faktor prima dari n,    </a:t>
            </a:r>
          </a:p>
          <a:p>
            <a:pPr>
              <a:buFontTx/>
              <a:buNone/>
            </a:pPr>
            <a:r>
              <a:rPr lang="en-US"/>
              <a:t>	dengan 1 &lt; a &lt; n, maka a habis membagi n dengan hasil bagi b sedemikian sehingga n = ab.</a:t>
            </a:r>
          </a:p>
          <a:p>
            <a:pPr>
              <a:buFontTx/>
              <a:buNone/>
            </a:pPr>
            <a:r>
              <a:rPr lang="en-US"/>
              <a:t>	Nilai a dan b haruslah </a:t>
            </a:r>
            <a:r>
              <a:rPr lang="en-US" b="1">
                <a:sym typeface="Symbol" pitchFamily="18" charset="2"/>
              </a:rPr>
              <a:t></a:t>
            </a:r>
            <a:r>
              <a:rPr lang="en-US">
                <a:sym typeface="Symbol" pitchFamily="18" charset="2"/>
              </a:rPr>
              <a:t> n agar :</a:t>
            </a:r>
          </a:p>
          <a:p>
            <a:pPr>
              <a:buFontTx/>
              <a:buNone/>
            </a:pPr>
            <a:r>
              <a:rPr lang="en-US">
                <a:sym typeface="Symbol" pitchFamily="18" charset="2"/>
              </a:rPr>
              <a:t>	ab &gt;n . n = n</a:t>
            </a:r>
          </a:p>
          <a:p>
            <a:pPr>
              <a:buFontTx/>
              <a:buNone/>
            </a:pPr>
            <a:r>
              <a:rPr lang="en-US" b="1">
                <a:sym typeface="Symbol" pitchFamily="18" charset="2"/>
              </a:rPr>
              <a:t>	</a:t>
            </a:r>
            <a:r>
              <a:rPr lang="en-US" b="1" u="sng">
                <a:sym typeface="Symbol" pitchFamily="18" charset="2"/>
              </a:rPr>
              <a:t>Contoh:</a:t>
            </a:r>
            <a:r>
              <a:rPr lang="en-US" b="1">
                <a:sym typeface="Symbol" pitchFamily="18" charset="2"/>
              </a:rPr>
              <a:t> </a:t>
            </a:r>
            <a:r>
              <a:rPr lang="en-US" sz="2800">
                <a:sym typeface="Symbol" pitchFamily="18" charset="2"/>
              </a:rPr>
              <a:t>Tunjukan apakah 171 dan 199 merupakan bilanngan prima atau komposit ?</a:t>
            </a:r>
            <a:endParaRPr lang="en-GB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4D210-25C4-4461-B4D2-290DBF430E5F}" type="slidenum">
              <a:rPr lang="en-GB"/>
              <a:pPr/>
              <a:t>22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9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29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96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96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96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utoUpdateAnimBg="0"/>
      <p:bldP spid="29699" grpId="0" build="p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6. KRIPTOGRAFI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Aritmetika modulo dan bilangan prima mempunyai banyak aplikasi dalam ilmu komputer, salah satu aplikasinya yang terpenting adalah </a:t>
            </a:r>
            <a:r>
              <a:rPr lang="en-US" b="1"/>
              <a:t>kriptografi</a:t>
            </a:r>
            <a:r>
              <a:rPr lang="en-US"/>
              <a:t>.</a:t>
            </a:r>
          </a:p>
          <a:p>
            <a:r>
              <a:rPr lang="en-US"/>
              <a:t>Kriptografi adalah ilmu sekaligus seni untuk menjaga kerahasiaan pesan  ( data atau informasi) dengan cara menyamarkan menjadi bentuk yang tidak mempunyai makna.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71F0F0-51B2-4696-9505-2BFF1746884E}" type="slidenum">
              <a:rPr lang="en-GB"/>
              <a:pPr/>
              <a:t>23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07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07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2" grpId="0" autoUpdateAnimBg="0"/>
      <p:bldP spid="30723" grpId="0" build="p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Plainteks, Chiperteks, Enkripsi dan Dekripsi.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81200"/>
            <a:ext cx="8077200" cy="4114800"/>
          </a:xfrm>
        </p:spPr>
        <p:txBody>
          <a:bodyPr>
            <a:normAutofit lnSpcReduction="10000"/>
          </a:bodyPr>
          <a:lstStyle/>
          <a:p>
            <a:r>
              <a:rPr lang="en-US" sz="2800" b="1"/>
              <a:t>Plainteks</a:t>
            </a:r>
            <a:r>
              <a:rPr lang="en-US" sz="2800"/>
              <a:t> : pesan yang dirahasiakan, </a:t>
            </a:r>
          </a:p>
          <a:p>
            <a:pPr>
              <a:buFontTx/>
              <a:buNone/>
            </a:pPr>
            <a:r>
              <a:rPr lang="en-US" sz="2800"/>
              <a:t>			 artinya teks jelas yang dapat dimengerti.</a:t>
            </a:r>
          </a:p>
          <a:p>
            <a:r>
              <a:rPr lang="en-US" sz="2800" b="1"/>
              <a:t>Chiperteks</a:t>
            </a:r>
            <a:r>
              <a:rPr lang="en-US" sz="2800"/>
              <a:t> : pesan hasil penyamaran, </a:t>
            </a:r>
          </a:p>
          <a:p>
            <a:pPr>
              <a:buFontTx/>
              <a:buNone/>
            </a:pPr>
            <a:r>
              <a:rPr lang="en-US" sz="2800"/>
              <a:t>			   artinya teks tersandi.</a:t>
            </a:r>
          </a:p>
          <a:p>
            <a:r>
              <a:rPr lang="en-US" sz="2800" b="1"/>
              <a:t>Enkripsi </a:t>
            </a:r>
            <a:r>
              <a:rPr lang="en-US" sz="2800"/>
              <a:t>: Proses penyamaran dari plainteks ke 		          chiperteks.</a:t>
            </a:r>
          </a:p>
          <a:p>
            <a:r>
              <a:rPr lang="en-US" sz="2800" b="1"/>
              <a:t>Dekripsi</a:t>
            </a:r>
            <a:r>
              <a:rPr lang="en-US" sz="2800"/>
              <a:t> : Proses pembalikan dari chiperteks ke plainteks.</a:t>
            </a:r>
            <a:endParaRPr lang="en-GB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60D100-5860-497A-930D-966C38A86BFA}" type="slidenum">
              <a:rPr lang="en-GB"/>
              <a:pPr/>
              <a:t>24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17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17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17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17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17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17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6" grpId="0" autoUpdateAnimBg="0"/>
      <p:bldP spid="31747" grpId="0" build="p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/>
              <a:t>Kriptografer, Kriptanalis, dan Kriptologi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Kriptografer: orang yang menggunakan enkripsi untuk merahasiakan pesan dan mendeskripsikannya kembali.</a:t>
            </a:r>
          </a:p>
          <a:p>
            <a:pPr>
              <a:lnSpc>
                <a:spcPct val="90000"/>
              </a:lnSpc>
            </a:pPr>
            <a:r>
              <a:rPr lang="en-US"/>
              <a:t>Kriptanalis : orang yang mempelajari metode enkripsi dan chiperteks dengan tujuan menemukan plainteksnya.</a:t>
            </a:r>
          </a:p>
          <a:p>
            <a:pPr>
              <a:lnSpc>
                <a:spcPct val="90000"/>
              </a:lnSpc>
            </a:pPr>
            <a:r>
              <a:rPr lang="en-US"/>
              <a:t>Kriptologi : studi mengenai kriptografi dan kriptanalis.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822983-BDCA-4D32-A2E2-3DBA81B21956}" type="slidenum">
              <a:rPr lang="en-GB"/>
              <a:pPr/>
              <a:t>25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2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27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27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27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0" grpId="0" autoUpdateAnimBg="0"/>
      <p:bldP spid="32771" grpId="0" build="p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/>
              <a:t>Notasi Matematis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229600" cy="41148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 sz="2400"/>
              <a:t>Jika chiperteks dilambangkan dengan C dan plainteks dilambangkan dengan P, maka fungsi enkripsi E memetakan P ke C,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E (P) = C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 sz="2400"/>
              <a:t>Pada proses kebalikannya, fungsi deskripsi D memetakan C ke P,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D (C) =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</a:t>
            </a:r>
            <a:r>
              <a:rPr lang="en-US" sz="2400"/>
              <a:t>Karena proses enkripsi kemudian dekripsi mengembalikan pesan ke pesan asal, maka kesamaan berikut harus benar ,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D ( E (P) ) = P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E873BC-B022-42D2-807D-95BFE27F7F5B}" type="slidenum">
              <a:rPr lang="en-GB"/>
              <a:pPr/>
              <a:t>26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7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7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4" grpId="0" autoUpdateAnimBg="0"/>
      <p:bldP spid="33795" grpId="0" build="p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Algoritma Kriptografi ( Chiper)</a:t>
            </a:r>
          </a:p>
        </p:txBody>
      </p:sp>
      <p:sp>
        <p:nvSpPr>
          <p:cNvPr id="348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7772400" cy="4572000"/>
          </a:xfrm>
        </p:spPr>
        <p:txBody>
          <a:bodyPr>
            <a:normAutofit fontScale="92500"/>
          </a:bodyPr>
          <a:lstStyle/>
          <a:p>
            <a:pPr>
              <a:lnSpc>
                <a:spcPct val="90000"/>
              </a:lnSpc>
            </a:pP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Kriptografi</a:t>
            </a:r>
            <a:r>
              <a:rPr lang="en-US" sz="2800" dirty="0"/>
              <a:t> (</a:t>
            </a:r>
            <a:r>
              <a:rPr lang="en-US" sz="2800" dirty="0" err="1"/>
              <a:t>chiper</a:t>
            </a:r>
            <a:r>
              <a:rPr lang="en-US" sz="2800" dirty="0"/>
              <a:t>)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fungsi</a:t>
            </a:r>
            <a:r>
              <a:rPr lang="en-US" sz="2800" dirty="0"/>
              <a:t> </a:t>
            </a:r>
            <a:r>
              <a:rPr lang="en-US" sz="2800" dirty="0" err="1"/>
              <a:t>matematika</a:t>
            </a:r>
            <a:r>
              <a:rPr lang="en-US" sz="2800" dirty="0"/>
              <a:t> yang </a:t>
            </a:r>
            <a:r>
              <a:rPr lang="en-US" sz="2800" dirty="0" err="1"/>
              <a:t>digunakan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enkripsi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dekripsi</a:t>
            </a:r>
            <a:r>
              <a:rPr lang="en-US" sz="2800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Kekuatan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Kriptografi</a:t>
            </a:r>
            <a:r>
              <a:rPr lang="en-US" sz="2800" dirty="0"/>
              <a:t> </a:t>
            </a:r>
            <a:r>
              <a:rPr lang="en-US" sz="2800" dirty="0" err="1"/>
              <a:t>diukur</a:t>
            </a:r>
            <a:r>
              <a:rPr lang="en-US" sz="2800" dirty="0"/>
              <a:t> </a:t>
            </a:r>
            <a:r>
              <a:rPr lang="en-US" sz="2800" dirty="0" err="1"/>
              <a:t>dari</a:t>
            </a:r>
            <a:r>
              <a:rPr lang="en-US" sz="2800" dirty="0"/>
              <a:t> </a:t>
            </a:r>
            <a:r>
              <a:rPr lang="en-US" sz="2800" dirty="0" err="1"/>
              <a:t>banyaknya</a:t>
            </a:r>
            <a:r>
              <a:rPr lang="en-US" sz="2800" dirty="0"/>
              <a:t> </a:t>
            </a:r>
            <a:r>
              <a:rPr lang="en-US" sz="2800" dirty="0" err="1"/>
              <a:t>kerja</a:t>
            </a:r>
            <a:r>
              <a:rPr lang="en-US" sz="2800" dirty="0"/>
              <a:t> yang </a:t>
            </a:r>
            <a:r>
              <a:rPr lang="en-US" sz="2800" dirty="0" err="1"/>
              <a:t>dibutuhkan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memecahkan</a:t>
            </a:r>
            <a:r>
              <a:rPr lang="en-US" sz="2800" dirty="0"/>
              <a:t> data </a:t>
            </a:r>
            <a:r>
              <a:rPr lang="en-US" sz="2800" dirty="0" err="1"/>
              <a:t>chiperteks</a:t>
            </a:r>
            <a:r>
              <a:rPr lang="en-US" sz="2800" dirty="0"/>
              <a:t>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plainteks</a:t>
            </a:r>
            <a:r>
              <a:rPr lang="en-US" dirty="0"/>
              <a:t>.</a:t>
            </a:r>
          </a:p>
          <a:p>
            <a:pPr>
              <a:lnSpc>
                <a:spcPct val="90000"/>
              </a:lnSpc>
            </a:pPr>
            <a:r>
              <a:rPr lang="en-US" sz="2800" dirty="0" err="1"/>
              <a:t>Kriptografi</a:t>
            </a:r>
            <a:r>
              <a:rPr lang="en-US" sz="2800" dirty="0"/>
              <a:t> modern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lagi</a:t>
            </a:r>
            <a:r>
              <a:rPr lang="en-US" sz="2800" dirty="0"/>
              <a:t> </a:t>
            </a:r>
            <a:r>
              <a:rPr lang="en-US" sz="2800" dirty="0" err="1"/>
              <a:t>mendasarkan</a:t>
            </a:r>
            <a:r>
              <a:rPr lang="en-US" sz="2800" dirty="0"/>
              <a:t> </a:t>
            </a:r>
            <a:r>
              <a:rPr lang="en-US" sz="2800" dirty="0" err="1"/>
              <a:t>kekuatan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algoritmanya</a:t>
            </a:r>
            <a:r>
              <a:rPr lang="en-US" sz="2800" dirty="0"/>
              <a:t>. </a:t>
            </a:r>
            <a:r>
              <a:rPr lang="en-US" sz="2800" dirty="0" err="1"/>
              <a:t>Jadi</a:t>
            </a:r>
            <a:r>
              <a:rPr lang="en-US" sz="2800" dirty="0"/>
              <a:t> </a:t>
            </a:r>
            <a:r>
              <a:rPr lang="en-US" sz="2800" dirty="0" err="1"/>
              <a:t>algoritma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dirahasiakan</a:t>
            </a:r>
            <a:r>
              <a:rPr lang="en-US" sz="2800" dirty="0"/>
              <a:t>. </a:t>
            </a:r>
            <a:r>
              <a:rPr lang="en-US" sz="2800" dirty="0" err="1"/>
              <a:t>Kekuatan</a:t>
            </a:r>
            <a:r>
              <a:rPr lang="en-US" sz="2800" dirty="0"/>
              <a:t> </a:t>
            </a:r>
            <a:r>
              <a:rPr lang="en-US" sz="2800" dirty="0" err="1"/>
              <a:t>kriptografinya</a:t>
            </a:r>
            <a:r>
              <a:rPr lang="en-US" sz="2800" dirty="0"/>
              <a:t> </a:t>
            </a:r>
            <a:r>
              <a:rPr lang="en-US" sz="2800" dirty="0" err="1"/>
              <a:t>terletak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, yang </a:t>
            </a:r>
            <a:r>
              <a:rPr lang="en-US" sz="2800" dirty="0" err="1"/>
              <a:t>berupa</a:t>
            </a:r>
            <a:r>
              <a:rPr lang="en-US" sz="2800" dirty="0"/>
              <a:t> </a:t>
            </a:r>
            <a:r>
              <a:rPr lang="en-US" sz="2800" dirty="0" err="1"/>
              <a:t>deretan</a:t>
            </a:r>
            <a:r>
              <a:rPr lang="en-US" sz="2800" dirty="0"/>
              <a:t> </a:t>
            </a:r>
            <a:r>
              <a:rPr lang="en-US" sz="2800" dirty="0" err="1"/>
              <a:t>karakter</a:t>
            </a:r>
            <a:r>
              <a:rPr lang="en-US" sz="2800" dirty="0"/>
              <a:t> </a:t>
            </a:r>
            <a:r>
              <a:rPr lang="en-US" sz="2800" dirty="0" err="1"/>
              <a:t>atau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bulat</a:t>
            </a:r>
            <a:r>
              <a:rPr lang="en-US" sz="2800" dirty="0"/>
              <a:t> yang </a:t>
            </a:r>
            <a:r>
              <a:rPr lang="en-US" sz="2800" dirty="0" err="1"/>
              <a:t>dijaga</a:t>
            </a:r>
            <a:r>
              <a:rPr lang="en-US" sz="2800" dirty="0"/>
              <a:t> </a:t>
            </a:r>
            <a:r>
              <a:rPr lang="en-US" sz="2800" dirty="0" err="1"/>
              <a:t>kerahasiaannya</a:t>
            </a:r>
            <a:r>
              <a:rPr lang="en-US" sz="2800" dirty="0"/>
              <a:t>.</a:t>
            </a:r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2242C-7E8E-403D-A482-6748DF5A0D08}" type="slidenum">
              <a:rPr lang="en-GB"/>
              <a:pPr/>
              <a:t>27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48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48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48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48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18" grpId="0" autoUpdateAnimBg="0"/>
      <p:bldP spid="34819" grpId="0" build="p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457200"/>
            <a:ext cx="6716713" cy="1143000"/>
          </a:xfrm>
        </p:spPr>
        <p:txBody>
          <a:bodyPr/>
          <a:lstStyle/>
          <a:p>
            <a:pPr algn="l"/>
            <a:r>
              <a:rPr lang="en-US" sz="2400"/>
              <a:t>Secara matematis, pada sistem kriptografi yang menggunakan kunci K, maka fungsi enkripsi dan dekripsi menjadi :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05000"/>
            <a:ext cx="7848600" cy="4343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/>
              <a:t>	E</a:t>
            </a:r>
            <a:r>
              <a:rPr lang="en-US" b="1" baseline="-25000"/>
              <a:t>K1</a:t>
            </a:r>
            <a:r>
              <a:rPr lang="en-US"/>
              <a:t> ( P ) = C   dan    D</a:t>
            </a:r>
            <a:r>
              <a:rPr lang="en-US" b="1" baseline="-25000"/>
              <a:t>K2</a:t>
            </a:r>
            <a:r>
              <a:rPr lang="en-US"/>
              <a:t> ( C ) =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Kedua fungsi ini memenuhi :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D</a:t>
            </a:r>
            <a:r>
              <a:rPr lang="en-US" b="1" baseline="-25000"/>
              <a:t>K2</a:t>
            </a:r>
            <a:r>
              <a:rPr lang="en-US"/>
              <a:t> (E</a:t>
            </a:r>
            <a:r>
              <a:rPr lang="en-US" b="1" baseline="-25000"/>
              <a:t>K1</a:t>
            </a:r>
            <a:r>
              <a:rPr lang="en-US"/>
              <a:t> ( P )) = P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Jika K1 = K2, maka algoritma kriptografinya disebut algoritma </a:t>
            </a:r>
            <a:r>
              <a:rPr lang="en-US" b="1"/>
              <a:t>simetri ( kunci pribadi)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	Jika K1 </a:t>
            </a:r>
            <a:r>
              <a:rPr lang="en-US">
                <a:sym typeface="Symbol" pitchFamily="18" charset="2"/>
              </a:rPr>
              <a:t> K2 , maka algoritmanya disebut algoritma </a:t>
            </a:r>
            <a:r>
              <a:rPr lang="en-US" b="1">
                <a:sym typeface="Symbol" pitchFamily="18" charset="2"/>
              </a:rPr>
              <a:t>nirsimetri ( kunci publik )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F138F9-6296-4C75-8BDC-19267EA2FF2F}" type="slidenum">
              <a:rPr lang="en-GB"/>
              <a:pPr/>
              <a:t>28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5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58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5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5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58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58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842" grpId="0" autoUpdateAnimBg="0"/>
      <p:bldP spid="35843" grpId="0" build="p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Algoritma RSA</a:t>
            </a:r>
            <a:br>
              <a:rPr lang="en-US" sz="3600"/>
            </a:br>
            <a:r>
              <a:rPr lang="en-US" sz="3200" b="1"/>
              <a:t>(Rivest – Shamir – Adleman)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 err="1"/>
              <a:t>Algoritma</a:t>
            </a:r>
            <a:r>
              <a:rPr lang="en-US" sz="2800" dirty="0"/>
              <a:t> RSA </a:t>
            </a:r>
            <a:r>
              <a:rPr lang="en-US" sz="2800" dirty="0" err="1"/>
              <a:t>mendasarkan</a:t>
            </a:r>
            <a:r>
              <a:rPr lang="en-US" sz="2800" dirty="0"/>
              <a:t> </a:t>
            </a:r>
            <a:r>
              <a:rPr lang="en-US" sz="2800" dirty="0" err="1"/>
              <a:t>proses</a:t>
            </a:r>
            <a:r>
              <a:rPr lang="en-US" sz="2800" dirty="0"/>
              <a:t> </a:t>
            </a:r>
            <a:r>
              <a:rPr lang="en-US" sz="2800" dirty="0" err="1"/>
              <a:t>enkripsi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dekripsinya</a:t>
            </a:r>
            <a:r>
              <a:rPr lang="en-US" sz="2800" dirty="0"/>
              <a:t> </a:t>
            </a:r>
            <a:r>
              <a:rPr lang="en-US" sz="2800" dirty="0" err="1"/>
              <a:t>pada</a:t>
            </a:r>
            <a:r>
              <a:rPr lang="en-US" sz="2800" dirty="0"/>
              <a:t> </a:t>
            </a:r>
            <a:r>
              <a:rPr lang="en-US" sz="2800" dirty="0" err="1"/>
              <a:t>konsep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prima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aritmetika</a:t>
            </a:r>
            <a:r>
              <a:rPr lang="en-US" sz="2800" dirty="0"/>
              <a:t> modulo. 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enkripsi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dekripsi</a:t>
            </a:r>
            <a:r>
              <a:rPr lang="en-US" sz="2800" dirty="0"/>
              <a:t> </a:t>
            </a:r>
            <a:r>
              <a:rPr lang="en-US" sz="2800" dirty="0" err="1"/>
              <a:t>merupakan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</a:t>
            </a:r>
            <a:r>
              <a:rPr lang="en-US" sz="2800" dirty="0" err="1"/>
              <a:t>bulat</a:t>
            </a:r>
            <a:r>
              <a:rPr lang="en-US" sz="2800" dirty="0"/>
              <a:t>. 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enkripsi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dirahasiakan</a:t>
            </a:r>
            <a:r>
              <a:rPr lang="en-US" sz="2800" dirty="0"/>
              <a:t>, </a:t>
            </a:r>
            <a:r>
              <a:rPr lang="en-US" sz="2800" dirty="0" err="1"/>
              <a:t>tetapi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dekripsi</a:t>
            </a:r>
            <a:r>
              <a:rPr lang="en-US" sz="2800" dirty="0"/>
              <a:t> </a:t>
            </a:r>
            <a:r>
              <a:rPr lang="en-US" sz="2800" dirty="0" err="1"/>
              <a:t>bersifat</a:t>
            </a:r>
            <a:r>
              <a:rPr lang="en-US" sz="2800" dirty="0"/>
              <a:t> </a:t>
            </a:r>
            <a:r>
              <a:rPr lang="en-US" sz="2800" dirty="0" err="1"/>
              <a:t>rahasia</a:t>
            </a:r>
            <a:r>
              <a:rPr lang="en-US" sz="2800" dirty="0"/>
              <a:t>.</a:t>
            </a:r>
          </a:p>
          <a:p>
            <a:pPr>
              <a:buFontTx/>
              <a:buNone/>
            </a:pPr>
            <a:r>
              <a:rPr lang="en-US" sz="2800" dirty="0"/>
              <a:t>	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menemukan</a:t>
            </a:r>
            <a:r>
              <a:rPr lang="en-US" sz="2800" dirty="0"/>
              <a:t> </a:t>
            </a:r>
            <a:r>
              <a:rPr lang="en-US" sz="2800" dirty="0" err="1"/>
              <a:t>kunci</a:t>
            </a:r>
            <a:r>
              <a:rPr lang="en-US" sz="2800" dirty="0"/>
              <a:t> </a:t>
            </a:r>
            <a:r>
              <a:rPr lang="en-US" sz="2800" dirty="0" err="1"/>
              <a:t>dekripsi</a:t>
            </a:r>
            <a:r>
              <a:rPr lang="en-US" sz="2800" dirty="0"/>
              <a:t> </a:t>
            </a:r>
            <a:r>
              <a:rPr lang="en-US" sz="2800"/>
              <a:t>harus</a:t>
            </a:r>
            <a:r>
              <a:rPr lang="en-US" sz="2800" dirty="0"/>
              <a:t> </a:t>
            </a:r>
            <a:r>
              <a:rPr lang="en-US" sz="2800" dirty="0" err="1"/>
              <a:t>memfaktorkan</a:t>
            </a:r>
            <a:r>
              <a:rPr lang="en-US" sz="2800" dirty="0"/>
              <a:t> </a:t>
            </a:r>
            <a:r>
              <a:rPr lang="en-US" sz="2800" dirty="0" err="1"/>
              <a:t>suatu</a:t>
            </a:r>
            <a:r>
              <a:rPr lang="en-US" sz="2800" dirty="0"/>
              <a:t> </a:t>
            </a:r>
            <a:r>
              <a:rPr lang="en-US" sz="2800" dirty="0" err="1"/>
              <a:t>bilangan</a:t>
            </a:r>
            <a:r>
              <a:rPr lang="en-US" sz="2800" dirty="0"/>
              <a:t> non prima </a:t>
            </a:r>
            <a:r>
              <a:rPr lang="en-US" sz="2800" dirty="0" err="1"/>
              <a:t>menjadi</a:t>
            </a:r>
            <a:r>
              <a:rPr lang="en-US" sz="2800" dirty="0"/>
              <a:t> </a:t>
            </a:r>
            <a:r>
              <a:rPr lang="en-US" sz="2800" dirty="0" err="1"/>
              <a:t>faktor</a:t>
            </a:r>
            <a:r>
              <a:rPr lang="en-US" sz="2800" dirty="0"/>
              <a:t> </a:t>
            </a:r>
            <a:r>
              <a:rPr lang="en-US" sz="2800" dirty="0" err="1"/>
              <a:t>primanya</a:t>
            </a:r>
            <a:r>
              <a:rPr lang="en-US" sz="2800" dirty="0"/>
              <a:t>. </a:t>
            </a:r>
            <a:endParaRPr lang="en-GB" sz="280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A8695-DED7-40B5-9FAC-FDFA9D6BDC24}" type="slidenum">
              <a:rPr lang="en-GB"/>
              <a:pPr/>
              <a:t>29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68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68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68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68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utoUpdateAnimBg="0"/>
      <p:bldP spid="3686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Algoritma cari Elemen terbesar :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609600" indent="-609600">
              <a:buFontTx/>
              <a:buAutoNum type="arabicPeriod"/>
            </a:pPr>
            <a:r>
              <a:rPr lang="en-US" sz="2800"/>
              <a:t>Asumsikan a1 sebagai elemen terbesar sementara. Simpan a1 ke dalam maks.</a:t>
            </a:r>
          </a:p>
          <a:p>
            <a:pPr marL="609600" indent="-609600">
              <a:buFontTx/>
              <a:buAutoNum type="arabicPeriod"/>
            </a:pPr>
            <a:r>
              <a:rPr lang="en-US" sz="2800"/>
              <a:t>Bandingkan maks dengan elemen a2, jika a2 &gt; maks, maka nilai maks deganti dengan a2</a:t>
            </a:r>
          </a:p>
          <a:p>
            <a:pPr marL="609600" indent="-609600">
              <a:buFontTx/>
              <a:buAutoNum type="arabicPeriod"/>
            </a:pPr>
            <a:r>
              <a:rPr lang="en-US" sz="2800"/>
              <a:t>Ulangi langkah ke 2 untuk elemen-elemen berikutnya (a3, a4, a5,…an)</a:t>
            </a:r>
          </a:p>
          <a:p>
            <a:pPr marL="609600" indent="-609600">
              <a:buFontTx/>
              <a:buAutoNum type="arabicPeriod"/>
            </a:pPr>
            <a:r>
              <a:rPr lang="en-US" sz="2800"/>
              <a:t>Berhenti jika tidak ada lagi elemen yang dibandingkan . Dalam hal ini maks berisi nilai elemen terbesar.</a:t>
            </a:r>
            <a:endParaRPr lang="en-GB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B715FD-932B-4EEB-A829-4E9F81EE2ED0}" type="slidenum">
              <a:rPr lang="en-GB"/>
              <a:pPr/>
              <a:t>3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 autoUpdateAnimBg="0"/>
      <p:bldP spid="8195" grpId="0" uiExpand="1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1981200" y="457200"/>
            <a:ext cx="6945313" cy="1143000"/>
          </a:xfrm>
        </p:spPr>
        <p:txBody>
          <a:bodyPr/>
          <a:lstStyle/>
          <a:p>
            <a:pPr algn="l"/>
            <a:r>
              <a:rPr lang="en-US" sz="3200" b="1"/>
              <a:t>Secara ringkas, algoritma RSA adalah sebagai berikut :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822960" y="1505335"/>
            <a:ext cx="7520940" cy="357984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90000"/>
              </a:lnSpc>
            </a:pPr>
            <a:r>
              <a:rPr lang="en-US" sz="2400"/>
              <a:t>Pilih dua buah bilangan prima sembarang, a dan b, jaga kerahasiaan a dan b.</a:t>
            </a:r>
          </a:p>
          <a:p>
            <a:pPr>
              <a:lnSpc>
                <a:spcPct val="90000"/>
              </a:lnSpc>
            </a:pPr>
            <a:r>
              <a:rPr lang="en-US" sz="2400"/>
              <a:t>Hitung n = a x b. Nilai n tidak dirahasiakan.</a:t>
            </a:r>
          </a:p>
          <a:p>
            <a:pPr>
              <a:lnSpc>
                <a:spcPct val="90000"/>
              </a:lnSpc>
            </a:pPr>
            <a:r>
              <a:rPr lang="en-US" sz="2400"/>
              <a:t>Hitung m = (a – 1) x (b – 1). Setelah nilai m diketahui, a dan b dapat dihapus.</a:t>
            </a:r>
          </a:p>
          <a:p>
            <a:pPr>
              <a:lnSpc>
                <a:spcPct val="90000"/>
              </a:lnSpc>
            </a:pPr>
            <a:r>
              <a:rPr lang="en-US" sz="2400"/>
              <a:t>Pilih sebuah bilangan bulat e untuk kunci publik, dimana e relatif prima terhadap m.</a:t>
            </a:r>
          </a:p>
          <a:p>
            <a:pPr>
              <a:lnSpc>
                <a:spcPct val="90000"/>
              </a:lnSpc>
            </a:pPr>
            <a:r>
              <a:rPr lang="en-US" sz="2400"/>
              <a:t>Bangkitkan kunci dekripsi, d dengan kekongruenan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	ed </a:t>
            </a:r>
            <a:r>
              <a:rPr lang="en-US" sz="2400">
                <a:sym typeface="Symbol" pitchFamily="18" charset="2"/>
              </a:rPr>
              <a:t> 1 (mod m)</a:t>
            </a:r>
          </a:p>
          <a:p>
            <a:pPr>
              <a:lnSpc>
                <a:spcPct val="90000"/>
              </a:lnSpc>
            </a:pPr>
            <a:r>
              <a:rPr lang="en-US" sz="2400">
                <a:sym typeface="Symbol" pitchFamily="18" charset="2"/>
              </a:rPr>
              <a:t>Proses dekripsi dilakukan dengan menggunakan persamaan pi = c</a:t>
            </a:r>
            <a:r>
              <a:rPr lang="en-US" sz="2400" baseline="-25000">
                <a:sym typeface="Symbol" pitchFamily="18" charset="2"/>
              </a:rPr>
              <a:t>i</a:t>
            </a:r>
            <a:r>
              <a:rPr lang="en-US" sz="2400" baseline="30000">
                <a:sym typeface="Symbol" pitchFamily="18" charset="2"/>
              </a:rPr>
              <a:t>d</a:t>
            </a:r>
            <a:r>
              <a:rPr lang="en-US" sz="2400">
                <a:sym typeface="Symbol" pitchFamily="18" charset="2"/>
              </a:rPr>
              <a:t> mod n</a:t>
            </a:r>
            <a:r>
              <a:rPr lang="en-US" sz="2400"/>
              <a:t>, yang dalam hal ini d adalah kunci dekripsi.</a:t>
            </a:r>
            <a:endParaRPr lang="en-GB" sz="24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67B7C3-79B9-4764-AC6F-D31F77F47AEB}" type="slidenum">
              <a:rPr lang="en-GB"/>
              <a:pPr/>
              <a:t>30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78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78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78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 autoUpdateAnimBg="0"/>
      <p:bldP spid="37891" grpId="0" build="p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B. BILANGAN BULAT.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153400" cy="4114800"/>
          </a:xfrm>
        </p:spPr>
        <p:txBody>
          <a:bodyPr/>
          <a:lstStyle/>
          <a:p>
            <a:pPr marL="609600" indent="-609600"/>
            <a:r>
              <a:rPr lang="en-US"/>
              <a:t>Bilangan bulat adalah bilangan yang tidak mempunyai pecahan desimal.</a:t>
            </a:r>
          </a:p>
          <a:p>
            <a:pPr marL="609600" indent="-609600">
              <a:buFontTx/>
              <a:buAutoNum type="arabicPeriod"/>
            </a:pPr>
            <a:r>
              <a:rPr lang="en-US" b="1"/>
              <a:t>SIFAT PEMBAGIAN PADA BILANGAN BULAT.</a:t>
            </a:r>
          </a:p>
          <a:p>
            <a:pPr marL="609600" indent="-609600">
              <a:buFontTx/>
              <a:buNone/>
            </a:pPr>
            <a:r>
              <a:rPr lang="en-US" b="1"/>
              <a:t>	</a:t>
            </a:r>
            <a:r>
              <a:rPr lang="en-US"/>
              <a:t>Misalkan a dan b adalah 2 buah bilangan bulat dengan syarat a </a:t>
            </a:r>
            <a:r>
              <a:rPr lang="en-US" b="1">
                <a:sym typeface="Symbol" pitchFamily="18" charset="2"/>
              </a:rPr>
              <a:t></a:t>
            </a:r>
            <a:r>
              <a:rPr lang="en-US">
                <a:sym typeface="Symbol" pitchFamily="18" charset="2"/>
              </a:rPr>
              <a:t> 0. Kita menyatakan bahwa a habis membagi b jika terdapat bilangan bulat c sedemikian sehingga b = ac</a:t>
            </a:r>
            <a:endParaRPr lang="en-US" sz="28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2BD151-C65C-4783-94BE-4ACBAE04F6D6}" type="slidenum">
              <a:rPr lang="en-GB"/>
              <a:pPr/>
              <a:t>4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 autoUpdateAnimBg="0"/>
      <p:bldP spid="9219" grpId="0" uiExpand="1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 sz="4000"/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r>
              <a:rPr lang="en-US" sz="3600"/>
              <a:t>Dengan kata lain, jika b dibagi dengan a, maka hasil pembagiannya berupa bilangan bulat.</a:t>
            </a:r>
          </a:p>
          <a:p>
            <a:r>
              <a:rPr lang="en-US" sz="3600"/>
              <a:t>Kadang-kadang pernyataan </a:t>
            </a:r>
          </a:p>
          <a:p>
            <a:pPr>
              <a:buFontTx/>
              <a:buNone/>
            </a:pPr>
            <a:r>
              <a:rPr lang="en-US" sz="3600"/>
              <a:t>	“a habis membagi b” ditulis juga </a:t>
            </a:r>
          </a:p>
          <a:p>
            <a:pPr>
              <a:buFontTx/>
              <a:buNone/>
            </a:pPr>
            <a:r>
              <a:rPr lang="en-US" sz="3600"/>
              <a:t>	“b kelipatan a”</a:t>
            </a:r>
            <a:endParaRPr lang="en-GB" sz="360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D94B02-AB80-4208-B224-21F65E753015}" type="slidenum">
              <a:rPr lang="en-GB"/>
              <a:pPr/>
              <a:t>5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1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7" grpId="0" uiExpand="1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TEOREMA EUCLIDEAN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Misalkan</a:t>
            </a:r>
            <a:r>
              <a:rPr lang="en-US" dirty="0"/>
              <a:t> m </a:t>
            </a:r>
            <a:r>
              <a:rPr lang="en-US" dirty="0" err="1"/>
              <a:t>dan</a:t>
            </a:r>
            <a:r>
              <a:rPr lang="en-US" dirty="0"/>
              <a:t> n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syarat</a:t>
            </a:r>
            <a:r>
              <a:rPr lang="en-US" dirty="0"/>
              <a:t> n &gt; 0. </a:t>
            </a:r>
            <a:r>
              <a:rPr lang="en-US" dirty="0" err="1"/>
              <a:t>Jika</a:t>
            </a:r>
            <a:r>
              <a:rPr lang="en-US" dirty="0"/>
              <a:t> m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</a:t>
            </a:r>
            <a:r>
              <a:rPr lang="en-US" dirty="0" err="1"/>
              <a:t>bulat</a:t>
            </a:r>
            <a:r>
              <a:rPr lang="en-US" dirty="0"/>
              <a:t> </a:t>
            </a:r>
            <a:r>
              <a:rPr lang="en-US" dirty="0" err="1"/>
              <a:t>unik</a:t>
            </a:r>
            <a:r>
              <a:rPr lang="en-US" dirty="0"/>
              <a:t> q(quotient) </a:t>
            </a:r>
            <a:r>
              <a:rPr lang="en-US" dirty="0" err="1"/>
              <a:t>dan</a:t>
            </a:r>
            <a:r>
              <a:rPr lang="en-US" dirty="0"/>
              <a:t> r(remainder)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:</a:t>
            </a:r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sz="3600" b="1" dirty="0"/>
              <a:t>m = </a:t>
            </a:r>
            <a:r>
              <a:rPr lang="en-US" sz="3600" b="1" dirty="0" err="1"/>
              <a:t>nq</a:t>
            </a:r>
            <a:r>
              <a:rPr lang="en-US" sz="3600" b="1" dirty="0"/>
              <a:t> + </a:t>
            </a:r>
            <a:r>
              <a:rPr lang="en-US" sz="3600" b="1" dirty="0" smtClean="0"/>
              <a:t>r, </a:t>
            </a:r>
            <a:r>
              <a:rPr lang="en-US" sz="3600" b="1" dirty="0" err="1" smtClean="0"/>
              <a:t>dimana</a:t>
            </a:r>
            <a:r>
              <a:rPr lang="en-US" sz="3600" b="1" dirty="0" smtClean="0"/>
              <a:t> n = </a:t>
            </a:r>
            <a:r>
              <a:rPr lang="en-US" sz="3600" b="1" dirty="0" err="1" smtClean="0"/>
              <a:t>pembagi</a:t>
            </a:r>
            <a:r>
              <a:rPr lang="en-US" sz="3600" b="1" dirty="0" smtClean="0"/>
              <a:t>, m = yang </a:t>
            </a:r>
            <a:r>
              <a:rPr lang="en-US" sz="3600" b="1" dirty="0" err="1" smtClean="0"/>
              <a:t>dibagi</a:t>
            </a:r>
            <a:r>
              <a:rPr lang="en-US" sz="3600" b="1" dirty="0" smtClean="0"/>
              <a:t>, q = </a:t>
            </a:r>
            <a:r>
              <a:rPr lang="en-US" sz="3600" b="1" dirty="0" err="1" smtClean="0"/>
              <a:t>hasil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bagi</a:t>
            </a:r>
            <a:r>
              <a:rPr lang="en-US" sz="3600" b="1" dirty="0" smtClean="0"/>
              <a:t>, r = </a:t>
            </a:r>
            <a:r>
              <a:rPr lang="en-US" sz="3600" b="1" dirty="0" err="1" smtClean="0"/>
              <a:t>sisa</a:t>
            </a:r>
            <a:endParaRPr lang="en-US" sz="3600" b="1" dirty="0"/>
          </a:p>
          <a:p>
            <a:pPr>
              <a:buFontTx/>
              <a:buNone/>
            </a:pPr>
            <a:r>
              <a:rPr lang="en-US" dirty="0"/>
              <a:t>	</a:t>
            </a:r>
            <a:r>
              <a:rPr lang="en-US" dirty="0" err="1"/>
              <a:t>dengan</a:t>
            </a:r>
            <a:r>
              <a:rPr lang="en-US" dirty="0"/>
              <a:t> 0 </a:t>
            </a:r>
            <a:r>
              <a:rPr lang="en-US" b="1" dirty="0">
                <a:sym typeface="Symbol" pitchFamily="18" charset="2"/>
              </a:rPr>
              <a:t></a:t>
            </a:r>
            <a:r>
              <a:rPr lang="en-US" dirty="0"/>
              <a:t> r &lt;n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CD91EC-5610-415D-9A45-1B4B5E53F34D}" type="slidenum">
              <a:rPr lang="en-GB"/>
              <a:pPr/>
              <a:t>6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 autoUpdateAnimBg="0"/>
      <p:bldP spid="12291" grpId="0" uiExpand="1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sz="4000"/>
              <a:t>Contoh :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Tx/>
              <a:buAutoNum type="arabicPeriod"/>
            </a:pPr>
            <a:r>
              <a:rPr lang="en-US"/>
              <a:t>1987 = 97 . 20 + 47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24 = 3. 8 + 0</a:t>
            </a:r>
          </a:p>
          <a:p>
            <a:pPr marL="609600" indent="-609600">
              <a:buFontTx/>
              <a:buAutoNum type="arabicPeriod"/>
            </a:pPr>
            <a:r>
              <a:rPr lang="en-US"/>
              <a:t>-22 = 3 (-8) + 2</a:t>
            </a:r>
          </a:p>
          <a:p>
            <a:pPr marL="609600" indent="-609600">
              <a:buFontTx/>
              <a:buNone/>
            </a:pPr>
            <a:r>
              <a:rPr lang="en-US"/>
              <a:t>	Sisa pembagian tidak boleh negatif, jadi contoh ke 3 tidak dapat ditulis :</a:t>
            </a:r>
          </a:p>
          <a:p>
            <a:pPr marL="609600" indent="-609600">
              <a:buFontTx/>
              <a:buNone/>
            </a:pPr>
            <a:r>
              <a:rPr lang="en-US"/>
              <a:t>	-22 = 3 (-7) – 1</a:t>
            </a:r>
          </a:p>
          <a:p>
            <a:pPr marL="609600" indent="-609600">
              <a:buFontTx/>
              <a:buNone/>
            </a:pPr>
            <a:r>
              <a:rPr lang="en-US"/>
              <a:t>	karena r = -1 tidak memenuhi syarat 0 </a:t>
            </a:r>
            <a:r>
              <a:rPr lang="en-US" b="1">
                <a:sym typeface="Symbol" pitchFamily="18" charset="2"/>
              </a:rPr>
              <a:t></a:t>
            </a:r>
            <a:r>
              <a:rPr lang="en-US"/>
              <a:t> r &lt;n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C70277-37ED-40B0-A3C1-86E782A719F2}" type="slidenum">
              <a:rPr lang="en-GB"/>
              <a:pPr/>
              <a:t>7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 autoUpdateAnimBg="0"/>
      <p:bldP spid="13315" grpId="0" uiExpand="1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2. PEMBAGI BERSAMA TERBESAR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Misalkan a dan b adalah dua buah bilangan bulat tidak nol. Pembagi bersama terbesar (PBB) dari a dan b adalah bilangan bulat terbesar d sedemikian sehingga d</a:t>
            </a:r>
            <a:r>
              <a:rPr lang="en-US">
                <a:sym typeface="Symbol" pitchFamily="18" charset="2"/>
              </a:rPr>
              <a:t>a dan db. Dalam hal ini dinyatakan  PBB (a,b) = d </a:t>
            </a:r>
            <a:endParaRPr lang="en-GB">
              <a:sym typeface="Symbol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B149E7-ED2F-4F49-A4F1-1F26A9A94C2F}" type="slidenum">
              <a:rPr lang="en-GB"/>
              <a:pPr/>
              <a:t>8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autoUpdateAnimBg="0"/>
      <p:bldP spid="1433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8088313" cy="685800"/>
          </a:xfrm>
        </p:spPr>
        <p:txBody>
          <a:bodyPr/>
          <a:lstStyle/>
          <a:p>
            <a:pPr algn="l"/>
            <a:r>
              <a:rPr lang="en-US" sz="3200"/>
              <a:t>Sifat-sifat dari pembagi bersama terbesar dinyatakan  dengan teorema-teorema berikut :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/>
            <a:r>
              <a:rPr lang="en-US"/>
              <a:t>Misalkan a, b, dan c adalah bilangan bulat.</a:t>
            </a:r>
          </a:p>
          <a:p>
            <a:pPr marL="609600" indent="-609600">
              <a:buFontTx/>
              <a:buAutoNum type="alphaLcPeriod"/>
            </a:pPr>
            <a:r>
              <a:rPr lang="en-US"/>
              <a:t>Jika c adalah PBB dari a dan b, maka </a:t>
            </a:r>
          </a:p>
          <a:p>
            <a:pPr marL="609600" indent="-609600">
              <a:buFontTx/>
              <a:buNone/>
            </a:pPr>
            <a:r>
              <a:rPr lang="en-US"/>
              <a:t>	c </a:t>
            </a:r>
            <a:r>
              <a:rPr lang="en-US">
                <a:sym typeface="Symbol" pitchFamily="18" charset="2"/>
              </a:rPr>
              <a:t>(a + b ) </a:t>
            </a:r>
          </a:p>
          <a:p>
            <a:pPr marL="609600" indent="-609600">
              <a:buFontTx/>
              <a:buNone/>
            </a:pPr>
            <a:r>
              <a:rPr lang="en-US">
                <a:sym typeface="Symbol" pitchFamily="18" charset="2"/>
              </a:rPr>
              <a:t>b.	</a:t>
            </a:r>
            <a:r>
              <a:rPr lang="en-US"/>
              <a:t>Jika c adalah PBB dari a dan b, maka </a:t>
            </a:r>
          </a:p>
          <a:p>
            <a:pPr marL="609600" indent="-609600">
              <a:buFontTx/>
              <a:buNone/>
            </a:pPr>
            <a:r>
              <a:rPr lang="en-US"/>
              <a:t>	c </a:t>
            </a:r>
            <a:r>
              <a:rPr lang="en-US">
                <a:sym typeface="Symbol" pitchFamily="18" charset="2"/>
              </a:rPr>
              <a:t>(a - b ) </a:t>
            </a:r>
          </a:p>
          <a:p>
            <a:pPr marL="609600" indent="-609600">
              <a:buFontTx/>
              <a:buNone/>
            </a:pPr>
            <a:r>
              <a:rPr lang="en-US">
                <a:sym typeface="Symbol" pitchFamily="18" charset="2"/>
              </a:rPr>
              <a:t>c.	Jika </a:t>
            </a:r>
            <a:r>
              <a:rPr lang="en-US"/>
              <a:t>c </a:t>
            </a:r>
            <a:r>
              <a:rPr lang="en-US">
                <a:sym typeface="Symbol" pitchFamily="18" charset="2"/>
              </a:rPr>
              <a:t>a  , maka </a:t>
            </a:r>
            <a:r>
              <a:rPr lang="en-US"/>
              <a:t>c </a:t>
            </a:r>
            <a:r>
              <a:rPr lang="en-US">
                <a:sym typeface="Symbol" pitchFamily="18" charset="2"/>
              </a:rPr>
              <a:t>ab</a:t>
            </a:r>
          </a:p>
          <a:p>
            <a:pPr marL="609600" indent="-609600">
              <a:buFontTx/>
              <a:buNone/>
            </a:pPr>
            <a:endParaRPr lang="en-GB">
              <a:sym typeface="Symbol" pitchFamily="18" charset="2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11356-E9CF-4268-9EF0-D19960615644}" type="slidenum">
              <a:rPr lang="en-GB"/>
              <a:pPr/>
              <a:t>9</a:t>
            </a:fld>
            <a:endParaRPr lang="en-GB"/>
          </a:p>
        </p:txBody>
      </p:sp>
    </p:spTree>
  </p:cSld>
  <p:clrMapOvr>
    <a:masterClrMapping/>
  </p:clrMapOvr>
  <p:transition spd="med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153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 autoUpdateAnimBg="0"/>
      <p:bldP spid="15363" grpId="0" uiExpand="1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1282</TotalTime>
  <Words>882</Words>
  <Application>Microsoft Office PowerPoint</Application>
  <PresentationFormat>On-screen Show (4:3)</PresentationFormat>
  <Paragraphs>187</Paragraphs>
  <Slides>30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2" baseType="lpstr">
      <vt:lpstr>Angles</vt:lpstr>
      <vt:lpstr>Equation</vt:lpstr>
      <vt:lpstr>BAB V ALGORITMA DAN BILANGAN BULAT</vt:lpstr>
      <vt:lpstr>Contoh :</vt:lpstr>
      <vt:lpstr>Algoritma cari Elemen terbesar :</vt:lpstr>
      <vt:lpstr>B. BILANGAN BULAT.</vt:lpstr>
      <vt:lpstr>PowerPoint Presentation</vt:lpstr>
      <vt:lpstr>TEOREMA EUCLIDEAN</vt:lpstr>
      <vt:lpstr>Contoh :</vt:lpstr>
      <vt:lpstr>2. PEMBAGI BERSAMA TERBESAR</vt:lpstr>
      <vt:lpstr>Sifat-sifat dari pembagi bersama terbesar dinyatakan  dengan teorema-teorema berikut :</vt:lpstr>
      <vt:lpstr>PowerPoint Presentation</vt:lpstr>
      <vt:lpstr>3. ALGORITMA EUCLIDEAN</vt:lpstr>
      <vt:lpstr>4. ARITMETIKA MODULO</vt:lpstr>
      <vt:lpstr>Kongruen</vt:lpstr>
      <vt:lpstr>Contoh :</vt:lpstr>
      <vt:lpstr>PowerPoint Presentation</vt:lpstr>
      <vt:lpstr>PowerPoint Presentation</vt:lpstr>
      <vt:lpstr>PowerPoint Presentation</vt:lpstr>
      <vt:lpstr>Balikan Modulo ( Modulo Invers)</vt:lpstr>
      <vt:lpstr>Kekongruenan Linear</vt:lpstr>
      <vt:lpstr>5. BILANGAN PRIMA</vt:lpstr>
      <vt:lpstr>Teorema Fundamental Aritmetik</vt:lpstr>
      <vt:lpstr>Faktor Prima dari n selalu lebih kecil  atau sama dengan n</vt:lpstr>
      <vt:lpstr>6. KRIPTOGRAFI</vt:lpstr>
      <vt:lpstr>Plainteks, Chiperteks, Enkripsi dan Dekripsi.</vt:lpstr>
      <vt:lpstr>Kriptografer, Kriptanalis, dan Kriptologi</vt:lpstr>
      <vt:lpstr>Notasi Matematis</vt:lpstr>
      <vt:lpstr>Algoritma Kriptografi ( Chiper)</vt:lpstr>
      <vt:lpstr>Secara matematis, pada sistem kriptografi yang menggunakan kunci K, maka fungsi enkripsi dan dekripsi menjadi :</vt:lpstr>
      <vt:lpstr>Algoritma RSA (Rivest – Shamir – Adleman)</vt:lpstr>
      <vt:lpstr>Secara ringkas, algoritma RSA adalah sebagai berikut :</vt:lpstr>
    </vt:vector>
  </TitlesOfParts>
  <Company>stmik-mdp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BAB V ALGORITMA DAN BILANGAN BULAT</dc:title>
  <dc:creator>dosen</dc:creator>
  <cp:lastModifiedBy>ASUS</cp:lastModifiedBy>
  <cp:revision>43</cp:revision>
  <dcterms:created xsi:type="dcterms:W3CDTF">2004-09-08T09:21:22Z</dcterms:created>
  <dcterms:modified xsi:type="dcterms:W3CDTF">2024-01-23T13:55:07Z</dcterms:modified>
</cp:coreProperties>
</file>