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58400" cy="7772400"/>
  <p:notesSz cx="10058400" cy="7772400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3001010"/>
            <a:ext cx="392906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18" y="-1048"/>
            <a:ext cx="10061018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98826" y="1961123"/>
            <a:ext cx="6213485" cy="1364880"/>
          </a:xfrm>
        </p:spPr>
        <p:txBody>
          <a:bodyPr bIns="10186"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33505" y="2800382"/>
            <a:ext cx="7162244" cy="373160"/>
          </a:xfrm>
        </p:spPr>
        <p:txBody>
          <a:bodyPr tIns="10186">
            <a:normAutofit/>
          </a:bodyPr>
          <a:lstStyle>
            <a:lvl1pPr marL="0" indent="0" algn="l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85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5302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5302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18" y="-1048"/>
            <a:ext cx="10061018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3001010"/>
            <a:ext cx="3929063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1339" y="1956969"/>
            <a:ext cx="6216091" cy="1368510"/>
          </a:xfrm>
        </p:spPr>
        <p:txBody>
          <a:bodyPr bIns="10186" anchor="b"/>
          <a:lstStyle>
            <a:lvl1pPr algn="l"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37767" y="2797411"/>
            <a:ext cx="7161581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2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85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1243584"/>
            <a:ext cx="3520440" cy="420745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018" y="1243584"/>
            <a:ext cx="3520440" cy="420745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243584"/>
            <a:ext cx="352044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marL="0" lvl="0" indent="0" algn="l" defTabSz="10185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065" y="1928761"/>
            <a:ext cx="3520440" cy="35234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0018" y="1243584"/>
            <a:ext cx="352044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marL="0" lvl="0" indent="0" algn="l" defTabSz="10185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0018" y="1928761"/>
            <a:ext cx="3520440" cy="35234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3001010"/>
            <a:ext cx="392906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362428" y="-362426"/>
            <a:ext cx="7772400" cy="84972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marL="0" algn="ctr" defTabSz="1018586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63423" y="1786253"/>
            <a:ext cx="5733288" cy="1234684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510" y="2968103"/>
            <a:ext cx="4188557" cy="376797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27749" y="2553836"/>
            <a:ext cx="6374236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marL="0" marR="0" lvl="0" indent="0" algn="l" defTabSz="1018586" rtl="0" eaLnBrk="1" fontAlgn="auto" latinLnBrk="0" hangingPunct="1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31710" y="0"/>
            <a:ext cx="7826693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3717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3001010"/>
            <a:ext cx="392906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721350"/>
            <a:ext cx="3929063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8317" y="1946501"/>
            <a:ext cx="6035040" cy="983103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57827" y="2471266"/>
            <a:ext cx="6706200" cy="83941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18" y="5724051"/>
            <a:ext cx="3931683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18" y="5724799"/>
            <a:ext cx="10061018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414528"/>
            <a:ext cx="8273034" cy="621792"/>
          </a:xfrm>
          <a:prstGeom prst="rect">
            <a:avLst/>
          </a:prstGeom>
        </p:spPr>
        <p:txBody>
          <a:bodyPr vert="horz" lIns="101858" tIns="50929" rIns="101858" bIns="5092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247379"/>
            <a:ext cx="8273034" cy="4057162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1286" y="6653175"/>
            <a:ext cx="2393899" cy="227990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5" y="7123138"/>
            <a:ext cx="5196840" cy="310896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r">
              <a:defRPr sz="1100" cap="all" spc="223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1142" y="6993598"/>
            <a:ext cx="553212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186" tIns="10186" rIns="10186" bIns="10186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1018586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70" indent="-381970" algn="l" defTabSz="1018586" rtl="0" eaLnBrk="1" latinLnBrk="0" hangingPunct="1">
        <a:spcBef>
          <a:spcPts val="891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3531" indent="-193531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178" indent="-183345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02824" indent="-183345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57470" indent="-193531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2303" indent="-193531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508" indent="-183345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154" indent="-183345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428" indent="-183345" algn="l" defTabSz="1018586" rtl="0" eaLnBrk="1" latinLnBrk="0" hangingPunct="1">
        <a:spcBef>
          <a:spcPts val="334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57202" y="1636776"/>
            <a:ext cx="9137904" cy="0"/>
          </a:xfrm>
          <a:custGeom>
            <a:avLst/>
            <a:gdLst/>
            <a:ahLst/>
            <a:cxnLst/>
            <a:rect l="l" t="t" r="r" b="b"/>
            <a:pathLst>
              <a:path w="9137904">
                <a:moveTo>
                  <a:pt x="0" y="0"/>
                </a:moveTo>
                <a:lnTo>
                  <a:pt x="9137904" y="0"/>
                </a:lnTo>
              </a:path>
            </a:pathLst>
          </a:custGeom>
          <a:ln w="7366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57200"/>
            <a:ext cx="9137904" cy="1176527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2" y="1634489"/>
            <a:ext cx="9137904" cy="0"/>
          </a:xfrm>
          <a:custGeom>
            <a:avLst/>
            <a:gdLst/>
            <a:ahLst/>
            <a:cxnLst/>
            <a:rect l="l" t="t" r="r" b="b"/>
            <a:pathLst>
              <a:path w="9137904">
                <a:moveTo>
                  <a:pt x="0" y="0"/>
                </a:moveTo>
                <a:lnTo>
                  <a:pt x="9137904" y="0"/>
                </a:lnTo>
              </a:path>
            </a:pathLst>
          </a:custGeom>
          <a:ln w="11938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4914" y="3499996"/>
            <a:ext cx="6481571" cy="25653"/>
          </a:xfrm>
          <a:custGeom>
            <a:avLst/>
            <a:gdLst/>
            <a:ahLst/>
            <a:cxnLst/>
            <a:rect l="l" t="t" r="r" b="b"/>
            <a:pathLst>
              <a:path w="6481571" h="25653">
                <a:moveTo>
                  <a:pt x="0" y="25653"/>
                </a:moveTo>
                <a:lnTo>
                  <a:pt x="6481571" y="25653"/>
                </a:lnTo>
                <a:lnTo>
                  <a:pt x="6481571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4914" y="3499996"/>
            <a:ext cx="6481571" cy="25653"/>
          </a:xfrm>
          <a:custGeom>
            <a:avLst/>
            <a:gdLst/>
            <a:ahLst/>
            <a:cxnLst/>
            <a:rect l="l" t="t" r="r" b="b"/>
            <a:pathLst>
              <a:path w="6481571" h="25653">
                <a:moveTo>
                  <a:pt x="0" y="25653"/>
                </a:moveTo>
                <a:lnTo>
                  <a:pt x="6481571" y="25653"/>
                </a:lnTo>
                <a:lnTo>
                  <a:pt x="6481571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2" y="1640713"/>
            <a:ext cx="9137904" cy="27177"/>
          </a:xfrm>
          <a:custGeom>
            <a:avLst/>
            <a:gdLst/>
            <a:ahLst/>
            <a:cxnLst/>
            <a:rect l="l" t="t" r="r" b="b"/>
            <a:pathLst>
              <a:path w="9137904" h="27177">
                <a:moveTo>
                  <a:pt x="0" y="27177"/>
                </a:moveTo>
                <a:lnTo>
                  <a:pt x="9137904" y="27177"/>
                </a:lnTo>
                <a:lnTo>
                  <a:pt x="9137904" y="0"/>
                </a:lnTo>
                <a:lnTo>
                  <a:pt x="0" y="0"/>
                </a:lnTo>
                <a:lnTo>
                  <a:pt x="0" y="27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1640713"/>
            <a:ext cx="9137904" cy="27177"/>
          </a:xfrm>
          <a:custGeom>
            <a:avLst/>
            <a:gdLst/>
            <a:ahLst/>
            <a:cxnLst/>
            <a:rect l="l" t="t" r="r" b="b"/>
            <a:pathLst>
              <a:path w="9137904" h="27177">
                <a:moveTo>
                  <a:pt x="0" y="27177"/>
                </a:moveTo>
                <a:lnTo>
                  <a:pt x="9137904" y="27177"/>
                </a:lnTo>
                <a:lnTo>
                  <a:pt x="9137904" y="0"/>
                </a:lnTo>
                <a:lnTo>
                  <a:pt x="0" y="0"/>
                </a:lnTo>
                <a:lnTo>
                  <a:pt x="0" y="27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936" y="2634998"/>
            <a:ext cx="1851660" cy="1754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97631" y="889412"/>
            <a:ext cx="4274007" cy="330200"/>
          </a:xfrm>
          <a:prstGeom prst="rect">
            <a:avLst/>
          </a:prstGeom>
        </p:spPr>
        <p:txBody>
          <a:bodyPr wrap="square" lIns="0" tIns="16221" rIns="0" bIns="0" rtlCol="0">
            <a:noAutofit/>
          </a:bodyPr>
          <a:lstStyle/>
          <a:p>
            <a:pPr marL="12697">
              <a:lnSpc>
                <a:spcPts val="2555"/>
              </a:lnSpc>
            </a:pPr>
            <a:r>
              <a:rPr sz="2500" spc="75" dirty="0">
                <a:solidFill>
                  <a:srgbClr val="FFFF00"/>
                </a:solidFill>
                <a:latin typeface="Arial"/>
                <a:cs typeface="Arial"/>
              </a:rPr>
              <a:t>Matematika Sistem Informasi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3167" y="2977059"/>
            <a:ext cx="5178733" cy="584708"/>
          </a:xfrm>
          <a:prstGeom prst="rect">
            <a:avLst/>
          </a:prstGeom>
        </p:spPr>
        <p:txBody>
          <a:bodyPr wrap="square" lIns="0" tIns="28599" rIns="0" bIns="0" rtlCol="0">
            <a:noAutofit/>
          </a:bodyPr>
          <a:lstStyle/>
          <a:p>
            <a:pPr marL="12697">
              <a:lnSpc>
                <a:spcPts val="4505"/>
              </a:lnSpc>
            </a:pPr>
            <a:r>
              <a:rPr sz="4300" spc="14" dirty="0">
                <a:solidFill>
                  <a:srgbClr val="000099"/>
                </a:solidFill>
                <a:latin typeface="Calibri"/>
                <a:cs typeface="Calibri"/>
              </a:rPr>
              <a:t>LOGIKA MATEMATIKA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926" y="5777668"/>
            <a:ext cx="6481826" cy="713509"/>
          </a:xfrm>
          <a:prstGeom prst="rect">
            <a:avLst/>
          </a:prstGeom>
        </p:spPr>
        <p:txBody>
          <a:bodyPr wrap="square" lIns="0" tIns="12315" rIns="0" bIns="0" rtlCol="0">
            <a:noAutofit/>
          </a:bodyPr>
          <a:lstStyle/>
          <a:p>
            <a:pPr marL="12772" marR="34282">
              <a:lnSpc>
                <a:spcPts val="1939"/>
              </a:lnSpc>
            </a:pPr>
            <a:r>
              <a:rPr spc="64" dirty="0">
                <a:solidFill>
                  <a:srgbClr val="622422"/>
                </a:solidFill>
                <a:latin typeface="Arial"/>
                <a:cs typeface="Arial"/>
              </a:rPr>
              <a:t>Program Studi Sistem Informasi</a:t>
            </a:r>
            <a:endParaRPr>
              <a:latin typeface="Arial"/>
              <a:cs typeface="Arial"/>
            </a:endParaRPr>
          </a:p>
          <a:p>
            <a:pPr marL="12772">
              <a:lnSpc>
                <a:spcPct val="95825"/>
              </a:lnSpc>
            </a:pPr>
            <a:r>
              <a:rPr spc="48" dirty="0">
                <a:solidFill>
                  <a:srgbClr val="622422"/>
                </a:solidFill>
                <a:latin typeface="Arial"/>
                <a:cs typeface="Arial"/>
              </a:rPr>
              <a:t>Fakultas Sains dan Teknologi UIN Sultan Syarif Kasim Riau</a:t>
            </a:r>
            <a:endParaRPr>
              <a:latin typeface="Arial"/>
              <a:cs typeface="Arial"/>
            </a:endParaRPr>
          </a:p>
          <a:p>
            <a:pPr marL="12697" marR="34282">
              <a:lnSpc>
                <a:spcPct val="95825"/>
              </a:lnSpc>
              <a:spcBef>
                <a:spcPts val="65"/>
              </a:spcBef>
            </a:pPr>
            <a:r>
              <a:rPr sz="1200" spc="14" dirty="0">
                <a:latin typeface="Arial"/>
                <a:cs typeface="Arial"/>
              </a:rPr>
              <a:t>Jl. HR. Soebrantas  No. 155 KM 18 Tampan Pekanbaru - Riau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9703" y="626148"/>
            <a:ext cx="1320233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1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064" y="1613408"/>
            <a:ext cx="4680610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4" dirty="0">
                <a:latin typeface="Calibri"/>
                <a:cs typeface="Calibri"/>
              </a:rPr>
              <a:t>Diketahui proposisi-proposisi berikut: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4224" y="2491231"/>
            <a:ext cx="4897628" cy="769112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 marR="45710">
              <a:lnSpc>
                <a:spcPts val="2500"/>
              </a:lnSpc>
            </a:pPr>
            <a:r>
              <a:rPr sz="2500" spc="-1" dirty="0">
                <a:latin typeface="Calibri"/>
                <a:cs typeface="Calibri"/>
              </a:rPr>
              <a:t>p : Hari ini hujan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401"/>
              </a:spcBef>
            </a:pPr>
            <a:r>
              <a:rPr sz="2500" spc="-3" dirty="0">
                <a:latin typeface="Calibri"/>
                <a:cs typeface="Calibri"/>
              </a:rPr>
              <a:t>q : Murid-murid diliburkan dari sekolah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7066" y="3807970"/>
            <a:ext cx="741375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7" dirty="0">
                <a:latin typeface="Calibri"/>
                <a:cs typeface="Calibri"/>
              </a:rPr>
              <a:t>maka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644" y="4246881"/>
            <a:ext cx="440842" cy="1208025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algn="ctr">
              <a:lnSpc>
                <a:spcPts val="2500"/>
              </a:lnSpc>
            </a:pPr>
            <a:r>
              <a:rPr sz="2500" dirty="0">
                <a:latin typeface="Calibri"/>
                <a:cs typeface="Calibri"/>
              </a:rPr>
              <a:t>p ˄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401"/>
              </a:spcBef>
            </a:pPr>
            <a:r>
              <a:rPr sz="2500" dirty="0">
                <a:latin typeface="Calibri"/>
                <a:cs typeface="Calibri"/>
              </a:rPr>
              <a:t>p ˅</a:t>
            </a:r>
            <a:endParaRPr sz="2500">
              <a:latin typeface="Calibri"/>
              <a:cs typeface="Calibri"/>
            </a:endParaRPr>
          </a:p>
          <a:p>
            <a:pPr marL="45710" marR="12188" algn="ctr">
              <a:lnSpc>
                <a:spcPct val="101725"/>
              </a:lnSpc>
              <a:spcBef>
                <a:spcPts val="526"/>
              </a:spcBef>
            </a:pPr>
            <a:r>
              <a:rPr sz="2500" dirty="0">
                <a:latin typeface="Calibri"/>
                <a:cs typeface="Calibri"/>
              </a:rPr>
              <a:t>~p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196" y="4246880"/>
            <a:ext cx="231139" cy="769112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dirty="0">
                <a:latin typeface="Calibri"/>
                <a:cs typeface="Calibri"/>
              </a:rPr>
              <a:t>q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401"/>
              </a:spcBef>
            </a:pPr>
            <a:r>
              <a:rPr sz="2500" dirty="0">
                <a:latin typeface="Calibri"/>
                <a:cs typeface="Calibri"/>
              </a:rPr>
              <a:t>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656" y="4246881"/>
            <a:ext cx="7832344" cy="1208025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48044" marR="45710">
              <a:lnSpc>
                <a:spcPts val="2500"/>
              </a:lnSpc>
            </a:pPr>
            <a:r>
              <a:rPr sz="2500" spc="-2" dirty="0">
                <a:latin typeface="Calibri"/>
                <a:cs typeface="Calibri"/>
              </a:rPr>
              <a:t>: Hari ini hujan dan murid-murid diliburkan dari sekolah</a:t>
            </a:r>
            <a:endParaRPr sz="2500" dirty="0">
              <a:latin typeface="Calibri"/>
              <a:cs typeface="Calibri"/>
            </a:endParaRPr>
          </a:p>
          <a:p>
            <a:pPr marL="48044">
              <a:lnSpc>
                <a:spcPct val="101725"/>
              </a:lnSpc>
              <a:spcBef>
                <a:spcPts val="401"/>
              </a:spcBef>
            </a:pPr>
            <a:r>
              <a:rPr sz="2500" spc="-3" dirty="0">
                <a:latin typeface="Calibri"/>
                <a:cs typeface="Calibri"/>
              </a:rPr>
              <a:t>: Hari ini hujan atau murid-murid diliburkan dari sekolah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ct val="101725"/>
              </a:lnSpc>
              <a:spcBef>
                <a:spcPts val="526"/>
              </a:spcBef>
            </a:pPr>
            <a:r>
              <a:rPr sz="2500" dirty="0">
                <a:latin typeface="Calibri"/>
                <a:cs typeface="Calibri"/>
              </a:rPr>
              <a:t>: Tidak benar hari ini hujan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1282" y="6002528"/>
            <a:ext cx="712419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7" dirty="0">
                <a:latin typeface="Calibri"/>
                <a:cs typeface="Calibri"/>
              </a:rPr>
              <a:t>(atau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9939" y="6002528"/>
            <a:ext cx="6949846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2" dirty="0">
                <a:latin typeface="Calibri"/>
                <a:cs typeface="Calibri"/>
              </a:rPr>
              <a:t>dalam kalimat lain yang lebih lazim: Hari ini tidak hujan)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703" y="626148"/>
            <a:ext cx="219276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6" dirty="0">
                <a:solidFill>
                  <a:srgbClr val="FFFFFF"/>
                </a:solidFill>
                <a:latin typeface="Arial"/>
                <a:cs typeface="Arial"/>
              </a:rPr>
              <a:t>Latihan Soal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264" y="1776478"/>
            <a:ext cx="4050284" cy="915415"/>
          </a:xfrm>
          <a:prstGeom prst="rect">
            <a:avLst/>
          </a:prstGeom>
        </p:spPr>
        <p:txBody>
          <a:bodyPr wrap="square" lIns="0" tIns="15553" rIns="0" bIns="0" rtlCol="0">
            <a:noAutofit/>
          </a:bodyPr>
          <a:lstStyle/>
          <a:p>
            <a:pPr marL="12697" marR="45710">
              <a:lnSpc>
                <a:spcPts val="2450"/>
              </a:lnSpc>
            </a:pPr>
            <a:r>
              <a:rPr sz="2500" spc="-6" dirty="0">
                <a:latin typeface="Calibri"/>
                <a:cs typeface="Calibri"/>
              </a:rPr>
              <a:t>Diketahui proposisi berikut:</a:t>
            </a:r>
            <a:endParaRPr sz="2500">
              <a:latin typeface="Calibri"/>
              <a:cs typeface="Calibri"/>
            </a:endParaRPr>
          </a:p>
          <a:p>
            <a:pPr marL="1167618" marR="45710">
              <a:lnSpc>
                <a:spcPts val="2305"/>
              </a:lnSpc>
            </a:pPr>
            <a:r>
              <a:rPr sz="2500" dirty="0">
                <a:latin typeface="Calibri"/>
                <a:cs typeface="Calibri"/>
              </a:rPr>
              <a:t>p : pemuda itu tinggi</a:t>
            </a:r>
            <a:endParaRPr sz="2500">
              <a:latin typeface="Calibri"/>
              <a:cs typeface="Calibri"/>
            </a:endParaRPr>
          </a:p>
          <a:p>
            <a:pPr marL="1167618">
              <a:lnSpc>
                <a:spcPts val="2350"/>
              </a:lnSpc>
              <a:spcBef>
                <a:spcPts val="2"/>
              </a:spcBef>
            </a:pPr>
            <a:r>
              <a:rPr sz="2500" spc="-1" dirty="0">
                <a:latin typeface="Calibri"/>
                <a:cs typeface="Calibri"/>
              </a:rPr>
              <a:t>q : pemuda itu tampan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266" y="3093214"/>
            <a:ext cx="8541816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6" dirty="0">
                <a:latin typeface="Calibri"/>
                <a:cs typeface="Calibri"/>
              </a:rPr>
              <a:t>Nyatakan proposisi berikut kedalam ekspresi logika (notasi simbolik):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264" y="3458975"/>
            <a:ext cx="302463" cy="2158999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endParaRPr lang="en-US" sz="2500" dirty="0" smtClean="0">
              <a:latin typeface="Calibri"/>
              <a:cs typeface="Calibri"/>
            </a:endParaRPr>
          </a:p>
          <a:p>
            <a:pPr marL="12697">
              <a:lnSpc>
                <a:spcPts val="2500"/>
              </a:lnSpc>
            </a:pPr>
            <a:r>
              <a:rPr sz="2500" dirty="0" smtClean="0">
                <a:latin typeface="Calibri"/>
                <a:cs typeface="Calibri"/>
              </a:rPr>
              <a:t>1</a:t>
            </a:r>
            <a:r>
              <a:rPr sz="2500" dirty="0">
                <a:latin typeface="Calibri"/>
                <a:cs typeface="Calibri"/>
              </a:rPr>
              <a:t>.</a:t>
            </a:r>
          </a:p>
          <a:p>
            <a:pPr marL="12697">
              <a:lnSpc>
                <a:spcPts val="2880"/>
              </a:lnSpc>
              <a:spcBef>
                <a:spcPts val="19"/>
              </a:spcBef>
            </a:pPr>
            <a:r>
              <a:rPr sz="2500" dirty="0">
                <a:latin typeface="Calibri"/>
                <a:cs typeface="Calibri"/>
              </a:rPr>
              <a:t>2.</a:t>
            </a: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3.</a:t>
            </a: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4.</a:t>
            </a: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5.</a:t>
            </a: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6.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1866" y="3458975"/>
            <a:ext cx="1084276" cy="1061719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endParaRPr lang="en-US" sz="2500" spc="-8" dirty="0" smtClean="0">
              <a:latin typeface="Calibri"/>
              <a:cs typeface="Calibri"/>
            </a:endParaRPr>
          </a:p>
          <a:p>
            <a:pPr marL="12697">
              <a:lnSpc>
                <a:spcPts val="2500"/>
              </a:lnSpc>
            </a:pPr>
            <a:r>
              <a:rPr sz="2500" spc="-8" dirty="0" err="1" smtClean="0">
                <a:latin typeface="Calibri"/>
                <a:cs typeface="Calibri"/>
              </a:rPr>
              <a:t>Pemuda</a:t>
            </a:r>
            <a:endParaRPr sz="2500" dirty="0">
              <a:latin typeface="Calibri"/>
              <a:cs typeface="Calibri"/>
            </a:endParaRPr>
          </a:p>
          <a:p>
            <a:pPr marL="12697">
              <a:lnSpc>
                <a:spcPts val="2880"/>
              </a:lnSpc>
              <a:spcBef>
                <a:spcPts val="19"/>
              </a:spcBef>
            </a:pPr>
            <a:r>
              <a:rPr sz="2500" spc="-8" dirty="0">
                <a:latin typeface="Calibri"/>
                <a:cs typeface="Calibri"/>
              </a:rPr>
              <a:t>Pemuda</a:t>
            </a:r>
            <a:endParaRPr sz="2500" dirty="0">
              <a:latin typeface="Calibri"/>
              <a:cs typeface="Calibri"/>
            </a:endParaRPr>
          </a:p>
          <a:p>
            <a:pPr marL="12697">
              <a:lnSpc>
                <a:spcPts val="2880"/>
              </a:lnSpc>
            </a:pPr>
            <a:r>
              <a:rPr sz="2500" spc="-8" dirty="0">
                <a:latin typeface="Calibri"/>
                <a:cs typeface="Calibri"/>
              </a:rPr>
              <a:t>Pemuda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3906" y="3458975"/>
            <a:ext cx="403047" cy="1061719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endParaRPr lang="en-US" sz="2500" dirty="0" smtClean="0">
              <a:latin typeface="Calibri"/>
              <a:cs typeface="Calibri"/>
            </a:endParaRPr>
          </a:p>
          <a:p>
            <a:pPr marL="12697">
              <a:lnSpc>
                <a:spcPts val="2500"/>
              </a:lnSpc>
            </a:pPr>
            <a:r>
              <a:rPr sz="2500" dirty="0" err="1" smtClean="0">
                <a:latin typeface="Calibri"/>
                <a:cs typeface="Calibri"/>
              </a:rPr>
              <a:t>itu</a:t>
            </a:r>
            <a:endParaRPr sz="2500" dirty="0">
              <a:latin typeface="Calibri"/>
              <a:cs typeface="Calibri"/>
            </a:endParaRPr>
          </a:p>
          <a:p>
            <a:pPr marL="12697">
              <a:lnSpc>
                <a:spcPts val="2880"/>
              </a:lnSpc>
              <a:spcBef>
                <a:spcPts val="19"/>
              </a:spcBef>
            </a:pPr>
            <a:r>
              <a:rPr sz="2500" dirty="0">
                <a:latin typeface="Calibri"/>
                <a:cs typeface="Calibri"/>
              </a:rPr>
              <a:t>itu</a:t>
            </a: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itu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3190" y="3458975"/>
            <a:ext cx="4915409" cy="1061719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 marR="45710">
              <a:lnSpc>
                <a:spcPts val="2500"/>
              </a:lnSpc>
            </a:pPr>
            <a:endParaRPr lang="en-US" sz="2500" spc="-1" dirty="0" smtClean="0">
              <a:latin typeface="Calibri"/>
              <a:cs typeface="Calibri"/>
            </a:endParaRPr>
          </a:p>
          <a:p>
            <a:pPr marL="12697" marR="45710">
              <a:lnSpc>
                <a:spcPts val="2500"/>
              </a:lnSpc>
            </a:pPr>
            <a:r>
              <a:rPr sz="2500" spc="-1" dirty="0" err="1" smtClean="0">
                <a:latin typeface="Calibri"/>
                <a:cs typeface="Calibri"/>
              </a:rPr>
              <a:t>tinggi</a:t>
            </a:r>
            <a:r>
              <a:rPr sz="2500" spc="-1" dirty="0" smtClean="0">
                <a:latin typeface="Calibri"/>
                <a:cs typeface="Calibri"/>
              </a:rPr>
              <a:t> </a:t>
            </a:r>
            <a:r>
              <a:rPr sz="2500" spc="-1" dirty="0">
                <a:latin typeface="Calibri"/>
                <a:cs typeface="Calibri"/>
              </a:rPr>
              <a:t>dan tampan ( p Λ q)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  <a:spcBef>
                <a:spcPts val="19"/>
              </a:spcBef>
            </a:pPr>
            <a:r>
              <a:rPr sz="2500" spc="-2" dirty="0">
                <a:latin typeface="Calibri"/>
                <a:cs typeface="Calibri"/>
              </a:rPr>
              <a:t>tinggi tapi tidak tampan</a:t>
            </a:r>
            <a:endParaRPr sz="2500" dirty="0">
              <a:latin typeface="Calibri"/>
              <a:cs typeface="Calibri"/>
            </a:endParaRPr>
          </a:p>
          <a:p>
            <a:pPr marL="12697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tidak tinggi maupun tidak tampan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51864" y="4556252"/>
            <a:ext cx="8134096" cy="106172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endParaRPr lang="en-US" sz="2500" spc="-2" dirty="0" smtClean="0">
              <a:latin typeface="Calibri"/>
              <a:cs typeface="Calibri"/>
            </a:endParaRPr>
          </a:p>
          <a:p>
            <a:pPr marL="12697">
              <a:lnSpc>
                <a:spcPts val="2500"/>
              </a:lnSpc>
            </a:pPr>
            <a:r>
              <a:rPr sz="2500" spc="-2" dirty="0" err="1" smtClean="0">
                <a:latin typeface="Calibri"/>
                <a:cs typeface="Calibri"/>
              </a:rPr>
              <a:t>Tidak</a:t>
            </a:r>
            <a:r>
              <a:rPr sz="2500" spc="-2" dirty="0" smtClean="0">
                <a:latin typeface="Calibri"/>
                <a:cs typeface="Calibri"/>
              </a:rPr>
              <a:t> </a:t>
            </a:r>
            <a:r>
              <a:rPr sz="2500" spc="-2" dirty="0">
                <a:latin typeface="Calibri"/>
                <a:cs typeface="Calibri"/>
              </a:rPr>
              <a:t>benar bahwa pemuda itu pendek atau tidak tampan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  <a:spcBef>
                <a:spcPts val="19"/>
              </a:spcBef>
            </a:pPr>
            <a:r>
              <a:rPr sz="2500" spc="-2" dirty="0">
                <a:latin typeface="Calibri"/>
                <a:cs typeface="Calibri"/>
              </a:rPr>
              <a:t>Pemuda itu tinggi, atau pendek dan tampan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</a:pPr>
            <a:r>
              <a:rPr sz="2500" spc="-1" dirty="0">
                <a:latin typeface="Calibri"/>
                <a:cs typeface="Calibri"/>
              </a:rPr>
              <a:t>Tidak benar bahwa pemuda itu pendek maupun tampan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2895601"/>
            <a:ext cx="8991600" cy="2209801"/>
          </a:xfrm>
          <a:custGeom>
            <a:avLst/>
            <a:gdLst/>
            <a:ahLst/>
            <a:cxnLst/>
            <a:rect l="l" t="t" r="r" b="b"/>
            <a:pathLst>
              <a:path w="8991600" h="2209800">
                <a:moveTo>
                  <a:pt x="0" y="0"/>
                </a:moveTo>
                <a:lnTo>
                  <a:pt x="0" y="2209800"/>
                </a:lnTo>
                <a:lnTo>
                  <a:pt x="8991600" y="2209800"/>
                </a:lnTo>
                <a:lnTo>
                  <a:pt x="899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209" y="2883407"/>
            <a:ext cx="9017509" cy="2235709"/>
          </a:xfrm>
          <a:custGeom>
            <a:avLst/>
            <a:gdLst/>
            <a:ahLst/>
            <a:cxnLst/>
            <a:rect l="l" t="t" r="r" b="b"/>
            <a:pathLst>
              <a:path w="9017508" h="2235708">
                <a:moveTo>
                  <a:pt x="0" y="2221991"/>
                </a:moveTo>
                <a:lnTo>
                  <a:pt x="0" y="2229611"/>
                </a:lnTo>
                <a:lnTo>
                  <a:pt x="6096" y="2235708"/>
                </a:lnTo>
                <a:lnTo>
                  <a:pt x="9003792" y="2235708"/>
                </a:lnTo>
                <a:lnTo>
                  <a:pt x="25907" y="2221991"/>
                </a:lnTo>
                <a:lnTo>
                  <a:pt x="25908" y="25907"/>
                </a:lnTo>
                <a:lnTo>
                  <a:pt x="9003792" y="25907"/>
                </a:lnTo>
                <a:lnTo>
                  <a:pt x="9011412" y="2235708"/>
                </a:lnTo>
                <a:lnTo>
                  <a:pt x="9017508" y="2229611"/>
                </a:lnTo>
                <a:lnTo>
                  <a:pt x="9017508" y="6095"/>
                </a:lnTo>
                <a:lnTo>
                  <a:pt x="9011412" y="0"/>
                </a:lnTo>
                <a:lnTo>
                  <a:pt x="9003792" y="0"/>
                </a:lnTo>
                <a:lnTo>
                  <a:pt x="8991600" y="12191"/>
                </a:lnTo>
                <a:lnTo>
                  <a:pt x="25907" y="12191"/>
                </a:lnTo>
                <a:lnTo>
                  <a:pt x="12192" y="25907"/>
                </a:lnTo>
                <a:lnTo>
                  <a:pt x="12192" y="2209799"/>
                </a:lnTo>
                <a:lnTo>
                  <a:pt x="12192" y="0"/>
                </a:lnTo>
                <a:lnTo>
                  <a:pt x="6096" y="0"/>
                </a:lnTo>
                <a:lnTo>
                  <a:pt x="0" y="6095"/>
                </a:lnTo>
                <a:lnTo>
                  <a:pt x="0" y="2221991"/>
                </a:lnTo>
                <a:close/>
              </a:path>
              <a:path w="9017508" h="2235708">
                <a:moveTo>
                  <a:pt x="9003792" y="2209799"/>
                </a:moveTo>
                <a:lnTo>
                  <a:pt x="8991600" y="2221991"/>
                </a:lnTo>
                <a:lnTo>
                  <a:pt x="9003792" y="2235708"/>
                </a:lnTo>
                <a:lnTo>
                  <a:pt x="9011412" y="2235708"/>
                </a:lnTo>
                <a:lnTo>
                  <a:pt x="9003792" y="25907"/>
                </a:lnTo>
                <a:lnTo>
                  <a:pt x="9003792" y="2209799"/>
                </a:lnTo>
                <a:close/>
              </a:path>
              <a:path w="9017508" h="2235708">
                <a:moveTo>
                  <a:pt x="9003792" y="25907"/>
                </a:moveTo>
                <a:lnTo>
                  <a:pt x="8991599" y="25908"/>
                </a:lnTo>
                <a:lnTo>
                  <a:pt x="8991599" y="2209800"/>
                </a:lnTo>
                <a:lnTo>
                  <a:pt x="25908" y="2209799"/>
                </a:lnTo>
                <a:lnTo>
                  <a:pt x="25907" y="2221991"/>
                </a:lnTo>
                <a:lnTo>
                  <a:pt x="9003792" y="2235708"/>
                </a:lnTo>
                <a:lnTo>
                  <a:pt x="8991600" y="2221991"/>
                </a:lnTo>
                <a:lnTo>
                  <a:pt x="9003792" y="2209799"/>
                </a:lnTo>
                <a:lnTo>
                  <a:pt x="9003792" y="25907"/>
                </a:lnTo>
                <a:close/>
              </a:path>
              <a:path w="9017508" h="2235708">
                <a:moveTo>
                  <a:pt x="12192" y="2209799"/>
                </a:moveTo>
                <a:lnTo>
                  <a:pt x="12192" y="25907"/>
                </a:lnTo>
                <a:lnTo>
                  <a:pt x="25907" y="12191"/>
                </a:lnTo>
                <a:lnTo>
                  <a:pt x="8991600" y="12191"/>
                </a:lnTo>
                <a:lnTo>
                  <a:pt x="9003792" y="0"/>
                </a:lnTo>
                <a:lnTo>
                  <a:pt x="12192" y="0"/>
                </a:lnTo>
                <a:lnTo>
                  <a:pt x="12192" y="2209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228" y="2967228"/>
            <a:ext cx="8695944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703" y="626148"/>
            <a:ext cx="291772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51" dirty="0">
                <a:solidFill>
                  <a:srgbClr val="FFFFFF"/>
                </a:solidFill>
                <a:latin typeface="Arial"/>
                <a:cs typeface="Arial"/>
              </a:rPr>
              <a:t>Tabel Kebenaran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2535428"/>
            <a:ext cx="1511604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13" dirty="0">
                <a:latin typeface="Calibri"/>
                <a:cs typeface="Calibri"/>
              </a:rPr>
              <a:t>KONJUNGSI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3620" y="2535428"/>
            <a:ext cx="1371396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2" dirty="0">
                <a:latin typeface="Calibri"/>
                <a:cs typeface="Calibri"/>
              </a:rPr>
              <a:t>DISJUNGSI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18424" y="2535428"/>
            <a:ext cx="999540" cy="33020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3" dirty="0">
                <a:latin typeface="Calibri"/>
                <a:cs typeface="Calibri"/>
              </a:rPr>
              <a:t>NEGASI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9703" y="626148"/>
            <a:ext cx="114532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8" dirty="0">
                <a:solidFill>
                  <a:srgbClr val="FFFFFF"/>
                </a:solidFill>
                <a:latin typeface="Arial"/>
                <a:cs typeface="Arial"/>
              </a:rPr>
              <a:t>Kasus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463" y="1697989"/>
            <a:ext cx="7520726" cy="772160"/>
          </a:xfrm>
          <a:prstGeom prst="rect">
            <a:avLst/>
          </a:prstGeom>
        </p:spPr>
        <p:txBody>
          <a:bodyPr wrap="square" lIns="0" tIns="7618" rIns="0" bIns="0" rtlCol="0">
            <a:noAutofit/>
          </a:bodyPr>
          <a:lstStyle/>
          <a:p>
            <a:pPr marL="12697">
              <a:lnSpc>
                <a:spcPts val="3660"/>
              </a:lnSpc>
            </a:pPr>
            <a:r>
              <a:rPr sz="3000" dirty="0">
                <a:latin typeface="Calibri"/>
                <a:cs typeface="Calibri"/>
              </a:rPr>
              <a:t>Ji</a:t>
            </a:r>
            <a:r>
              <a:rPr sz="3000" spc="-43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a p,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q, dan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 adalah p</a:t>
            </a:r>
            <a:r>
              <a:rPr sz="3000" spc="-53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oposi</a:t>
            </a:r>
            <a:r>
              <a:rPr sz="3000" spc="4" dirty="0">
                <a:latin typeface="Calibri"/>
                <a:cs typeface="Calibri"/>
              </a:rPr>
              <a:t>s</a:t>
            </a:r>
            <a:r>
              <a:rPr sz="3000" spc="-4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spc="1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</a:t>
            </a:r>
            <a:r>
              <a:rPr sz="3000" spc="-4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tuklah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abel </a:t>
            </a:r>
            <a:endParaRPr sz="3000">
              <a:latin typeface="Calibri"/>
              <a:cs typeface="Calibri"/>
            </a:endParaRPr>
          </a:p>
          <a:p>
            <a:pPr marL="12697">
              <a:lnSpc>
                <a:spcPts val="3660"/>
              </a:lnSpc>
            </a:pPr>
            <a:r>
              <a:rPr sz="3000" spc="7" dirty="0">
                <a:latin typeface="Calibri"/>
                <a:cs typeface="Calibri"/>
              </a:rPr>
              <a:t>kebenaran dari ekspresi logika (p ˄ q) ˅ (~q ˄ r).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8463" y="2978151"/>
            <a:ext cx="2188718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14" dirty="0">
                <a:latin typeface="Calibri"/>
                <a:cs typeface="Calibri"/>
              </a:rPr>
              <a:t>Penyelesaian: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8465" y="3892550"/>
            <a:ext cx="3319907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2" dirty="0">
                <a:latin typeface="Calibri"/>
                <a:cs typeface="Calibri"/>
              </a:rPr>
              <a:t>Ada 3 buah proposisi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0702" y="3892550"/>
            <a:ext cx="4905629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4" dirty="0">
                <a:latin typeface="Calibri"/>
                <a:cs typeface="Calibri"/>
              </a:rPr>
              <a:t>atomik di dalam ekspresi logika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465" y="4258309"/>
            <a:ext cx="4181729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7" dirty="0">
                <a:latin typeface="Calibri"/>
                <a:cs typeface="Calibri"/>
              </a:rPr>
              <a:t>dan setiap proposisi hanya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465" y="4715509"/>
            <a:ext cx="5177957" cy="772160"/>
          </a:xfrm>
          <a:prstGeom prst="rect">
            <a:avLst/>
          </a:prstGeom>
        </p:spPr>
        <p:txBody>
          <a:bodyPr wrap="square" lIns="0" tIns="7618" rIns="0" bIns="0" rtlCol="0">
            <a:noAutofit/>
          </a:bodyPr>
          <a:lstStyle/>
          <a:p>
            <a:pPr marL="12697">
              <a:lnSpc>
                <a:spcPts val="3660"/>
              </a:lnSpc>
            </a:pPr>
            <a:r>
              <a:rPr sz="3000" dirty="0">
                <a:latin typeface="Calibri"/>
                <a:cs typeface="Calibri"/>
              </a:rPr>
              <a:t>memp</a:t>
            </a:r>
            <a:r>
              <a:rPr sz="3000" spc="-4" dirty="0">
                <a:latin typeface="Calibri"/>
                <a:cs typeface="Calibri"/>
              </a:rPr>
              <a:t>u</a:t>
            </a:r>
            <a:r>
              <a:rPr sz="3000" spc="-64" dirty="0">
                <a:latin typeface="Calibri"/>
                <a:cs typeface="Calibri"/>
              </a:rPr>
              <a:t>n</a:t>
            </a:r>
            <a:r>
              <a:rPr sz="3000" spc="-50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ai</a:t>
            </a:r>
            <a:r>
              <a:rPr sz="3000" spc="1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</a:t>
            </a:r>
            <a:r>
              <a:rPr sz="3000" spc="9" dirty="0">
                <a:latin typeface="Calibri"/>
                <a:cs typeface="Calibri"/>
              </a:rPr>
              <a:t> </a:t>
            </a:r>
            <a:r>
              <a:rPr sz="3000" spc="-94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emu</a:t>
            </a:r>
            <a:r>
              <a:rPr sz="3000" spc="-9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gkinan n</a:t>
            </a:r>
            <a:r>
              <a:rPr sz="3000" spc="-4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la</a:t>
            </a:r>
            <a:r>
              <a:rPr sz="3000" spc="-4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, </a:t>
            </a:r>
            <a:endParaRPr sz="3000">
              <a:latin typeface="Calibri"/>
              <a:cs typeface="Calibri"/>
            </a:endParaRPr>
          </a:p>
          <a:p>
            <a:pPr marL="12697">
              <a:lnSpc>
                <a:spcPts val="3660"/>
              </a:lnSpc>
            </a:pPr>
            <a:r>
              <a:rPr sz="3000" spc="-4" dirty="0">
                <a:latin typeface="Calibri"/>
                <a:cs typeface="Calibri"/>
              </a:rPr>
              <a:t>kombinasi dari semua proposisi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8" y="4715509"/>
            <a:ext cx="2597150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1" dirty="0">
                <a:latin typeface="Calibri"/>
                <a:cs typeface="Calibri"/>
              </a:rPr>
              <a:t>sehingga jumlah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463" y="5538470"/>
            <a:ext cx="3401440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4" dirty="0">
                <a:latin typeface="Calibri"/>
                <a:cs typeface="Calibri"/>
              </a:rPr>
              <a:t>tersebut adalah 2  x 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0710" y="5538470"/>
            <a:ext cx="4662932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13" dirty="0">
                <a:latin typeface="Calibri"/>
                <a:cs typeface="Calibri"/>
              </a:rPr>
              <a:t>x 2 = 8 buah. Tabel kebenaran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8463" y="5904230"/>
            <a:ext cx="4776088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dirty="0">
                <a:latin typeface="Calibri"/>
                <a:cs typeface="Calibri"/>
              </a:rPr>
              <a:t>dari proposisi (p ˄ q) ˅ (~q ˄ r)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752601"/>
            <a:ext cx="8991600" cy="4038600"/>
          </a:xfrm>
          <a:custGeom>
            <a:avLst/>
            <a:gdLst/>
            <a:ahLst/>
            <a:cxnLst/>
            <a:rect l="l" t="t" r="r" b="b"/>
            <a:pathLst>
              <a:path w="8991600" h="4038600">
                <a:moveTo>
                  <a:pt x="0" y="0"/>
                </a:moveTo>
                <a:lnTo>
                  <a:pt x="0" y="4038600"/>
                </a:lnTo>
                <a:lnTo>
                  <a:pt x="8991600" y="4038600"/>
                </a:lnTo>
                <a:lnTo>
                  <a:pt x="899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209" y="1740408"/>
            <a:ext cx="9017509" cy="4064507"/>
          </a:xfrm>
          <a:custGeom>
            <a:avLst/>
            <a:gdLst/>
            <a:ahLst/>
            <a:cxnLst/>
            <a:rect l="l" t="t" r="r" b="b"/>
            <a:pathLst>
              <a:path w="9017508" h="4064507">
                <a:moveTo>
                  <a:pt x="0" y="4050791"/>
                </a:moveTo>
                <a:lnTo>
                  <a:pt x="0" y="4058411"/>
                </a:lnTo>
                <a:lnTo>
                  <a:pt x="6096" y="4064507"/>
                </a:lnTo>
                <a:lnTo>
                  <a:pt x="9003792" y="4064507"/>
                </a:lnTo>
                <a:lnTo>
                  <a:pt x="25907" y="4050791"/>
                </a:lnTo>
                <a:lnTo>
                  <a:pt x="25908" y="25907"/>
                </a:lnTo>
                <a:lnTo>
                  <a:pt x="9003792" y="25907"/>
                </a:lnTo>
                <a:lnTo>
                  <a:pt x="9011412" y="4064507"/>
                </a:lnTo>
                <a:lnTo>
                  <a:pt x="9017508" y="4058411"/>
                </a:lnTo>
                <a:lnTo>
                  <a:pt x="9017508" y="6095"/>
                </a:lnTo>
                <a:lnTo>
                  <a:pt x="9011412" y="0"/>
                </a:lnTo>
                <a:lnTo>
                  <a:pt x="9003792" y="0"/>
                </a:lnTo>
                <a:lnTo>
                  <a:pt x="8991600" y="12191"/>
                </a:lnTo>
                <a:lnTo>
                  <a:pt x="25907" y="12191"/>
                </a:lnTo>
                <a:lnTo>
                  <a:pt x="12192" y="25907"/>
                </a:lnTo>
                <a:lnTo>
                  <a:pt x="12192" y="4038600"/>
                </a:lnTo>
                <a:lnTo>
                  <a:pt x="12192" y="0"/>
                </a:lnTo>
                <a:lnTo>
                  <a:pt x="6096" y="0"/>
                </a:lnTo>
                <a:lnTo>
                  <a:pt x="0" y="6095"/>
                </a:lnTo>
                <a:lnTo>
                  <a:pt x="0" y="4050791"/>
                </a:lnTo>
                <a:close/>
              </a:path>
              <a:path w="9017508" h="4064507">
                <a:moveTo>
                  <a:pt x="9003792" y="4038600"/>
                </a:moveTo>
                <a:lnTo>
                  <a:pt x="8991600" y="4050791"/>
                </a:lnTo>
                <a:lnTo>
                  <a:pt x="9003792" y="4064507"/>
                </a:lnTo>
                <a:lnTo>
                  <a:pt x="9011412" y="4064507"/>
                </a:lnTo>
                <a:lnTo>
                  <a:pt x="9003792" y="25907"/>
                </a:lnTo>
                <a:lnTo>
                  <a:pt x="9003792" y="4038600"/>
                </a:lnTo>
                <a:close/>
              </a:path>
              <a:path w="9017508" h="4064507">
                <a:moveTo>
                  <a:pt x="9003792" y="25907"/>
                </a:moveTo>
                <a:lnTo>
                  <a:pt x="8991599" y="25908"/>
                </a:lnTo>
                <a:lnTo>
                  <a:pt x="8991599" y="4038600"/>
                </a:lnTo>
                <a:lnTo>
                  <a:pt x="25908" y="4038599"/>
                </a:lnTo>
                <a:lnTo>
                  <a:pt x="25907" y="4050791"/>
                </a:lnTo>
                <a:lnTo>
                  <a:pt x="9003792" y="4064507"/>
                </a:lnTo>
                <a:lnTo>
                  <a:pt x="8991600" y="4050791"/>
                </a:lnTo>
                <a:lnTo>
                  <a:pt x="9003792" y="4038600"/>
                </a:lnTo>
                <a:lnTo>
                  <a:pt x="9003792" y="25907"/>
                </a:lnTo>
                <a:close/>
              </a:path>
              <a:path w="9017508" h="4064507">
                <a:moveTo>
                  <a:pt x="12192" y="4038600"/>
                </a:moveTo>
                <a:lnTo>
                  <a:pt x="12192" y="25907"/>
                </a:lnTo>
                <a:lnTo>
                  <a:pt x="25907" y="12191"/>
                </a:lnTo>
                <a:lnTo>
                  <a:pt x="8991600" y="12191"/>
                </a:lnTo>
                <a:lnTo>
                  <a:pt x="9003792" y="0"/>
                </a:lnTo>
                <a:lnTo>
                  <a:pt x="12192" y="0"/>
                </a:lnTo>
                <a:lnTo>
                  <a:pt x="12192" y="403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228" y="1824229"/>
            <a:ext cx="8695944" cy="3741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69705" y="626148"/>
            <a:ext cx="980527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7" dirty="0">
                <a:solidFill>
                  <a:srgbClr val="FFFFFF"/>
                </a:solidFill>
                <a:latin typeface="Arial"/>
                <a:cs typeface="Arial"/>
              </a:rPr>
              <a:t>Tabel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705" y="626148"/>
            <a:ext cx="4440069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03" dirty="0">
                <a:solidFill>
                  <a:srgbClr val="FFFFFF"/>
                </a:solidFill>
                <a:latin typeface="Arial"/>
                <a:cs typeface="Arial"/>
              </a:rPr>
              <a:t>Tautologi dan Kontradiksi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696" y="2156348"/>
            <a:ext cx="7103654" cy="1233778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4" dirty="0">
                <a:latin typeface="Calibri"/>
                <a:cs typeface="Calibri"/>
              </a:rPr>
              <a:t>Sebuah proposisi majemuk disebut Tautologi jika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358"/>
              </a:lnSpc>
              <a:spcBef>
                <a:spcPts val="23"/>
              </a:spcBef>
            </a:pPr>
            <a:r>
              <a:rPr sz="2800" spc="-9" dirty="0">
                <a:latin typeface="Calibri"/>
                <a:cs typeface="Calibri"/>
              </a:rPr>
              <a:t>benar untuk semua kasus, sebaliknya disebut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358"/>
              </a:lnSpc>
            </a:pPr>
            <a:r>
              <a:rPr sz="2800" spc="-12" dirty="0">
                <a:latin typeface="Calibri"/>
                <a:cs typeface="Calibri"/>
              </a:rPr>
              <a:t>kontradiksi jika ia salah untuk semua kasus.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1153" y="2156348"/>
            <a:ext cx="330068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806" y="3982781"/>
            <a:ext cx="1490675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4" dirty="0">
                <a:latin typeface="Calibri"/>
                <a:cs typeface="Calibri"/>
              </a:rPr>
              <a:t>Contoh 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805" y="4567914"/>
            <a:ext cx="395280" cy="101784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dirty="0"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539"/>
              </a:spcBef>
            </a:pPr>
            <a:r>
              <a:rPr sz="3200" dirty="0"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352" y="4567915"/>
            <a:ext cx="4519698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1" dirty="0">
                <a:latin typeface="Calibri"/>
                <a:cs typeface="Calibri"/>
              </a:rPr>
              <a:t>Proposisi majemuk  p v ~(p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2070" y="4567915"/>
            <a:ext cx="690237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2500" spc="46" dirty="0">
                <a:latin typeface="Calibri"/>
                <a:cs typeface="Calibri"/>
              </a:rPr>
              <a:t>Λ </a:t>
            </a:r>
            <a:r>
              <a:rPr sz="3200" spc="46" dirty="0">
                <a:latin typeface="Calibri"/>
                <a:cs typeface="Calibri"/>
              </a:rPr>
              <a:t>q)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4354" y="5153456"/>
            <a:ext cx="5921873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4" dirty="0">
                <a:latin typeface="Calibri"/>
                <a:cs typeface="Calibri"/>
              </a:rPr>
              <a:t>Proposisi majemuk (p </a:t>
            </a:r>
            <a:r>
              <a:rPr sz="2500" spc="4" dirty="0">
                <a:latin typeface="Calibri"/>
                <a:cs typeface="Calibri"/>
              </a:rPr>
              <a:t>Λ </a:t>
            </a:r>
            <a:r>
              <a:rPr sz="3200" spc="4" dirty="0">
                <a:latin typeface="Calibri"/>
                <a:cs typeface="Calibri"/>
              </a:rPr>
              <a:t>q) </a:t>
            </a:r>
            <a:r>
              <a:rPr sz="2500" spc="4" dirty="0">
                <a:latin typeface="Calibri"/>
                <a:cs typeface="Calibri"/>
              </a:rPr>
              <a:t>Λ </a:t>
            </a:r>
            <a:r>
              <a:rPr sz="3200" spc="4" dirty="0">
                <a:latin typeface="Calibri"/>
                <a:cs typeface="Calibri"/>
              </a:rPr>
              <a:t>~(p v q)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703" y="626148"/>
            <a:ext cx="1241590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1" dirty="0">
                <a:solidFill>
                  <a:srgbClr val="FFFFFF"/>
                </a:solidFill>
                <a:latin typeface="Arial"/>
                <a:cs typeface="Arial"/>
              </a:rPr>
              <a:t>Cont…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806" y="1861568"/>
            <a:ext cx="2674371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2" dirty="0">
                <a:latin typeface="Calibri"/>
                <a:cs typeface="Calibri"/>
              </a:rPr>
              <a:t>Misalkan  p dan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289" y="1861568"/>
            <a:ext cx="4777760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1" dirty="0">
                <a:latin typeface="Calibri"/>
                <a:cs typeface="Calibri"/>
              </a:rPr>
              <a:t>q adalah proposisi. Proposisi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4806" y="2349046"/>
            <a:ext cx="8087769" cy="2480682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 marR="61021">
              <a:lnSpc>
                <a:spcPts val="3304"/>
              </a:lnSpc>
            </a:pPr>
            <a:r>
              <a:rPr sz="3200" spc="4" dirty="0">
                <a:latin typeface="Calibri"/>
                <a:cs typeface="Calibri"/>
              </a:rPr>
              <a:t>majemuk p v ~(p </a:t>
            </a:r>
            <a:r>
              <a:rPr sz="2500" spc="4" dirty="0">
                <a:latin typeface="Calibri"/>
                <a:cs typeface="Calibri"/>
              </a:rPr>
              <a:t>Λ </a:t>
            </a:r>
            <a:r>
              <a:rPr sz="3200" spc="4" dirty="0">
                <a:latin typeface="Calibri"/>
                <a:cs typeface="Calibri"/>
              </a:rPr>
              <a:t>q) adalah sebuah tautologi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  <a:spcBef>
                <a:spcPts val="26"/>
              </a:spcBef>
            </a:pPr>
            <a:r>
              <a:rPr sz="3200" spc="-14" dirty="0">
                <a:latin typeface="Calibri"/>
                <a:cs typeface="Calibri"/>
              </a:rPr>
              <a:t>karena kolom terakhir pada tabel kebenarannya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</a:pPr>
            <a:r>
              <a:rPr sz="3200" spc="-6" dirty="0">
                <a:latin typeface="Calibri"/>
                <a:cs typeface="Calibri"/>
              </a:rPr>
              <a:t>hanya memuat T, sedangkan (p </a:t>
            </a:r>
            <a:r>
              <a:rPr sz="2500" spc="-6" dirty="0">
                <a:latin typeface="Calibri"/>
                <a:cs typeface="Calibri"/>
              </a:rPr>
              <a:t>Λ </a:t>
            </a:r>
            <a:r>
              <a:rPr sz="3200" spc="-6" dirty="0">
                <a:latin typeface="Calibri"/>
                <a:cs typeface="Calibri"/>
              </a:rPr>
              <a:t>q) </a:t>
            </a:r>
            <a:r>
              <a:rPr sz="2500" spc="-6" dirty="0">
                <a:latin typeface="Calibri"/>
                <a:cs typeface="Calibri"/>
              </a:rPr>
              <a:t>Λ </a:t>
            </a:r>
            <a:r>
              <a:rPr sz="3200" spc="-6" dirty="0">
                <a:latin typeface="Calibri"/>
                <a:cs typeface="Calibri"/>
              </a:rPr>
              <a:t>~(p v q)</a:t>
            </a:r>
            <a:endParaRPr sz="3200">
              <a:latin typeface="Calibri"/>
              <a:cs typeface="Calibri"/>
            </a:endParaRPr>
          </a:p>
          <a:p>
            <a:pPr marL="12697">
              <a:lnSpc>
                <a:spcPts val="3840"/>
              </a:lnSpc>
            </a:pPr>
            <a:r>
              <a:rPr sz="3200" spc="-11" dirty="0">
                <a:latin typeface="Calibri"/>
                <a:cs typeface="Calibri"/>
              </a:rPr>
              <a:t>adalah sebuah kontradiksi karena kolom terakhir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ct val="101725"/>
              </a:lnSpc>
              <a:spcBef>
                <a:spcPts val="509"/>
              </a:spcBef>
            </a:pPr>
            <a:r>
              <a:rPr sz="3200" spc="-18" dirty="0">
                <a:latin typeface="Calibri"/>
                <a:cs typeface="Calibri"/>
              </a:rPr>
              <a:t>pada tabel kebenarannya hanya memuat F.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09088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8614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71009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76138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15083" y="2088642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15083" y="2472690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15083" y="2856738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5083" y="3241548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9562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25561" y="1434084"/>
            <a:ext cx="0" cy="2205228"/>
          </a:xfrm>
          <a:custGeom>
            <a:avLst/>
            <a:gdLst/>
            <a:ahLst/>
            <a:cxnLst/>
            <a:rect l="l" t="t" r="r" b="b"/>
            <a:pathLst>
              <a:path h="2205228">
                <a:moveTo>
                  <a:pt x="0" y="0"/>
                </a:moveTo>
                <a:lnTo>
                  <a:pt x="0" y="2205228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5083" y="1448562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15083" y="3624833"/>
            <a:ext cx="6124956" cy="0"/>
          </a:xfrm>
          <a:custGeom>
            <a:avLst/>
            <a:gdLst/>
            <a:ahLst/>
            <a:cxnLst/>
            <a:rect l="l" t="t" r="r" b="b"/>
            <a:pathLst>
              <a:path w="6124956">
                <a:moveTo>
                  <a:pt x="0" y="0"/>
                </a:moveTo>
                <a:lnTo>
                  <a:pt x="612495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81962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91562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96234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20590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47232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5486" y="4504182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5486" y="5022342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05486" y="5540502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5486" y="6058662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19962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06561" y="4017264"/>
            <a:ext cx="0" cy="2574036"/>
          </a:xfrm>
          <a:custGeom>
            <a:avLst/>
            <a:gdLst/>
            <a:ahLst/>
            <a:cxnLst/>
            <a:rect l="l" t="t" r="r" b="b"/>
            <a:pathLst>
              <a:path h="2574036">
                <a:moveTo>
                  <a:pt x="0" y="0"/>
                </a:moveTo>
                <a:lnTo>
                  <a:pt x="0" y="2574036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05486" y="4030979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05486" y="6576822"/>
            <a:ext cx="7115556" cy="0"/>
          </a:xfrm>
          <a:custGeom>
            <a:avLst/>
            <a:gdLst/>
            <a:ahLst/>
            <a:cxnLst/>
            <a:rect l="l" t="t" r="r" b="b"/>
            <a:pathLst>
              <a:path w="7115556">
                <a:moveTo>
                  <a:pt x="0" y="0"/>
                </a:moveTo>
                <a:lnTo>
                  <a:pt x="711555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69703" y="626148"/>
            <a:ext cx="4216196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68" dirty="0">
                <a:solidFill>
                  <a:srgbClr val="FFFFFF"/>
                </a:solidFill>
                <a:latin typeface="Arial"/>
                <a:cs typeface="Arial"/>
              </a:rPr>
              <a:t>Coba Anda Perhatikan…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9963" y="4030981"/>
            <a:ext cx="762000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270654" marR="272138" algn="ctr">
              <a:lnSpc>
                <a:spcPct val="95825"/>
              </a:lnSpc>
            </a:pPr>
            <a:r>
              <a:rPr sz="2000" spc="110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81963" y="4030981"/>
            <a:ext cx="609600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94571" marR="195857" algn="ctr">
              <a:lnSpc>
                <a:spcPct val="95825"/>
              </a:lnSpc>
            </a:pPr>
            <a:r>
              <a:rPr sz="2000" spc="110" dirty="0"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91564" y="4030981"/>
            <a:ext cx="804671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10523">
              <a:lnSpc>
                <a:spcPct val="95825"/>
              </a:lnSpc>
            </a:pPr>
            <a:r>
              <a:rPr sz="2000" spc="62" dirty="0">
                <a:latin typeface="Arial"/>
                <a:cs typeface="Arial"/>
              </a:rPr>
              <a:t>p </a:t>
            </a:r>
            <a:r>
              <a:rPr sz="1600" spc="62" dirty="0">
                <a:latin typeface="Arial"/>
                <a:cs typeface="Arial"/>
              </a:rPr>
              <a:t>Λ </a:t>
            </a:r>
            <a:r>
              <a:rPr sz="2000" spc="62" dirty="0"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96234" y="4030981"/>
            <a:ext cx="1324356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436554">
              <a:lnSpc>
                <a:spcPct val="95825"/>
              </a:lnSpc>
            </a:pPr>
            <a:r>
              <a:rPr sz="2000" spc="98" dirty="0">
                <a:latin typeface="Arial"/>
                <a:cs typeface="Arial"/>
              </a:rPr>
              <a:t>pvq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20592" y="4030981"/>
            <a:ext cx="1326641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207909">
              <a:lnSpc>
                <a:spcPct val="95825"/>
              </a:lnSpc>
            </a:pPr>
            <a:r>
              <a:rPr sz="2000" spc="38" dirty="0">
                <a:latin typeface="Arial"/>
                <a:cs typeface="Arial"/>
              </a:rPr>
              <a:t>~(p v q)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47234" y="4030981"/>
            <a:ext cx="2259329" cy="473201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61452">
              <a:lnSpc>
                <a:spcPct val="95825"/>
              </a:lnSpc>
            </a:pPr>
            <a:r>
              <a:rPr sz="2000" spc="38" dirty="0">
                <a:latin typeface="Arial"/>
                <a:cs typeface="Arial"/>
              </a:rPr>
              <a:t>(p </a:t>
            </a:r>
            <a:r>
              <a:rPr sz="1600" spc="38" dirty="0">
                <a:latin typeface="Arial"/>
                <a:cs typeface="Arial"/>
              </a:rPr>
              <a:t>Λ </a:t>
            </a:r>
            <a:r>
              <a:rPr sz="2000" spc="38" dirty="0">
                <a:latin typeface="Arial"/>
                <a:cs typeface="Arial"/>
              </a:rPr>
              <a:t>q) </a:t>
            </a:r>
            <a:r>
              <a:rPr sz="1600" spc="38" dirty="0">
                <a:latin typeface="Arial"/>
                <a:cs typeface="Arial"/>
              </a:rPr>
              <a:t>Λ </a:t>
            </a:r>
            <a:r>
              <a:rPr sz="2000" spc="38" dirty="0">
                <a:latin typeface="Arial"/>
                <a:cs typeface="Arial"/>
              </a:rPr>
              <a:t>~(p v q)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19963" y="4504182"/>
            <a:ext cx="7620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1981963" y="4504182"/>
            <a:ext cx="6096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2591564" y="4504182"/>
            <a:ext cx="80467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3396234" y="4504182"/>
            <a:ext cx="1324356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720592" y="4504182"/>
            <a:ext cx="132664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047234" y="4504182"/>
            <a:ext cx="2259329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219963" y="5022342"/>
            <a:ext cx="7620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981963" y="5022342"/>
            <a:ext cx="6096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591564" y="5022342"/>
            <a:ext cx="80467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3396234" y="5022342"/>
            <a:ext cx="1324356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720592" y="5022342"/>
            <a:ext cx="132664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047234" y="5022342"/>
            <a:ext cx="2259329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219963" y="5540502"/>
            <a:ext cx="7620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1981963" y="5540502"/>
            <a:ext cx="609600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2591564" y="5540502"/>
            <a:ext cx="80467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3396234" y="5540502"/>
            <a:ext cx="1324356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4720592" y="5540502"/>
            <a:ext cx="1326641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6047234" y="5540502"/>
            <a:ext cx="2259329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219963" y="6058665"/>
            <a:ext cx="762000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81963" y="6058665"/>
            <a:ext cx="609600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591564" y="6058665"/>
            <a:ext cx="804671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3396234" y="6058665"/>
            <a:ext cx="1324356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4720592" y="6058665"/>
            <a:ext cx="1326641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047234" y="6058665"/>
            <a:ext cx="2259329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829562" y="1448562"/>
            <a:ext cx="779526" cy="640079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289366" marR="290660" algn="ctr">
              <a:lnSpc>
                <a:spcPct val="95825"/>
              </a:lnSpc>
            </a:pPr>
            <a:r>
              <a:rPr spc="89" dirty="0">
                <a:latin typeface="Arial"/>
                <a:cs typeface="Arial"/>
              </a:rPr>
              <a:t>p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09088" y="1448562"/>
            <a:ext cx="779526" cy="640079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290050" marR="289974" algn="ctr">
              <a:lnSpc>
                <a:spcPct val="95825"/>
              </a:lnSpc>
            </a:pPr>
            <a:r>
              <a:rPr spc="89" dirty="0">
                <a:latin typeface="Arial"/>
                <a:cs typeface="Arial"/>
              </a:rPr>
              <a:t>q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8616" y="1448562"/>
            <a:ext cx="882395" cy="640079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69962">
              <a:lnSpc>
                <a:spcPct val="95825"/>
              </a:lnSpc>
            </a:pPr>
            <a:r>
              <a:rPr spc="46" dirty="0">
                <a:latin typeface="Arial"/>
                <a:cs typeface="Arial"/>
              </a:rPr>
              <a:t>p </a:t>
            </a:r>
            <a:r>
              <a:rPr sz="1600" spc="46" dirty="0">
                <a:latin typeface="Arial"/>
                <a:cs typeface="Arial"/>
              </a:rPr>
              <a:t>Λ </a:t>
            </a:r>
            <a:r>
              <a:rPr spc="46" dirty="0">
                <a:latin typeface="Arial"/>
                <a:cs typeface="Arial"/>
              </a:rPr>
              <a:t>q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71010" y="1448562"/>
            <a:ext cx="1405128" cy="640079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256810">
              <a:lnSpc>
                <a:spcPct val="95825"/>
              </a:lnSpc>
            </a:pPr>
            <a:r>
              <a:rPr spc="27" dirty="0">
                <a:latin typeface="Arial"/>
                <a:cs typeface="Arial"/>
              </a:rPr>
              <a:t>~ (p </a:t>
            </a:r>
            <a:r>
              <a:rPr sz="1600" spc="27" dirty="0">
                <a:latin typeface="Arial"/>
                <a:cs typeface="Arial"/>
              </a:rPr>
              <a:t>Λ </a:t>
            </a:r>
            <a:r>
              <a:rPr spc="27" dirty="0">
                <a:latin typeface="Arial"/>
                <a:cs typeface="Arial"/>
              </a:rPr>
              <a:t>q)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6140" y="1448562"/>
            <a:ext cx="2249423" cy="640079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521771">
              <a:lnSpc>
                <a:spcPct val="95825"/>
              </a:lnSpc>
            </a:pPr>
            <a:r>
              <a:rPr spc="41" dirty="0">
                <a:latin typeface="Arial"/>
                <a:cs typeface="Arial"/>
              </a:rPr>
              <a:t>p v ~(p </a:t>
            </a:r>
            <a:r>
              <a:rPr sz="1400" spc="41" dirty="0">
                <a:latin typeface="Arial"/>
                <a:cs typeface="Arial"/>
              </a:rPr>
              <a:t>Λ </a:t>
            </a:r>
            <a:r>
              <a:rPr spc="41" dirty="0">
                <a:latin typeface="Arial"/>
                <a:cs typeface="Arial"/>
              </a:rPr>
              <a:t>q)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9562" y="2088642"/>
            <a:ext cx="779526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609088" y="2088642"/>
            <a:ext cx="779526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388616" y="2088642"/>
            <a:ext cx="882395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271010" y="2088642"/>
            <a:ext cx="1405128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76140" y="2088642"/>
            <a:ext cx="2249423" cy="384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829562" y="2472693"/>
            <a:ext cx="779526" cy="38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609088" y="2472693"/>
            <a:ext cx="779526" cy="38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388616" y="2472693"/>
            <a:ext cx="882395" cy="38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271010" y="2472693"/>
            <a:ext cx="1405128" cy="38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676140" y="2472693"/>
            <a:ext cx="2249423" cy="384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29562" y="2856738"/>
            <a:ext cx="779526" cy="38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609088" y="2856738"/>
            <a:ext cx="779526" cy="38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388616" y="2856738"/>
            <a:ext cx="882395" cy="38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271010" y="2856738"/>
            <a:ext cx="1405128" cy="38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76140" y="2856738"/>
            <a:ext cx="2249423" cy="38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829562" y="3241551"/>
            <a:ext cx="779526" cy="383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09088" y="3241551"/>
            <a:ext cx="779526" cy="383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388616" y="3241551"/>
            <a:ext cx="882395" cy="383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271010" y="3241551"/>
            <a:ext cx="1405128" cy="383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76140" y="3241551"/>
            <a:ext cx="2249423" cy="383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3742944"/>
            <a:ext cx="9137904" cy="609600"/>
          </a:xfrm>
          <a:custGeom>
            <a:avLst/>
            <a:gdLst/>
            <a:ahLst/>
            <a:cxnLst/>
            <a:rect l="l" t="t" r="r" b="b"/>
            <a:pathLst>
              <a:path w="9137904" h="609600">
                <a:moveTo>
                  <a:pt x="0" y="0"/>
                </a:moveTo>
                <a:lnTo>
                  <a:pt x="0" y="609600"/>
                </a:lnTo>
                <a:lnTo>
                  <a:pt x="9137904" y="609600"/>
                </a:lnTo>
                <a:lnTo>
                  <a:pt x="91379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4292" y="1309116"/>
            <a:ext cx="6627876" cy="2362200"/>
          </a:xfrm>
          <a:custGeom>
            <a:avLst/>
            <a:gdLst/>
            <a:ahLst/>
            <a:cxnLst/>
            <a:rect l="l" t="t" r="r" b="b"/>
            <a:pathLst>
              <a:path w="6627876" h="2362200">
                <a:moveTo>
                  <a:pt x="0" y="0"/>
                </a:moveTo>
                <a:lnTo>
                  <a:pt x="0" y="2362200"/>
                </a:lnTo>
                <a:lnTo>
                  <a:pt x="6627876" y="2362200"/>
                </a:lnTo>
                <a:lnTo>
                  <a:pt x="66278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0576" y="1295400"/>
            <a:ext cx="6655308" cy="2388108"/>
          </a:xfrm>
          <a:custGeom>
            <a:avLst/>
            <a:gdLst/>
            <a:ahLst/>
            <a:cxnLst/>
            <a:rect l="l" t="t" r="r" b="b"/>
            <a:pathLst>
              <a:path w="6655308" h="2388108">
                <a:moveTo>
                  <a:pt x="0" y="2375916"/>
                </a:moveTo>
                <a:lnTo>
                  <a:pt x="0" y="2382012"/>
                </a:lnTo>
                <a:lnTo>
                  <a:pt x="6096" y="2388108"/>
                </a:lnTo>
                <a:lnTo>
                  <a:pt x="6641592" y="2388108"/>
                </a:lnTo>
                <a:lnTo>
                  <a:pt x="25908" y="2375916"/>
                </a:lnTo>
                <a:lnTo>
                  <a:pt x="25908" y="25907"/>
                </a:lnTo>
                <a:lnTo>
                  <a:pt x="6641592" y="25908"/>
                </a:lnTo>
                <a:lnTo>
                  <a:pt x="6649212" y="2388108"/>
                </a:lnTo>
                <a:lnTo>
                  <a:pt x="6655308" y="2382012"/>
                </a:lnTo>
                <a:lnTo>
                  <a:pt x="6655308" y="6096"/>
                </a:lnTo>
                <a:lnTo>
                  <a:pt x="6649212" y="0"/>
                </a:lnTo>
                <a:lnTo>
                  <a:pt x="6641592" y="0"/>
                </a:lnTo>
                <a:lnTo>
                  <a:pt x="6629400" y="13715"/>
                </a:lnTo>
                <a:lnTo>
                  <a:pt x="25908" y="13715"/>
                </a:lnTo>
                <a:lnTo>
                  <a:pt x="12192" y="25908"/>
                </a:lnTo>
                <a:lnTo>
                  <a:pt x="12192" y="2362200"/>
                </a:lnTo>
                <a:lnTo>
                  <a:pt x="12192" y="0"/>
                </a:lnTo>
                <a:lnTo>
                  <a:pt x="6096" y="0"/>
                </a:lnTo>
                <a:lnTo>
                  <a:pt x="0" y="6096"/>
                </a:lnTo>
                <a:lnTo>
                  <a:pt x="0" y="2375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9978" y="1321308"/>
            <a:ext cx="19812" cy="2362200"/>
          </a:xfrm>
          <a:custGeom>
            <a:avLst/>
            <a:gdLst/>
            <a:ahLst/>
            <a:cxnLst/>
            <a:rect l="l" t="t" r="r" b="b"/>
            <a:pathLst>
              <a:path w="19812" h="2362200">
                <a:moveTo>
                  <a:pt x="12192" y="2336291"/>
                </a:moveTo>
                <a:lnTo>
                  <a:pt x="0" y="2350007"/>
                </a:lnTo>
                <a:lnTo>
                  <a:pt x="12192" y="2362200"/>
                </a:lnTo>
                <a:lnTo>
                  <a:pt x="19812" y="2362200"/>
                </a:lnTo>
                <a:lnTo>
                  <a:pt x="12192" y="0"/>
                </a:lnTo>
                <a:lnTo>
                  <a:pt x="12192" y="2336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6484" y="1321308"/>
            <a:ext cx="6615684" cy="2362200"/>
          </a:xfrm>
          <a:custGeom>
            <a:avLst/>
            <a:gdLst/>
            <a:ahLst/>
            <a:cxnLst/>
            <a:rect l="l" t="t" r="r" b="b"/>
            <a:pathLst>
              <a:path w="6615684" h="2362200">
                <a:moveTo>
                  <a:pt x="6615684" y="0"/>
                </a:moveTo>
                <a:lnTo>
                  <a:pt x="6603491" y="0"/>
                </a:lnTo>
                <a:lnTo>
                  <a:pt x="6603491" y="2336292"/>
                </a:lnTo>
                <a:lnTo>
                  <a:pt x="0" y="2336291"/>
                </a:lnTo>
                <a:lnTo>
                  <a:pt x="0" y="2350007"/>
                </a:lnTo>
                <a:lnTo>
                  <a:pt x="6615684" y="2362200"/>
                </a:lnTo>
                <a:lnTo>
                  <a:pt x="6603492" y="2350007"/>
                </a:lnTo>
                <a:lnTo>
                  <a:pt x="6615684" y="2336291"/>
                </a:lnTo>
                <a:lnTo>
                  <a:pt x="6615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2768" y="1295400"/>
            <a:ext cx="6629400" cy="2362200"/>
          </a:xfrm>
          <a:custGeom>
            <a:avLst/>
            <a:gdLst/>
            <a:ahLst/>
            <a:cxnLst/>
            <a:rect l="l" t="t" r="r" b="b"/>
            <a:pathLst>
              <a:path w="6629400" h="2362200">
                <a:moveTo>
                  <a:pt x="0" y="2362200"/>
                </a:moveTo>
                <a:lnTo>
                  <a:pt x="0" y="25908"/>
                </a:lnTo>
                <a:lnTo>
                  <a:pt x="13715" y="13715"/>
                </a:lnTo>
                <a:lnTo>
                  <a:pt x="6617208" y="13715"/>
                </a:lnTo>
                <a:lnTo>
                  <a:pt x="66294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4396" y="1383792"/>
            <a:ext cx="6486145" cy="2220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814" y="4404360"/>
            <a:ext cx="8458200" cy="2362200"/>
          </a:xfrm>
          <a:custGeom>
            <a:avLst/>
            <a:gdLst/>
            <a:ahLst/>
            <a:cxnLst/>
            <a:rect l="l" t="t" r="r" b="b"/>
            <a:pathLst>
              <a:path w="8458200" h="2362199">
                <a:moveTo>
                  <a:pt x="0" y="0"/>
                </a:moveTo>
                <a:lnTo>
                  <a:pt x="0" y="2362200"/>
                </a:lnTo>
                <a:lnTo>
                  <a:pt x="8458200" y="236220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096" y="4392168"/>
            <a:ext cx="8484108" cy="2388108"/>
          </a:xfrm>
          <a:custGeom>
            <a:avLst/>
            <a:gdLst/>
            <a:ahLst/>
            <a:cxnLst/>
            <a:rect l="l" t="t" r="r" b="b"/>
            <a:pathLst>
              <a:path w="8484108" h="2388108">
                <a:moveTo>
                  <a:pt x="0" y="2374392"/>
                </a:moveTo>
                <a:lnTo>
                  <a:pt x="0" y="2382012"/>
                </a:lnTo>
                <a:lnTo>
                  <a:pt x="6096" y="2388108"/>
                </a:lnTo>
                <a:lnTo>
                  <a:pt x="8471916" y="2388108"/>
                </a:lnTo>
                <a:lnTo>
                  <a:pt x="25908" y="2374392"/>
                </a:lnTo>
                <a:lnTo>
                  <a:pt x="25908" y="25907"/>
                </a:lnTo>
                <a:lnTo>
                  <a:pt x="8471916" y="25908"/>
                </a:lnTo>
                <a:lnTo>
                  <a:pt x="8478012" y="2388108"/>
                </a:lnTo>
                <a:lnTo>
                  <a:pt x="8484108" y="2382012"/>
                </a:lnTo>
                <a:lnTo>
                  <a:pt x="8484108" y="6096"/>
                </a:lnTo>
                <a:lnTo>
                  <a:pt x="8478012" y="0"/>
                </a:lnTo>
                <a:lnTo>
                  <a:pt x="8471916" y="0"/>
                </a:lnTo>
                <a:lnTo>
                  <a:pt x="8458200" y="12192"/>
                </a:lnTo>
                <a:lnTo>
                  <a:pt x="25908" y="12192"/>
                </a:lnTo>
                <a:lnTo>
                  <a:pt x="13716" y="25908"/>
                </a:lnTo>
                <a:lnTo>
                  <a:pt x="13716" y="2362200"/>
                </a:lnTo>
                <a:lnTo>
                  <a:pt x="1371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374392"/>
                </a:lnTo>
                <a:close/>
              </a:path>
              <a:path w="8484108" h="2388108">
                <a:moveTo>
                  <a:pt x="8471916" y="2362200"/>
                </a:moveTo>
                <a:lnTo>
                  <a:pt x="8458200" y="2374392"/>
                </a:lnTo>
                <a:lnTo>
                  <a:pt x="8471916" y="2388108"/>
                </a:lnTo>
                <a:lnTo>
                  <a:pt x="8478012" y="2388108"/>
                </a:lnTo>
                <a:lnTo>
                  <a:pt x="8471916" y="25908"/>
                </a:lnTo>
                <a:lnTo>
                  <a:pt x="8471916" y="2362200"/>
                </a:lnTo>
                <a:close/>
              </a:path>
              <a:path w="8484108" h="2388108">
                <a:moveTo>
                  <a:pt x="8471916" y="25908"/>
                </a:moveTo>
                <a:lnTo>
                  <a:pt x="8458200" y="25907"/>
                </a:lnTo>
                <a:lnTo>
                  <a:pt x="8458199" y="2362200"/>
                </a:lnTo>
                <a:lnTo>
                  <a:pt x="25908" y="2362199"/>
                </a:lnTo>
                <a:lnTo>
                  <a:pt x="25908" y="2374392"/>
                </a:lnTo>
                <a:lnTo>
                  <a:pt x="8471916" y="2388108"/>
                </a:lnTo>
                <a:lnTo>
                  <a:pt x="8458200" y="2374392"/>
                </a:lnTo>
                <a:lnTo>
                  <a:pt x="8471916" y="2362200"/>
                </a:lnTo>
                <a:lnTo>
                  <a:pt x="8471916" y="25908"/>
                </a:lnTo>
                <a:close/>
              </a:path>
              <a:path w="8484108" h="2388108">
                <a:moveTo>
                  <a:pt x="13716" y="2362200"/>
                </a:moveTo>
                <a:lnTo>
                  <a:pt x="13716" y="25908"/>
                </a:lnTo>
                <a:lnTo>
                  <a:pt x="25908" y="12192"/>
                </a:lnTo>
                <a:lnTo>
                  <a:pt x="8458200" y="12192"/>
                </a:lnTo>
                <a:lnTo>
                  <a:pt x="8471916" y="0"/>
                </a:lnTo>
                <a:lnTo>
                  <a:pt x="13716" y="0"/>
                </a:lnTo>
                <a:lnTo>
                  <a:pt x="13716" y="236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728" y="4475988"/>
            <a:ext cx="8218932" cy="2220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9703" y="626148"/>
            <a:ext cx="1650116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Tautologi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2" y="3742944"/>
            <a:ext cx="9137904" cy="609600"/>
          </a:xfrm>
          <a:prstGeom prst="rect">
            <a:avLst/>
          </a:prstGeom>
        </p:spPr>
        <p:txBody>
          <a:bodyPr wrap="square" lIns="0" tIns="3406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498236">
              <a:lnSpc>
                <a:spcPct val="95825"/>
              </a:lnSpc>
            </a:pPr>
            <a:r>
              <a:rPr sz="2800" spc="133" dirty="0">
                <a:solidFill>
                  <a:srgbClr val="FFFFFF"/>
                </a:solidFill>
                <a:latin typeface="Arial"/>
                <a:cs typeface="Arial"/>
              </a:rPr>
              <a:t>Kontradiksi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56560" y="3973067"/>
            <a:ext cx="1066800" cy="545592"/>
          </a:xfrm>
          <a:custGeom>
            <a:avLst/>
            <a:gdLst/>
            <a:ahLst/>
            <a:cxnLst/>
            <a:rect l="l" t="t" r="r" b="b"/>
            <a:pathLst>
              <a:path w="1066800" h="545592">
                <a:moveTo>
                  <a:pt x="0" y="0"/>
                </a:moveTo>
                <a:lnTo>
                  <a:pt x="0" y="545592"/>
                </a:lnTo>
                <a:lnTo>
                  <a:pt x="1066800" y="545592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9B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56560" y="4518660"/>
            <a:ext cx="1066800" cy="547116"/>
          </a:xfrm>
          <a:custGeom>
            <a:avLst/>
            <a:gdLst/>
            <a:ahLst/>
            <a:cxnLst/>
            <a:rect l="l" t="t" r="r" b="b"/>
            <a:pathLst>
              <a:path w="1066800" h="547115">
                <a:moveTo>
                  <a:pt x="0" y="0"/>
                </a:moveTo>
                <a:lnTo>
                  <a:pt x="0" y="547115"/>
                </a:lnTo>
                <a:lnTo>
                  <a:pt x="1066800" y="547115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56560" y="5065777"/>
            <a:ext cx="1066800" cy="547116"/>
          </a:xfrm>
          <a:custGeom>
            <a:avLst/>
            <a:gdLst/>
            <a:ahLst/>
            <a:cxnLst/>
            <a:rect l="l" t="t" r="r" b="b"/>
            <a:pathLst>
              <a:path w="1066800" h="547116">
                <a:moveTo>
                  <a:pt x="0" y="0"/>
                </a:moveTo>
                <a:lnTo>
                  <a:pt x="0" y="547116"/>
                </a:lnTo>
                <a:lnTo>
                  <a:pt x="1066800" y="547116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56560" y="5612892"/>
            <a:ext cx="1066800" cy="545591"/>
          </a:xfrm>
          <a:custGeom>
            <a:avLst/>
            <a:gdLst/>
            <a:ahLst/>
            <a:cxnLst/>
            <a:rect l="l" t="t" r="r" b="b"/>
            <a:pathLst>
              <a:path w="1066800" h="545591">
                <a:moveTo>
                  <a:pt x="0" y="0"/>
                </a:moveTo>
                <a:lnTo>
                  <a:pt x="0" y="545591"/>
                </a:lnTo>
                <a:lnTo>
                  <a:pt x="1066800" y="545591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56560" y="6158486"/>
            <a:ext cx="1066800" cy="545591"/>
          </a:xfrm>
          <a:custGeom>
            <a:avLst/>
            <a:gdLst/>
            <a:ahLst/>
            <a:cxnLst/>
            <a:rect l="l" t="t" r="r" b="b"/>
            <a:pathLst>
              <a:path w="1066800" h="545591">
                <a:moveTo>
                  <a:pt x="0" y="0"/>
                </a:moveTo>
                <a:lnTo>
                  <a:pt x="0" y="545591"/>
                </a:lnTo>
                <a:lnTo>
                  <a:pt x="1066800" y="545591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668" y="3957828"/>
            <a:ext cx="0" cy="2761488"/>
          </a:xfrm>
          <a:custGeom>
            <a:avLst/>
            <a:gdLst/>
            <a:ahLst/>
            <a:cxnLst/>
            <a:rect l="l" t="t" r="r" b="b"/>
            <a:pathLst>
              <a:path h="2761487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8756" y="3957828"/>
            <a:ext cx="0" cy="2761488"/>
          </a:xfrm>
          <a:custGeom>
            <a:avLst/>
            <a:gdLst/>
            <a:ahLst/>
            <a:cxnLst/>
            <a:rect l="l" t="t" r="r" b="b"/>
            <a:pathLst>
              <a:path h="2761487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6560" y="3957828"/>
            <a:ext cx="0" cy="2761488"/>
          </a:xfrm>
          <a:custGeom>
            <a:avLst/>
            <a:gdLst/>
            <a:ahLst/>
            <a:cxnLst/>
            <a:rect l="l" t="t" r="r" b="b"/>
            <a:pathLst>
              <a:path h="2761487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77340" y="4518660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77340" y="5066538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77340" y="5612892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77340" y="6158483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1818" y="3957828"/>
            <a:ext cx="0" cy="2761488"/>
          </a:xfrm>
          <a:custGeom>
            <a:avLst/>
            <a:gdLst/>
            <a:ahLst/>
            <a:cxnLst/>
            <a:rect l="l" t="t" r="r" b="b"/>
            <a:pathLst>
              <a:path h="2761487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23360" y="3957828"/>
            <a:ext cx="0" cy="2761488"/>
          </a:xfrm>
          <a:custGeom>
            <a:avLst/>
            <a:gdLst/>
            <a:ahLst/>
            <a:cxnLst/>
            <a:rect l="l" t="t" r="r" b="b"/>
            <a:pathLst>
              <a:path h="2761487">
                <a:moveTo>
                  <a:pt x="0" y="0"/>
                </a:moveTo>
                <a:lnTo>
                  <a:pt x="0" y="2761488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77340" y="3972305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77340" y="6704839"/>
            <a:ext cx="2459736" cy="0"/>
          </a:xfrm>
          <a:custGeom>
            <a:avLst/>
            <a:gdLst/>
            <a:ahLst/>
            <a:cxnLst/>
            <a:rect l="l" t="t" r="r" b="b"/>
            <a:pathLst>
              <a:path w="2459736">
                <a:moveTo>
                  <a:pt x="0" y="0"/>
                </a:moveTo>
                <a:lnTo>
                  <a:pt x="245973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27522" y="3973068"/>
            <a:ext cx="944879" cy="547116"/>
          </a:xfrm>
          <a:custGeom>
            <a:avLst/>
            <a:gdLst/>
            <a:ahLst/>
            <a:cxnLst/>
            <a:rect l="l" t="t" r="r" b="b"/>
            <a:pathLst>
              <a:path w="944879" h="547116">
                <a:moveTo>
                  <a:pt x="0" y="0"/>
                </a:moveTo>
                <a:lnTo>
                  <a:pt x="0" y="547116"/>
                </a:lnTo>
                <a:lnTo>
                  <a:pt x="944879" y="547116"/>
                </a:lnTo>
                <a:lnTo>
                  <a:pt x="944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9B1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27522" y="4520186"/>
            <a:ext cx="944879" cy="545591"/>
          </a:xfrm>
          <a:custGeom>
            <a:avLst/>
            <a:gdLst/>
            <a:ahLst/>
            <a:cxnLst/>
            <a:rect l="l" t="t" r="r" b="b"/>
            <a:pathLst>
              <a:path w="944879" h="545591">
                <a:moveTo>
                  <a:pt x="0" y="0"/>
                </a:moveTo>
                <a:lnTo>
                  <a:pt x="0" y="545591"/>
                </a:lnTo>
                <a:lnTo>
                  <a:pt x="944879" y="545591"/>
                </a:lnTo>
                <a:lnTo>
                  <a:pt x="944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7522" y="5065776"/>
            <a:ext cx="944879" cy="548640"/>
          </a:xfrm>
          <a:custGeom>
            <a:avLst/>
            <a:gdLst/>
            <a:ahLst/>
            <a:cxnLst/>
            <a:rect l="l" t="t" r="r" b="b"/>
            <a:pathLst>
              <a:path w="944879" h="548640">
                <a:moveTo>
                  <a:pt x="0" y="0"/>
                </a:moveTo>
                <a:lnTo>
                  <a:pt x="0" y="548640"/>
                </a:lnTo>
                <a:lnTo>
                  <a:pt x="944879" y="548640"/>
                </a:lnTo>
                <a:lnTo>
                  <a:pt x="944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27522" y="5614418"/>
            <a:ext cx="944879" cy="545591"/>
          </a:xfrm>
          <a:custGeom>
            <a:avLst/>
            <a:gdLst/>
            <a:ahLst/>
            <a:cxnLst/>
            <a:rect l="l" t="t" r="r" b="b"/>
            <a:pathLst>
              <a:path w="944879" h="545591">
                <a:moveTo>
                  <a:pt x="0" y="0"/>
                </a:moveTo>
                <a:lnTo>
                  <a:pt x="0" y="545591"/>
                </a:lnTo>
                <a:lnTo>
                  <a:pt x="944879" y="545591"/>
                </a:lnTo>
                <a:lnTo>
                  <a:pt x="944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27522" y="6160009"/>
            <a:ext cx="944879" cy="545591"/>
          </a:xfrm>
          <a:custGeom>
            <a:avLst/>
            <a:gdLst/>
            <a:ahLst/>
            <a:cxnLst/>
            <a:rect l="l" t="t" r="r" b="b"/>
            <a:pathLst>
              <a:path w="944879" h="545591">
                <a:moveTo>
                  <a:pt x="0" y="0"/>
                </a:moveTo>
                <a:lnTo>
                  <a:pt x="0" y="545591"/>
                </a:lnTo>
                <a:lnTo>
                  <a:pt x="944879" y="545591"/>
                </a:lnTo>
                <a:lnTo>
                  <a:pt x="944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54980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37504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82512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26758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58742" y="4520184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8742" y="506653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58742" y="5614415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8742" y="6160008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73218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3161" y="3957828"/>
            <a:ext cx="0" cy="2763012"/>
          </a:xfrm>
          <a:custGeom>
            <a:avLst/>
            <a:gdLst/>
            <a:ahLst/>
            <a:cxnLst/>
            <a:rect l="l" t="t" r="r" b="b"/>
            <a:pathLst>
              <a:path h="2763012">
                <a:moveTo>
                  <a:pt x="0" y="0"/>
                </a:moveTo>
                <a:lnTo>
                  <a:pt x="0" y="2763012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8742" y="3972305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58742" y="6706361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69703" y="626148"/>
            <a:ext cx="1241590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1" dirty="0">
                <a:solidFill>
                  <a:srgbClr val="FFFFFF"/>
                </a:solidFill>
                <a:latin typeface="Arial"/>
                <a:cs typeface="Arial"/>
              </a:rPr>
              <a:t>Cont…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4666" y="1409191"/>
            <a:ext cx="7393330" cy="2172209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1" dirty="0">
                <a:latin typeface="Calibri"/>
                <a:cs typeface="Calibri"/>
              </a:rPr>
              <a:t>Dua buah proposisi majemuk, P(p,q,..) dan Q(p,q,..) disebut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  <a:spcBef>
                <a:spcPts val="19"/>
              </a:spcBef>
            </a:pPr>
            <a:r>
              <a:rPr sz="2500" spc="-4" dirty="0">
                <a:latin typeface="Calibri"/>
                <a:cs typeface="Calibri"/>
              </a:rPr>
              <a:t>Ekivalen secara logika, dilambangkan dengan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</a:pPr>
            <a:r>
              <a:rPr sz="2500" spc="21" dirty="0">
                <a:latin typeface="Calibri"/>
                <a:cs typeface="Calibri"/>
              </a:rPr>
              <a:t>P(p,q,..) ↔ Q(p,q,..)</a:t>
            </a:r>
            <a:endParaRPr sz="2500" dirty="0">
              <a:latin typeface="Calibri"/>
              <a:cs typeface="Calibri"/>
            </a:endParaRPr>
          </a:p>
          <a:p>
            <a:pPr marL="12697" marR="45710">
              <a:lnSpc>
                <a:spcPts val="2880"/>
              </a:lnSpc>
            </a:pPr>
            <a:r>
              <a:rPr sz="2500" spc="-9" dirty="0">
                <a:latin typeface="Calibri"/>
                <a:cs typeface="Calibri"/>
              </a:rPr>
              <a:t>jika keduanya mempunyai tabel kebenaran yang identik.</a:t>
            </a:r>
            <a:endParaRPr sz="2500" dirty="0">
              <a:latin typeface="Calibri"/>
              <a:cs typeface="Calibri"/>
            </a:endParaRPr>
          </a:p>
          <a:p>
            <a:pPr marL="12730" marR="45710">
              <a:lnSpc>
                <a:spcPct val="101725"/>
              </a:lnSpc>
              <a:spcBef>
                <a:spcPts val="628"/>
              </a:spcBef>
            </a:pPr>
            <a:r>
              <a:rPr sz="2800" spc="-14" dirty="0" err="1">
                <a:latin typeface="Calibri"/>
                <a:cs typeface="Calibri"/>
              </a:rPr>
              <a:t>Contoh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:</a:t>
            </a:r>
            <a:r>
              <a:rPr sz="2500" spc="14" dirty="0" smtClean="0">
                <a:latin typeface="Calibri"/>
                <a:cs typeface="Calibri"/>
              </a:rPr>
              <a:t>~ </a:t>
            </a:r>
            <a:r>
              <a:rPr sz="2500" spc="14" dirty="0">
                <a:latin typeface="Calibri"/>
                <a:cs typeface="Calibri"/>
              </a:rPr>
              <a:t>(p Λ q) ↔ ~p v ~q ( HUKUM DE MORGAN )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73220" y="3972305"/>
            <a:ext cx="381761" cy="54787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7462" marR="9746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p</a:t>
            </a:r>
            <a:endParaRPr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54982" y="3972305"/>
            <a:ext cx="382524" cy="54787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27987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q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37506" y="3972305"/>
            <a:ext cx="445008" cy="54787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2941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~p</a:t>
            </a:r>
            <a:endParaRPr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82514" y="3972305"/>
            <a:ext cx="444245" cy="54787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3018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~q</a:t>
            </a:r>
            <a:endParaRPr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26758" y="3972305"/>
            <a:ext cx="946403" cy="54787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3627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~p v ~q</a:t>
            </a:r>
            <a:endParaRPr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73220" y="4520184"/>
            <a:ext cx="381761" cy="546353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19529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4982" y="4520184"/>
            <a:ext cx="382524" cy="546353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20444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37506" y="4520184"/>
            <a:ext cx="445008" cy="546353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22526" marR="123059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2514" y="4520184"/>
            <a:ext cx="444245" cy="546353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122602" marR="12222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6758" y="4520184"/>
            <a:ext cx="946403" cy="546353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374493" marR="372131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73220" y="5066540"/>
            <a:ext cx="381761" cy="547877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19529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54982" y="5066540"/>
            <a:ext cx="382524" cy="547877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21814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37506" y="5066540"/>
            <a:ext cx="445008" cy="547877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22526" marR="123059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2514" y="5066540"/>
            <a:ext cx="444245" cy="547877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22602" marR="12222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6758" y="5066540"/>
            <a:ext cx="946403" cy="547877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73241" marR="37362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73220" y="5614416"/>
            <a:ext cx="381761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121129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4982" y="5614416"/>
            <a:ext cx="382524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120444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7506" y="5614416"/>
            <a:ext cx="445008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122526" marR="123059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2514" y="5614416"/>
            <a:ext cx="444245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122602" marR="12222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6758" y="5614416"/>
            <a:ext cx="946403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73122" marR="373503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73220" y="6160008"/>
            <a:ext cx="381761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121129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4982" y="6160008"/>
            <a:ext cx="382524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121814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7506" y="6160008"/>
            <a:ext cx="445008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122526" marR="123059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2514" y="6160008"/>
            <a:ext cx="444245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122602" marR="12222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26758" y="6160008"/>
            <a:ext cx="946403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373122" marR="373503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1820" y="3972307"/>
            <a:ext cx="323849" cy="546354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8199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p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5667" y="3972307"/>
            <a:ext cx="323088" cy="546354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8960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q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8757" y="3972307"/>
            <a:ext cx="717804" cy="546354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18768">
              <a:lnSpc>
                <a:spcPct val="95825"/>
              </a:lnSpc>
            </a:pPr>
            <a:r>
              <a:rPr spc="32" dirty="0">
                <a:latin typeface="Arial"/>
                <a:cs typeface="Arial"/>
              </a:rPr>
              <a:t>p </a:t>
            </a:r>
            <a:r>
              <a:rPr sz="1200" spc="32" dirty="0">
                <a:latin typeface="Arial"/>
                <a:cs typeface="Arial"/>
              </a:rPr>
              <a:t>Λ </a:t>
            </a:r>
            <a:r>
              <a:rPr spc="32" dirty="0">
                <a:latin typeface="Arial"/>
                <a:cs typeface="Arial"/>
              </a:rPr>
              <a:t>q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6560" y="3972307"/>
            <a:ext cx="1066800" cy="546354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18768">
              <a:lnSpc>
                <a:spcPct val="95825"/>
              </a:lnSpc>
            </a:pPr>
            <a:r>
              <a:rPr spc="17" dirty="0">
                <a:latin typeface="Arial"/>
                <a:cs typeface="Arial"/>
              </a:rPr>
              <a:t>~ (p </a:t>
            </a:r>
            <a:r>
              <a:rPr sz="1200" spc="17" dirty="0">
                <a:latin typeface="Arial"/>
                <a:cs typeface="Arial"/>
              </a:rPr>
              <a:t>Λ </a:t>
            </a:r>
            <a:r>
              <a:rPr spc="17" dirty="0">
                <a:latin typeface="Arial"/>
                <a:cs typeface="Arial"/>
              </a:rPr>
              <a:t>q)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820" y="4518662"/>
            <a:ext cx="323849" cy="547877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92256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5667" y="4518662"/>
            <a:ext cx="323088" cy="547877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93018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8757" y="4518662"/>
            <a:ext cx="717804" cy="547877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258054" marR="260264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6560" y="4518662"/>
            <a:ext cx="1066800" cy="547877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433348" marR="43388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1820" y="5066538"/>
            <a:ext cx="323849" cy="546353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2256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5667" y="5066538"/>
            <a:ext cx="323088" cy="546353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3018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8757" y="5066538"/>
            <a:ext cx="717804" cy="546353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259653" marR="258664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6560" y="5066538"/>
            <a:ext cx="1066800" cy="546353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433348" marR="43388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1820" y="5612894"/>
            <a:ext cx="323849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92256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5667" y="5612894"/>
            <a:ext cx="323088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93018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8757" y="5612894"/>
            <a:ext cx="717804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259653" marR="258664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6560" y="5612894"/>
            <a:ext cx="1066800" cy="545592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433348" marR="43388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1820" y="6158485"/>
            <a:ext cx="323849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92256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5667" y="6158485"/>
            <a:ext cx="323088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93018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8757" y="6158485"/>
            <a:ext cx="717804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259653" marR="258664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56560" y="6158485"/>
            <a:ext cx="1066800" cy="546354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433348" marR="433882" algn="ctr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9703" y="626148"/>
            <a:ext cx="191494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4" dirty="0">
                <a:solidFill>
                  <a:srgbClr val="FFFFFF"/>
                </a:solidFill>
                <a:latin typeface="Arial"/>
                <a:cs typeface="Arial"/>
              </a:rPr>
              <a:t>Pengertian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806" y="2053503"/>
            <a:ext cx="228853" cy="432307"/>
          </a:xfrm>
          <a:prstGeom prst="rect">
            <a:avLst/>
          </a:prstGeom>
        </p:spPr>
        <p:txBody>
          <a:bodyPr wrap="square" lIns="0" tIns="21425" rIns="0" bIns="0" rtlCol="0">
            <a:noAutofit/>
          </a:bodyPr>
          <a:lstStyle/>
          <a:p>
            <a:pPr marL="12697">
              <a:lnSpc>
                <a:spcPts val="3375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422" y="2078045"/>
            <a:ext cx="7378498" cy="3772615"/>
          </a:xfrm>
          <a:prstGeom prst="rect">
            <a:avLst/>
          </a:prstGeom>
        </p:spPr>
        <p:txBody>
          <a:bodyPr wrap="square" lIns="0" tIns="20537" rIns="0" bIns="0" rtlCol="0">
            <a:noAutofit/>
          </a:bodyPr>
          <a:lstStyle/>
          <a:p>
            <a:pPr marL="12697" marR="61700">
              <a:lnSpc>
                <a:spcPts val="3235"/>
              </a:lnSpc>
            </a:pPr>
            <a:r>
              <a:rPr sz="3200" spc="-4" dirty="0">
                <a:latin typeface="Calibri"/>
                <a:cs typeface="Calibri"/>
              </a:rPr>
              <a:t>Logika merupakan studi penalaran</a:t>
            </a:r>
            <a:endParaRPr sz="3200">
              <a:latin typeface="Calibri"/>
              <a:cs typeface="Calibri"/>
            </a:endParaRPr>
          </a:p>
          <a:p>
            <a:pPr marL="12697" marR="61700">
              <a:lnSpc>
                <a:spcPts val="3133"/>
              </a:lnSpc>
            </a:pPr>
            <a:r>
              <a:rPr sz="3200" spc="4" dirty="0">
                <a:latin typeface="Calibri"/>
                <a:cs typeface="Calibri"/>
              </a:rPr>
              <a:t>(reasoning).</a:t>
            </a:r>
            <a:endParaRPr sz="3200">
              <a:latin typeface="Calibri"/>
              <a:cs typeface="Calibri"/>
            </a:endParaRPr>
          </a:p>
          <a:p>
            <a:pPr marL="12697" marR="1060306">
              <a:lnSpc>
                <a:spcPts val="3904"/>
              </a:lnSpc>
              <a:spcBef>
                <a:spcPts val="440"/>
              </a:spcBef>
            </a:pPr>
            <a:r>
              <a:rPr sz="3200" spc="-1" dirty="0">
                <a:latin typeface="Calibri"/>
                <a:cs typeface="Calibri"/>
              </a:rPr>
              <a:t>Dalam Kamus Besar Bahasa Indonesia </a:t>
            </a:r>
            <a:endParaRPr sz="3200">
              <a:latin typeface="Calibri"/>
              <a:cs typeface="Calibri"/>
            </a:endParaRPr>
          </a:p>
          <a:p>
            <a:pPr marL="12697" marR="1060306">
              <a:lnSpc>
                <a:spcPts val="3904"/>
              </a:lnSpc>
            </a:pPr>
            <a:r>
              <a:rPr sz="3200" spc="-3" dirty="0">
                <a:latin typeface="Calibri"/>
                <a:cs typeface="Calibri"/>
              </a:rPr>
              <a:t>disebutkan definisi penalaran :</a:t>
            </a:r>
            <a:endParaRPr sz="3200">
              <a:latin typeface="Calibri"/>
              <a:cs typeface="Calibri"/>
            </a:endParaRPr>
          </a:p>
          <a:p>
            <a:pPr marL="413441" marR="172349" indent="-286492">
              <a:lnSpc>
                <a:spcPts val="3416"/>
              </a:lnSpc>
            </a:pPr>
            <a:r>
              <a:rPr sz="2800" spc="-45" dirty="0">
                <a:latin typeface="Arial"/>
                <a:cs typeface="Arial"/>
              </a:rPr>
              <a:t>– </a:t>
            </a:r>
            <a:r>
              <a:rPr sz="2800" spc="-11" dirty="0">
                <a:latin typeface="Calibri"/>
                <a:cs typeface="Calibri"/>
              </a:rPr>
              <a:t>cara berpikir dengan mengembangkan sesuatu </a:t>
            </a:r>
            <a:endParaRPr sz="2800">
              <a:latin typeface="Calibri"/>
              <a:cs typeface="Calibri"/>
            </a:endParaRPr>
          </a:p>
          <a:p>
            <a:pPr marL="413441" marR="172349">
              <a:lnSpc>
                <a:spcPts val="3416"/>
              </a:lnSpc>
            </a:pPr>
            <a:r>
              <a:rPr sz="2800" spc="-12" dirty="0">
                <a:latin typeface="Calibri"/>
                <a:cs typeface="Calibri"/>
              </a:rPr>
              <a:t>berdasarkan akal budi</a:t>
            </a:r>
            <a:endParaRPr sz="2800">
              <a:latin typeface="Calibri"/>
              <a:cs typeface="Calibri"/>
            </a:endParaRPr>
          </a:p>
          <a:p>
            <a:pPr marL="12697" indent="114251">
              <a:lnSpc>
                <a:spcPts val="3416"/>
              </a:lnSpc>
            </a:pPr>
            <a:r>
              <a:rPr sz="2800" spc="-45" dirty="0">
                <a:latin typeface="Arial"/>
                <a:cs typeface="Arial"/>
              </a:rPr>
              <a:t>– </a:t>
            </a:r>
            <a:r>
              <a:rPr sz="2800" spc="-11" dirty="0">
                <a:latin typeface="Calibri"/>
                <a:cs typeface="Calibri"/>
              </a:rPr>
              <a:t>bukan dengan perasaan atau pengalaman. </a:t>
            </a:r>
            <a:endParaRPr sz="3200">
              <a:latin typeface="Calibri"/>
              <a:cs typeface="Calibri"/>
            </a:endParaRPr>
          </a:p>
          <a:p>
            <a:pPr marL="12697">
              <a:lnSpc>
                <a:spcPts val="3904"/>
              </a:lnSpc>
            </a:pPr>
            <a:r>
              <a:rPr sz="3200" spc="-8" dirty="0">
                <a:latin typeface="Calibri"/>
                <a:cs typeface="Calibri"/>
              </a:rPr>
              <a:t>Materi logika difokuskan pada hubungan </a:t>
            </a:r>
            <a:endParaRPr sz="3200">
              <a:latin typeface="Calibri"/>
              <a:cs typeface="Calibri"/>
            </a:endParaRPr>
          </a:p>
          <a:p>
            <a:pPr marL="12697">
              <a:lnSpc>
                <a:spcPts val="3904"/>
              </a:lnSpc>
            </a:pPr>
            <a:r>
              <a:rPr sz="3200" spc="-14" dirty="0">
                <a:latin typeface="Calibri"/>
                <a:cs typeface="Calibri"/>
              </a:rPr>
              <a:t>antara pernyataan-pernyataan (statements).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806" y="2931203"/>
            <a:ext cx="228853" cy="432307"/>
          </a:xfrm>
          <a:prstGeom prst="rect">
            <a:avLst/>
          </a:prstGeom>
        </p:spPr>
        <p:txBody>
          <a:bodyPr wrap="square" lIns="0" tIns="21425" rIns="0" bIns="0" rtlCol="0">
            <a:noAutofit/>
          </a:bodyPr>
          <a:lstStyle/>
          <a:p>
            <a:pPr marL="12697">
              <a:lnSpc>
                <a:spcPts val="3375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4806" y="5003584"/>
            <a:ext cx="228853" cy="432308"/>
          </a:xfrm>
          <a:prstGeom prst="rect">
            <a:avLst/>
          </a:prstGeom>
        </p:spPr>
        <p:txBody>
          <a:bodyPr wrap="square" lIns="0" tIns="21425" rIns="0" bIns="0" rtlCol="0">
            <a:noAutofit/>
          </a:bodyPr>
          <a:lstStyle/>
          <a:p>
            <a:pPr marL="12697">
              <a:lnSpc>
                <a:spcPts val="3375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2097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500" y="125140"/>
                </a:lnTo>
                <a:lnTo>
                  <a:pt x="2762" y="139518"/>
                </a:lnTo>
                <a:lnTo>
                  <a:pt x="6735" y="153205"/>
                </a:lnTo>
                <a:lnTo>
                  <a:pt x="12301" y="166093"/>
                </a:lnTo>
                <a:lnTo>
                  <a:pt x="19340" y="178076"/>
                </a:lnTo>
                <a:lnTo>
                  <a:pt x="27731" y="189049"/>
                </a:lnTo>
                <a:lnTo>
                  <a:pt x="37356" y="198903"/>
                </a:lnTo>
                <a:lnTo>
                  <a:pt x="48095" y="207534"/>
                </a:lnTo>
                <a:lnTo>
                  <a:pt x="59827" y="214833"/>
                </a:lnTo>
                <a:lnTo>
                  <a:pt x="72433" y="220696"/>
                </a:lnTo>
                <a:lnTo>
                  <a:pt x="85794" y="225016"/>
                </a:lnTo>
                <a:lnTo>
                  <a:pt x="99789" y="227686"/>
                </a:lnTo>
                <a:lnTo>
                  <a:pt x="114300" y="228600"/>
                </a:lnTo>
                <a:lnTo>
                  <a:pt x="125140" y="228113"/>
                </a:lnTo>
                <a:lnTo>
                  <a:pt x="139518" y="225910"/>
                </a:lnTo>
                <a:lnTo>
                  <a:pt x="153205" y="222029"/>
                </a:lnTo>
                <a:lnTo>
                  <a:pt x="166093" y="216575"/>
                </a:lnTo>
                <a:lnTo>
                  <a:pt x="178076" y="209656"/>
                </a:lnTo>
                <a:lnTo>
                  <a:pt x="189049" y="201377"/>
                </a:lnTo>
                <a:lnTo>
                  <a:pt x="198903" y="191845"/>
                </a:lnTo>
                <a:lnTo>
                  <a:pt x="207534" y="181166"/>
                </a:lnTo>
                <a:lnTo>
                  <a:pt x="214833" y="169448"/>
                </a:lnTo>
                <a:lnTo>
                  <a:pt x="220696" y="156795"/>
                </a:lnTo>
                <a:lnTo>
                  <a:pt x="225016" y="143315"/>
                </a:lnTo>
                <a:lnTo>
                  <a:pt x="227686" y="129115"/>
                </a:lnTo>
                <a:lnTo>
                  <a:pt x="228600" y="114300"/>
                </a:lnTo>
                <a:lnTo>
                  <a:pt x="228113" y="103691"/>
                </a:lnTo>
                <a:lnTo>
                  <a:pt x="225910" y="89544"/>
                </a:lnTo>
                <a:lnTo>
                  <a:pt x="222029" y="75999"/>
                </a:lnTo>
                <a:lnTo>
                  <a:pt x="216575" y="63175"/>
                </a:lnTo>
                <a:lnTo>
                  <a:pt x="209656" y="51194"/>
                </a:lnTo>
                <a:lnTo>
                  <a:pt x="201377" y="40173"/>
                </a:lnTo>
                <a:lnTo>
                  <a:pt x="191845" y="30233"/>
                </a:lnTo>
                <a:lnTo>
                  <a:pt x="181166" y="21494"/>
                </a:lnTo>
                <a:lnTo>
                  <a:pt x="169448" y="14075"/>
                </a:lnTo>
                <a:lnTo>
                  <a:pt x="156795" y="8097"/>
                </a:lnTo>
                <a:lnTo>
                  <a:pt x="143315" y="3678"/>
                </a:lnTo>
                <a:lnTo>
                  <a:pt x="129115" y="939"/>
                </a:lnTo>
                <a:lnTo>
                  <a:pt x="114300" y="0"/>
                </a:lnTo>
                <a:lnTo>
                  <a:pt x="103691" y="500"/>
                </a:lnTo>
                <a:lnTo>
                  <a:pt x="89544" y="2762"/>
                </a:lnTo>
                <a:lnTo>
                  <a:pt x="75999" y="6735"/>
                </a:lnTo>
                <a:lnTo>
                  <a:pt x="63175" y="12301"/>
                </a:lnTo>
                <a:lnTo>
                  <a:pt x="51194" y="19340"/>
                </a:lnTo>
                <a:lnTo>
                  <a:pt x="40173" y="27731"/>
                </a:lnTo>
                <a:lnTo>
                  <a:pt x="30233" y="37356"/>
                </a:lnTo>
                <a:lnTo>
                  <a:pt x="21494" y="48095"/>
                </a:lnTo>
                <a:lnTo>
                  <a:pt x="14075" y="59827"/>
                </a:lnTo>
                <a:lnTo>
                  <a:pt x="8097" y="72433"/>
                </a:lnTo>
                <a:lnTo>
                  <a:pt x="3678" y="85794"/>
                </a:lnTo>
                <a:lnTo>
                  <a:pt x="939" y="99789"/>
                </a:lnTo>
                <a:lnTo>
                  <a:pt x="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4628" y="2357628"/>
            <a:ext cx="44196" cy="211836"/>
          </a:xfrm>
          <a:custGeom>
            <a:avLst/>
            <a:gdLst/>
            <a:ahLst/>
            <a:cxnLst/>
            <a:rect l="l" t="t" r="r" b="b"/>
            <a:pathLst>
              <a:path w="44196" h="211836">
                <a:moveTo>
                  <a:pt x="44196" y="59436"/>
                </a:moveTo>
                <a:lnTo>
                  <a:pt x="35051" y="36575"/>
                </a:lnTo>
                <a:lnTo>
                  <a:pt x="28956" y="28956"/>
                </a:lnTo>
                <a:lnTo>
                  <a:pt x="22860" y="19812"/>
                </a:lnTo>
                <a:lnTo>
                  <a:pt x="18287" y="9144"/>
                </a:lnTo>
                <a:lnTo>
                  <a:pt x="15239" y="0"/>
                </a:lnTo>
                <a:lnTo>
                  <a:pt x="21336" y="33527"/>
                </a:lnTo>
                <a:lnTo>
                  <a:pt x="27432" y="42672"/>
                </a:lnTo>
                <a:lnTo>
                  <a:pt x="35051" y="51816"/>
                </a:lnTo>
                <a:lnTo>
                  <a:pt x="44196" y="59436"/>
                </a:lnTo>
                <a:close/>
              </a:path>
              <a:path w="44196" h="211836">
                <a:moveTo>
                  <a:pt x="211836" y="42672"/>
                </a:moveTo>
                <a:lnTo>
                  <a:pt x="217932" y="33527"/>
                </a:lnTo>
                <a:lnTo>
                  <a:pt x="224027" y="24384"/>
                </a:lnTo>
                <a:lnTo>
                  <a:pt x="230124" y="13716"/>
                </a:lnTo>
                <a:lnTo>
                  <a:pt x="233172" y="3048"/>
                </a:lnTo>
                <a:lnTo>
                  <a:pt x="236220" y="-9143"/>
                </a:lnTo>
                <a:lnTo>
                  <a:pt x="237744" y="-21336"/>
                </a:lnTo>
                <a:lnTo>
                  <a:pt x="239268" y="-33527"/>
                </a:lnTo>
                <a:lnTo>
                  <a:pt x="237744" y="-45719"/>
                </a:lnTo>
                <a:lnTo>
                  <a:pt x="236220" y="-56387"/>
                </a:lnTo>
                <a:lnTo>
                  <a:pt x="233172" y="-68579"/>
                </a:lnTo>
                <a:lnTo>
                  <a:pt x="228600" y="-79248"/>
                </a:lnTo>
                <a:lnTo>
                  <a:pt x="224027" y="-89915"/>
                </a:lnTo>
                <a:lnTo>
                  <a:pt x="217932" y="-99060"/>
                </a:lnTo>
                <a:lnTo>
                  <a:pt x="211836" y="-108203"/>
                </a:lnTo>
                <a:lnTo>
                  <a:pt x="204216" y="-117348"/>
                </a:lnTo>
                <a:lnTo>
                  <a:pt x="195072" y="-124967"/>
                </a:lnTo>
                <a:lnTo>
                  <a:pt x="185927" y="-131063"/>
                </a:lnTo>
                <a:lnTo>
                  <a:pt x="176784" y="-137160"/>
                </a:lnTo>
                <a:lnTo>
                  <a:pt x="166116" y="-143255"/>
                </a:lnTo>
                <a:lnTo>
                  <a:pt x="155448" y="-146303"/>
                </a:lnTo>
                <a:lnTo>
                  <a:pt x="143256" y="-149351"/>
                </a:lnTo>
                <a:lnTo>
                  <a:pt x="131063" y="-150875"/>
                </a:lnTo>
                <a:lnTo>
                  <a:pt x="118872" y="-152400"/>
                </a:lnTo>
                <a:lnTo>
                  <a:pt x="106680" y="-150875"/>
                </a:lnTo>
                <a:lnTo>
                  <a:pt x="96012" y="-149351"/>
                </a:lnTo>
                <a:lnTo>
                  <a:pt x="83820" y="-146303"/>
                </a:lnTo>
                <a:lnTo>
                  <a:pt x="73151" y="-141731"/>
                </a:lnTo>
                <a:lnTo>
                  <a:pt x="62484" y="-137160"/>
                </a:lnTo>
                <a:lnTo>
                  <a:pt x="53339" y="-131063"/>
                </a:lnTo>
                <a:lnTo>
                  <a:pt x="44196" y="-124967"/>
                </a:lnTo>
                <a:lnTo>
                  <a:pt x="35051" y="-117348"/>
                </a:lnTo>
                <a:lnTo>
                  <a:pt x="27432" y="-108203"/>
                </a:lnTo>
                <a:lnTo>
                  <a:pt x="21336" y="-99060"/>
                </a:lnTo>
                <a:lnTo>
                  <a:pt x="15239" y="-89915"/>
                </a:lnTo>
                <a:lnTo>
                  <a:pt x="9144" y="-79248"/>
                </a:lnTo>
                <a:lnTo>
                  <a:pt x="6096" y="-68579"/>
                </a:lnTo>
                <a:lnTo>
                  <a:pt x="3048" y="-56387"/>
                </a:lnTo>
                <a:lnTo>
                  <a:pt x="1524" y="-44195"/>
                </a:lnTo>
                <a:lnTo>
                  <a:pt x="0" y="-32003"/>
                </a:lnTo>
                <a:lnTo>
                  <a:pt x="1524" y="-19812"/>
                </a:lnTo>
                <a:lnTo>
                  <a:pt x="3048" y="-9143"/>
                </a:lnTo>
                <a:lnTo>
                  <a:pt x="6096" y="3048"/>
                </a:lnTo>
                <a:lnTo>
                  <a:pt x="10668" y="13716"/>
                </a:lnTo>
                <a:lnTo>
                  <a:pt x="15239" y="24384"/>
                </a:lnTo>
                <a:lnTo>
                  <a:pt x="21336" y="33527"/>
                </a:lnTo>
                <a:lnTo>
                  <a:pt x="15239" y="0"/>
                </a:lnTo>
                <a:lnTo>
                  <a:pt x="12192" y="-10667"/>
                </a:lnTo>
                <a:lnTo>
                  <a:pt x="10668" y="-21336"/>
                </a:lnTo>
                <a:lnTo>
                  <a:pt x="10668" y="-44195"/>
                </a:lnTo>
                <a:lnTo>
                  <a:pt x="12192" y="-54863"/>
                </a:lnTo>
                <a:lnTo>
                  <a:pt x="15239" y="-65531"/>
                </a:lnTo>
                <a:lnTo>
                  <a:pt x="18287" y="-76200"/>
                </a:lnTo>
                <a:lnTo>
                  <a:pt x="22860" y="-85343"/>
                </a:lnTo>
                <a:lnTo>
                  <a:pt x="28956" y="-94487"/>
                </a:lnTo>
                <a:lnTo>
                  <a:pt x="35051" y="-102107"/>
                </a:lnTo>
                <a:lnTo>
                  <a:pt x="42672" y="-109727"/>
                </a:lnTo>
                <a:lnTo>
                  <a:pt x="50292" y="-117348"/>
                </a:lnTo>
                <a:lnTo>
                  <a:pt x="57912" y="-123443"/>
                </a:lnTo>
                <a:lnTo>
                  <a:pt x="67056" y="-129539"/>
                </a:lnTo>
                <a:lnTo>
                  <a:pt x="77724" y="-134112"/>
                </a:lnTo>
                <a:lnTo>
                  <a:pt x="86868" y="-137160"/>
                </a:lnTo>
                <a:lnTo>
                  <a:pt x="97536" y="-140207"/>
                </a:lnTo>
                <a:lnTo>
                  <a:pt x="108204" y="-141731"/>
                </a:lnTo>
                <a:lnTo>
                  <a:pt x="131063" y="-141731"/>
                </a:lnTo>
                <a:lnTo>
                  <a:pt x="141732" y="-140207"/>
                </a:lnTo>
                <a:lnTo>
                  <a:pt x="152400" y="-137160"/>
                </a:lnTo>
                <a:lnTo>
                  <a:pt x="163068" y="-134112"/>
                </a:lnTo>
                <a:lnTo>
                  <a:pt x="172212" y="-129539"/>
                </a:lnTo>
                <a:lnTo>
                  <a:pt x="181356" y="-123443"/>
                </a:lnTo>
                <a:lnTo>
                  <a:pt x="188975" y="-117348"/>
                </a:lnTo>
                <a:lnTo>
                  <a:pt x="196596" y="-109727"/>
                </a:lnTo>
                <a:lnTo>
                  <a:pt x="204216" y="-102107"/>
                </a:lnTo>
                <a:lnTo>
                  <a:pt x="210312" y="-94487"/>
                </a:lnTo>
                <a:lnTo>
                  <a:pt x="216408" y="-85343"/>
                </a:lnTo>
                <a:lnTo>
                  <a:pt x="220980" y="-74675"/>
                </a:lnTo>
                <a:lnTo>
                  <a:pt x="224027" y="-65531"/>
                </a:lnTo>
                <a:lnTo>
                  <a:pt x="227075" y="-54863"/>
                </a:lnTo>
                <a:lnTo>
                  <a:pt x="228600" y="-44195"/>
                </a:lnTo>
                <a:lnTo>
                  <a:pt x="228600" y="-21336"/>
                </a:lnTo>
                <a:lnTo>
                  <a:pt x="227075" y="-10667"/>
                </a:lnTo>
                <a:lnTo>
                  <a:pt x="224027" y="0"/>
                </a:lnTo>
                <a:lnTo>
                  <a:pt x="220980" y="10668"/>
                </a:lnTo>
                <a:lnTo>
                  <a:pt x="216408" y="19812"/>
                </a:lnTo>
                <a:lnTo>
                  <a:pt x="210312" y="28956"/>
                </a:lnTo>
                <a:lnTo>
                  <a:pt x="204216" y="36575"/>
                </a:lnTo>
                <a:lnTo>
                  <a:pt x="196596" y="44196"/>
                </a:lnTo>
                <a:lnTo>
                  <a:pt x="188975" y="51816"/>
                </a:lnTo>
                <a:lnTo>
                  <a:pt x="181356" y="57912"/>
                </a:lnTo>
                <a:lnTo>
                  <a:pt x="172212" y="64008"/>
                </a:lnTo>
                <a:lnTo>
                  <a:pt x="161544" y="68580"/>
                </a:lnTo>
                <a:lnTo>
                  <a:pt x="152400" y="71627"/>
                </a:lnTo>
                <a:lnTo>
                  <a:pt x="141732" y="74675"/>
                </a:lnTo>
                <a:lnTo>
                  <a:pt x="131063" y="76200"/>
                </a:lnTo>
                <a:lnTo>
                  <a:pt x="108204" y="76200"/>
                </a:lnTo>
                <a:lnTo>
                  <a:pt x="97536" y="74675"/>
                </a:lnTo>
                <a:lnTo>
                  <a:pt x="86868" y="71627"/>
                </a:lnTo>
                <a:lnTo>
                  <a:pt x="76200" y="68580"/>
                </a:lnTo>
                <a:lnTo>
                  <a:pt x="67056" y="64008"/>
                </a:lnTo>
                <a:lnTo>
                  <a:pt x="57912" y="57912"/>
                </a:lnTo>
                <a:lnTo>
                  <a:pt x="50292" y="51816"/>
                </a:lnTo>
                <a:lnTo>
                  <a:pt x="42672" y="44196"/>
                </a:lnTo>
                <a:lnTo>
                  <a:pt x="35051" y="36575"/>
                </a:lnTo>
                <a:lnTo>
                  <a:pt x="44196" y="59436"/>
                </a:lnTo>
                <a:lnTo>
                  <a:pt x="53339" y="65532"/>
                </a:lnTo>
                <a:lnTo>
                  <a:pt x="62484" y="71627"/>
                </a:lnTo>
                <a:lnTo>
                  <a:pt x="73151" y="77724"/>
                </a:lnTo>
                <a:lnTo>
                  <a:pt x="83820" y="80772"/>
                </a:lnTo>
                <a:lnTo>
                  <a:pt x="96012" y="83820"/>
                </a:lnTo>
                <a:lnTo>
                  <a:pt x="108204" y="85344"/>
                </a:lnTo>
                <a:lnTo>
                  <a:pt x="120396" y="86868"/>
                </a:lnTo>
                <a:lnTo>
                  <a:pt x="132587" y="85344"/>
                </a:lnTo>
                <a:lnTo>
                  <a:pt x="143256" y="83820"/>
                </a:lnTo>
                <a:lnTo>
                  <a:pt x="155448" y="80772"/>
                </a:lnTo>
                <a:lnTo>
                  <a:pt x="166116" y="76200"/>
                </a:lnTo>
                <a:lnTo>
                  <a:pt x="176784" y="71627"/>
                </a:lnTo>
                <a:lnTo>
                  <a:pt x="185927" y="65532"/>
                </a:lnTo>
                <a:lnTo>
                  <a:pt x="195072" y="59436"/>
                </a:lnTo>
                <a:lnTo>
                  <a:pt x="204216" y="51816"/>
                </a:lnTo>
                <a:lnTo>
                  <a:pt x="21183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1316" y="3339084"/>
            <a:ext cx="0" cy="1915667"/>
          </a:xfrm>
          <a:custGeom>
            <a:avLst/>
            <a:gdLst/>
            <a:ahLst/>
            <a:cxnLst/>
            <a:rect l="l" t="t" r="r" b="b"/>
            <a:pathLst>
              <a:path h="1915667">
                <a:moveTo>
                  <a:pt x="0" y="0"/>
                </a:moveTo>
                <a:lnTo>
                  <a:pt x="0" y="191566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162" y="3339084"/>
            <a:ext cx="0" cy="1915667"/>
          </a:xfrm>
          <a:custGeom>
            <a:avLst/>
            <a:gdLst/>
            <a:ahLst/>
            <a:cxnLst/>
            <a:rect l="l" t="t" r="r" b="b"/>
            <a:pathLst>
              <a:path h="1915667">
                <a:moveTo>
                  <a:pt x="0" y="0"/>
                </a:moveTo>
                <a:lnTo>
                  <a:pt x="0" y="1915667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6684" y="3886962"/>
            <a:ext cx="2238756" cy="0"/>
          </a:xfrm>
          <a:custGeom>
            <a:avLst/>
            <a:gdLst/>
            <a:ahLst/>
            <a:cxnLst/>
            <a:rect l="l" t="t" r="r" b="b"/>
            <a:pathLst>
              <a:path w="2238756">
                <a:moveTo>
                  <a:pt x="0" y="0"/>
                </a:moveTo>
                <a:lnTo>
                  <a:pt x="223875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1162" y="3339084"/>
            <a:ext cx="0" cy="1915667"/>
          </a:xfrm>
          <a:custGeom>
            <a:avLst/>
            <a:gdLst/>
            <a:ahLst/>
            <a:cxnLst/>
            <a:rect l="l" t="t" r="r" b="b"/>
            <a:pathLst>
              <a:path h="1915667">
                <a:moveTo>
                  <a:pt x="0" y="0"/>
                </a:moveTo>
                <a:lnTo>
                  <a:pt x="0" y="1915667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0962" y="3339084"/>
            <a:ext cx="0" cy="1915667"/>
          </a:xfrm>
          <a:custGeom>
            <a:avLst/>
            <a:gdLst/>
            <a:ahLst/>
            <a:cxnLst/>
            <a:rect l="l" t="t" r="r" b="b"/>
            <a:pathLst>
              <a:path h="1915667">
                <a:moveTo>
                  <a:pt x="0" y="0"/>
                </a:moveTo>
                <a:lnTo>
                  <a:pt x="0" y="1915667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6684" y="3353562"/>
            <a:ext cx="2238756" cy="0"/>
          </a:xfrm>
          <a:custGeom>
            <a:avLst/>
            <a:gdLst/>
            <a:ahLst/>
            <a:cxnLst/>
            <a:rect l="l" t="t" r="r" b="b"/>
            <a:pathLst>
              <a:path w="2238756">
                <a:moveTo>
                  <a:pt x="0" y="0"/>
                </a:moveTo>
                <a:lnTo>
                  <a:pt x="2238756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6684" y="5240274"/>
            <a:ext cx="2238756" cy="0"/>
          </a:xfrm>
          <a:custGeom>
            <a:avLst/>
            <a:gdLst/>
            <a:ahLst/>
            <a:cxnLst/>
            <a:rect l="l" t="t" r="r" b="b"/>
            <a:pathLst>
              <a:path w="2238756">
                <a:moveTo>
                  <a:pt x="0" y="0"/>
                </a:moveTo>
                <a:lnTo>
                  <a:pt x="223875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8200" y="35051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500" y="125140"/>
                </a:lnTo>
                <a:lnTo>
                  <a:pt x="2762" y="139518"/>
                </a:lnTo>
                <a:lnTo>
                  <a:pt x="6735" y="153205"/>
                </a:lnTo>
                <a:lnTo>
                  <a:pt x="12301" y="166093"/>
                </a:lnTo>
                <a:lnTo>
                  <a:pt x="19340" y="178076"/>
                </a:lnTo>
                <a:lnTo>
                  <a:pt x="27731" y="189049"/>
                </a:lnTo>
                <a:lnTo>
                  <a:pt x="37356" y="198903"/>
                </a:lnTo>
                <a:lnTo>
                  <a:pt x="48095" y="207534"/>
                </a:lnTo>
                <a:lnTo>
                  <a:pt x="59827" y="214833"/>
                </a:lnTo>
                <a:lnTo>
                  <a:pt x="72433" y="220696"/>
                </a:lnTo>
                <a:lnTo>
                  <a:pt x="85794" y="225016"/>
                </a:lnTo>
                <a:lnTo>
                  <a:pt x="99789" y="227686"/>
                </a:lnTo>
                <a:lnTo>
                  <a:pt x="114300" y="228600"/>
                </a:lnTo>
                <a:lnTo>
                  <a:pt x="125140" y="228113"/>
                </a:lnTo>
                <a:lnTo>
                  <a:pt x="139518" y="225910"/>
                </a:lnTo>
                <a:lnTo>
                  <a:pt x="153205" y="222029"/>
                </a:lnTo>
                <a:lnTo>
                  <a:pt x="166093" y="216575"/>
                </a:lnTo>
                <a:lnTo>
                  <a:pt x="178076" y="209656"/>
                </a:lnTo>
                <a:lnTo>
                  <a:pt x="189049" y="201377"/>
                </a:lnTo>
                <a:lnTo>
                  <a:pt x="198903" y="191845"/>
                </a:lnTo>
                <a:lnTo>
                  <a:pt x="207534" y="181166"/>
                </a:lnTo>
                <a:lnTo>
                  <a:pt x="214833" y="169448"/>
                </a:lnTo>
                <a:lnTo>
                  <a:pt x="220696" y="156795"/>
                </a:lnTo>
                <a:lnTo>
                  <a:pt x="225016" y="143315"/>
                </a:lnTo>
                <a:lnTo>
                  <a:pt x="227686" y="129115"/>
                </a:lnTo>
                <a:lnTo>
                  <a:pt x="228600" y="114300"/>
                </a:lnTo>
                <a:lnTo>
                  <a:pt x="228113" y="103691"/>
                </a:lnTo>
                <a:lnTo>
                  <a:pt x="225910" y="89544"/>
                </a:lnTo>
                <a:lnTo>
                  <a:pt x="222029" y="75999"/>
                </a:lnTo>
                <a:lnTo>
                  <a:pt x="216575" y="63175"/>
                </a:lnTo>
                <a:lnTo>
                  <a:pt x="209656" y="51194"/>
                </a:lnTo>
                <a:lnTo>
                  <a:pt x="201377" y="40173"/>
                </a:lnTo>
                <a:lnTo>
                  <a:pt x="191845" y="30233"/>
                </a:lnTo>
                <a:lnTo>
                  <a:pt x="181166" y="21494"/>
                </a:lnTo>
                <a:lnTo>
                  <a:pt x="169448" y="14075"/>
                </a:lnTo>
                <a:lnTo>
                  <a:pt x="156795" y="8097"/>
                </a:lnTo>
                <a:lnTo>
                  <a:pt x="143315" y="3678"/>
                </a:lnTo>
                <a:lnTo>
                  <a:pt x="129115" y="939"/>
                </a:lnTo>
                <a:lnTo>
                  <a:pt x="114300" y="0"/>
                </a:lnTo>
                <a:lnTo>
                  <a:pt x="103691" y="500"/>
                </a:lnTo>
                <a:lnTo>
                  <a:pt x="89544" y="2762"/>
                </a:lnTo>
                <a:lnTo>
                  <a:pt x="75999" y="6735"/>
                </a:lnTo>
                <a:lnTo>
                  <a:pt x="63175" y="12301"/>
                </a:lnTo>
                <a:lnTo>
                  <a:pt x="51194" y="19340"/>
                </a:lnTo>
                <a:lnTo>
                  <a:pt x="40173" y="27731"/>
                </a:lnTo>
                <a:lnTo>
                  <a:pt x="30233" y="37356"/>
                </a:lnTo>
                <a:lnTo>
                  <a:pt x="21494" y="48095"/>
                </a:lnTo>
                <a:lnTo>
                  <a:pt x="14075" y="59827"/>
                </a:lnTo>
                <a:lnTo>
                  <a:pt x="8097" y="72433"/>
                </a:lnTo>
                <a:lnTo>
                  <a:pt x="3678" y="85794"/>
                </a:lnTo>
                <a:lnTo>
                  <a:pt x="939" y="99789"/>
                </a:lnTo>
                <a:lnTo>
                  <a:pt x="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3628" y="3653028"/>
            <a:ext cx="44196" cy="211836"/>
          </a:xfrm>
          <a:custGeom>
            <a:avLst/>
            <a:gdLst/>
            <a:ahLst/>
            <a:cxnLst/>
            <a:rect l="l" t="t" r="r" b="b"/>
            <a:pathLst>
              <a:path w="44196" h="211836">
                <a:moveTo>
                  <a:pt x="44196" y="59436"/>
                </a:moveTo>
                <a:lnTo>
                  <a:pt x="35051" y="36575"/>
                </a:lnTo>
                <a:lnTo>
                  <a:pt x="28956" y="28956"/>
                </a:lnTo>
                <a:lnTo>
                  <a:pt x="22860" y="19812"/>
                </a:lnTo>
                <a:lnTo>
                  <a:pt x="18287" y="9144"/>
                </a:lnTo>
                <a:lnTo>
                  <a:pt x="15239" y="0"/>
                </a:lnTo>
                <a:lnTo>
                  <a:pt x="21336" y="33527"/>
                </a:lnTo>
                <a:lnTo>
                  <a:pt x="27432" y="42672"/>
                </a:lnTo>
                <a:lnTo>
                  <a:pt x="35051" y="51816"/>
                </a:lnTo>
                <a:lnTo>
                  <a:pt x="44196" y="59436"/>
                </a:lnTo>
                <a:close/>
              </a:path>
              <a:path w="44196" h="211836">
                <a:moveTo>
                  <a:pt x="211836" y="42672"/>
                </a:moveTo>
                <a:lnTo>
                  <a:pt x="217932" y="33527"/>
                </a:lnTo>
                <a:lnTo>
                  <a:pt x="224027" y="24384"/>
                </a:lnTo>
                <a:lnTo>
                  <a:pt x="230124" y="13716"/>
                </a:lnTo>
                <a:lnTo>
                  <a:pt x="233172" y="3048"/>
                </a:lnTo>
                <a:lnTo>
                  <a:pt x="236220" y="-9143"/>
                </a:lnTo>
                <a:lnTo>
                  <a:pt x="237744" y="-21336"/>
                </a:lnTo>
                <a:lnTo>
                  <a:pt x="239268" y="-33527"/>
                </a:lnTo>
                <a:lnTo>
                  <a:pt x="237744" y="-45719"/>
                </a:lnTo>
                <a:lnTo>
                  <a:pt x="236220" y="-56387"/>
                </a:lnTo>
                <a:lnTo>
                  <a:pt x="233172" y="-68579"/>
                </a:lnTo>
                <a:lnTo>
                  <a:pt x="228600" y="-79248"/>
                </a:lnTo>
                <a:lnTo>
                  <a:pt x="224027" y="-89915"/>
                </a:lnTo>
                <a:lnTo>
                  <a:pt x="217932" y="-99060"/>
                </a:lnTo>
                <a:lnTo>
                  <a:pt x="211836" y="-108203"/>
                </a:lnTo>
                <a:lnTo>
                  <a:pt x="204216" y="-117348"/>
                </a:lnTo>
                <a:lnTo>
                  <a:pt x="195072" y="-124967"/>
                </a:lnTo>
                <a:lnTo>
                  <a:pt x="185927" y="-131063"/>
                </a:lnTo>
                <a:lnTo>
                  <a:pt x="176784" y="-137160"/>
                </a:lnTo>
                <a:lnTo>
                  <a:pt x="166116" y="-143255"/>
                </a:lnTo>
                <a:lnTo>
                  <a:pt x="155448" y="-146303"/>
                </a:lnTo>
                <a:lnTo>
                  <a:pt x="143256" y="-149351"/>
                </a:lnTo>
                <a:lnTo>
                  <a:pt x="131063" y="-150875"/>
                </a:lnTo>
                <a:lnTo>
                  <a:pt x="118872" y="-152400"/>
                </a:lnTo>
                <a:lnTo>
                  <a:pt x="106680" y="-150875"/>
                </a:lnTo>
                <a:lnTo>
                  <a:pt x="96012" y="-149351"/>
                </a:lnTo>
                <a:lnTo>
                  <a:pt x="83820" y="-146303"/>
                </a:lnTo>
                <a:lnTo>
                  <a:pt x="73151" y="-141731"/>
                </a:lnTo>
                <a:lnTo>
                  <a:pt x="62484" y="-137160"/>
                </a:lnTo>
                <a:lnTo>
                  <a:pt x="53339" y="-131063"/>
                </a:lnTo>
                <a:lnTo>
                  <a:pt x="44196" y="-124967"/>
                </a:lnTo>
                <a:lnTo>
                  <a:pt x="35051" y="-117348"/>
                </a:lnTo>
                <a:lnTo>
                  <a:pt x="27432" y="-108203"/>
                </a:lnTo>
                <a:lnTo>
                  <a:pt x="21336" y="-99060"/>
                </a:lnTo>
                <a:lnTo>
                  <a:pt x="15239" y="-89915"/>
                </a:lnTo>
                <a:lnTo>
                  <a:pt x="9144" y="-79248"/>
                </a:lnTo>
                <a:lnTo>
                  <a:pt x="6096" y="-68579"/>
                </a:lnTo>
                <a:lnTo>
                  <a:pt x="3048" y="-56387"/>
                </a:lnTo>
                <a:lnTo>
                  <a:pt x="1524" y="-44195"/>
                </a:lnTo>
                <a:lnTo>
                  <a:pt x="0" y="-32003"/>
                </a:lnTo>
                <a:lnTo>
                  <a:pt x="1524" y="-19812"/>
                </a:lnTo>
                <a:lnTo>
                  <a:pt x="3048" y="-9143"/>
                </a:lnTo>
                <a:lnTo>
                  <a:pt x="6096" y="3048"/>
                </a:lnTo>
                <a:lnTo>
                  <a:pt x="10668" y="13716"/>
                </a:lnTo>
                <a:lnTo>
                  <a:pt x="15239" y="24384"/>
                </a:lnTo>
                <a:lnTo>
                  <a:pt x="21336" y="33527"/>
                </a:lnTo>
                <a:lnTo>
                  <a:pt x="15239" y="0"/>
                </a:lnTo>
                <a:lnTo>
                  <a:pt x="12192" y="-10667"/>
                </a:lnTo>
                <a:lnTo>
                  <a:pt x="10668" y="-21336"/>
                </a:lnTo>
                <a:lnTo>
                  <a:pt x="10668" y="-44195"/>
                </a:lnTo>
                <a:lnTo>
                  <a:pt x="12192" y="-54863"/>
                </a:lnTo>
                <a:lnTo>
                  <a:pt x="15239" y="-65531"/>
                </a:lnTo>
                <a:lnTo>
                  <a:pt x="18287" y="-76200"/>
                </a:lnTo>
                <a:lnTo>
                  <a:pt x="22860" y="-85343"/>
                </a:lnTo>
                <a:lnTo>
                  <a:pt x="28956" y="-94487"/>
                </a:lnTo>
                <a:lnTo>
                  <a:pt x="35051" y="-102107"/>
                </a:lnTo>
                <a:lnTo>
                  <a:pt x="42672" y="-109727"/>
                </a:lnTo>
                <a:lnTo>
                  <a:pt x="50292" y="-117348"/>
                </a:lnTo>
                <a:lnTo>
                  <a:pt x="57912" y="-123443"/>
                </a:lnTo>
                <a:lnTo>
                  <a:pt x="67056" y="-129539"/>
                </a:lnTo>
                <a:lnTo>
                  <a:pt x="77724" y="-134112"/>
                </a:lnTo>
                <a:lnTo>
                  <a:pt x="86868" y="-137160"/>
                </a:lnTo>
                <a:lnTo>
                  <a:pt x="97536" y="-140207"/>
                </a:lnTo>
                <a:lnTo>
                  <a:pt x="108204" y="-141731"/>
                </a:lnTo>
                <a:lnTo>
                  <a:pt x="131063" y="-141731"/>
                </a:lnTo>
                <a:lnTo>
                  <a:pt x="141732" y="-140207"/>
                </a:lnTo>
                <a:lnTo>
                  <a:pt x="152400" y="-137160"/>
                </a:lnTo>
                <a:lnTo>
                  <a:pt x="163068" y="-134112"/>
                </a:lnTo>
                <a:lnTo>
                  <a:pt x="172212" y="-129539"/>
                </a:lnTo>
                <a:lnTo>
                  <a:pt x="181356" y="-123443"/>
                </a:lnTo>
                <a:lnTo>
                  <a:pt x="188975" y="-117348"/>
                </a:lnTo>
                <a:lnTo>
                  <a:pt x="196596" y="-109727"/>
                </a:lnTo>
                <a:lnTo>
                  <a:pt x="204216" y="-102107"/>
                </a:lnTo>
                <a:lnTo>
                  <a:pt x="210312" y="-94487"/>
                </a:lnTo>
                <a:lnTo>
                  <a:pt x="216408" y="-85343"/>
                </a:lnTo>
                <a:lnTo>
                  <a:pt x="220980" y="-74675"/>
                </a:lnTo>
                <a:lnTo>
                  <a:pt x="224027" y="-65531"/>
                </a:lnTo>
                <a:lnTo>
                  <a:pt x="227075" y="-54863"/>
                </a:lnTo>
                <a:lnTo>
                  <a:pt x="228600" y="-44195"/>
                </a:lnTo>
                <a:lnTo>
                  <a:pt x="228600" y="-21336"/>
                </a:lnTo>
                <a:lnTo>
                  <a:pt x="227075" y="-10667"/>
                </a:lnTo>
                <a:lnTo>
                  <a:pt x="224027" y="0"/>
                </a:lnTo>
                <a:lnTo>
                  <a:pt x="220980" y="10668"/>
                </a:lnTo>
                <a:lnTo>
                  <a:pt x="216408" y="19812"/>
                </a:lnTo>
                <a:lnTo>
                  <a:pt x="210312" y="28956"/>
                </a:lnTo>
                <a:lnTo>
                  <a:pt x="204216" y="36575"/>
                </a:lnTo>
                <a:lnTo>
                  <a:pt x="196596" y="44196"/>
                </a:lnTo>
                <a:lnTo>
                  <a:pt x="188975" y="51816"/>
                </a:lnTo>
                <a:lnTo>
                  <a:pt x="181356" y="57912"/>
                </a:lnTo>
                <a:lnTo>
                  <a:pt x="172212" y="64008"/>
                </a:lnTo>
                <a:lnTo>
                  <a:pt x="161544" y="68580"/>
                </a:lnTo>
                <a:lnTo>
                  <a:pt x="152400" y="71627"/>
                </a:lnTo>
                <a:lnTo>
                  <a:pt x="141732" y="74675"/>
                </a:lnTo>
                <a:lnTo>
                  <a:pt x="131063" y="76200"/>
                </a:lnTo>
                <a:lnTo>
                  <a:pt x="108204" y="76200"/>
                </a:lnTo>
                <a:lnTo>
                  <a:pt x="97536" y="74675"/>
                </a:lnTo>
                <a:lnTo>
                  <a:pt x="86868" y="71627"/>
                </a:lnTo>
                <a:lnTo>
                  <a:pt x="76200" y="68580"/>
                </a:lnTo>
                <a:lnTo>
                  <a:pt x="67056" y="64008"/>
                </a:lnTo>
                <a:lnTo>
                  <a:pt x="57912" y="57912"/>
                </a:lnTo>
                <a:lnTo>
                  <a:pt x="50292" y="51816"/>
                </a:lnTo>
                <a:lnTo>
                  <a:pt x="42672" y="44196"/>
                </a:lnTo>
                <a:lnTo>
                  <a:pt x="35051" y="36575"/>
                </a:lnTo>
                <a:lnTo>
                  <a:pt x="44196" y="59436"/>
                </a:lnTo>
                <a:lnTo>
                  <a:pt x="53339" y="65532"/>
                </a:lnTo>
                <a:lnTo>
                  <a:pt x="62484" y="71627"/>
                </a:lnTo>
                <a:lnTo>
                  <a:pt x="73151" y="77724"/>
                </a:lnTo>
                <a:lnTo>
                  <a:pt x="83820" y="80772"/>
                </a:lnTo>
                <a:lnTo>
                  <a:pt x="96012" y="83820"/>
                </a:lnTo>
                <a:lnTo>
                  <a:pt x="108204" y="85344"/>
                </a:lnTo>
                <a:lnTo>
                  <a:pt x="120396" y="86868"/>
                </a:lnTo>
                <a:lnTo>
                  <a:pt x="132587" y="85344"/>
                </a:lnTo>
                <a:lnTo>
                  <a:pt x="143256" y="83820"/>
                </a:lnTo>
                <a:lnTo>
                  <a:pt x="155448" y="80772"/>
                </a:lnTo>
                <a:lnTo>
                  <a:pt x="166116" y="76200"/>
                </a:lnTo>
                <a:lnTo>
                  <a:pt x="176784" y="71627"/>
                </a:lnTo>
                <a:lnTo>
                  <a:pt x="185927" y="65532"/>
                </a:lnTo>
                <a:lnTo>
                  <a:pt x="195072" y="59436"/>
                </a:lnTo>
                <a:lnTo>
                  <a:pt x="204216" y="51816"/>
                </a:lnTo>
                <a:lnTo>
                  <a:pt x="211836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9703" y="626148"/>
            <a:ext cx="334102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1" dirty="0">
                <a:solidFill>
                  <a:srgbClr val="FFFFFF"/>
                </a:solidFill>
                <a:latin typeface="Arial"/>
                <a:cs typeface="Arial"/>
              </a:rPr>
              <a:t>Disjungsi Eksklusif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4696" y="1714258"/>
            <a:ext cx="7961351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2" dirty="0">
                <a:latin typeface="Calibri"/>
                <a:cs typeface="Calibri"/>
              </a:rPr>
              <a:t>Misalkan p dan q adalah proposisi. Exclusive or p dan q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4697" y="2141081"/>
            <a:ext cx="4024801" cy="380491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8" dirty="0">
                <a:latin typeface="Calibri"/>
                <a:cs typeface="Calibri"/>
              </a:rPr>
              <a:t>dinyatakan dengan notasi 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429" y="2141081"/>
            <a:ext cx="3537152" cy="380491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1" dirty="0">
                <a:latin typeface="Calibri"/>
                <a:cs typeface="Calibri"/>
              </a:rPr>
              <a:t>q hanya benar jika salah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5191" y="2211506"/>
            <a:ext cx="193192" cy="254000"/>
          </a:xfrm>
          <a:prstGeom prst="rect">
            <a:avLst/>
          </a:prstGeom>
        </p:spPr>
        <p:txBody>
          <a:bodyPr wrap="square" lIns="0" tIns="12315" rIns="0" bIns="0" rtlCol="0">
            <a:noAutofit/>
          </a:bodyPr>
          <a:lstStyle/>
          <a:p>
            <a:pPr marL="12697">
              <a:lnSpc>
                <a:spcPts val="1939"/>
              </a:lnSpc>
            </a:pPr>
            <a:r>
              <a:rPr dirty="0">
                <a:latin typeface="Arial"/>
                <a:cs typeface="Arial"/>
              </a:rPr>
              <a:t>+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698" y="2567899"/>
            <a:ext cx="6910278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8" dirty="0">
                <a:latin typeface="Calibri"/>
                <a:cs typeface="Calibri"/>
              </a:rPr>
              <a:t>satu dari p dan q benar selain itu nilainya salah.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1162" y="3353562"/>
            <a:ext cx="470154" cy="533400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132124" marR="132885" algn="ctr">
              <a:lnSpc>
                <a:spcPct val="95825"/>
              </a:lnSpc>
            </a:pPr>
            <a:r>
              <a:rPr sz="2000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1319" y="3353562"/>
            <a:ext cx="672845" cy="533400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234842" marR="232811" algn="ctr">
              <a:lnSpc>
                <a:spcPct val="95825"/>
              </a:lnSpc>
            </a:pPr>
            <a:r>
              <a:rPr sz="2000" dirty="0"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4162" y="3353562"/>
            <a:ext cx="1066800" cy="533400"/>
          </a:xfrm>
          <a:prstGeom prst="rect">
            <a:avLst/>
          </a:prstGeom>
        </p:spPr>
        <p:txBody>
          <a:bodyPr wrap="square" lIns="0" tIns="53327" rIns="0" bIns="0" rtlCol="0">
            <a:noAutofit/>
          </a:bodyPr>
          <a:lstStyle/>
          <a:p>
            <a:pPr marL="92144">
              <a:lnSpc>
                <a:spcPts val="2245"/>
              </a:lnSpc>
            </a:pPr>
            <a:r>
              <a:rPr sz="2000" spc="116" dirty="0">
                <a:latin typeface="Arial"/>
                <a:cs typeface="Arial"/>
              </a:rPr>
              <a:t>p </a:t>
            </a:r>
            <a:r>
              <a:rPr sz="2700" spc="116" baseline="-14493" dirty="0">
                <a:latin typeface="Arial"/>
                <a:cs typeface="Arial"/>
              </a:rPr>
              <a:t>+  </a:t>
            </a:r>
            <a:r>
              <a:rPr sz="2000" spc="116" dirty="0"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1162" y="3886962"/>
            <a:ext cx="470154" cy="1353312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163792" marR="125589" algn="just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163792" marR="125589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163792" marR="125589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F </a:t>
            </a:r>
            <a:endParaRPr>
              <a:latin typeface="Arial"/>
              <a:cs typeface="Arial"/>
            </a:endParaRPr>
          </a:p>
          <a:p>
            <a:pPr marL="163792" marR="125589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1319" y="3886962"/>
            <a:ext cx="672845" cy="1353312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266714" marR="226911" algn="just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266714" marR="226911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F </a:t>
            </a:r>
            <a:endParaRPr>
              <a:latin typeface="Arial"/>
              <a:cs typeface="Arial"/>
            </a:endParaRPr>
          </a:p>
          <a:p>
            <a:pPr marL="266714" marR="226911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266714" marR="226911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44162" y="3886962"/>
            <a:ext cx="1066800" cy="1353312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462502" marR="424985" algn="just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F </a:t>
            </a:r>
            <a:endParaRPr>
              <a:latin typeface="Arial"/>
              <a:cs typeface="Arial"/>
            </a:endParaRPr>
          </a:p>
          <a:p>
            <a:pPr marL="462502" marR="424985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462502" marR="424985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T </a:t>
            </a:r>
            <a:endParaRPr>
              <a:latin typeface="Arial"/>
              <a:cs typeface="Arial"/>
            </a:endParaRPr>
          </a:p>
          <a:p>
            <a:pPr marL="462502" marR="424985" algn="just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1683" y="1496567"/>
            <a:ext cx="0" cy="5149596"/>
          </a:xfrm>
          <a:custGeom>
            <a:avLst/>
            <a:gdLst/>
            <a:ahLst/>
            <a:cxnLst/>
            <a:rect l="l" t="t" r="r" b="b"/>
            <a:pathLst>
              <a:path h="5149595">
                <a:moveTo>
                  <a:pt x="0" y="0"/>
                </a:moveTo>
                <a:lnTo>
                  <a:pt x="0" y="514959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3168" y="2535174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3168" y="3559302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3168" y="4583430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3168" y="5607558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6884" y="1496567"/>
            <a:ext cx="0" cy="5149596"/>
          </a:xfrm>
          <a:custGeom>
            <a:avLst/>
            <a:gdLst/>
            <a:ahLst/>
            <a:cxnLst/>
            <a:rect l="l" t="t" r="r" b="b"/>
            <a:pathLst>
              <a:path h="5149595">
                <a:moveTo>
                  <a:pt x="0" y="0"/>
                </a:moveTo>
                <a:lnTo>
                  <a:pt x="0" y="5149596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06484" y="1496567"/>
            <a:ext cx="0" cy="5149596"/>
          </a:xfrm>
          <a:custGeom>
            <a:avLst/>
            <a:gdLst/>
            <a:ahLst/>
            <a:cxnLst/>
            <a:rect l="l" t="t" r="r" b="b"/>
            <a:pathLst>
              <a:path h="5149595">
                <a:moveTo>
                  <a:pt x="0" y="0"/>
                </a:moveTo>
                <a:lnTo>
                  <a:pt x="0" y="5149596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3168" y="1511046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3168" y="6631686"/>
            <a:ext cx="8257032" cy="0"/>
          </a:xfrm>
          <a:custGeom>
            <a:avLst/>
            <a:gdLst/>
            <a:ahLst/>
            <a:cxnLst/>
            <a:rect l="l" t="t" r="r" b="b"/>
            <a:pathLst>
              <a:path w="8257032">
                <a:moveTo>
                  <a:pt x="0" y="0"/>
                </a:moveTo>
                <a:lnTo>
                  <a:pt x="8257032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9703" y="626148"/>
            <a:ext cx="5534286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3" dirty="0">
                <a:solidFill>
                  <a:srgbClr val="FFFFFF"/>
                </a:solidFill>
                <a:latin typeface="Arial"/>
                <a:cs typeface="Arial"/>
              </a:rPr>
              <a:t>Hukum-hukum Logika Proposisi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886" y="1511048"/>
            <a:ext cx="4114799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408335" marR="2091546" indent="-316994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1. Hukum Identas </a:t>
            </a:r>
            <a:endParaRPr>
              <a:latin typeface="Arial"/>
              <a:cs typeface="Arial"/>
            </a:endParaRPr>
          </a:p>
          <a:p>
            <a:pPr marL="408335" marR="2091546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) </a:t>
            </a:r>
            <a:r>
              <a:rPr spc="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  v  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  ↔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 </a:t>
            </a:r>
            <a:endParaRPr>
              <a:latin typeface="Arial"/>
              <a:cs typeface="Arial"/>
            </a:endParaRPr>
          </a:p>
          <a:p>
            <a:pPr marL="408335" marR="2091546">
              <a:lnSpc>
                <a:spcPts val="2069"/>
              </a:lnSpc>
              <a:spcBef>
                <a:spcPts val="521"/>
              </a:spcBef>
            </a:pPr>
            <a:r>
              <a:rPr spc="86" dirty="0">
                <a:latin typeface="Arial"/>
                <a:cs typeface="Arial"/>
              </a:rPr>
              <a:t>(ii) p </a:t>
            </a:r>
            <a:r>
              <a:rPr sz="1400" spc="86" dirty="0">
                <a:latin typeface="Arial"/>
                <a:cs typeface="Arial"/>
              </a:rPr>
              <a:t>Λ  </a:t>
            </a:r>
            <a:r>
              <a:rPr spc="86" dirty="0">
                <a:latin typeface="Arial"/>
                <a:cs typeface="Arial"/>
              </a:rPr>
              <a:t>T ↔ p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1685" y="1511048"/>
            <a:ext cx="4114800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1341">
              <a:lnSpc>
                <a:spcPct val="95825"/>
              </a:lnSpc>
            </a:pPr>
            <a:r>
              <a:rPr spc="-1" dirty="0">
                <a:latin typeface="Arial"/>
                <a:cs typeface="Arial"/>
              </a:rPr>
              <a:t>2. Hukum null/Dominasi</a:t>
            </a:r>
            <a:endParaRPr>
              <a:latin typeface="Arial"/>
              <a:cs typeface="Arial"/>
            </a:endParaRPr>
          </a:p>
          <a:p>
            <a:pPr marL="408336" marR="2073797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(i) p </a:t>
            </a:r>
            <a:r>
              <a:rPr spc="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Λ  </a:t>
            </a:r>
            <a:r>
              <a:rPr sz="1400" spc="332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  ↔  F </a:t>
            </a:r>
            <a:endParaRPr>
              <a:latin typeface="Arial"/>
              <a:cs typeface="Arial"/>
            </a:endParaRPr>
          </a:p>
          <a:p>
            <a:pPr marL="408336" marR="2073797">
              <a:lnSpc>
                <a:spcPts val="2069"/>
              </a:lnSpc>
              <a:spcBef>
                <a:spcPts val="521"/>
              </a:spcBef>
            </a:pPr>
            <a:r>
              <a:rPr spc="130" dirty="0">
                <a:latin typeface="Arial"/>
                <a:cs typeface="Arial"/>
              </a:rPr>
              <a:t>(ii) p v T ↔ T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886" y="2535177"/>
            <a:ext cx="4114799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45944" marR="2081796" indent="-254600">
              <a:lnSpc>
                <a:spcPts val="2069"/>
              </a:lnSpc>
            </a:pPr>
            <a:r>
              <a:rPr spc="-1" dirty="0">
                <a:latin typeface="Arial"/>
                <a:cs typeface="Arial"/>
              </a:rPr>
              <a:t>3. Hukum Negasi </a:t>
            </a:r>
            <a:endParaRPr>
              <a:latin typeface="Arial"/>
              <a:cs typeface="Arial"/>
            </a:endParaRPr>
          </a:p>
          <a:p>
            <a:pPr marL="345944" marR="2081796">
              <a:lnSpc>
                <a:spcPts val="2069"/>
              </a:lnSpc>
              <a:spcBef>
                <a:spcPts val="521"/>
              </a:spcBef>
            </a:pPr>
            <a:r>
              <a:rPr spc="-1" dirty="0">
                <a:latin typeface="Arial"/>
                <a:cs typeface="Arial"/>
              </a:rPr>
              <a:t>(i)  p  v  ~p  ↔ T </a:t>
            </a:r>
            <a:endParaRPr>
              <a:latin typeface="Arial"/>
              <a:cs typeface="Arial"/>
            </a:endParaRPr>
          </a:p>
          <a:p>
            <a:pPr marL="345944" marR="2081796">
              <a:lnSpc>
                <a:spcPts val="2069"/>
              </a:lnSpc>
              <a:spcBef>
                <a:spcPts val="521"/>
              </a:spcBef>
            </a:pPr>
            <a:r>
              <a:rPr spc="17" dirty="0">
                <a:latin typeface="Arial"/>
                <a:cs typeface="Arial"/>
              </a:rPr>
              <a:t>(ii) p  </a:t>
            </a:r>
            <a:r>
              <a:rPr sz="1400" spc="17" dirty="0">
                <a:latin typeface="Arial"/>
                <a:cs typeface="Arial"/>
              </a:rPr>
              <a:t>Λ  </a:t>
            </a:r>
            <a:r>
              <a:rPr spc="17" dirty="0">
                <a:latin typeface="Arial"/>
                <a:cs typeface="Arial"/>
              </a:rPr>
              <a:t>~p  ↔ F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1685" y="2535177"/>
            <a:ext cx="4114800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58934" marR="1884563" algn="ctr">
              <a:lnSpc>
                <a:spcPct val="95825"/>
              </a:lnSpc>
            </a:pPr>
            <a:r>
              <a:rPr spc="-1" dirty="0">
                <a:latin typeface="Arial"/>
                <a:cs typeface="Arial"/>
              </a:rPr>
              <a:t>4. Hukum idempoten</a:t>
            </a:r>
            <a:endParaRPr>
              <a:latin typeface="Arial"/>
              <a:cs typeface="Arial"/>
            </a:endParaRPr>
          </a:p>
          <a:p>
            <a:pPr marL="313536" marR="2237592" algn="ctr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(i)  p  v  p  ↔ p</a:t>
            </a:r>
            <a:endParaRPr>
              <a:latin typeface="Arial"/>
              <a:cs typeface="Arial"/>
            </a:endParaRPr>
          </a:p>
          <a:p>
            <a:pPr marL="316105" marR="2174189" algn="ctr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) p </a:t>
            </a:r>
            <a:r>
              <a:rPr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Λ </a:t>
            </a:r>
            <a:r>
              <a:rPr sz="1400" spc="302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  </a:t>
            </a:r>
            <a:r>
              <a:rPr spc="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↔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886" y="3559303"/>
            <a:ext cx="4114799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45944" marR="645760" indent="-254600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5. Hukum Involusi(negasi ganda) </a:t>
            </a:r>
            <a:endParaRPr>
              <a:latin typeface="Arial"/>
              <a:cs typeface="Arial"/>
            </a:endParaRPr>
          </a:p>
          <a:p>
            <a:pPr marL="345944" marR="645760">
              <a:lnSpc>
                <a:spcPts val="2069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(i)  ~ (~p)  ↔ p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1685" y="3559303"/>
            <a:ext cx="4114800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45944" marR="633724" indent="-254600">
              <a:lnSpc>
                <a:spcPts val="2069"/>
              </a:lnSpc>
            </a:pPr>
            <a:r>
              <a:rPr dirty="0">
                <a:latin typeface="Arial"/>
                <a:cs typeface="Arial"/>
              </a:rPr>
              <a:t>6. Hukum Penyerapan (absorpsi) </a:t>
            </a:r>
            <a:endParaRPr>
              <a:latin typeface="Arial"/>
              <a:cs typeface="Arial"/>
            </a:endParaRPr>
          </a:p>
          <a:p>
            <a:pPr marL="345944" marR="633724">
              <a:lnSpc>
                <a:spcPts val="2069"/>
              </a:lnSpc>
              <a:spcBef>
                <a:spcPts val="521"/>
              </a:spcBef>
            </a:pPr>
            <a:r>
              <a:rPr spc="4" dirty="0">
                <a:latin typeface="Arial"/>
                <a:cs typeface="Arial"/>
              </a:rPr>
              <a:t>(i)  p  v  (p </a:t>
            </a:r>
            <a:r>
              <a:rPr sz="1400" spc="4" dirty="0">
                <a:latin typeface="Arial"/>
                <a:cs typeface="Arial"/>
              </a:rPr>
              <a:t>Λ </a:t>
            </a:r>
            <a:r>
              <a:rPr spc="4" dirty="0">
                <a:latin typeface="Arial"/>
                <a:cs typeface="Arial"/>
              </a:rPr>
              <a:t>q) ↔ p</a:t>
            </a:r>
            <a:endParaRPr>
              <a:latin typeface="Arial"/>
              <a:cs typeface="Arial"/>
            </a:endParaRPr>
          </a:p>
          <a:p>
            <a:pPr marL="345944">
              <a:lnSpc>
                <a:spcPct val="95825"/>
              </a:lnSpc>
              <a:spcBef>
                <a:spcPts val="536"/>
              </a:spcBef>
            </a:pPr>
            <a:r>
              <a:rPr spc="1" dirty="0">
                <a:latin typeface="Arial"/>
                <a:cs typeface="Arial"/>
              </a:rPr>
              <a:t>(ii) p  </a:t>
            </a:r>
            <a:r>
              <a:rPr sz="1400" spc="1" dirty="0">
                <a:latin typeface="Arial"/>
                <a:cs typeface="Arial"/>
              </a:rPr>
              <a:t>Λ  </a:t>
            </a:r>
            <a:r>
              <a:rPr spc="1" dirty="0">
                <a:latin typeface="Arial"/>
                <a:cs typeface="Arial"/>
              </a:rPr>
              <a:t>(p v q) ↔ p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886" y="4583430"/>
            <a:ext cx="4114799" cy="102412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1341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7. Hukum komutatif</a:t>
            </a:r>
            <a:endParaRPr>
              <a:latin typeface="Arial"/>
              <a:cs typeface="Arial"/>
            </a:endParaRPr>
          </a:p>
          <a:p>
            <a:pPr marL="345944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(i)  p  v  q  ↔ q  v  p</a:t>
            </a:r>
            <a:endParaRPr>
              <a:latin typeface="Arial"/>
              <a:cs typeface="Arial"/>
            </a:endParaRPr>
          </a:p>
          <a:p>
            <a:pPr marL="345944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) p </a:t>
            </a:r>
            <a:r>
              <a:rPr spc="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Λ </a:t>
            </a:r>
            <a:r>
              <a:rPr sz="1400" spc="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   ↔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 </a:t>
            </a:r>
            <a:r>
              <a:rPr sz="1400" dirty="0">
                <a:latin typeface="Arial"/>
                <a:cs typeface="Arial"/>
              </a:rPr>
              <a:t>Λ </a:t>
            </a:r>
            <a:r>
              <a:rPr sz="1400" spc="232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1685" y="4583430"/>
            <a:ext cx="4114800" cy="1024128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1341">
              <a:lnSpc>
                <a:spcPct val="95825"/>
              </a:lnSpc>
            </a:pPr>
            <a:r>
              <a:rPr spc="-1" dirty="0">
                <a:latin typeface="Arial"/>
                <a:cs typeface="Arial"/>
              </a:rPr>
              <a:t>8. Hukum assosiatif</a:t>
            </a:r>
            <a:endParaRPr>
              <a:latin typeface="Arial"/>
              <a:cs typeface="Arial"/>
            </a:endParaRPr>
          </a:p>
          <a:p>
            <a:pPr marL="345944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(i)  p v (q v r) ↔ (p v q) v r</a:t>
            </a:r>
            <a:endParaRPr>
              <a:latin typeface="Arial"/>
              <a:cs typeface="Arial"/>
            </a:endParaRPr>
          </a:p>
          <a:p>
            <a:pPr marL="345944">
              <a:lnSpc>
                <a:spcPct val="95825"/>
              </a:lnSpc>
              <a:spcBef>
                <a:spcPts val="521"/>
              </a:spcBef>
            </a:pPr>
            <a:r>
              <a:rPr dirty="0">
                <a:latin typeface="Arial"/>
                <a:cs typeface="Arial"/>
              </a:rPr>
              <a:t>(ii) </a:t>
            </a:r>
            <a:r>
              <a:rPr sz="1600" dirty="0">
                <a:latin typeface="Arial"/>
                <a:cs typeface="Arial"/>
              </a:rPr>
              <a:t>p Λ (q Λ r ) ↔ (p Λ q) Λ  </a:t>
            </a:r>
            <a:r>
              <a:rPr dirty="0">
                <a:latin typeface="Arial"/>
                <a:cs typeface="Arial"/>
              </a:rPr>
              <a:t>r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6886" y="5607561"/>
            <a:ext cx="4114799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1341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9. Hukum Distributif</a:t>
            </a:r>
            <a:endParaRPr>
              <a:latin typeface="Arial"/>
              <a:cs typeface="Arial"/>
            </a:endParaRPr>
          </a:p>
          <a:p>
            <a:pPr marL="345944" marR="583902">
              <a:lnSpc>
                <a:spcPts val="2069"/>
              </a:lnSpc>
              <a:spcBef>
                <a:spcPts val="521"/>
              </a:spcBef>
            </a:pPr>
            <a:r>
              <a:rPr spc="6" dirty="0">
                <a:latin typeface="Arial"/>
                <a:cs typeface="Arial"/>
              </a:rPr>
              <a:t>(i)  p v (q </a:t>
            </a:r>
            <a:r>
              <a:rPr sz="1400" spc="6" dirty="0">
                <a:latin typeface="Arial"/>
                <a:cs typeface="Arial"/>
              </a:rPr>
              <a:t>Λ </a:t>
            </a:r>
            <a:r>
              <a:rPr spc="6" dirty="0">
                <a:latin typeface="Arial"/>
                <a:cs typeface="Arial"/>
              </a:rPr>
              <a:t>r) ↔ (p v q) </a:t>
            </a:r>
            <a:r>
              <a:rPr sz="1400" spc="6" dirty="0">
                <a:latin typeface="Arial"/>
                <a:cs typeface="Arial"/>
              </a:rPr>
              <a:t>Λ </a:t>
            </a:r>
            <a:r>
              <a:rPr spc="6" dirty="0">
                <a:latin typeface="Arial"/>
                <a:cs typeface="Arial"/>
              </a:rPr>
              <a:t>(p v r) </a:t>
            </a:r>
            <a:endParaRPr>
              <a:latin typeface="Arial"/>
              <a:cs typeface="Arial"/>
            </a:endParaRPr>
          </a:p>
          <a:p>
            <a:pPr marL="345944" marR="583902">
              <a:lnSpc>
                <a:spcPts val="2069"/>
              </a:lnSpc>
              <a:spcBef>
                <a:spcPts val="521"/>
              </a:spcBef>
            </a:pPr>
            <a:r>
              <a:rPr spc="-7" dirty="0">
                <a:latin typeface="Arial"/>
                <a:cs typeface="Arial"/>
              </a:rPr>
              <a:t>(ii) </a:t>
            </a:r>
            <a:r>
              <a:rPr sz="1600" spc="-7" dirty="0">
                <a:latin typeface="Arial"/>
                <a:cs typeface="Arial"/>
              </a:rPr>
              <a:t>p Λ (q v r ) ↔ (p Λ q)  v  (p Λ </a:t>
            </a:r>
            <a:r>
              <a:rPr spc="-7" dirty="0">
                <a:latin typeface="Arial"/>
                <a:cs typeface="Arial"/>
              </a:rPr>
              <a:t>r)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91685" y="5607561"/>
            <a:ext cx="4114800" cy="1024126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91341">
              <a:lnSpc>
                <a:spcPct val="95825"/>
              </a:lnSpc>
            </a:pPr>
            <a:r>
              <a:rPr dirty="0">
                <a:latin typeface="Arial"/>
                <a:cs typeface="Arial"/>
              </a:rPr>
              <a:t>10. Hukum De Morgan</a:t>
            </a:r>
            <a:endParaRPr>
              <a:latin typeface="Arial"/>
              <a:cs typeface="Arial"/>
            </a:endParaRPr>
          </a:p>
          <a:p>
            <a:pPr marL="408336">
              <a:lnSpc>
                <a:spcPct val="95825"/>
              </a:lnSpc>
              <a:spcBef>
                <a:spcPts val="521"/>
              </a:spcBef>
            </a:pPr>
            <a:r>
              <a:rPr spc="4" dirty="0">
                <a:latin typeface="Arial"/>
                <a:cs typeface="Arial"/>
              </a:rPr>
              <a:t>(i)  ~(p </a:t>
            </a:r>
            <a:r>
              <a:rPr sz="1400" spc="4" dirty="0">
                <a:latin typeface="Arial"/>
                <a:cs typeface="Arial"/>
              </a:rPr>
              <a:t>Λ </a:t>
            </a:r>
            <a:r>
              <a:rPr spc="4" dirty="0">
                <a:latin typeface="Arial"/>
                <a:cs typeface="Arial"/>
              </a:rPr>
              <a:t>q) ↔ ~p v ~q</a:t>
            </a:r>
            <a:endParaRPr>
              <a:latin typeface="Arial"/>
              <a:cs typeface="Arial"/>
            </a:endParaRPr>
          </a:p>
          <a:p>
            <a:pPr marL="408336">
              <a:lnSpc>
                <a:spcPct val="95825"/>
              </a:lnSpc>
              <a:spcBef>
                <a:spcPts val="521"/>
              </a:spcBef>
            </a:pPr>
            <a:r>
              <a:rPr spc="4" dirty="0">
                <a:latin typeface="Arial"/>
                <a:cs typeface="Arial"/>
              </a:rPr>
              <a:t>(ii) ~(p v q) ↔ ~p </a:t>
            </a:r>
            <a:r>
              <a:rPr sz="1400" spc="4" dirty="0">
                <a:latin typeface="Arial"/>
                <a:cs typeface="Arial"/>
              </a:rPr>
              <a:t>Λ </a:t>
            </a:r>
            <a:r>
              <a:rPr spc="4" dirty="0">
                <a:latin typeface="Arial"/>
                <a:cs typeface="Arial"/>
              </a:rPr>
              <a:t>~q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3316" y="4017266"/>
            <a:ext cx="0" cy="2609087"/>
          </a:xfrm>
          <a:custGeom>
            <a:avLst/>
            <a:gdLst/>
            <a:ahLst/>
            <a:cxnLst/>
            <a:rect l="l" t="t" r="r" b="b"/>
            <a:pathLst>
              <a:path h="2609088">
                <a:moveTo>
                  <a:pt x="0" y="0"/>
                </a:moveTo>
                <a:lnTo>
                  <a:pt x="0" y="2609088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26509" y="4017266"/>
            <a:ext cx="0" cy="2609087"/>
          </a:xfrm>
          <a:custGeom>
            <a:avLst/>
            <a:gdLst/>
            <a:ahLst/>
            <a:cxnLst/>
            <a:rect l="l" t="t" r="r" b="b"/>
            <a:pathLst>
              <a:path h="2609088">
                <a:moveTo>
                  <a:pt x="0" y="0"/>
                </a:moveTo>
                <a:lnTo>
                  <a:pt x="0" y="2609088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4886" y="4541521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4886" y="5055108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4886" y="5565648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24886" y="6102096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9362" y="4017266"/>
            <a:ext cx="0" cy="2609087"/>
          </a:xfrm>
          <a:custGeom>
            <a:avLst/>
            <a:gdLst/>
            <a:ahLst/>
            <a:cxnLst/>
            <a:rect l="l" t="t" r="r" b="b"/>
            <a:pathLst>
              <a:path h="2609088">
                <a:moveTo>
                  <a:pt x="0" y="0"/>
                </a:moveTo>
                <a:lnTo>
                  <a:pt x="0" y="2609088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8162" y="4017266"/>
            <a:ext cx="0" cy="2609087"/>
          </a:xfrm>
          <a:custGeom>
            <a:avLst/>
            <a:gdLst/>
            <a:ahLst/>
            <a:cxnLst/>
            <a:rect l="l" t="t" r="r" b="b"/>
            <a:pathLst>
              <a:path h="2609088">
                <a:moveTo>
                  <a:pt x="0" y="0"/>
                </a:moveTo>
                <a:lnTo>
                  <a:pt x="0" y="2609088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24886" y="4030979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4886" y="6612636"/>
            <a:ext cx="1857755" cy="0"/>
          </a:xfrm>
          <a:custGeom>
            <a:avLst/>
            <a:gdLst/>
            <a:ahLst/>
            <a:cxnLst/>
            <a:rect l="l" t="t" r="r" b="b"/>
            <a:pathLst>
              <a:path w="1857755">
                <a:moveTo>
                  <a:pt x="0" y="0"/>
                </a:moveTo>
                <a:lnTo>
                  <a:pt x="1857755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9703" y="626148"/>
            <a:ext cx="343464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08" dirty="0">
                <a:solidFill>
                  <a:srgbClr val="FFFFFF"/>
                </a:solidFill>
                <a:latin typeface="Arial"/>
                <a:cs typeface="Arial"/>
              </a:rPr>
              <a:t>Proposisi Bersyarat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664" y="1634744"/>
            <a:ext cx="7584440" cy="988568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3" dirty="0">
                <a:latin typeface="Calibri"/>
                <a:cs typeface="Calibri"/>
              </a:rPr>
              <a:t>Misalkan p dan q adalah proposisi. Proposisi majemuk “jika p</a:t>
            </a:r>
            <a:endParaRPr sz="2500">
              <a:latin typeface="Calibri"/>
              <a:cs typeface="Calibri"/>
            </a:endParaRPr>
          </a:p>
          <a:p>
            <a:pPr marL="12697" marR="45710">
              <a:lnSpc>
                <a:spcPts val="2588"/>
              </a:lnSpc>
              <a:spcBef>
                <a:spcPts val="4"/>
              </a:spcBef>
            </a:pPr>
            <a:r>
              <a:rPr sz="2500" spc="-1" dirty="0">
                <a:latin typeface="Calibri"/>
                <a:cs typeface="Calibri"/>
              </a:rPr>
              <a:t>maka q” disebut proposisi bersyarat (implikasi) dan</a:t>
            </a:r>
            <a:endParaRPr sz="2500">
              <a:latin typeface="Calibri"/>
              <a:cs typeface="Calibri"/>
            </a:endParaRPr>
          </a:p>
          <a:p>
            <a:pPr marL="12697" marR="45710">
              <a:lnSpc>
                <a:spcPts val="2588"/>
              </a:lnSpc>
            </a:pPr>
            <a:r>
              <a:rPr sz="2500" spc="-3" dirty="0">
                <a:latin typeface="Calibri"/>
                <a:cs typeface="Calibri"/>
              </a:rPr>
              <a:t>dilambangkan p → 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667" y="3097786"/>
            <a:ext cx="7809687" cy="659384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>
              <a:lnSpc>
                <a:spcPts val="2500"/>
              </a:lnSpc>
            </a:pPr>
            <a:r>
              <a:rPr sz="2500" spc="-4" dirty="0">
                <a:latin typeface="Calibri"/>
                <a:cs typeface="Calibri"/>
              </a:rPr>
              <a:t>Proposisi p disebut hipotesis (atau anteseden atau premis atau</a:t>
            </a:r>
            <a:endParaRPr sz="2500">
              <a:latin typeface="Calibri"/>
              <a:cs typeface="Calibri"/>
            </a:endParaRPr>
          </a:p>
          <a:p>
            <a:pPr marL="12697" marR="45710">
              <a:lnSpc>
                <a:spcPts val="2588"/>
              </a:lnSpc>
              <a:spcBef>
                <a:spcPts val="4"/>
              </a:spcBef>
            </a:pPr>
            <a:r>
              <a:rPr sz="2500" spc="-6" dirty="0">
                <a:latin typeface="Calibri"/>
                <a:cs typeface="Calibri"/>
              </a:rPr>
              <a:t>kondisi) dan proposisi q disebut konklusi (atau konsekuen)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9362" y="4030979"/>
            <a:ext cx="3939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1351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p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33318" y="4030979"/>
            <a:ext cx="393191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12748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q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6508" y="4030979"/>
            <a:ext cx="10416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15797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p → q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9362" y="4541519"/>
            <a:ext cx="393954" cy="513588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4369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3318" y="4541519"/>
            <a:ext cx="393191" cy="513588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513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6508" y="4541519"/>
            <a:ext cx="1041654" cy="513588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394116" marR="390001" algn="ctr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9362" y="5055110"/>
            <a:ext cx="3939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4369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3318" y="5055110"/>
            <a:ext cx="393191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513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6508" y="5055110"/>
            <a:ext cx="10416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394116" marR="390001" algn="ctr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9362" y="5565648"/>
            <a:ext cx="393954" cy="536447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4369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3318" y="5565648"/>
            <a:ext cx="393191" cy="536447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513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6508" y="5565648"/>
            <a:ext cx="1041654" cy="536447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394116" marR="390001" algn="ctr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9362" y="6102097"/>
            <a:ext cx="3939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4369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3318" y="6102097"/>
            <a:ext cx="393191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10513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6508" y="6102097"/>
            <a:ext cx="1041654" cy="510539"/>
          </a:xfrm>
          <a:prstGeom prst="rect">
            <a:avLst/>
          </a:prstGeom>
        </p:spPr>
        <p:txBody>
          <a:bodyPr wrap="square" lIns="0" tIns="264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394116" marR="390001" algn="ctr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9703" y="626148"/>
            <a:ext cx="1320233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1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7066" y="1963167"/>
            <a:ext cx="7563103" cy="1640839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 marR="57136">
              <a:lnSpc>
                <a:spcPts val="3100"/>
              </a:lnSpc>
            </a:pPr>
            <a:r>
              <a:rPr sz="3000" spc="-3" dirty="0">
                <a:latin typeface="Calibri"/>
                <a:cs typeface="Calibri"/>
              </a:rPr>
              <a:t>Selain dalam bentuk konjungsi, disjungsi, dan</a:t>
            </a:r>
            <a:endParaRPr sz="3000">
              <a:latin typeface="Calibri"/>
              <a:cs typeface="Calibri"/>
            </a:endParaRPr>
          </a:p>
          <a:p>
            <a:pPr marL="12697" marR="57136">
              <a:lnSpc>
                <a:spcPts val="3240"/>
              </a:lnSpc>
              <a:spcBef>
                <a:spcPts val="7"/>
              </a:spcBef>
            </a:pPr>
            <a:r>
              <a:rPr sz="3000" spc="-4" dirty="0">
                <a:latin typeface="Calibri"/>
                <a:cs typeface="Calibri"/>
              </a:rPr>
              <a:t>negasi, proposisi majemuk juga dapat muncul</a:t>
            </a:r>
            <a:endParaRPr sz="3000">
              <a:latin typeface="Calibri"/>
              <a:cs typeface="Calibri"/>
            </a:endParaRPr>
          </a:p>
          <a:p>
            <a:pPr marL="12697">
              <a:lnSpc>
                <a:spcPts val="3240"/>
              </a:lnSpc>
            </a:pPr>
            <a:r>
              <a:rPr sz="3000" spc="-11" dirty="0">
                <a:latin typeface="Calibri"/>
                <a:cs typeface="Calibri"/>
              </a:rPr>
              <a:t>berbentuk “jika p, maka q”, seperti pada contoh-</a:t>
            </a:r>
            <a:endParaRPr sz="3000">
              <a:latin typeface="Calibri"/>
              <a:cs typeface="Calibri"/>
            </a:endParaRPr>
          </a:p>
          <a:p>
            <a:pPr marL="12697" marR="57136">
              <a:lnSpc>
                <a:spcPts val="3240"/>
              </a:lnSpc>
            </a:pPr>
            <a:r>
              <a:rPr sz="3000" spc="-8" dirty="0">
                <a:latin typeface="Calibri"/>
                <a:cs typeface="Calibri"/>
              </a:rPr>
              <a:t>contoh berikut: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066" y="3700526"/>
            <a:ext cx="361061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dirty="0">
                <a:latin typeface="Calibri"/>
                <a:cs typeface="Calibri"/>
              </a:rPr>
              <a:t>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176" y="3700526"/>
            <a:ext cx="7204964" cy="264668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spc="-3" dirty="0">
                <a:latin typeface="Calibri"/>
                <a:cs typeface="Calibri"/>
              </a:rPr>
              <a:t>Jika adik lulus ujian, maka ia mendapat hadiah</a:t>
            </a:r>
            <a:endParaRPr sz="3000">
              <a:latin typeface="Calibri"/>
              <a:cs typeface="Calibri"/>
            </a:endParaRPr>
          </a:p>
          <a:p>
            <a:pPr marL="12697" marR="57136">
              <a:lnSpc>
                <a:spcPts val="3240"/>
              </a:lnSpc>
              <a:spcBef>
                <a:spcPts val="7"/>
              </a:spcBef>
            </a:pPr>
            <a:r>
              <a:rPr sz="3000" spc="-10" dirty="0">
                <a:latin typeface="Calibri"/>
                <a:cs typeface="Calibri"/>
              </a:rPr>
              <a:t>dari ayah.</a:t>
            </a:r>
            <a:endParaRPr sz="3000">
              <a:latin typeface="Calibri"/>
              <a:cs typeface="Calibri"/>
            </a:endParaRPr>
          </a:p>
          <a:p>
            <a:pPr marL="12697" marR="1343559">
              <a:lnSpc>
                <a:spcPts val="3240"/>
              </a:lnSpc>
              <a:spcBef>
                <a:spcPts val="618"/>
              </a:spcBef>
            </a:pPr>
            <a:r>
              <a:rPr sz="3000" dirty="0">
                <a:latin typeface="Calibri"/>
                <a:cs typeface="Calibri"/>
              </a:rPr>
              <a:t>Ji</a:t>
            </a:r>
            <a:r>
              <a:rPr sz="3000" spc="-43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a suhu men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apai</a:t>
            </a:r>
            <a:r>
              <a:rPr sz="3000" spc="-1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8</a:t>
            </a:r>
            <a:r>
              <a:rPr sz="3000" spc="4" dirty="0">
                <a:latin typeface="Calibri"/>
                <a:cs typeface="Calibri"/>
              </a:rPr>
              <a:t>0°</a:t>
            </a:r>
            <a:r>
              <a:rPr sz="3000" spc="-14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, ma</a:t>
            </a:r>
            <a:r>
              <a:rPr sz="3000" spc="-39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alarm b</a:t>
            </a:r>
            <a:r>
              <a:rPr sz="3000" spc="-9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r</a:t>
            </a:r>
            <a:r>
              <a:rPr sz="3000" spc="-4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u</a:t>
            </a:r>
            <a:r>
              <a:rPr sz="3000" spc="-64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-4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697" marR="336048">
              <a:lnSpc>
                <a:spcPts val="3240"/>
              </a:lnSpc>
              <a:spcBef>
                <a:spcPts val="720"/>
              </a:spcBef>
            </a:pPr>
            <a:r>
              <a:rPr sz="3000" spc="-3" dirty="0">
                <a:latin typeface="Calibri"/>
                <a:cs typeface="Calibri"/>
              </a:rPr>
              <a:t>Jika anda tidak mendaftar ulang, maka anda dianggap mengundurkan diri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066" y="4614926"/>
            <a:ext cx="378587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dirty="0">
                <a:latin typeface="Calibri"/>
                <a:cs typeface="Calibri"/>
              </a:rPr>
              <a:t>b.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7066" y="5529326"/>
            <a:ext cx="339725" cy="406400"/>
          </a:xfrm>
          <a:prstGeom prst="rect">
            <a:avLst/>
          </a:prstGeom>
        </p:spPr>
        <p:txBody>
          <a:bodyPr wrap="square" lIns="0" tIns="19680" rIns="0" bIns="0" rtlCol="0">
            <a:noAutofit/>
          </a:bodyPr>
          <a:lstStyle/>
          <a:p>
            <a:pPr marL="12697">
              <a:lnSpc>
                <a:spcPts val="3100"/>
              </a:lnSpc>
            </a:pPr>
            <a:r>
              <a:rPr sz="3000" dirty="0">
                <a:latin typeface="Calibri"/>
                <a:cs typeface="Calibri"/>
              </a:rPr>
              <a:t>c.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9703" y="626148"/>
            <a:ext cx="114532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8" dirty="0">
                <a:solidFill>
                  <a:srgbClr val="FFFFFF"/>
                </a:solidFill>
                <a:latin typeface="Arial"/>
                <a:cs typeface="Arial"/>
              </a:rPr>
              <a:t>Kasus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213" y="1687842"/>
            <a:ext cx="7726694" cy="941326"/>
          </a:xfrm>
          <a:prstGeom prst="rect">
            <a:avLst/>
          </a:prstGeom>
        </p:spPr>
        <p:txBody>
          <a:bodyPr wrap="square" lIns="0" tIns="22187" rIns="0" bIns="0" rtlCol="0">
            <a:noAutofit/>
          </a:bodyPr>
          <a:lstStyle/>
          <a:p>
            <a:pPr marL="12697">
              <a:lnSpc>
                <a:spcPts val="3494"/>
              </a:lnSpc>
            </a:pPr>
            <a:r>
              <a:rPr sz="3200" spc="-11" dirty="0">
                <a:latin typeface="Calibri"/>
                <a:cs typeface="Calibri"/>
              </a:rPr>
              <a:t>Tunjukkan bahwa p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1" dirty="0">
                <a:latin typeface="Calibri"/>
                <a:cs typeface="Calibri"/>
              </a:rPr>
              <a:t>q ekivalen secara logika</a:t>
            </a:r>
            <a:endParaRPr sz="3200">
              <a:latin typeface="Calibri"/>
              <a:cs typeface="Calibri"/>
            </a:endParaRPr>
          </a:p>
          <a:p>
            <a:pPr marL="12697" marR="64678">
              <a:lnSpc>
                <a:spcPts val="3815"/>
              </a:lnSpc>
              <a:spcBef>
                <a:spcPts val="14"/>
              </a:spcBef>
            </a:pPr>
            <a:r>
              <a:rPr sz="3200" spc="-1" dirty="0">
                <a:latin typeface="Calibri"/>
                <a:cs typeface="Calibri"/>
              </a:rPr>
              <a:t>dengan ~ p V q.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213" y="3367128"/>
            <a:ext cx="7924148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4" dirty="0">
                <a:latin typeface="Calibri"/>
                <a:cs typeface="Calibri"/>
              </a:rPr>
              <a:t>Contoh diatas memperlihatkan bahwa memang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2949" y="3833467"/>
            <a:ext cx="1100854" cy="456699"/>
          </a:xfrm>
          <a:prstGeom prst="rect">
            <a:avLst/>
          </a:prstGeom>
        </p:spPr>
        <p:txBody>
          <a:bodyPr wrap="square" lIns="0" tIns="22187" rIns="0" bIns="0" rtlCol="0">
            <a:noAutofit/>
          </a:bodyPr>
          <a:lstStyle/>
          <a:p>
            <a:pPr marL="12697">
              <a:lnSpc>
                <a:spcPts val="3494"/>
              </a:lnSpc>
            </a:pPr>
            <a:r>
              <a:rPr sz="3200" spc="1" dirty="0">
                <a:latin typeface="Calibri"/>
                <a:cs typeface="Calibri"/>
              </a:rPr>
              <a:t>p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1" dirty="0">
                <a:latin typeface="Calibri"/>
                <a:cs typeface="Calibri"/>
              </a:rPr>
              <a:t>q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215" y="3857859"/>
            <a:ext cx="1053249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dirty="0">
                <a:latin typeface="Calibri"/>
                <a:cs typeface="Calibri"/>
              </a:rPr>
              <a:t>benar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9372" y="3857859"/>
            <a:ext cx="610533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dirty="0">
                <a:latin typeface="Calibri"/>
                <a:cs typeface="Calibri"/>
              </a:rPr>
              <a:t>↔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506" y="3857859"/>
            <a:ext cx="595718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3" dirty="0">
                <a:latin typeface="Calibri"/>
                <a:cs typeface="Calibri"/>
              </a:rPr>
              <a:t>~ 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9713" y="3857859"/>
            <a:ext cx="3748733" cy="432308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26" dirty="0">
                <a:latin typeface="Calibri"/>
                <a:cs typeface="Calibri"/>
              </a:rPr>
              <a:t>V q. Dengan kata lain,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213" y="4342485"/>
            <a:ext cx="8219870" cy="920190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12" dirty="0">
                <a:latin typeface="Calibri"/>
                <a:cs typeface="Calibri"/>
              </a:rPr>
              <a:t>pernyataan “Jika p maka q” ekivalen secara logika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  <a:spcBef>
                <a:spcPts val="26"/>
              </a:spcBef>
            </a:pPr>
            <a:r>
              <a:rPr sz="3200" spc="-10" dirty="0">
                <a:latin typeface="Calibri"/>
                <a:cs typeface="Calibri"/>
              </a:rPr>
              <a:t>dengan “Tidak p atau q”.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6048" y="2199133"/>
            <a:ext cx="7772400" cy="3200398"/>
          </a:xfrm>
          <a:custGeom>
            <a:avLst/>
            <a:gdLst/>
            <a:ahLst/>
            <a:cxnLst/>
            <a:rect l="l" t="t" r="r" b="b"/>
            <a:pathLst>
              <a:path w="7772400" h="3200399">
                <a:moveTo>
                  <a:pt x="0" y="0"/>
                </a:moveTo>
                <a:lnTo>
                  <a:pt x="0" y="3200399"/>
                </a:lnTo>
                <a:lnTo>
                  <a:pt x="7772400" y="3200399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856" y="2185416"/>
            <a:ext cx="7796784" cy="3226308"/>
          </a:xfrm>
          <a:custGeom>
            <a:avLst/>
            <a:gdLst/>
            <a:ahLst/>
            <a:cxnLst/>
            <a:rect l="l" t="t" r="r" b="b"/>
            <a:pathLst>
              <a:path w="7796784" h="3226308">
                <a:moveTo>
                  <a:pt x="0" y="3214116"/>
                </a:moveTo>
                <a:lnTo>
                  <a:pt x="0" y="3220212"/>
                </a:lnTo>
                <a:lnTo>
                  <a:pt x="4571" y="3226308"/>
                </a:lnTo>
                <a:lnTo>
                  <a:pt x="7784592" y="3226308"/>
                </a:lnTo>
                <a:lnTo>
                  <a:pt x="24384" y="3214116"/>
                </a:lnTo>
                <a:lnTo>
                  <a:pt x="24384" y="25907"/>
                </a:lnTo>
                <a:lnTo>
                  <a:pt x="7784592" y="25908"/>
                </a:lnTo>
                <a:lnTo>
                  <a:pt x="7792212" y="3226308"/>
                </a:lnTo>
                <a:lnTo>
                  <a:pt x="7796784" y="3220212"/>
                </a:lnTo>
                <a:lnTo>
                  <a:pt x="7796784" y="6096"/>
                </a:lnTo>
                <a:lnTo>
                  <a:pt x="7792212" y="0"/>
                </a:lnTo>
                <a:lnTo>
                  <a:pt x="7784592" y="0"/>
                </a:lnTo>
                <a:lnTo>
                  <a:pt x="7772400" y="13716"/>
                </a:lnTo>
                <a:lnTo>
                  <a:pt x="24384" y="13716"/>
                </a:lnTo>
                <a:lnTo>
                  <a:pt x="12191" y="25908"/>
                </a:lnTo>
                <a:lnTo>
                  <a:pt x="12191" y="3200400"/>
                </a:lnTo>
                <a:lnTo>
                  <a:pt x="12191" y="0"/>
                </a:lnTo>
                <a:lnTo>
                  <a:pt x="4571" y="0"/>
                </a:lnTo>
                <a:lnTo>
                  <a:pt x="0" y="6096"/>
                </a:lnTo>
                <a:lnTo>
                  <a:pt x="0" y="3214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6256" y="2211324"/>
            <a:ext cx="19812" cy="3200400"/>
          </a:xfrm>
          <a:custGeom>
            <a:avLst/>
            <a:gdLst/>
            <a:ahLst/>
            <a:cxnLst/>
            <a:rect l="l" t="t" r="r" b="b"/>
            <a:pathLst>
              <a:path w="19812" h="3200400">
                <a:moveTo>
                  <a:pt x="12192" y="3174492"/>
                </a:moveTo>
                <a:lnTo>
                  <a:pt x="0" y="3188208"/>
                </a:lnTo>
                <a:lnTo>
                  <a:pt x="12192" y="3200400"/>
                </a:lnTo>
                <a:lnTo>
                  <a:pt x="19812" y="3200400"/>
                </a:lnTo>
                <a:lnTo>
                  <a:pt x="12192" y="0"/>
                </a:lnTo>
                <a:lnTo>
                  <a:pt x="12192" y="317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241" y="2211324"/>
            <a:ext cx="7760209" cy="3200400"/>
          </a:xfrm>
          <a:custGeom>
            <a:avLst/>
            <a:gdLst/>
            <a:ahLst/>
            <a:cxnLst/>
            <a:rect l="l" t="t" r="r" b="b"/>
            <a:pathLst>
              <a:path w="7760208" h="3200400">
                <a:moveTo>
                  <a:pt x="7760208" y="0"/>
                </a:moveTo>
                <a:lnTo>
                  <a:pt x="7748015" y="0"/>
                </a:lnTo>
                <a:lnTo>
                  <a:pt x="7748015" y="3174492"/>
                </a:lnTo>
                <a:lnTo>
                  <a:pt x="0" y="3174491"/>
                </a:lnTo>
                <a:lnTo>
                  <a:pt x="0" y="3188208"/>
                </a:lnTo>
                <a:lnTo>
                  <a:pt x="7760208" y="3200400"/>
                </a:lnTo>
                <a:lnTo>
                  <a:pt x="7748015" y="3188208"/>
                </a:lnTo>
                <a:lnTo>
                  <a:pt x="7760208" y="3174492"/>
                </a:lnTo>
                <a:lnTo>
                  <a:pt x="776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6048" y="2185416"/>
            <a:ext cx="7772400" cy="3200400"/>
          </a:xfrm>
          <a:custGeom>
            <a:avLst/>
            <a:gdLst/>
            <a:ahLst/>
            <a:cxnLst/>
            <a:rect l="l" t="t" r="r" b="b"/>
            <a:pathLst>
              <a:path w="7772400" h="3200400">
                <a:moveTo>
                  <a:pt x="0" y="3200400"/>
                </a:moveTo>
                <a:lnTo>
                  <a:pt x="0" y="25908"/>
                </a:lnTo>
                <a:lnTo>
                  <a:pt x="12192" y="13716"/>
                </a:lnTo>
                <a:lnTo>
                  <a:pt x="7760208" y="13716"/>
                </a:lnTo>
                <a:lnTo>
                  <a:pt x="7772400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7780" y="2351531"/>
            <a:ext cx="7557516" cy="2906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9704" y="626147"/>
            <a:ext cx="2403115" cy="380624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39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9" dirty="0">
                <a:solidFill>
                  <a:srgbClr val="FFFFFF"/>
                </a:solidFill>
                <a:latin typeface="Arial"/>
                <a:cs typeface="Arial"/>
              </a:rPr>
              <a:t>q &lt;=&gt; ~ p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1937" y="626148"/>
            <a:ext cx="315510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26199" y="626148"/>
            <a:ext cx="295625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39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61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33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91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963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965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919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92161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2104" y="4279392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2104" y="4850892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2104" y="5422393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2104" y="5993892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9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20962" y="3377185"/>
            <a:ext cx="0" cy="3194305"/>
          </a:xfrm>
          <a:custGeom>
            <a:avLst/>
            <a:gdLst/>
            <a:ahLst/>
            <a:cxnLst/>
            <a:rect l="l" t="t" r="r" b="b"/>
            <a:pathLst>
              <a:path h="3194304">
                <a:moveTo>
                  <a:pt x="0" y="0"/>
                </a:moveTo>
                <a:lnTo>
                  <a:pt x="0" y="3194304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2104" y="3383279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2104" y="6565392"/>
            <a:ext cx="8395716" cy="0"/>
          </a:xfrm>
          <a:custGeom>
            <a:avLst/>
            <a:gdLst/>
            <a:ahLst/>
            <a:cxnLst/>
            <a:rect l="l" t="t" r="r" b="b"/>
            <a:pathLst>
              <a:path w="8395716">
                <a:moveTo>
                  <a:pt x="0" y="0"/>
                </a:moveTo>
                <a:lnTo>
                  <a:pt x="83957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69705" y="626148"/>
            <a:ext cx="4600415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91" dirty="0">
                <a:solidFill>
                  <a:srgbClr val="FFFFFF"/>
                </a:solidFill>
                <a:latin typeface="Arial"/>
                <a:cs typeface="Arial"/>
              </a:rPr>
              <a:t>Varian Proposisi Bersyarat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4696" y="1698989"/>
            <a:ext cx="1214200" cy="892534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25" dirty="0">
                <a:latin typeface="Calibri"/>
                <a:cs typeface="Calibri"/>
              </a:rPr>
              <a:t>Konvers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ct val="101725"/>
              </a:lnSpc>
              <a:spcBef>
                <a:spcPts val="469"/>
              </a:spcBef>
            </a:pPr>
            <a:r>
              <a:rPr sz="2800" spc="-21" dirty="0">
                <a:latin typeface="Calibri"/>
                <a:cs typeface="Calibri"/>
              </a:rPr>
              <a:t>Invers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23421" y="1698989"/>
            <a:ext cx="173828" cy="892534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469"/>
              </a:spcBef>
            </a:pP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00205" y="1698989"/>
            <a:ext cx="265087" cy="140493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q</a:t>
            </a:r>
            <a:endParaRPr sz="2800">
              <a:latin typeface="Calibri"/>
              <a:cs typeface="Calibri"/>
            </a:endParaRPr>
          </a:p>
          <a:p>
            <a:pPr marL="12749" marR="9533">
              <a:lnSpc>
                <a:spcPct val="101725"/>
              </a:lnSpc>
              <a:spcBef>
                <a:spcPts val="469"/>
              </a:spcBef>
            </a:pPr>
            <a:r>
              <a:rPr sz="2800" dirty="0">
                <a:latin typeface="Calibri"/>
                <a:cs typeface="Calibri"/>
              </a:rPr>
              <a:t>~</a:t>
            </a:r>
            <a:endParaRPr sz="2800">
              <a:latin typeface="Calibri"/>
              <a:cs typeface="Calibri"/>
            </a:endParaRPr>
          </a:p>
          <a:p>
            <a:pPr marL="12749" marR="9533">
              <a:lnSpc>
                <a:spcPct val="101725"/>
              </a:lnSpc>
              <a:spcBef>
                <a:spcPts val="616"/>
              </a:spcBef>
            </a:pPr>
            <a:r>
              <a:rPr sz="2800" dirty="0">
                <a:latin typeface="Calibri"/>
                <a:cs typeface="Calibri"/>
              </a:rPr>
              <a:t>~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7697" y="1698989"/>
            <a:ext cx="1195641" cy="140493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23346" marR="52400">
              <a:lnSpc>
                <a:spcPts val="2895"/>
              </a:lnSpc>
            </a:pPr>
            <a:r>
              <a:rPr sz="2800" spc="-8" dirty="0">
                <a:latin typeface="Calibri"/>
                <a:cs typeface="Calibri"/>
              </a:rPr>
              <a:t>→ p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ts val="4029"/>
              </a:lnSpc>
              <a:spcBef>
                <a:spcPts val="160"/>
              </a:spcBef>
            </a:pPr>
            <a:r>
              <a:rPr sz="2800" dirty="0">
                <a:latin typeface="Calibri"/>
                <a:cs typeface="Calibri"/>
              </a:rPr>
              <a:t>p →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~ q q →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~ 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4696" y="2723430"/>
            <a:ext cx="2002552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28" dirty="0">
                <a:latin typeface="Calibri"/>
                <a:cs typeface="Calibri"/>
              </a:rPr>
              <a:t>Kontraposisi 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8962" y="3383279"/>
            <a:ext cx="457200" cy="89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99"/>
              </a:lnSpc>
            </a:pPr>
            <a:endParaRPr sz="1000"/>
          </a:p>
          <a:p>
            <a:pPr marL="148555">
              <a:lnSpc>
                <a:spcPct val="101725"/>
              </a:lnSpc>
              <a:spcBef>
                <a:spcPts val="1014"/>
              </a:spcBef>
            </a:pPr>
            <a:r>
              <a:rPr sz="2500" dirty="0">
                <a:latin typeface="Calibri"/>
                <a:cs typeface="Calibri"/>
              </a:rPr>
              <a:t>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6162" y="3383279"/>
            <a:ext cx="457200" cy="89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99"/>
              </a:lnSpc>
            </a:pPr>
            <a:endParaRPr sz="1000"/>
          </a:p>
          <a:p>
            <a:pPr marL="148555">
              <a:lnSpc>
                <a:spcPct val="101725"/>
              </a:lnSpc>
              <a:spcBef>
                <a:spcPts val="1014"/>
              </a:spcBef>
            </a:pPr>
            <a:r>
              <a:rPr sz="2500" dirty="0">
                <a:latin typeface="Calibri"/>
                <a:cs typeface="Calibri"/>
              </a:rPr>
              <a:t>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53363" y="3383279"/>
            <a:ext cx="685801" cy="89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99"/>
              </a:lnSpc>
            </a:pPr>
            <a:endParaRPr sz="1000"/>
          </a:p>
          <a:p>
            <a:pPr marL="151601">
              <a:lnSpc>
                <a:spcPct val="101725"/>
              </a:lnSpc>
              <a:spcBef>
                <a:spcPts val="1014"/>
              </a:spcBef>
            </a:pPr>
            <a:r>
              <a:rPr sz="2500" dirty="0">
                <a:latin typeface="Calibri"/>
                <a:cs typeface="Calibri"/>
              </a:rPr>
              <a:t>~ 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39163" y="3383279"/>
            <a:ext cx="685801" cy="896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99"/>
              </a:lnSpc>
            </a:pPr>
            <a:endParaRPr sz="1000"/>
          </a:p>
          <a:p>
            <a:pPr marL="151601">
              <a:lnSpc>
                <a:spcPct val="101725"/>
              </a:lnSpc>
              <a:spcBef>
                <a:spcPts val="1014"/>
              </a:spcBef>
            </a:pPr>
            <a:r>
              <a:rPr sz="2500" dirty="0">
                <a:latin typeface="Calibri"/>
                <a:cs typeface="Calibri"/>
              </a:rPr>
              <a:t>~ 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4964" y="3383279"/>
            <a:ext cx="1371600" cy="896112"/>
          </a:xfrm>
          <a:prstGeom prst="rect">
            <a:avLst/>
          </a:prstGeom>
        </p:spPr>
        <p:txBody>
          <a:bodyPr wrap="square" lIns="0" tIns="33013" rIns="0" bIns="0" rtlCol="0">
            <a:noAutofit/>
          </a:bodyPr>
          <a:lstStyle/>
          <a:p>
            <a:pPr marL="108432" marR="108736" algn="ctr">
              <a:lnSpc>
                <a:spcPct val="101725"/>
              </a:lnSpc>
            </a:pPr>
            <a:r>
              <a:rPr sz="2500" spc="-3" dirty="0">
                <a:latin typeface="Calibri"/>
                <a:cs typeface="Calibri"/>
              </a:rPr>
              <a:t>implikasi</a:t>
            </a:r>
            <a:endParaRPr sz="2500">
              <a:latin typeface="Calibri"/>
              <a:cs typeface="Calibri"/>
            </a:endParaRPr>
          </a:p>
          <a:p>
            <a:pPr marL="317172" marR="318389" algn="ctr">
              <a:lnSpc>
                <a:spcPct val="101725"/>
              </a:lnSpc>
              <a:spcBef>
                <a:spcPts val="550"/>
              </a:spcBef>
            </a:pPr>
            <a:r>
              <a:rPr sz="2500" dirty="0">
                <a:latin typeface="Calibri"/>
                <a:cs typeface="Calibri"/>
              </a:rPr>
              <a:t>p →q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96562" y="3383279"/>
            <a:ext cx="1295400" cy="896112"/>
          </a:xfrm>
          <a:prstGeom prst="rect">
            <a:avLst/>
          </a:prstGeom>
        </p:spPr>
        <p:txBody>
          <a:bodyPr wrap="square" lIns="0" tIns="33013" rIns="0" bIns="0" rtlCol="0">
            <a:noAutofit/>
          </a:bodyPr>
          <a:lstStyle/>
          <a:p>
            <a:pPr marL="135857" marR="137077" algn="ctr">
              <a:lnSpc>
                <a:spcPct val="101725"/>
              </a:lnSpc>
            </a:pPr>
            <a:r>
              <a:rPr sz="2500" spc="-26" dirty="0">
                <a:latin typeface="Calibri"/>
                <a:cs typeface="Calibri"/>
              </a:rPr>
              <a:t>konvers</a:t>
            </a:r>
            <a:endParaRPr sz="2500">
              <a:latin typeface="Calibri"/>
              <a:cs typeface="Calibri"/>
            </a:endParaRPr>
          </a:p>
          <a:p>
            <a:pPr marL="245561" marR="244950" algn="ctr">
              <a:lnSpc>
                <a:spcPct val="101725"/>
              </a:lnSpc>
              <a:spcBef>
                <a:spcPts val="550"/>
              </a:spcBef>
            </a:pPr>
            <a:r>
              <a:rPr sz="2500" dirty="0">
                <a:latin typeface="Calibri"/>
                <a:cs typeface="Calibri"/>
              </a:rPr>
              <a:t>q → 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91964" y="3383279"/>
            <a:ext cx="1600199" cy="896112"/>
          </a:xfrm>
          <a:prstGeom prst="rect">
            <a:avLst/>
          </a:prstGeom>
        </p:spPr>
        <p:txBody>
          <a:bodyPr wrap="square" lIns="0" tIns="33013" rIns="0" bIns="0" rtlCol="0">
            <a:noAutofit/>
          </a:bodyPr>
          <a:lstStyle/>
          <a:p>
            <a:pPr marL="397924" marR="397620" algn="ctr">
              <a:lnSpc>
                <a:spcPct val="101725"/>
              </a:lnSpc>
            </a:pPr>
            <a:r>
              <a:rPr sz="2500" spc="-14" dirty="0">
                <a:latin typeface="Calibri"/>
                <a:cs typeface="Calibri"/>
              </a:rPr>
              <a:t>invers</a:t>
            </a:r>
            <a:endParaRPr sz="2500">
              <a:latin typeface="Calibri"/>
              <a:cs typeface="Calibri"/>
            </a:endParaRPr>
          </a:p>
          <a:p>
            <a:pPr marL="176995" marR="176996" algn="ctr">
              <a:lnSpc>
                <a:spcPct val="101725"/>
              </a:lnSpc>
              <a:spcBef>
                <a:spcPts val="550"/>
              </a:spcBef>
            </a:pPr>
            <a:r>
              <a:rPr sz="2500" dirty="0">
                <a:latin typeface="Calibri"/>
                <a:cs typeface="Calibri"/>
              </a:rPr>
              <a:t>~ p → ~ q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92163" y="3383279"/>
            <a:ext cx="1828800" cy="896112"/>
          </a:xfrm>
          <a:prstGeom prst="rect">
            <a:avLst/>
          </a:prstGeom>
        </p:spPr>
        <p:txBody>
          <a:bodyPr wrap="square" lIns="0" tIns="33013" rIns="0" bIns="0" rtlCol="0">
            <a:noAutofit/>
          </a:bodyPr>
          <a:lstStyle/>
          <a:p>
            <a:pPr marL="132810" marR="132506" algn="ctr">
              <a:lnSpc>
                <a:spcPct val="101725"/>
              </a:lnSpc>
            </a:pPr>
            <a:r>
              <a:rPr sz="2500" spc="-13" dirty="0">
                <a:latin typeface="Calibri"/>
                <a:cs typeface="Calibri"/>
              </a:rPr>
              <a:t>kontraposisi</a:t>
            </a:r>
            <a:endParaRPr sz="2500">
              <a:latin typeface="Calibri"/>
              <a:cs typeface="Calibri"/>
            </a:endParaRPr>
          </a:p>
          <a:p>
            <a:pPr marL="291270" marR="291270" algn="ctr">
              <a:lnSpc>
                <a:spcPct val="101725"/>
              </a:lnSpc>
              <a:spcBef>
                <a:spcPts val="550"/>
              </a:spcBef>
            </a:pPr>
            <a:r>
              <a:rPr sz="2500" dirty="0">
                <a:latin typeface="Calibri"/>
                <a:cs typeface="Calibri"/>
              </a:rPr>
              <a:t>~ q → ~ 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8962" y="4279392"/>
            <a:ext cx="457200" cy="571499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069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6162" y="4279392"/>
            <a:ext cx="457200" cy="571499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226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53363" y="4279392"/>
            <a:ext cx="685801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439163" y="4279392"/>
            <a:ext cx="685801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3124964" y="4279392"/>
            <a:ext cx="1371600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4496562" y="4279392"/>
            <a:ext cx="1295400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5791964" y="4279392"/>
            <a:ext cx="1600199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392163" y="4279392"/>
            <a:ext cx="1828800" cy="571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838962" y="4850894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069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6162" y="4850894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226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3363" y="4850894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439163" y="4850894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124964" y="4850894"/>
            <a:ext cx="13716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496562" y="4850894"/>
            <a:ext cx="12954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791964" y="4850894"/>
            <a:ext cx="1600199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392163" y="4850894"/>
            <a:ext cx="18288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38962" y="5422392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069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6162" y="5422392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226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3363" y="5422392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439163" y="5422392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124964" y="5422392"/>
            <a:ext cx="13716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496562" y="5422392"/>
            <a:ext cx="12954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791964" y="5422392"/>
            <a:ext cx="1600199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392163" y="5422392"/>
            <a:ext cx="18288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38962" y="5993892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069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162" y="5993892"/>
            <a:ext cx="457200" cy="571500"/>
          </a:xfrm>
          <a:prstGeom prst="rect">
            <a:avLst/>
          </a:prstGeom>
        </p:spPr>
        <p:txBody>
          <a:bodyPr wrap="square" lIns="0" tIns="34282" rIns="0" bIns="0" rtlCol="0">
            <a:noAutofit/>
          </a:bodyPr>
          <a:lstStyle/>
          <a:p>
            <a:pPr marL="92226">
              <a:lnSpc>
                <a:spcPct val="101725"/>
              </a:lnSpc>
            </a:pP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363" y="5993892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39163" y="5993892"/>
            <a:ext cx="68580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124964" y="5993892"/>
            <a:ext cx="13716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96562" y="5993892"/>
            <a:ext cx="12954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91964" y="5993892"/>
            <a:ext cx="1600199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392163" y="5993892"/>
            <a:ext cx="182880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4">
              <a:lnSpc>
                <a:spcPts val="999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9703" y="626148"/>
            <a:ext cx="82743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69" dirty="0">
                <a:solidFill>
                  <a:srgbClr val="FFFFFF"/>
                </a:solidFill>
                <a:latin typeface="Arial"/>
                <a:cs typeface="Arial"/>
              </a:rPr>
              <a:t>Soal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027" y="1724911"/>
            <a:ext cx="7260044" cy="892534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 marR="53251">
              <a:lnSpc>
                <a:spcPts val="2895"/>
              </a:lnSpc>
            </a:pPr>
            <a:r>
              <a:rPr sz="2800" spc="-21" dirty="0">
                <a:latin typeface="Calibri"/>
                <a:cs typeface="Calibri"/>
              </a:rPr>
              <a:t>Tentukan konvers, invers, dan kontraposisi dari: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469"/>
              </a:spcBef>
            </a:pPr>
            <a:r>
              <a:rPr sz="2800" spc="-17" dirty="0">
                <a:latin typeface="Calibri"/>
                <a:cs typeface="Calibri"/>
              </a:rPr>
              <a:t>“Jika Amir mempunyai mobil, maka ia orang kaya”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028" y="3261396"/>
            <a:ext cx="2041967" cy="380491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u="heavy" spc="-12" dirty="0">
                <a:latin typeface="Calibri"/>
                <a:cs typeface="Calibri"/>
              </a:rPr>
              <a:t>Penyelesaian</a:t>
            </a:r>
            <a:r>
              <a:rPr sz="2800" spc="-12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027" y="3752019"/>
            <a:ext cx="202946" cy="892534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697">
              <a:lnSpc>
                <a:spcPct val="95825"/>
              </a:lnSpc>
              <a:spcBef>
                <a:spcPts val="664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692" y="3773437"/>
            <a:ext cx="8406371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0" dirty="0">
                <a:latin typeface="Calibri"/>
                <a:cs typeface="Calibri"/>
              </a:rPr>
              <a:t>Konvers : Jika Amir orang kaya, maka ia mempunyai mobil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693" y="4285481"/>
            <a:ext cx="1743985" cy="806957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1" dirty="0">
                <a:latin typeface="Calibri"/>
                <a:cs typeface="Calibri"/>
              </a:rPr>
              <a:t>Invers : Jika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358"/>
              </a:lnSpc>
              <a:spcBef>
                <a:spcPts val="23"/>
              </a:spcBef>
            </a:pPr>
            <a:r>
              <a:rPr sz="2800" spc="-27" dirty="0">
                <a:latin typeface="Calibri"/>
                <a:cs typeface="Calibri"/>
              </a:rPr>
              <a:t>orang kaya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9994" y="4285479"/>
            <a:ext cx="6508306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1" dirty="0">
                <a:latin typeface="Calibri"/>
                <a:cs typeface="Calibri"/>
              </a:rPr>
              <a:t>Amir tidak mempunyai mobil, maka ia bukan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027" y="5202573"/>
            <a:ext cx="202946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690" y="5223988"/>
            <a:ext cx="8056457" cy="80731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4" dirty="0">
                <a:latin typeface="Calibri"/>
                <a:cs typeface="Calibri"/>
              </a:rPr>
              <a:t>Kontraposisi: Jika Amir bukan orang kaya, maka ia tidak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358"/>
              </a:lnSpc>
              <a:spcBef>
                <a:spcPts val="23"/>
              </a:spcBef>
            </a:pPr>
            <a:r>
              <a:rPr sz="2800" spc="-14" dirty="0">
                <a:latin typeface="Calibri"/>
                <a:cs typeface="Calibri"/>
              </a:rPr>
              <a:t>mempunyai mobil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173" y="6916880"/>
            <a:ext cx="217729" cy="177800"/>
          </a:xfrm>
          <a:prstGeom prst="rect">
            <a:avLst/>
          </a:prstGeom>
        </p:spPr>
        <p:txBody>
          <a:bodyPr wrap="square" lIns="0" tIns="8411" rIns="0" bIns="0" rtlCol="0">
            <a:noAutofit/>
          </a:bodyPr>
          <a:lstStyle/>
          <a:p>
            <a:pPr marL="12697">
              <a:lnSpc>
                <a:spcPts val="132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2450" y="3656078"/>
            <a:ext cx="0" cy="2593848"/>
          </a:xfrm>
          <a:custGeom>
            <a:avLst/>
            <a:gdLst/>
            <a:ahLst/>
            <a:cxnLst/>
            <a:rect l="l" t="t" r="r" b="b"/>
            <a:pathLst>
              <a:path h="2593848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6745" y="3656078"/>
            <a:ext cx="0" cy="2593848"/>
          </a:xfrm>
          <a:custGeom>
            <a:avLst/>
            <a:gdLst/>
            <a:ahLst/>
            <a:cxnLst/>
            <a:rect l="l" t="t" r="r" b="b"/>
            <a:pathLst>
              <a:path h="2593848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3677" y="4183379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3677" y="4696969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3677" y="5209032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3677" y="5722620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8154" y="3656078"/>
            <a:ext cx="0" cy="2593848"/>
          </a:xfrm>
          <a:custGeom>
            <a:avLst/>
            <a:gdLst/>
            <a:ahLst/>
            <a:cxnLst/>
            <a:rect l="l" t="t" r="r" b="b"/>
            <a:pathLst>
              <a:path h="2593848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7554" y="3656078"/>
            <a:ext cx="0" cy="2593848"/>
          </a:xfrm>
          <a:custGeom>
            <a:avLst/>
            <a:gdLst/>
            <a:ahLst/>
            <a:cxnLst/>
            <a:rect l="l" t="t" r="r" b="b"/>
            <a:pathLst>
              <a:path h="2593848">
                <a:moveTo>
                  <a:pt x="0" y="0"/>
                </a:moveTo>
                <a:lnTo>
                  <a:pt x="0" y="2593848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3677" y="3670554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3677" y="6235446"/>
            <a:ext cx="2848357" cy="0"/>
          </a:xfrm>
          <a:custGeom>
            <a:avLst/>
            <a:gdLst/>
            <a:ahLst/>
            <a:cxnLst/>
            <a:rect l="l" t="t" r="r" b="b"/>
            <a:pathLst>
              <a:path w="2848356">
                <a:moveTo>
                  <a:pt x="0" y="0"/>
                </a:moveTo>
                <a:lnTo>
                  <a:pt x="2848356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9706" y="626148"/>
            <a:ext cx="2074843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3" dirty="0">
                <a:solidFill>
                  <a:srgbClr val="FFFFFF"/>
                </a:solidFill>
                <a:latin typeface="Arial"/>
                <a:cs typeface="Arial"/>
              </a:rPr>
              <a:t>Bi-Implikasi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806" y="1762282"/>
            <a:ext cx="7414035" cy="1407666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 marR="47515">
              <a:lnSpc>
                <a:spcPts val="3304"/>
              </a:lnSpc>
            </a:pPr>
            <a:r>
              <a:rPr sz="3200" spc="-2" dirty="0">
                <a:latin typeface="Calibri"/>
                <a:cs typeface="Calibri"/>
              </a:rPr>
              <a:t>Misalkan p dan q adalah proposisi. Proposisi</a:t>
            </a:r>
            <a:endParaRPr sz="3200">
              <a:latin typeface="Calibri"/>
              <a:cs typeface="Calibri"/>
            </a:endParaRPr>
          </a:p>
          <a:p>
            <a:pPr marL="12697">
              <a:lnSpc>
                <a:spcPts val="3840"/>
              </a:lnSpc>
              <a:spcBef>
                <a:spcPts val="26"/>
              </a:spcBef>
            </a:pPr>
            <a:r>
              <a:rPr sz="3200" spc="-3" dirty="0">
                <a:latin typeface="Calibri"/>
                <a:cs typeface="Calibri"/>
              </a:rPr>
              <a:t>majemuk “p jika dan hanya jika q” disebut bi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</a:pPr>
            <a:r>
              <a:rPr sz="3200" spc="4" dirty="0">
                <a:latin typeface="Calibri"/>
                <a:cs typeface="Calibri"/>
              </a:rPr>
              <a:t>kondisional (bi-implikasi) dan dilambangkan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805" y="3322777"/>
            <a:ext cx="1324657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dirty="0">
                <a:latin typeface="Calibri"/>
                <a:cs typeface="Calibri"/>
              </a:rPr>
              <a:t>p ↔ q.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8154" y="3670556"/>
            <a:ext cx="844296" cy="512825"/>
          </a:xfrm>
          <a:prstGeom prst="rect">
            <a:avLst/>
          </a:prstGeom>
        </p:spPr>
        <p:txBody>
          <a:bodyPr wrap="square" lIns="0" tIns="813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292393" marR="292885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2451" y="3670556"/>
            <a:ext cx="844296" cy="512825"/>
          </a:xfrm>
          <a:prstGeom prst="rect">
            <a:avLst/>
          </a:prstGeom>
        </p:spPr>
        <p:txBody>
          <a:bodyPr wrap="square" lIns="0" tIns="813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292393" marR="292885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q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6746" y="3670556"/>
            <a:ext cx="1130807" cy="512825"/>
          </a:xfrm>
          <a:prstGeom prst="rect">
            <a:avLst/>
          </a:prstGeom>
        </p:spPr>
        <p:txBody>
          <a:bodyPr wrap="square" lIns="0" tIns="813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169864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p ↔q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8154" y="4183379"/>
            <a:ext cx="844296" cy="513588"/>
          </a:xfrm>
          <a:prstGeom prst="rect">
            <a:avLst/>
          </a:prstGeom>
        </p:spPr>
        <p:txBody>
          <a:bodyPr wrap="square" lIns="0" tIns="6273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2451" y="4183379"/>
            <a:ext cx="844296" cy="513588"/>
          </a:xfrm>
          <a:prstGeom prst="rect">
            <a:avLst/>
          </a:prstGeom>
        </p:spPr>
        <p:txBody>
          <a:bodyPr wrap="square" lIns="0" tIns="6273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6746" y="4183379"/>
            <a:ext cx="1130807" cy="513588"/>
          </a:xfrm>
          <a:prstGeom prst="rect">
            <a:avLst/>
          </a:prstGeom>
        </p:spPr>
        <p:txBody>
          <a:bodyPr wrap="square" lIns="0" tIns="6273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426300" marR="42723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8154" y="4696968"/>
            <a:ext cx="844296" cy="512063"/>
          </a:xfrm>
          <a:prstGeom prst="rect">
            <a:avLst/>
          </a:prstGeom>
        </p:spPr>
        <p:txBody>
          <a:bodyPr wrap="square" lIns="0" tIns="6274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2451" y="4696968"/>
            <a:ext cx="844296" cy="512063"/>
          </a:xfrm>
          <a:prstGeom prst="rect">
            <a:avLst/>
          </a:prstGeom>
        </p:spPr>
        <p:txBody>
          <a:bodyPr wrap="square" lIns="0" tIns="6274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746" y="4696968"/>
            <a:ext cx="1130807" cy="512063"/>
          </a:xfrm>
          <a:prstGeom prst="rect">
            <a:avLst/>
          </a:prstGeom>
        </p:spPr>
        <p:txBody>
          <a:bodyPr wrap="square" lIns="0" tIns="6274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426300" marR="42723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8154" y="5209032"/>
            <a:ext cx="844296" cy="513588"/>
          </a:xfrm>
          <a:prstGeom prst="rect">
            <a:avLst/>
          </a:prstGeom>
        </p:spPr>
        <p:txBody>
          <a:bodyPr wrap="square" lIns="0" tIns="6146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2451" y="5209032"/>
            <a:ext cx="844296" cy="513588"/>
          </a:xfrm>
          <a:prstGeom prst="rect">
            <a:avLst/>
          </a:prstGeom>
        </p:spPr>
        <p:txBody>
          <a:bodyPr wrap="square" lIns="0" tIns="6146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6746" y="5209032"/>
            <a:ext cx="1130807" cy="513588"/>
          </a:xfrm>
          <a:prstGeom prst="rect">
            <a:avLst/>
          </a:prstGeom>
        </p:spPr>
        <p:txBody>
          <a:bodyPr wrap="square" lIns="0" tIns="6146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426300" marR="42723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8154" y="5722622"/>
            <a:ext cx="844296" cy="512825"/>
          </a:xfrm>
          <a:prstGeom prst="rect">
            <a:avLst/>
          </a:prstGeom>
        </p:spPr>
        <p:txBody>
          <a:bodyPr wrap="square" lIns="0" tIns="6148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2451" y="5722622"/>
            <a:ext cx="844296" cy="512825"/>
          </a:xfrm>
          <a:prstGeom prst="rect">
            <a:avLst/>
          </a:prstGeom>
        </p:spPr>
        <p:txBody>
          <a:bodyPr wrap="square" lIns="0" tIns="6148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283135" marR="28395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06746" y="5722622"/>
            <a:ext cx="1130807" cy="512825"/>
          </a:xfrm>
          <a:prstGeom prst="rect">
            <a:avLst/>
          </a:prstGeom>
        </p:spPr>
        <p:txBody>
          <a:bodyPr wrap="square" lIns="0" tIns="6148" rIns="0" bIns="0" rtlCol="0">
            <a:noAutofit/>
          </a:bodyPr>
          <a:lstStyle/>
          <a:p>
            <a:pPr>
              <a:lnSpc>
                <a:spcPts val="500"/>
              </a:lnSpc>
            </a:pPr>
            <a:endParaRPr sz="400"/>
          </a:p>
          <a:p>
            <a:pPr marL="426300" marR="427238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703" y="626148"/>
            <a:ext cx="1145328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8" dirty="0">
                <a:solidFill>
                  <a:srgbClr val="FFFFFF"/>
                </a:solidFill>
                <a:latin typeface="Arial"/>
                <a:cs typeface="Arial"/>
              </a:rPr>
              <a:t>Kasus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215" y="1785069"/>
            <a:ext cx="5320103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10" dirty="0">
                <a:latin typeface="Calibri"/>
                <a:cs typeface="Calibri"/>
              </a:rPr>
              <a:t>Perhatikan bahwa bikondisional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4671" y="1785069"/>
            <a:ext cx="916935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1" dirty="0">
                <a:latin typeface="Calibri"/>
                <a:cs typeface="Calibri"/>
              </a:rPr>
              <a:t>p ↔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1852" y="1785069"/>
            <a:ext cx="1923209" cy="923039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80304">
              <a:lnSpc>
                <a:spcPts val="3304"/>
              </a:lnSpc>
            </a:pPr>
            <a:r>
              <a:rPr sz="3200" spc="-4" dirty="0">
                <a:latin typeface="Calibri"/>
                <a:cs typeface="Calibri"/>
              </a:rPr>
              <a:t>q ekivalen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64"/>
              </a:lnSpc>
              <a:spcBef>
                <a:spcPts val="28"/>
              </a:spcBef>
            </a:pPr>
            <a:r>
              <a:rPr sz="3200" dirty="0">
                <a:latin typeface="Calibri"/>
                <a:cs typeface="Calibri"/>
              </a:rPr>
              <a:t>p).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216" y="2251411"/>
            <a:ext cx="6176217" cy="456699"/>
          </a:xfrm>
          <a:prstGeom prst="rect">
            <a:avLst/>
          </a:prstGeom>
        </p:spPr>
        <p:txBody>
          <a:bodyPr wrap="square" lIns="0" tIns="22187" rIns="0" bIns="0" rtlCol="0">
            <a:noAutofit/>
          </a:bodyPr>
          <a:lstStyle/>
          <a:p>
            <a:pPr marL="12697">
              <a:lnSpc>
                <a:spcPts val="3494"/>
              </a:lnSpc>
            </a:pPr>
            <a:r>
              <a:rPr sz="3200" spc="-4" dirty="0">
                <a:latin typeface="Calibri"/>
                <a:cs typeface="Calibri"/>
              </a:rPr>
              <a:t>secara logika dengan (p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Calibri"/>
                <a:cs typeface="Calibri"/>
              </a:rPr>
              <a:t>q) ^ (q  </a:t>
            </a:r>
            <a:r>
              <a:rPr sz="3200" dirty="0">
                <a:latin typeface="Wingdings"/>
                <a:cs typeface="Wingdings"/>
              </a:rPr>
              <a:t>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215" y="2760430"/>
            <a:ext cx="5791089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8" dirty="0">
                <a:latin typeface="Calibri"/>
                <a:cs typeface="Calibri"/>
              </a:rPr>
              <a:t>Keekivalenan tersebut ditunjukkan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089" y="2760430"/>
            <a:ext cx="1970420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21" dirty="0">
                <a:latin typeface="Calibri"/>
                <a:cs typeface="Calibri"/>
              </a:rPr>
              <a:t>pada Tabel.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213" y="3248311"/>
            <a:ext cx="7814662" cy="1407666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9" dirty="0">
                <a:latin typeface="Calibri"/>
                <a:cs typeface="Calibri"/>
              </a:rPr>
              <a:t>Dengan kata lain, pernyataan “p jika dan hanya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  <a:spcBef>
                <a:spcPts val="26"/>
              </a:spcBef>
            </a:pPr>
            <a:r>
              <a:rPr sz="3200" spc="-7" dirty="0">
                <a:latin typeface="Calibri"/>
                <a:cs typeface="Calibri"/>
              </a:rPr>
              <a:t>jika q” dapat dibaca “Jika p maka q dan jika q</a:t>
            </a:r>
            <a:endParaRPr sz="3200">
              <a:latin typeface="Calibri"/>
              <a:cs typeface="Calibri"/>
            </a:endParaRPr>
          </a:p>
          <a:p>
            <a:pPr marL="12697" marR="61021">
              <a:lnSpc>
                <a:spcPts val="3840"/>
              </a:lnSpc>
            </a:pPr>
            <a:r>
              <a:rPr sz="3200" spc="-43" dirty="0">
                <a:latin typeface="Calibri"/>
                <a:cs typeface="Calibri"/>
              </a:rPr>
              <a:t>maka p”.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9703" y="626148"/>
            <a:ext cx="1241590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1" dirty="0">
                <a:solidFill>
                  <a:srgbClr val="FFFFFF"/>
                </a:solidFill>
                <a:latin typeface="Arial"/>
                <a:cs typeface="Arial"/>
              </a:rPr>
              <a:t>Cont…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121" y="2141802"/>
            <a:ext cx="228853" cy="432307"/>
          </a:xfrm>
          <a:prstGeom prst="rect">
            <a:avLst/>
          </a:prstGeom>
        </p:spPr>
        <p:txBody>
          <a:bodyPr wrap="square" lIns="0" tIns="21425" rIns="0" bIns="0" rtlCol="0">
            <a:noAutofit/>
          </a:bodyPr>
          <a:lstStyle/>
          <a:p>
            <a:pPr marL="12697">
              <a:lnSpc>
                <a:spcPts val="3375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145" y="2166344"/>
            <a:ext cx="4805348" cy="432307"/>
          </a:xfrm>
          <a:prstGeom prst="rect">
            <a:avLst/>
          </a:prstGeom>
        </p:spPr>
        <p:txBody>
          <a:bodyPr wrap="square" lIns="0" tIns="20982" rIns="0" bIns="0" rtlCol="0">
            <a:noAutofit/>
          </a:bodyPr>
          <a:lstStyle/>
          <a:p>
            <a:pPr marL="12697">
              <a:lnSpc>
                <a:spcPts val="3304"/>
              </a:lnSpc>
            </a:pPr>
            <a:r>
              <a:rPr sz="3200" spc="-8" dirty="0">
                <a:latin typeface="Calibri"/>
                <a:cs typeface="Calibri"/>
              </a:rPr>
              <a:t>Perhatikan argumen berikut: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0466" y="2689371"/>
            <a:ext cx="313132" cy="1208023"/>
          </a:xfrm>
          <a:prstGeom prst="rect">
            <a:avLst/>
          </a:prstGeom>
        </p:spPr>
        <p:txBody>
          <a:bodyPr wrap="square" lIns="0" tIns="16188" rIns="0" bIns="0" rtlCol="0">
            <a:noAutofit/>
          </a:bodyPr>
          <a:lstStyle/>
          <a:p>
            <a:pPr marL="12697">
              <a:lnSpc>
                <a:spcPts val="2548"/>
              </a:lnSpc>
            </a:pPr>
            <a:r>
              <a:rPr sz="2500" dirty="0"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  <a:p>
            <a:pPr marL="12697">
              <a:lnSpc>
                <a:spcPct val="92488"/>
              </a:lnSpc>
              <a:spcBef>
                <a:spcPts val="664"/>
              </a:spcBef>
            </a:pPr>
            <a:r>
              <a:rPr sz="2500" dirty="0"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  <a:p>
            <a:pPr marL="12697">
              <a:lnSpc>
                <a:spcPct val="92488"/>
              </a:lnSpc>
              <a:spcBef>
                <a:spcPts val="792"/>
              </a:spcBef>
            </a:pPr>
            <a:r>
              <a:rPr sz="2500" dirty="0"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05305" y="2707641"/>
            <a:ext cx="6567457" cy="1573783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 marR="43099">
              <a:lnSpc>
                <a:spcPts val="2500"/>
              </a:lnSpc>
            </a:pPr>
            <a:r>
              <a:rPr sz="2500" spc="-3" dirty="0">
                <a:latin typeface="Calibri"/>
                <a:cs typeface="Calibri"/>
              </a:rPr>
              <a:t>Semua pengendara sepeda motor memakai helm.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ts val="2928"/>
              </a:lnSpc>
              <a:spcBef>
                <a:spcPts val="401"/>
              </a:spcBef>
            </a:pPr>
            <a:r>
              <a:rPr sz="2500" dirty="0">
                <a:latin typeface="Calibri"/>
                <a:cs typeface="Calibri"/>
              </a:rPr>
              <a:t>Setiap</a:t>
            </a:r>
            <a:r>
              <a:rPr sz="2500" spc="-1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ang</a:t>
            </a:r>
            <a:r>
              <a:rPr sz="2500" spc="-14" dirty="0">
                <a:latin typeface="Calibri"/>
                <a:cs typeface="Calibri"/>
              </a:rPr>
              <a:t> </a:t>
            </a:r>
            <a:r>
              <a:rPr sz="2500" spc="-29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ang m</a:t>
            </a:r>
            <a:r>
              <a:rPr sz="2500" spc="4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ma</a:t>
            </a:r>
            <a:r>
              <a:rPr sz="2500" spc="-29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ai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he</a:t>
            </a:r>
            <a:r>
              <a:rPr sz="2500" spc="4" dirty="0">
                <a:latin typeface="Calibri"/>
                <a:cs typeface="Calibri"/>
              </a:rPr>
              <a:t>l</a:t>
            </a:r>
            <a:r>
              <a:rPr sz="2500" dirty="0">
                <a:latin typeface="Calibri"/>
                <a:cs typeface="Calibri"/>
              </a:rPr>
              <a:t>m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ada</a:t>
            </a:r>
            <a:r>
              <a:rPr sz="2500" spc="4" dirty="0">
                <a:latin typeface="Calibri"/>
                <a:cs typeface="Calibri"/>
              </a:rPr>
              <a:t>l</a:t>
            </a:r>
            <a:r>
              <a:rPr sz="2500" dirty="0">
                <a:latin typeface="Calibri"/>
                <a:cs typeface="Calibri"/>
              </a:rPr>
              <a:t>ah mah</a:t>
            </a:r>
            <a:r>
              <a:rPr sz="2500" spc="4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si</a:t>
            </a:r>
            <a:r>
              <a:rPr sz="2500" spc="-14" dirty="0">
                <a:latin typeface="Calibri"/>
                <a:cs typeface="Calibri"/>
              </a:rPr>
              <a:t>s</a:t>
            </a:r>
            <a:r>
              <a:rPr sz="2500" spc="-25" dirty="0">
                <a:latin typeface="Calibri"/>
                <a:cs typeface="Calibri"/>
              </a:rPr>
              <a:t>w</a:t>
            </a:r>
            <a:r>
              <a:rPr sz="2500" dirty="0">
                <a:latin typeface="Calibri"/>
                <a:cs typeface="Calibri"/>
              </a:rPr>
              <a:t>a. 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ts val="2928"/>
              </a:lnSpc>
              <a:spcBef>
                <a:spcPts val="237"/>
              </a:spcBef>
            </a:pPr>
            <a:r>
              <a:rPr sz="2500" spc="-2" dirty="0">
                <a:latin typeface="Calibri"/>
                <a:cs typeface="Calibri"/>
              </a:rPr>
              <a:t>Jadi, semua pengendara sepeda motor adalah 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ts val="2928"/>
              </a:lnSpc>
              <a:spcBef>
                <a:spcPts val="237"/>
              </a:spcBef>
            </a:pPr>
            <a:r>
              <a:rPr sz="2500" spc="-3" dirty="0">
                <a:latin typeface="Calibri"/>
                <a:cs typeface="Calibri"/>
              </a:rPr>
              <a:t>mahasiswa.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2514602"/>
            <a:ext cx="8763000" cy="2286000"/>
          </a:xfrm>
          <a:custGeom>
            <a:avLst/>
            <a:gdLst/>
            <a:ahLst/>
            <a:cxnLst/>
            <a:rect l="l" t="t" r="r" b="b"/>
            <a:pathLst>
              <a:path w="8763000" h="2286000">
                <a:moveTo>
                  <a:pt x="0" y="0"/>
                </a:moveTo>
                <a:lnTo>
                  <a:pt x="0" y="2286000"/>
                </a:lnTo>
                <a:lnTo>
                  <a:pt x="8763000" y="2286000"/>
                </a:lnTo>
                <a:lnTo>
                  <a:pt x="8763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08" y="2502410"/>
            <a:ext cx="8788908" cy="2311908"/>
          </a:xfrm>
          <a:custGeom>
            <a:avLst/>
            <a:gdLst/>
            <a:ahLst/>
            <a:cxnLst/>
            <a:rect l="l" t="t" r="r" b="b"/>
            <a:pathLst>
              <a:path w="8788908" h="2311908">
                <a:moveTo>
                  <a:pt x="0" y="2298191"/>
                </a:moveTo>
                <a:lnTo>
                  <a:pt x="0" y="2305811"/>
                </a:lnTo>
                <a:lnTo>
                  <a:pt x="6096" y="2311908"/>
                </a:lnTo>
                <a:lnTo>
                  <a:pt x="8775192" y="2311908"/>
                </a:lnTo>
                <a:lnTo>
                  <a:pt x="25907" y="2298191"/>
                </a:lnTo>
                <a:lnTo>
                  <a:pt x="25908" y="25907"/>
                </a:lnTo>
                <a:lnTo>
                  <a:pt x="8775192" y="25907"/>
                </a:lnTo>
                <a:lnTo>
                  <a:pt x="8782812" y="2311908"/>
                </a:lnTo>
                <a:lnTo>
                  <a:pt x="8788908" y="2305811"/>
                </a:lnTo>
                <a:lnTo>
                  <a:pt x="8788908" y="6095"/>
                </a:lnTo>
                <a:lnTo>
                  <a:pt x="8782812" y="0"/>
                </a:lnTo>
                <a:lnTo>
                  <a:pt x="8775192" y="0"/>
                </a:lnTo>
                <a:lnTo>
                  <a:pt x="8763000" y="12191"/>
                </a:lnTo>
                <a:lnTo>
                  <a:pt x="25907" y="12191"/>
                </a:lnTo>
                <a:lnTo>
                  <a:pt x="12192" y="25907"/>
                </a:lnTo>
                <a:lnTo>
                  <a:pt x="12192" y="2285999"/>
                </a:lnTo>
                <a:lnTo>
                  <a:pt x="12192" y="0"/>
                </a:lnTo>
                <a:lnTo>
                  <a:pt x="6096" y="0"/>
                </a:lnTo>
                <a:lnTo>
                  <a:pt x="0" y="6095"/>
                </a:lnTo>
                <a:lnTo>
                  <a:pt x="0" y="2298191"/>
                </a:lnTo>
                <a:close/>
              </a:path>
              <a:path w="8788908" h="2311908">
                <a:moveTo>
                  <a:pt x="8775192" y="2285999"/>
                </a:moveTo>
                <a:lnTo>
                  <a:pt x="8763000" y="2298191"/>
                </a:lnTo>
                <a:lnTo>
                  <a:pt x="8775192" y="2311908"/>
                </a:lnTo>
                <a:lnTo>
                  <a:pt x="8782812" y="2311908"/>
                </a:lnTo>
                <a:lnTo>
                  <a:pt x="8775192" y="25907"/>
                </a:lnTo>
                <a:lnTo>
                  <a:pt x="8775192" y="2285999"/>
                </a:lnTo>
                <a:close/>
              </a:path>
              <a:path w="8788908" h="2311908">
                <a:moveTo>
                  <a:pt x="8775192" y="25907"/>
                </a:moveTo>
                <a:lnTo>
                  <a:pt x="8762999" y="25908"/>
                </a:lnTo>
                <a:lnTo>
                  <a:pt x="8763000" y="2285999"/>
                </a:lnTo>
                <a:lnTo>
                  <a:pt x="25908" y="2285999"/>
                </a:lnTo>
                <a:lnTo>
                  <a:pt x="25907" y="2298191"/>
                </a:lnTo>
                <a:lnTo>
                  <a:pt x="8775192" y="2311908"/>
                </a:lnTo>
                <a:lnTo>
                  <a:pt x="8763000" y="2298191"/>
                </a:lnTo>
                <a:lnTo>
                  <a:pt x="8775192" y="2285999"/>
                </a:lnTo>
                <a:lnTo>
                  <a:pt x="8775192" y="25907"/>
                </a:lnTo>
                <a:close/>
              </a:path>
              <a:path w="8788908" h="2311908">
                <a:moveTo>
                  <a:pt x="12192" y="2285999"/>
                </a:moveTo>
                <a:lnTo>
                  <a:pt x="12192" y="25907"/>
                </a:lnTo>
                <a:lnTo>
                  <a:pt x="25907" y="12191"/>
                </a:lnTo>
                <a:lnTo>
                  <a:pt x="8763000" y="12191"/>
                </a:lnTo>
                <a:lnTo>
                  <a:pt x="8775192" y="0"/>
                </a:lnTo>
                <a:lnTo>
                  <a:pt x="12192" y="0"/>
                </a:lnTo>
                <a:lnTo>
                  <a:pt x="12192" y="2285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154" y="2663952"/>
            <a:ext cx="8542020" cy="2025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9706" y="626148"/>
            <a:ext cx="749077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46" dirty="0">
                <a:solidFill>
                  <a:srgbClr val="FFFFFF"/>
                </a:solidFill>
                <a:latin typeface="Arial"/>
                <a:cs typeface="Arial"/>
              </a:rPr>
              <a:t>p ↔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7550" y="626147"/>
            <a:ext cx="2334938" cy="380624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41" dirty="0">
                <a:solidFill>
                  <a:srgbClr val="FFFFFF"/>
                </a:solidFill>
                <a:latin typeface="Arial"/>
                <a:cs typeface="Arial"/>
              </a:rPr>
              <a:t>q &lt;=&gt; (p 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1" dirty="0">
                <a:solidFill>
                  <a:srgbClr val="FFFFFF"/>
                </a:solidFill>
                <a:latin typeface="Arial"/>
                <a:cs typeface="Arial"/>
              </a:rPr>
              <a:t>q)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91998" y="626147"/>
            <a:ext cx="1800117" cy="380624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71" dirty="0">
                <a:solidFill>
                  <a:srgbClr val="FFFFFF"/>
                </a:solidFill>
                <a:latin typeface="Arial"/>
                <a:cs typeface="Arial"/>
              </a:rPr>
              <a:t>^ (q  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7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800" spc="71" dirty="0">
                <a:solidFill>
                  <a:srgbClr val="FFFFFF"/>
                </a:solidFill>
                <a:latin typeface="Arial"/>
                <a:cs typeface="Arial"/>
              </a:rPr>
              <a:t>p)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90965" y="3527955"/>
            <a:ext cx="1217791" cy="380492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36" dirty="0">
                <a:solidFill>
                  <a:srgbClr val="FF0000"/>
                </a:solidFill>
                <a:latin typeface="Arial"/>
                <a:cs typeface="Arial"/>
              </a:rPr>
              <a:t>Terima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9880" y="3527955"/>
            <a:ext cx="1046612" cy="380492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0" dirty="0">
                <a:solidFill>
                  <a:srgbClr val="FF0000"/>
                </a:solidFill>
                <a:latin typeface="Arial"/>
                <a:cs typeface="Arial"/>
              </a:rPr>
              <a:t>Kasih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3522" y="6916880"/>
            <a:ext cx="2015439" cy="177800"/>
          </a:xfrm>
          <a:prstGeom prst="rect">
            <a:avLst/>
          </a:prstGeom>
        </p:spPr>
        <p:txBody>
          <a:bodyPr wrap="square" lIns="0" tIns="8411" rIns="0" bIns="0" rtlCol="0">
            <a:noAutofit/>
          </a:bodyPr>
          <a:lstStyle/>
          <a:p>
            <a:pPr marL="12697">
              <a:lnSpc>
                <a:spcPts val="132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Matematika Sistem Informasi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173" y="6916880"/>
            <a:ext cx="217729" cy="177800"/>
          </a:xfrm>
          <a:prstGeom prst="rect">
            <a:avLst/>
          </a:prstGeom>
        </p:spPr>
        <p:txBody>
          <a:bodyPr wrap="square" lIns="0" tIns="8411" rIns="0" bIns="0" rtlCol="0">
            <a:noAutofit/>
          </a:bodyPr>
          <a:lstStyle/>
          <a:p>
            <a:pPr marL="12697">
              <a:lnSpc>
                <a:spcPts val="132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703" y="626148"/>
            <a:ext cx="1241590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81" dirty="0">
                <a:solidFill>
                  <a:srgbClr val="FFFFFF"/>
                </a:solidFill>
                <a:latin typeface="Arial"/>
                <a:cs typeface="Arial"/>
              </a:rPr>
              <a:t>Cont…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70" y="2096018"/>
            <a:ext cx="395050" cy="380491"/>
          </a:xfrm>
          <a:prstGeom prst="rect">
            <a:avLst/>
          </a:prstGeom>
        </p:spPr>
        <p:txBody>
          <a:bodyPr wrap="square" lIns="0" tIns="18568" rIns="0" bIns="0" rtlCol="0">
            <a:noAutofit/>
          </a:bodyPr>
          <a:lstStyle/>
          <a:p>
            <a:pPr marL="12697">
              <a:lnSpc>
                <a:spcPts val="2925"/>
              </a:lnSpc>
            </a:pPr>
            <a:r>
              <a:rPr sz="2800" dirty="0">
                <a:latin typeface="Wingdings 2"/>
                <a:cs typeface="Wingdings 2"/>
              </a:rPr>
              <a:t></a:t>
            </a:r>
            <a:endParaRPr sz="280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125" y="2113737"/>
            <a:ext cx="6536723" cy="380492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3" dirty="0">
                <a:latin typeface="Calibri"/>
                <a:cs typeface="Calibri"/>
              </a:rPr>
              <a:t>Di dalam matematika, hukum-hukum logika 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2722" y="2552222"/>
            <a:ext cx="239979" cy="732536"/>
          </a:xfrm>
          <a:prstGeom prst="rect">
            <a:avLst/>
          </a:prstGeom>
        </p:spPr>
        <p:txBody>
          <a:bodyPr wrap="square" lIns="0" tIns="16029" rIns="0" bIns="0" rtlCol="0">
            <a:noAutofit/>
          </a:bodyPr>
          <a:lstStyle/>
          <a:p>
            <a:pPr marL="12697">
              <a:lnSpc>
                <a:spcPts val="2525"/>
              </a:lnSpc>
            </a:pPr>
            <a:r>
              <a:rPr sz="2500" dirty="0">
                <a:latin typeface="Wingdings 2"/>
                <a:cs typeface="Wingdings 2"/>
              </a:rPr>
              <a:t></a:t>
            </a:r>
            <a:endParaRPr sz="2500">
              <a:latin typeface="Wingdings 2"/>
              <a:cs typeface="Wingdings 2"/>
            </a:endParaRPr>
          </a:p>
          <a:p>
            <a:pPr marL="12697">
              <a:lnSpc>
                <a:spcPct val="87849"/>
              </a:lnSpc>
              <a:spcBef>
                <a:spcPts val="511"/>
              </a:spcBef>
            </a:pPr>
            <a:r>
              <a:rPr sz="2500" dirty="0">
                <a:latin typeface="Wingdings 2"/>
                <a:cs typeface="Wingdings 2"/>
              </a:rPr>
              <a:t></a:t>
            </a:r>
            <a:endParaRPr sz="25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039" y="2567431"/>
            <a:ext cx="7107256" cy="1793240"/>
          </a:xfrm>
          <a:prstGeom prst="rect">
            <a:avLst/>
          </a:prstGeom>
        </p:spPr>
        <p:txBody>
          <a:bodyPr wrap="square" lIns="0" tIns="15871" rIns="0" bIns="0" rtlCol="0">
            <a:noAutofit/>
          </a:bodyPr>
          <a:lstStyle/>
          <a:p>
            <a:pPr marL="12697" marR="43099">
              <a:lnSpc>
                <a:spcPts val="2500"/>
              </a:lnSpc>
            </a:pPr>
            <a:r>
              <a:rPr sz="2500" spc="-4" dirty="0">
                <a:latin typeface="Calibri"/>
                <a:cs typeface="Calibri"/>
              </a:rPr>
              <a:t>menspesifikasikan makna dari pernyataan matematis.</a:t>
            </a:r>
            <a:endParaRPr sz="2500">
              <a:latin typeface="Calibri"/>
              <a:cs typeface="Calibri"/>
            </a:endParaRPr>
          </a:p>
          <a:p>
            <a:pPr marL="12697">
              <a:lnSpc>
                <a:spcPts val="2588"/>
              </a:lnSpc>
              <a:spcBef>
                <a:spcPts val="499"/>
              </a:spcBef>
            </a:pPr>
            <a:r>
              <a:rPr sz="2500" dirty="0">
                <a:latin typeface="Calibri"/>
                <a:cs typeface="Calibri"/>
              </a:rPr>
              <a:t>u</a:t>
            </a:r>
            <a:r>
              <a:rPr sz="2500" spc="-25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tuk m</a:t>
            </a:r>
            <a:r>
              <a:rPr sz="2500" spc="4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mb</a:t>
            </a:r>
            <a:r>
              <a:rPr sz="2500" spc="4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da</a:t>
            </a:r>
            <a:r>
              <a:rPr sz="2500" spc="-35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9" dirty="0">
                <a:latin typeface="Calibri"/>
                <a:cs typeface="Calibri"/>
              </a:rPr>
              <a:t>n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43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29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gumen </a:t>
            </a:r>
            <a:r>
              <a:rPr sz="2500" spc="-29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ang</a:t>
            </a:r>
            <a:r>
              <a:rPr sz="2500" spc="-14" dirty="0">
                <a:latin typeface="Calibri"/>
                <a:cs typeface="Calibri"/>
              </a:rPr>
              <a:t> </a:t>
            </a:r>
            <a:r>
              <a:rPr sz="2500" spc="-39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al</a:t>
            </a:r>
            <a:r>
              <a:rPr sz="2500" spc="4" dirty="0">
                <a:latin typeface="Calibri"/>
                <a:cs typeface="Calibri"/>
              </a:rPr>
              <a:t>i</a:t>
            </a:r>
            <a:r>
              <a:rPr sz="2500" dirty="0">
                <a:latin typeface="Calibri"/>
                <a:cs typeface="Calibri"/>
              </a:rPr>
              <a:t>d dan tidak </a:t>
            </a:r>
            <a:r>
              <a:rPr sz="2500" spc="-39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al</a:t>
            </a:r>
            <a:r>
              <a:rPr sz="2500" spc="4" dirty="0">
                <a:latin typeface="Calibri"/>
                <a:cs typeface="Calibri"/>
              </a:rPr>
              <a:t>i</a:t>
            </a:r>
            <a:r>
              <a:rPr sz="2500" dirty="0">
                <a:latin typeface="Calibri"/>
                <a:cs typeface="Calibri"/>
              </a:rPr>
              <a:t>d.</a:t>
            </a:r>
            <a:endParaRPr sz="2500">
              <a:latin typeface="Calibri"/>
              <a:cs typeface="Calibri"/>
            </a:endParaRPr>
          </a:p>
          <a:p>
            <a:pPr marL="12697" marR="1142427">
              <a:lnSpc>
                <a:spcPts val="2588"/>
              </a:lnSpc>
              <a:spcBef>
                <a:spcPts val="578"/>
              </a:spcBef>
            </a:pPr>
            <a:r>
              <a:rPr sz="2500" dirty="0">
                <a:latin typeface="Calibri"/>
                <a:cs typeface="Calibri"/>
              </a:rPr>
              <a:t>u</a:t>
            </a:r>
            <a:r>
              <a:rPr sz="2500" spc="-25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tuk m</a:t>
            </a:r>
            <a:r>
              <a:rPr sz="2500" spc="4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mbu</a:t>
            </a:r>
            <a:r>
              <a:rPr sz="2500" spc="-9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ti</a:t>
            </a:r>
            <a:r>
              <a:rPr sz="2500" spc="-35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eo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4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a-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eo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4" dirty="0">
                <a:latin typeface="Calibri"/>
                <a:cs typeface="Calibri"/>
              </a:rPr>
              <a:t>m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di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dal</a:t>
            </a:r>
            <a:r>
              <a:rPr sz="2500" spc="4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m m</a:t>
            </a:r>
            <a:r>
              <a:rPr sz="2500" spc="-19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4" dirty="0">
                <a:latin typeface="Calibri"/>
                <a:cs typeface="Calibri"/>
              </a:rPr>
              <a:t>m</a:t>
            </a:r>
            <a:r>
              <a:rPr sz="2500" spc="-19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ti</a:t>
            </a:r>
            <a:r>
              <a:rPr sz="2500" spc="-35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722" y="3686078"/>
            <a:ext cx="239979" cy="330200"/>
          </a:xfrm>
          <a:prstGeom prst="rect">
            <a:avLst/>
          </a:prstGeom>
        </p:spPr>
        <p:txBody>
          <a:bodyPr wrap="square" lIns="0" tIns="16029" rIns="0" bIns="0" rtlCol="0">
            <a:noAutofit/>
          </a:bodyPr>
          <a:lstStyle/>
          <a:p>
            <a:pPr marL="12697">
              <a:lnSpc>
                <a:spcPts val="2525"/>
              </a:lnSpc>
            </a:pPr>
            <a:r>
              <a:rPr sz="2500" dirty="0">
                <a:latin typeface="Wingdings 2"/>
                <a:cs typeface="Wingdings 2"/>
              </a:rPr>
              <a:t></a:t>
            </a:r>
            <a:endParaRPr sz="250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270" y="4430745"/>
            <a:ext cx="395050" cy="380492"/>
          </a:xfrm>
          <a:prstGeom prst="rect">
            <a:avLst/>
          </a:prstGeom>
        </p:spPr>
        <p:txBody>
          <a:bodyPr wrap="square" lIns="0" tIns="18568" rIns="0" bIns="0" rtlCol="0">
            <a:noAutofit/>
          </a:bodyPr>
          <a:lstStyle/>
          <a:p>
            <a:pPr marL="12697">
              <a:lnSpc>
                <a:spcPts val="2925"/>
              </a:lnSpc>
            </a:pPr>
            <a:r>
              <a:rPr sz="2800" dirty="0">
                <a:latin typeface="Wingdings 2"/>
                <a:cs typeface="Wingdings 2"/>
              </a:rPr>
              <a:t></a:t>
            </a:r>
            <a:endParaRPr sz="2800">
              <a:latin typeface="Wingdings 2"/>
              <a:cs typeface="Wingdings 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15126" y="4448468"/>
            <a:ext cx="7375071" cy="1916619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spc="-12" dirty="0">
                <a:latin typeface="Calibri"/>
                <a:cs typeface="Calibri"/>
              </a:rPr>
              <a:t>Logika mempunyai aplikasi yang luas di dalam ilmu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018"/>
              </a:lnSpc>
              <a:spcBef>
                <a:spcPts val="6"/>
              </a:spcBef>
            </a:pPr>
            <a:r>
              <a:rPr sz="2800" spc="-11" dirty="0">
                <a:latin typeface="Calibri"/>
                <a:cs typeface="Calibri"/>
              </a:rPr>
              <a:t>komputer : dalam bidang pemrograman, analisis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025"/>
              </a:lnSpc>
            </a:pPr>
            <a:r>
              <a:rPr sz="2800" spc="-11" dirty="0">
                <a:latin typeface="Calibri"/>
                <a:cs typeface="Calibri"/>
              </a:rPr>
              <a:t>kebenaran algoritma, kecerdasan buatan (artificial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025"/>
              </a:lnSpc>
            </a:pPr>
            <a:r>
              <a:rPr sz="2800" spc="-21" dirty="0">
                <a:latin typeface="Calibri"/>
                <a:cs typeface="Calibri"/>
              </a:rPr>
              <a:t>intelligence), perancangan komputer, dan</a:t>
            </a:r>
            <a:endParaRPr sz="2800">
              <a:latin typeface="Calibri"/>
              <a:cs typeface="Calibri"/>
            </a:endParaRPr>
          </a:p>
          <a:p>
            <a:pPr marL="12697" marR="53251">
              <a:lnSpc>
                <a:spcPts val="3018"/>
              </a:lnSpc>
            </a:pPr>
            <a:r>
              <a:rPr sz="2800" spc="-13" dirty="0">
                <a:latin typeface="Calibri"/>
                <a:cs typeface="Calibri"/>
              </a:rPr>
              <a:t>sebagainya.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9703" y="626148"/>
            <a:ext cx="1696807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9" dirty="0">
                <a:solidFill>
                  <a:srgbClr val="FFFFFF"/>
                </a:solidFill>
                <a:latin typeface="Arial"/>
                <a:cs typeface="Arial"/>
              </a:rPr>
              <a:t>Proposisi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4638" y="2092252"/>
            <a:ext cx="190753" cy="356107"/>
          </a:xfrm>
          <a:prstGeom prst="rect">
            <a:avLst/>
          </a:prstGeom>
        </p:spPr>
        <p:txBody>
          <a:bodyPr wrap="square" lIns="0" tIns="17522" rIns="0" bIns="0" rtlCol="0">
            <a:noAutofit/>
          </a:bodyPr>
          <a:lstStyle/>
          <a:p>
            <a:pPr marL="12697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582" y="2112199"/>
            <a:ext cx="6556256" cy="1148484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>
              <a:lnSpc>
                <a:spcPts val="2704"/>
              </a:lnSpc>
            </a:pPr>
            <a:r>
              <a:rPr sz="2600" spc="-7" dirty="0">
                <a:latin typeface="Calibri"/>
                <a:cs typeface="Calibri"/>
              </a:rPr>
              <a:t>Adalah kalimat yang mempunyai nilai kebenaran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ts val="2830"/>
              </a:lnSpc>
              <a:spcBef>
                <a:spcPts val="6"/>
              </a:spcBef>
            </a:pPr>
            <a:r>
              <a:rPr sz="2600" spc="-8" dirty="0">
                <a:latin typeface="Calibri"/>
                <a:cs typeface="Calibri"/>
              </a:rPr>
              <a:t>(benar/salah)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spc="-53" dirty="0">
                <a:latin typeface="Times New Roman"/>
                <a:cs typeface="Times New Roman"/>
              </a:rPr>
              <a:t> </a:t>
            </a:r>
            <a:r>
              <a:rPr sz="2600" spc="-8" dirty="0">
                <a:latin typeface="Calibri"/>
                <a:cs typeface="Calibri"/>
              </a:rPr>
              <a:t>kalimat deklaratif/pernyataan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ct val="101725"/>
              </a:lnSpc>
              <a:spcBef>
                <a:spcPts val="92"/>
              </a:spcBef>
            </a:pPr>
            <a:r>
              <a:rPr sz="2600" spc="-4" dirty="0">
                <a:latin typeface="Calibri"/>
                <a:cs typeface="Calibri"/>
              </a:rPr>
              <a:t>Contoh Proposisi 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638" y="2884629"/>
            <a:ext cx="190753" cy="356107"/>
          </a:xfrm>
          <a:prstGeom prst="rect">
            <a:avLst/>
          </a:prstGeom>
        </p:spPr>
        <p:txBody>
          <a:bodyPr wrap="square" lIns="0" tIns="17522" rIns="0" bIns="0" rtlCol="0">
            <a:noAutofit/>
          </a:bodyPr>
          <a:lstStyle/>
          <a:p>
            <a:pPr marL="12697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669" y="3279598"/>
            <a:ext cx="331966" cy="1425948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 marR="15208">
              <a:lnSpc>
                <a:spcPts val="2704"/>
              </a:lnSpc>
            </a:pPr>
            <a:r>
              <a:rPr sz="2600" dirty="0">
                <a:latin typeface="Calibri"/>
                <a:cs typeface="Calibri"/>
              </a:rPr>
              <a:t>a.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03"/>
              </a:lnSpc>
              <a:spcBef>
                <a:spcPts val="4"/>
              </a:spcBef>
            </a:pPr>
            <a:r>
              <a:rPr sz="2600" dirty="0">
                <a:latin typeface="Calibri"/>
                <a:cs typeface="Calibri"/>
              </a:rPr>
              <a:t>b.</a:t>
            </a:r>
            <a:endParaRPr sz="2600">
              <a:latin typeface="Calibri"/>
              <a:cs typeface="Calibri"/>
            </a:endParaRPr>
          </a:p>
          <a:p>
            <a:pPr marL="12697" marR="33725">
              <a:lnSpc>
                <a:spcPts val="2803"/>
              </a:lnSpc>
            </a:pPr>
            <a:r>
              <a:rPr sz="2600" dirty="0">
                <a:latin typeface="Calibri"/>
                <a:cs typeface="Calibri"/>
              </a:rPr>
              <a:t>c.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10"/>
              </a:lnSpc>
            </a:pPr>
            <a:r>
              <a:rPr sz="2600" dirty="0">
                <a:latin typeface="Calibri"/>
                <a:cs typeface="Calibri"/>
              </a:rPr>
              <a:t>d.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0162" y="3279598"/>
            <a:ext cx="4750737" cy="1425948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 marR="49594">
              <a:lnSpc>
                <a:spcPts val="2704"/>
              </a:lnSpc>
            </a:pPr>
            <a:r>
              <a:rPr sz="2600" spc="-3" dirty="0">
                <a:latin typeface="Calibri"/>
                <a:cs typeface="Calibri"/>
              </a:rPr>
              <a:t>6 adalah bilangan genap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03"/>
              </a:lnSpc>
              <a:spcBef>
                <a:spcPts val="4"/>
              </a:spcBef>
            </a:pPr>
            <a:r>
              <a:rPr sz="2600" spc="-8" dirty="0">
                <a:latin typeface="Calibri"/>
                <a:cs typeface="Calibri"/>
              </a:rPr>
              <a:t>Ibu kota provinsi jawa barat adalah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ts val="2803"/>
              </a:lnSpc>
            </a:pPr>
            <a:r>
              <a:rPr sz="2600" spc="-3" dirty="0">
                <a:latin typeface="Calibri"/>
                <a:cs typeface="Calibri"/>
              </a:rPr>
              <a:t>Kemarin hari hujan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ts val="2810"/>
              </a:lnSpc>
            </a:pPr>
            <a:r>
              <a:rPr sz="2600" spc="-1" dirty="0">
                <a:latin typeface="Calibri"/>
                <a:cs typeface="Calibri"/>
              </a:rPr>
              <a:t>2 + 2 = 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0783" y="3636101"/>
            <a:ext cx="1411669" cy="356108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>
              <a:lnSpc>
                <a:spcPts val="2704"/>
              </a:lnSpc>
            </a:pPr>
            <a:r>
              <a:rPr sz="2600" spc="-4" dirty="0">
                <a:latin typeface="Calibri"/>
                <a:cs typeface="Calibri"/>
              </a:rPr>
              <a:t>Semarang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636" y="4685997"/>
            <a:ext cx="190754" cy="356107"/>
          </a:xfrm>
          <a:prstGeom prst="rect">
            <a:avLst/>
          </a:prstGeom>
        </p:spPr>
        <p:txBody>
          <a:bodyPr wrap="square" lIns="0" tIns="17522" rIns="0" bIns="0" rtlCol="0">
            <a:noAutofit/>
          </a:bodyPr>
          <a:lstStyle/>
          <a:p>
            <a:pPr marL="12697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557" y="4705942"/>
            <a:ext cx="2355238" cy="356107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>
              <a:lnSpc>
                <a:spcPts val="2704"/>
              </a:lnSpc>
            </a:pPr>
            <a:r>
              <a:rPr sz="2600" spc="-6" dirty="0">
                <a:latin typeface="Calibri"/>
                <a:cs typeface="Calibri"/>
              </a:rPr>
              <a:t>Bukan Proposisi 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669" y="5062445"/>
            <a:ext cx="331966" cy="1425948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 marR="15208">
              <a:lnSpc>
                <a:spcPts val="2704"/>
              </a:lnSpc>
            </a:pPr>
            <a:r>
              <a:rPr sz="2600" dirty="0">
                <a:latin typeface="Calibri"/>
                <a:cs typeface="Calibri"/>
              </a:rPr>
              <a:t>a.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10"/>
              </a:lnSpc>
              <a:spcBef>
                <a:spcPts val="4"/>
              </a:spcBef>
            </a:pPr>
            <a:r>
              <a:rPr sz="2600" dirty="0">
                <a:latin typeface="Calibri"/>
                <a:cs typeface="Calibri"/>
              </a:rPr>
              <a:t>b.</a:t>
            </a:r>
            <a:endParaRPr sz="2600">
              <a:latin typeface="Calibri"/>
              <a:cs typeface="Calibri"/>
            </a:endParaRPr>
          </a:p>
          <a:p>
            <a:pPr marL="12697" marR="33725">
              <a:lnSpc>
                <a:spcPts val="2803"/>
              </a:lnSpc>
            </a:pPr>
            <a:r>
              <a:rPr sz="2600" dirty="0">
                <a:latin typeface="Calibri"/>
                <a:cs typeface="Calibri"/>
              </a:rPr>
              <a:t>c.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03"/>
              </a:lnSpc>
            </a:pPr>
            <a:r>
              <a:rPr sz="2600" dirty="0">
                <a:latin typeface="Calibri"/>
                <a:cs typeface="Calibri"/>
              </a:rPr>
              <a:t>d.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20162" y="5062445"/>
            <a:ext cx="4256478" cy="1425948"/>
          </a:xfrm>
          <a:prstGeom prst="rect">
            <a:avLst/>
          </a:prstGeom>
        </p:spPr>
        <p:txBody>
          <a:bodyPr wrap="square" lIns="0" tIns="17172" rIns="0" bIns="0" rtlCol="0">
            <a:noAutofit/>
          </a:bodyPr>
          <a:lstStyle/>
          <a:p>
            <a:pPr marL="12697" marR="49594">
              <a:lnSpc>
                <a:spcPts val="2704"/>
              </a:lnSpc>
            </a:pPr>
            <a:r>
              <a:rPr sz="2600" spc="-8" dirty="0">
                <a:latin typeface="Calibri"/>
                <a:cs typeface="Calibri"/>
              </a:rPr>
              <a:t>Jam berapa Kereta tiba ?</a:t>
            </a:r>
            <a:endParaRPr sz="2600">
              <a:latin typeface="Calibri"/>
              <a:cs typeface="Calibri"/>
            </a:endParaRPr>
          </a:p>
          <a:p>
            <a:pPr marL="12697">
              <a:lnSpc>
                <a:spcPts val="2810"/>
              </a:lnSpc>
              <a:spcBef>
                <a:spcPts val="4"/>
              </a:spcBef>
            </a:pPr>
            <a:r>
              <a:rPr sz="2600" spc="-9" dirty="0">
                <a:latin typeface="Calibri"/>
                <a:cs typeface="Calibri"/>
              </a:rPr>
              <a:t>Tolong ambilkan buku tulis itu !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ts val="2803"/>
              </a:lnSpc>
            </a:pPr>
            <a:r>
              <a:rPr sz="2600" dirty="0">
                <a:latin typeface="Calibri"/>
                <a:cs typeface="Calibri"/>
              </a:rPr>
              <a:t>X + 3 = 8</a:t>
            </a:r>
            <a:endParaRPr sz="2600">
              <a:latin typeface="Calibri"/>
              <a:cs typeface="Calibri"/>
            </a:endParaRPr>
          </a:p>
          <a:p>
            <a:pPr marL="12697" marR="49594">
              <a:lnSpc>
                <a:spcPts val="2803"/>
              </a:lnSpc>
            </a:pPr>
            <a:r>
              <a:rPr sz="2600" dirty="0">
                <a:latin typeface="Calibri"/>
                <a:cs typeface="Calibri"/>
              </a:rPr>
              <a:t>X ≥ 3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703" y="626148"/>
            <a:ext cx="5100009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11" dirty="0">
                <a:solidFill>
                  <a:srgbClr val="FFFFFF"/>
                </a:solidFill>
                <a:latin typeface="Arial"/>
                <a:cs typeface="Arial"/>
              </a:rPr>
              <a:t>Mengkombinasikan Proposisi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696" y="2156348"/>
            <a:ext cx="7870306" cy="2258218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 marR="52400">
              <a:lnSpc>
                <a:spcPts val="2895"/>
              </a:lnSpc>
            </a:pPr>
            <a:r>
              <a:rPr sz="2800" spc="-13" dirty="0">
                <a:latin typeface="Calibri"/>
                <a:cs typeface="Calibri"/>
              </a:rPr>
              <a:t>Operator Logika untuk menkombinasikan proposisi</a:t>
            </a:r>
            <a:endParaRPr sz="2800">
              <a:latin typeface="Calibri"/>
              <a:cs typeface="Calibri"/>
            </a:endParaRPr>
          </a:p>
          <a:p>
            <a:pPr marL="12697" marR="52400">
              <a:lnSpc>
                <a:spcPts val="3358"/>
              </a:lnSpc>
              <a:spcBef>
                <a:spcPts val="23"/>
              </a:spcBef>
            </a:pPr>
            <a:r>
              <a:rPr sz="2800" spc="12" dirty="0">
                <a:latin typeface="Calibri"/>
                <a:cs typeface="Calibri"/>
              </a:rPr>
              <a:t>yaitu dan (and), atau (or) dan tidak (not).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ts val="3358"/>
              </a:lnSpc>
              <a:spcBef>
                <a:spcPts val="643"/>
              </a:spcBef>
            </a:pPr>
            <a:r>
              <a:rPr sz="2800" spc="-10" dirty="0">
                <a:latin typeface="Calibri"/>
                <a:cs typeface="Calibri"/>
              </a:rPr>
              <a:t>Proposisi yang terbentuk dari pengkombinasian beberapa proposisi atomik disebut proposisi majemuk</a:t>
            </a:r>
            <a:endParaRPr sz="2800">
              <a:latin typeface="Calibri"/>
              <a:cs typeface="Calibri"/>
            </a:endParaRPr>
          </a:p>
          <a:p>
            <a:pPr marL="12697" marR="52400">
              <a:lnSpc>
                <a:spcPct val="101725"/>
              </a:lnSpc>
              <a:spcBef>
                <a:spcPts val="476"/>
              </a:spcBef>
            </a:pPr>
            <a:r>
              <a:rPr sz="2800" spc="-8" dirty="0">
                <a:latin typeface="Calibri"/>
                <a:cs typeface="Calibri"/>
              </a:rPr>
              <a:t>Proposisi Majemuk ada tiga macam: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390" y="4527671"/>
            <a:ext cx="4173582" cy="1425863"/>
          </a:xfrm>
          <a:prstGeom prst="rect">
            <a:avLst/>
          </a:prstGeom>
        </p:spPr>
        <p:txBody>
          <a:bodyPr wrap="square" lIns="0" tIns="19457" rIns="0" bIns="0" rtlCol="0">
            <a:noAutofit/>
          </a:bodyPr>
          <a:lstStyle/>
          <a:p>
            <a:pPr marL="12697">
              <a:lnSpc>
                <a:spcPts val="3065"/>
              </a:lnSpc>
            </a:pPr>
            <a:r>
              <a:rPr sz="2800" spc="-9" dirty="0">
                <a:latin typeface="Calibri"/>
                <a:cs typeface="Calibri"/>
              </a:rPr>
              <a:t>Konjungsi (conjunction) </a:t>
            </a:r>
            <a:r>
              <a:rPr sz="2800" dirty="0">
                <a:latin typeface="Wingdings"/>
                <a:cs typeface="Wingdings"/>
              </a:rPr>
              <a:t></a:t>
            </a:r>
            <a:r>
              <a:rPr sz="2800" spc="-92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alibri"/>
                <a:cs typeface="Calibri"/>
              </a:rPr>
              <a:t>^</a:t>
            </a:r>
            <a:endParaRPr sz="2800">
              <a:latin typeface="Calibri"/>
              <a:cs typeface="Calibri"/>
            </a:endParaRPr>
          </a:p>
          <a:p>
            <a:pPr marL="12697" marR="206398">
              <a:lnSpc>
                <a:spcPts val="4029"/>
              </a:lnSpc>
              <a:spcBef>
                <a:spcPts val="153"/>
              </a:spcBef>
            </a:pPr>
            <a:r>
              <a:rPr sz="2800" spc="-10" dirty="0">
                <a:latin typeface="Calibri"/>
                <a:cs typeface="Calibri"/>
              </a:rPr>
              <a:t>Disjungsi (disjunction) </a:t>
            </a:r>
            <a:r>
              <a:rPr sz="2800" dirty="0">
                <a:latin typeface="Wingdings"/>
                <a:cs typeface="Wingdings"/>
              </a:rPr>
              <a:t></a:t>
            </a:r>
            <a:r>
              <a:rPr sz="2800" spc="-92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 Ingkaran (negation) </a:t>
            </a:r>
            <a:r>
              <a:rPr sz="2800" dirty="0">
                <a:latin typeface="Wingdings"/>
                <a:cs typeface="Wingdings"/>
              </a:rPr>
              <a:t></a:t>
            </a:r>
            <a:r>
              <a:rPr sz="2800" spc="-92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~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4696" y="4548961"/>
            <a:ext cx="348178" cy="1404577"/>
          </a:xfrm>
          <a:prstGeom prst="rect">
            <a:avLst/>
          </a:prstGeom>
        </p:spPr>
        <p:txBody>
          <a:bodyPr wrap="square" lIns="0" tIns="18379" rIns="0" bIns="0" rtlCol="0">
            <a:noAutofit/>
          </a:bodyPr>
          <a:lstStyle/>
          <a:p>
            <a:pPr marL="12697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469"/>
              </a:spcBef>
            </a:pPr>
            <a:r>
              <a:rPr sz="2800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613"/>
              </a:spcBef>
            </a:pPr>
            <a:r>
              <a:rPr sz="2800" dirty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0362" y="4888993"/>
            <a:ext cx="0" cy="1766316"/>
          </a:xfrm>
          <a:custGeom>
            <a:avLst/>
            <a:gdLst/>
            <a:ahLst/>
            <a:cxnLst/>
            <a:rect l="l" t="t" r="r" b="b"/>
            <a:pathLst>
              <a:path h="1766316">
                <a:moveTo>
                  <a:pt x="0" y="0"/>
                </a:moveTo>
                <a:lnTo>
                  <a:pt x="0" y="1766315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4762" y="4888993"/>
            <a:ext cx="0" cy="1766316"/>
          </a:xfrm>
          <a:custGeom>
            <a:avLst/>
            <a:gdLst/>
            <a:ahLst/>
            <a:cxnLst/>
            <a:rect l="l" t="t" r="r" b="b"/>
            <a:pathLst>
              <a:path h="1766316">
                <a:moveTo>
                  <a:pt x="0" y="0"/>
                </a:moveTo>
                <a:lnTo>
                  <a:pt x="0" y="1766315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9106" y="5276088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9106" y="5611368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9106" y="5946648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9106" y="6281928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5962" y="4888993"/>
            <a:ext cx="0" cy="1766316"/>
          </a:xfrm>
          <a:custGeom>
            <a:avLst/>
            <a:gdLst/>
            <a:ahLst/>
            <a:cxnLst/>
            <a:rect l="l" t="t" r="r" b="b"/>
            <a:pathLst>
              <a:path h="1766316">
                <a:moveTo>
                  <a:pt x="0" y="0"/>
                </a:moveTo>
                <a:lnTo>
                  <a:pt x="0" y="1766315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9162" y="4888993"/>
            <a:ext cx="0" cy="1766316"/>
          </a:xfrm>
          <a:custGeom>
            <a:avLst/>
            <a:gdLst/>
            <a:ahLst/>
            <a:cxnLst/>
            <a:rect l="l" t="t" r="r" b="b"/>
            <a:pathLst>
              <a:path h="1766316">
                <a:moveTo>
                  <a:pt x="0" y="0"/>
                </a:moveTo>
                <a:lnTo>
                  <a:pt x="0" y="1766315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9106" y="4895088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9106" y="6648450"/>
            <a:ext cx="2756916" cy="0"/>
          </a:xfrm>
          <a:custGeom>
            <a:avLst/>
            <a:gdLst/>
            <a:ahLst/>
            <a:cxnLst/>
            <a:rect l="l" t="t" r="r" b="b"/>
            <a:pathLst>
              <a:path w="2756916">
                <a:moveTo>
                  <a:pt x="0" y="0"/>
                </a:moveTo>
                <a:lnTo>
                  <a:pt x="2756916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9705" y="626148"/>
            <a:ext cx="1812495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40" dirty="0">
                <a:solidFill>
                  <a:srgbClr val="FFFFFF"/>
                </a:solidFill>
                <a:latin typeface="Arial"/>
                <a:cs typeface="Arial"/>
              </a:rPr>
              <a:t>Konjungsi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8520" y="1390645"/>
            <a:ext cx="8221450" cy="572307"/>
          </a:xfrm>
          <a:prstGeom prst="rect">
            <a:avLst/>
          </a:prstGeom>
        </p:spPr>
        <p:txBody>
          <a:bodyPr wrap="square" lIns="0" tIns="8253" rIns="0" bIns="0" rtlCol="0">
            <a:noAutofit/>
          </a:bodyPr>
          <a:lstStyle/>
          <a:p>
            <a:pPr marL="12697">
              <a:lnSpc>
                <a:spcPts val="2685"/>
              </a:lnSpc>
            </a:pPr>
            <a:r>
              <a:rPr sz="2200" spc="-11" dirty="0">
                <a:latin typeface="Calibri"/>
                <a:cs typeface="Calibri"/>
              </a:rPr>
              <a:t>Misalkan p dan q adalah proposisi. Konjungsi p dan q dinyatakan dengan </a:t>
            </a:r>
            <a:endParaRPr sz="2200">
              <a:latin typeface="Calibri"/>
              <a:cs typeface="Calibri"/>
            </a:endParaRPr>
          </a:p>
          <a:p>
            <a:pPr marL="12697">
              <a:lnSpc>
                <a:spcPts val="2685"/>
              </a:lnSpc>
            </a:pPr>
            <a:r>
              <a:rPr sz="2200" spc="-7" dirty="0">
                <a:latin typeface="Calibri"/>
                <a:cs typeface="Calibri"/>
              </a:rPr>
              <a:t>notasi p Λ q, adalah proposisi p dan q.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8520" y="2329393"/>
            <a:ext cx="1981548" cy="974748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 marR="41823">
              <a:lnSpc>
                <a:spcPts val="2295"/>
              </a:lnSpc>
            </a:pPr>
            <a:r>
              <a:rPr sz="2200" spc="-11" dirty="0">
                <a:latin typeface="Calibri"/>
                <a:cs typeface="Calibri"/>
              </a:rPr>
              <a:t>Contoh :</a:t>
            </a:r>
            <a:endParaRPr sz="2200">
              <a:latin typeface="Calibri"/>
              <a:cs typeface="Calibri"/>
            </a:endParaRPr>
          </a:p>
          <a:p>
            <a:pPr marL="12697" marR="41823">
              <a:lnSpc>
                <a:spcPts val="2640"/>
              </a:lnSpc>
              <a:spcBef>
                <a:spcPts val="17"/>
              </a:spcBef>
            </a:pPr>
            <a:r>
              <a:rPr sz="2200" spc="-4" dirty="0">
                <a:latin typeface="Calibri"/>
                <a:cs typeface="Calibri"/>
              </a:rPr>
              <a:t>p : Hari ini hujan</a:t>
            </a:r>
            <a:endParaRPr sz="2200">
              <a:latin typeface="Calibri"/>
              <a:cs typeface="Calibri"/>
            </a:endParaRPr>
          </a:p>
          <a:p>
            <a:pPr marL="12697">
              <a:lnSpc>
                <a:spcPts val="2640"/>
              </a:lnSpc>
            </a:pPr>
            <a:r>
              <a:rPr sz="2200" spc="-3" dirty="0">
                <a:latin typeface="Calibri"/>
                <a:cs typeface="Calibri"/>
              </a:rPr>
              <a:t>q : Hari ini dingin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5512" y="2664622"/>
            <a:ext cx="203055" cy="639520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7437" marR="3065">
              <a:lnSpc>
                <a:spcPts val="2295"/>
              </a:lnSpc>
            </a:pPr>
            <a:r>
              <a:rPr sz="2200" dirty="0">
                <a:latin typeface="Calibri"/>
                <a:cs typeface="Calibri"/>
              </a:rPr>
              <a:t>F</a:t>
            </a:r>
            <a:endParaRPr sz="2200">
              <a:latin typeface="Calibri"/>
              <a:cs typeface="Calibri"/>
            </a:endParaRPr>
          </a:p>
          <a:p>
            <a:pPr marL="12697">
              <a:lnSpc>
                <a:spcPts val="2640"/>
              </a:lnSpc>
              <a:spcBef>
                <a:spcPts val="17"/>
              </a:spcBef>
            </a:pPr>
            <a:r>
              <a:rPr sz="220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8520" y="3670306"/>
            <a:ext cx="7414644" cy="304292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4" dirty="0">
                <a:latin typeface="Calibri"/>
                <a:cs typeface="Calibri"/>
              </a:rPr>
              <a:t>p Λ q : Hari ini hujan dan hari ini dingin / hari ini hujan dan dingin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8520" y="4341041"/>
            <a:ext cx="7806486" cy="304292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12" dirty="0">
                <a:latin typeface="Calibri"/>
                <a:cs typeface="Calibri"/>
              </a:rPr>
              <a:t>Konjungsi p Λ q bernilai benar jika p dan q keduanya benar, selain itu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520" y="4609335"/>
            <a:ext cx="1655244" cy="304292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8" dirty="0">
                <a:latin typeface="Calibri"/>
                <a:cs typeface="Calibri"/>
              </a:rPr>
              <a:t>nilainya salah.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5964" y="4895089"/>
            <a:ext cx="914400" cy="38099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5166" marR="376840" algn="ctr">
              <a:lnSpc>
                <a:spcPct val="101725"/>
              </a:lnSpc>
            </a:pPr>
            <a:r>
              <a:rPr sz="1600" spc="-8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0364" y="4895089"/>
            <a:ext cx="914400" cy="38099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5109" marR="376897" algn="ctr">
              <a:lnSpc>
                <a:spcPct val="101725"/>
              </a:lnSpc>
            </a:pPr>
            <a:r>
              <a:rPr sz="1600" spc="-8" dirty="0">
                <a:latin typeface="Calibri"/>
                <a:cs typeface="Calibri"/>
              </a:rPr>
              <a:t>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763" y="4895089"/>
            <a:ext cx="914400" cy="38099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246101">
              <a:lnSpc>
                <a:spcPct val="101725"/>
              </a:lnSpc>
            </a:pPr>
            <a:r>
              <a:rPr sz="1600" spc="-4" dirty="0">
                <a:latin typeface="Calibri"/>
                <a:cs typeface="Calibri"/>
              </a:rPr>
              <a:t>p Λ q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5964" y="5276090"/>
            <a:ext cx="914400" cy="335280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9624" marR="380081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0364" y="5276090"/>
            <a:ext cx="914400" cy="335280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9769" marR="379936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763" y="5276090"/>
            <a:ext cx="914400" cy="335280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9714" marR="379993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5964" y="561137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9624" marR="380081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0364" y="561137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82810" marR="382571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763" y="561137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82753" marR="382627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964" y="594665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82664" marR="382717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0364" y="594665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79769" marR="379936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763" y="5946650"/>
            <a:ext cx="914400" cy="335279"/>
          </a:xfrm>
          <a:prstGeom prst="rect">
            <a:avLst/>
          </a:prstGeom>
        </p:spPr>
        <p:txBody>
          <a:bodyPr wrap="square" lIns="0" tIns="39995" rIns="0" bIns="0" rtlCol="0">
            <a:noAutofit/>
          </a:bodyPr>
          <a:lstStyle/>
          <a:p>
            <a:pPr marL="382753" marR="382627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964" y="6281929"/>
            <a:ext cx="914400" cy="366522"/>
          </a:xfrm>
          <a:prstGeom prst="rect">
            <a:avLst/>
          </a:prstGeom>
        </p:spPr>
        <p:txBody>
          <a:bodyPr wrap="square" lIns="0" tIns="40630" rIns="0" bIns="0" rtlCol="0">
            <a:noAutofit/>
          </a:bodyPr>
          <a:lstStyle/>
          <a:p>
            <a:pPr marL="382664" marR="382717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0364" y="6281929"/>
            <a:ext cx="914400" cy="366522"/>
          </a:xfrm>
          <a:prstGeom prst="rect">
            <a:avLst/>
          </a:prstGeom>
        </p:spPr>
        <p:txBody>
          <a:bodyPr wrap="square" lIns="0" tIns="40630" rIns="0" bIns="0" rtlCol="0">
            <a:noAutofit/>
          </a:bodyPr>
          <a:lstStyle/>
          <a:p>
            <a:pPr marL="382810" marR="382571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34763" y="6281929"/>
            <a:ext cx="914400" cy="366522"/>
          </a:xfrm>
          <a:prstGeom prst="rect">
            <a:avLst/>
          </a:prstGeom>
        </p:spPr>
        <p:txBody>
          <a:bodyPr wrap="square" lIns="0" tIns="40630" rIns="0" bIns="0" rtlCol="0">
            <a:noAutofit/>
          </a:bodyPr>
          <a:lstStyle/>
          <a:p>
            <a:pPr marL="382753" marR="382627" algn="ctr">
              <a:lnSpc>
                <a:spcPct val="101725"/>
              </a:lnSpc>
            </a:pPr>
            <a:r>
              <a:rPr sz="1600" spc="-7" dirty="0">
                <a:latin typeface="Calibri"/>
                <a:cs typeface="Calibri"/>
              </a:rPr>
              <a:t>F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9308" y="4664964"/>
            <a:ext cx="0" cy="2115312"/>
          </a:xfrm>
          <a:custGeom>
            <a:avLst/>
            <a:gdLst/>
            <a:ahLst/>
            <a:cxnLst/>
            <a:rect l="l" t="t" r="r" b="b"/>
            <a:pathLst>
              <a:path h="2115312">
                <a:moveTo>
                  <a:pt x="0" y="0"/>
                </a:moveTo>
                <a:lnTo>
                  <a:pt x="0" y="211531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09616" y="4664964"/>
            <a:ext cx="0" cy="2115312"/>
          </a:xfrm>
          <a:custGeom>
            <a:avLst/>
            <a:gdLst/>
            <a:ahLst/>
            <a:cxnLst/>
            <a:rect l="l" t="t" r="r" b="b"/>
            <a:pathLst>
              <a:path h="2115312">
                <a:moveTo>
                  <a:pt x="0" y="0"/>
                </a:moveTo>
                <a:lnTo>
                  <a:pt x="0" y="211531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5286" y="5132832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5286" y="5531358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5286" y="5931408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5286" y="6329933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762" y="4664964"/>
            <a:ext cx="0" cy="2115312"/>
          </a:xfrm>
          <a:custGeom>
            <a:avLst/>
            <a:gdLst/>
            <a:ahLst/>
            <a:cxnLst/>
            <a:rect l="l" t="t" r="r" b="b"/>
            <a:pathLst>
              <a:path h="2115312">
                <a:moveTo>
                  <a:pt x="0" y="0"/>
                </a:moveTo>
                <a:lnTo>
                  <a:pt x="0" y="2115312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9162" y="4664964"/>
            <a:ext cx="0" cy="2115312"/>
          </a:xfrm>
          <a:custGeom>
            <a:avLst/>
            <a:gdLst/>
            <a:ahLst/>
            <a:cxnLst/>
            <a:rect l="l" t="t" r="r" b="b"/>
            <a:pathLst>
              <a:path h="2115312">
                <a:moveTo>
                  <a:pt x="0" y="0"/>
                </a:moveTo>
                <a:lnTo>
                  <a:pt x="0" y="2115312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5286" y="4679442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5286" y="6766559"/>
            <a:ext cx="2848355" cy="0"/>
          </a:xfrm>
          <a:custGeom>
            <a:avLst/>
            <a:gdLst/>
            <a:ahLst/>
            <a:cxnLst/>
            <a:rect l="l" t="t" r="r" b="b"/>
            <a:pathLst>
              <a:path w="2848355">
                <a:moveTo>
                  <a:pt x="0" y="0"/>
                </a:moveTo>
                <a:lnTo>
                  <a:pt x="2848355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9706" y="626148"/>
            <a:ext cx="1676859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Disjungsi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0795" y="1346301"/>
            <a:ext cx="7727002" cy="606053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11" dirty="0">
                <a:latin typeface="Calibri"/>
                <a:cs typeface="Calibri"/>
              </a:rPr>
              <a:t>Disjungsi p dan q dinyatakan dengan notasi p v q, adalah proposisi p</a:t>
            </a:r>
            <a:endParaRPr sz="2200">
              <a:latin typeface="Calibri"/>
              <a:cs typeface="Calibri"/>
            </a:endParaRPr>
          </a:p>
          <a:p>
            <a:pPr marL="12697" marR="41823">
              <a:lnSpc>
                <a:spcPts val="2373"/>
              </a:lnSpc>
              <a:spcBef>
                <a:spcPts val="4"/>
              </a:spcBef>
            </a:pPr>
            <a:r>
              <a:rPr sz="2200" spc="-13" dirty="0">
                <a:latin typeface="Calibri"/>
                <a:cs typeface="Calibri"/>
              </a:rPr>
              <a:t>atau q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0795" y="2385730"/>
            <a:ext cx="5231738" cy="1410655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 marR="41823">
              <a:lnSpc>
                <a:spcPts val="2295"/>
              </a:lnSpc>
            </a:pPr>
            <a:r>
              <a:rPr sz="2200" spc="-11" dirty="0">
                <a:latin typeface="Calibri"/>
                <a:cs typeface="Calibri"/>
              </a:rPr>
              <a:t>Contoh :</a:t>
            </a:r>
            <a:endParaRPr sz="2200">
              <a:latin typeface="Calibri"/>
              <a:cs typeface="Calibri"/>
            </a:endParaRPr>
          </a:p>
          <a:p>
            <a:pPr marL="12697" marR="41823">
              <a:lnSpc>
                <a:spcPct val="101725"/>
              </a:lnSpc>
              <a:spcBef>
                <a:spcPts val="100"/>
              </a:spcBef>
            </a:pPr>
            <a:r>
              <a:rPr sz="2200" spc="-9" dirty="0">
                <a:latin typeface="Calibri"/>
                <a:cs typeface="Calibri"/>
              </a:rPr>
              <a:t>p : ibu pergi ke pasar T</a:t>
            </a:r>
            <a:endParaRPr sz="2200">
              <a:latin typeface="Calibri"/>
              <a:cs typeface="Calibri"/>
            </a:endParaRPr>
          </a:p>
          <a:p>
            <a:pPr marL="12697" marR="41823">
              <a:lnSpc>
                <a:spcPct val="101725"/>
              </a:lnSpc>
              <a:spcBef>
                <a:spcPts val="219"/>
              </a:spcBef>
            </a:pPr>
            <a:r>
              <a:rPr sz="2200" spc="-10" dirty="0">
                <a:latin typeface="Calibri"/>
                <a:cs typeface="Calibri"/>
              </a:rPr>
              <a:t>q : ibu belanja sayuran F</a:t>
            </a:r>
            <a:endParaRPr sz="2200">
              <a:latin typeface="Calibri"/>
              <a:cs typeface="Calibri"/>
            </a:endParaRPr>
          </a:p>
          <a:p>
            <a:pPr marL="12697">
              <a:lnSpc>
                <a:spcPct val="101725"/>
              </a:lnSpc>
              <a:spcBef>
                <a:spcPts val="215"/>
              </a:spcBef>
            </a:pPr>
            <a:r>
              <a:rPr sz="2200" spc="-6" dirty="0">
                <a:latin typeface="Calibri"/>
                <a:cs typeface="Calibri"/>
              </a:rPr>
              <a:t>p v q : ibu pergi ke pasar atau belanja sayuran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795" y="4229763"/>
            <a:ext cx="7912953" cy="304291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8" dirty="0">
                <a:latin typeface="Calibri"/>
                <a:cs typeface="Calibri"/>
              </a:rPr>
              <a:t>Disjunsi p v q bernilai salah jika p dan q keduanya bernilai salah,selain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798" y="4531525"/>
            <a:ext cx="2069957" cy="304292"/>
          </a:xfrm>
          <a:prstGeom prst="rect">
            <a:avLst/>
          </a:prstGeom>
        </p:spPr>
        <p:txBody>
          <a:bodyPr wrap="square" lIns="0" tIns="14570" rIns="0" bIns="0" rtlCol="0">
            <a:noAutofit/>
          </a:bodyPr>
          <a:lstStyle/>
          <a:p>
            <a:pPr marL="12697">
              <a:lnSpc>
                <a:spcPts val="2295"/>
              </a:lnSpc>
            </a:pPr>
            <a:r>
              <a:rPr sz="2200" spc="-20" dirty="0">
                <a:latin typeface="Calibri"/>
                <a:cs typeface="Calibri"/>
              </a:rPr>
              <a:t>itu nilainya benar.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9764" y="4679442"/>
            <a:ext cx="939545" cy="45339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5690" marR="385173" algn="ctr">
              <a:lnSpc>
                <a:spcPct val="95825"/>
              </a:lnSpc>
            </a:pPr>
            <a:r>
              <a:rPr sz="1600" spc="-8" dirty="0"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9308" y="4679442"/>
            <a:ext cx="940308" cy="45339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6636" marR="384990" algn="ctr">
              <a:lnSpc>
                <a:spcPct val="95825"/>
              </a:lnSpc>
            </a:pPr>
            <a:r>
              <a:rPr sz="1600" spc="-8" dirty="0">
                <a:latin typeface="Arial"/>
                <a:cs typeface="Arial"/>
              </a:rPr>
              <a:t>q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9618" y="4679442"/>
            <a:ext cx="939545" cy="45339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249964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p v q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764" y="5132834"/>
            <a:ext cx="939545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79612" marR="38010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9308" y="5132834"/>
            <a:ext cx="940308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80354" marR="38012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9618" y="5132834"/>
            <a:ext cx="939545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81954" marR="377763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764" y="5531358"/>
            <a:ext cx="939545" cy="40005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79612" marR="38010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9308" y="5531358"/>
            <a:ext cx="940308" cy="40005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0354" marR="38012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9618" y="5531358"/>
            <a:ext cx="939545" cy="400050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1954" marR="377763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764" y="5931409"/>
            <a:ext cx="939545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79612" marR="38010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9308" y="5931409"/>
            <a:ext cx="940308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80354" marR="38012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618" y="5931409"/>
            <a:ext cx="939545" cy="398525"/>
          </a:xfrm>
          <a:prstGeom prst="rect">
            <a:avLst/>
          </a:prstGeom>
        </p:spPr>
        <p:txBody>
          <a:bodyPr wrap="square" lIns="0" tIns="52692" rIns="0" bIns="0" rtlCol="0">
            <a:noAutofit/>
          </a:bodyPr>
          <a:lstStyle/>
          <a:p>
            <a:pPr marL="380537" marR="379182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764" y="6329933"/>
            <a:ext cx="939545" cy="436626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79612" marR="38010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9308" y="6329933"/>
            <a:ext cx="940308" cy="436626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0354" marR="380127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9618" y="6329933"/>
            <a:ext cx="939545" cy="436626"/>
          </a:xfrm>
          <a:prstGeom prst="rect">
            <a:avLst/>
          </a:prstGeom>
        </p:spPr>
        <p:txBody>
          <a:bodyPr wrap="square" lIns="0" tIns="52057" rIns="0" bIns="0" rtlCol="0">
            <a:noAutofit/>
          </a:bodyPr>
          <a:lstStyle/>
          <a:p>
            <a:pPr marL="380537" marR="379182" algn="ctr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57200" y="457202"/>
            <a:ext cx="9128760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6028" y="4786883"/>
            <a:ext cx="0" cy="1850136"/>
          </a:xfrm>
          <a:custGeom>
            <a:avLst/>
            <a:gdLst/>
            <a:ahLst/>
            <a:cxnLst/>
            <a:rect l="l" t="t" r="r" b="b"/>
            <a:pathLst>
              <a:path h="1850135">
                <a:moveTo>
                  <a:pt x="0" y="0"/>
                </a:moveTo>
                <a:lnTo>
                  <a:pt x="0" y="1850136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9817" y="5465064"/>
            <a:ext cx="3384805" cy="0"/>
          </a:xfrm>
          <a:custGeom>
            <a:avLst/>
            <a:gdLst/>
            <a:ahLst/>
            <a:cxnLst/>
            <a:rect l="l" t="t" r="r" b="b"/>
            <a:pathLst>
              <a:path w="3384804">
                <a:moveTo>
                  <a:pt x="0" y="0"/>
                </a:moveTo>
                <a:lnTo>
                  <a:pt x="338480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9817" y="6047232"/>
            <a:ext cx="3384805" cy="0"/>
          </a:xfrm>
          <a:custGeom>
            <a:avLst/>
            <a:gdLst/>
            <a:ahLst/>
            <a:cxnLst/>
            <a:rect l="l" t="t" r="r" b="b"/>
            <a:pathLst>
              <a:path w="3384804">
                <a:moveTo>
                  <a:pt x="0" y="0"/>
                </a:moveTo>
                <a:lnTo>
                  <a:pt x="338480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3532" y="4786883"/>
            <a:ext cx="0" cy="1850136"/>
          </a:xfrm>
          <a:custGeom>
            <a:avLst/>
            <a:gdLst/>
            <a:ahLst/>
            <a:cxnLst/>
            <a:rect l="l" t="t" r="r" b="b"/>
            <a:pathLst>
              <a:path h="1850135">
                <a:moveTo>
                  <a:pt x="0" y="0"/>
                </a:moveTo>
                <a:lnTo>
                  <a:pt x="0" y="1850136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763" y="4786883"/>
            <a:ext cx="0" cy="1850136"/>
          </a:xfrm>
          <a:custGeom>
            <a:avLst/>
            <a:gdLst/>
            <a:ahLst/>
            <a:cxnLst/>
            <a:rect l="l" t="t" r="r" b="b"/>
            <a:pathLst>
              <a:path h="1850135">
                <a:moveTo>
                  <a:pt x="0" y="0"/>
                </a:moveTo>
                <a:lnTo>
                  <a:pt x="0" y="1850136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9817" y="4801362"/>
            <a:ext cx="3384805" cy="0"/>
          </a:xfrm>
          <a:custGeom>
            <a:avLst/>
            <a:gdLst/>
            <a:ahLst/>
            <a:cxnLst/>
            <a:rect l="l" t="t" r="r" b="b"/>
            <a:pathLst>
              <a:path w="3384804">
                <a:moveTo>
                  <a:pt x="0" y="0"/>
                </a:moveTo>
                <a:lnTo>
                  <a:pt x="3384804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9817" y="6630161"/>
            <a:ext cx="3384805" cy="0"/>
          </a:xfrm>
          <a:custGeom>
            <a:avLst/>
            <a:gdLst/>
            <a:ahLst/>
            <a:cxnLst/>
            <a:rect l="l" t="t" r="r" b="b"/>
            <a:pathLst>
              <a:path w="3384804">
                <a:moveTo>
                  <a:pt x="0" y="0"/>
                </a:moveTo>
                <a:lnTo>
                  <a:pt x="3384804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9706" y="626148"/>
            <a:ext cx="3063567" cy="380491"/>
          </a:xfrm>
          <a:prstGeom prst="rect">
            <a:avLst/>
          </a:prstGeom>
        </p:spPr>
        <p:txBody>
          <a:bodyPr wrap="square" lIns="0" tIns="18792" rIns="0" bIns="0" rtlCol="0">
            <a:noAutofit/>
          </a:bodyPr>
          <a:lstStyle/>
          <a:p>
            <a:pPr marL="12697">
              <a:lnSpc>
                <a:spcPts val="2958"/>
              </a:lnSpc>
            </a:pPr>
            <a:r>
              <a:rPr sz="2800" spc="64" dirty="0">
                <a:solidFill>
                  <a:srgbClr val="FFFFFF"/>
                </a:solidFill>
                <a:latin typeface="Arial"/>
                <a:cs typeface="Arial"/>
              </a:rPr>
              <a:t>Negasi (Ingkaran)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664" y="1776478"/>
            <a:ext cx="7763694" cy="1720088"/>
          </a:xfrm>
          <a:prstGeom prst="rect">
            <a:avLst/>
          </a:prstGeom>
        </p:spPr>
        <p:txBody>
          <a:bodyPr wrap="square" lIns="0" tIns="15553" rIns="0" bIns="0" rtlCol="0">
            <a:noAutofit/>
          </a:bodyPr>
          <a:lstStyle/>
          <a:p>
            <a:pPr marL="12697">
              <a:lnSpc>
                <a:spcPts val="2450"/>
              </a:lnSpc>
            </a:pPr>
            <a:r>
              <a:rPr sz="2500" spc="-6" dirty="0">
                <a:latin typeface="Calibri"/>
                <a:cs typeface="Calibri"/>
              </a:rPr>
              <a:t>Ingkaran dari p, dinyatakan dengan notasi ~p, adalah proposisi</a:t>
            </a:r>
            <a:endParaRPr sz="2500" dirty="0">
              <a:latin typeface="Calibri"/>
              <a:cs typeface="Calibri"/>
            </a:endParaRPr>
          </a:p>
          <a:p>
            <a:pPr marL="355517" marR="55798">
              <a:lnSpc>
                <a:spcPts val="2350"/>
              </a:lnSpc>
            </a:pPr>
            <a:r>
              <a:rPr sz="2500" spc="3" dirty="0">
                <a:latin typeface="Calibri"/>
                <a:cs typeface="Calibri"/>
              </a:rPr>
              <a:t>tidak p</a:t>
            </a:r>
            <a:endParaRPr sz="2500" dirty="0">
              <a:latin typeface="Calibri"/>
              <a:cs typeface="Calibri"/>
            </a:endParaRPr>
          </a:p>
          <a:p>
            <a:pPr marL="12697" marR="55798">
              <a:lnSpc>
                <a:spcPts val="2880"/>
              </a:lnSpc>
              <a:spcBef>
                <a:spcPts val="26"/>
              </a:spcBef>
            </a:pPr>
            <a:r>
              <a:rPr sz="2500" spc="-6" dirty="0">
                <a:latin typeface="Calibri"/>
                <a:cs typeface="Calibri"/>
              </a:rPr>
              <a:t>Contoh :</a:t>
            </a:r>
            <a:endParaRPr sz="2500" dirty="0">
              <a:latin typeface="Calibri"/>
              <a:cs typeface="Calibri"/>
            </a:endParaRPr>
          </a:p>
          <a:p>
            <a:pPr marL="149823" marR="55798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p : pemuda itu tinggi</a:t>
            </a:r>
          </a:p>
          <a:p>
            <a:pPr marL="12697" marR="55798">
              <a:lnSpc>
                <a:spcPts val="2880"/>
              </a:lnSpc>
            </a:pPr>
            <a:r>
              <a:rPr sz="2500" spc="1" dirty="0">
                <a:latin typeface="Calibri"/>
                <a:cs typeface="Calibri"/>
              </a:rPr>
              <a:t>~p : tidak benar pemuda itu tinggi / pemuda itu </a:t>
            </a:r>
            <a:r>
              <a:rPr sz="2500" spc="1" dirty="0" err="1">
                <a:latin typeface="Calibri"/>
                <a:cs typeface="Calibri"/>
              </a:rPr>
              <a:t>tidak</a:t>
            </a:r>
            <a:r>
              <a:rPr sz="2500" spc="1" dirty="0">
                <a:latin typeface="Calibri"/>
                <a:cs typeface="Calibri"/>
              </a:rPr>
              <a:t> </a:t>
            </a:r>
            <a:endParaRPr lang="en-US" sz="2500" spc="1" dirty="0" smtClean="0">
              <a:latin typeface="Calibri"/>
              <a:cs typeface="Calibri"/>
            </a:endParaRPr>
          </a:p>
          <a:p>
            <a:pPr marL="12697" marR="55798">
              <a:lnSpc>
                <a:spcPts val="2880"/>
              </a:lnSpc>
            </a:pPr>
            <a:r>
              <a:rPr sz="2500" spc="1" dirty="0" err="1" smtClean="0">
                <a:latin typeface="Calibri"/>
                <a:cs typeface="Calibri"/>
              </a:rPr>
              <a:t>tinggi</a:t>
            </a:r>
            <a:r>
              <a:rPr sz="2500" spc="1" dirty="0"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666" y="3897886"/>
            <a:ext cx="8226177" cy="622807"/>
          </a:xfrm>
          <a:prstGeom prst="rect">
            <a:avLst/>
          </a:prstGeom>
        </p:spPr>
        <p:txBody>
          <a:bodyPr wrap="square" lIns="0" tIns="8253" rIns="0" bIns="0" rtlCol="0">
            <a:noAutofit/>
          </a:bodyPr>
          <a:lstStyle/>
          <a:p>
            <a:pPr marL="12697">
              <a:lnSpc>
                <a:spcPts val="2928"/>
              </a:lnSpc>
            </a:pPr>
            <a:endParaRPr lang="en-US" sz="2500" dirty="0" smtClean="0">
              <a:latin typeface="Calibri"/>
              <a:cs typeface="Calibri"/>
            </a:endParaRPr>
          </a:p>
          <a:p>
            <a:pPr marL="12697">
              <a:lnSpc>
                <a:spcPts val="2928"/>
              </a:lnSpc>
            </a:pPr>
            <a:r>
              <a:rPr sz="2500" dirty="0" err="1" smtClean="0">
                <a:latin typeface="Calibri"/>
                <a:cs typeface="Calibri"/>
              </a:rPr>
              <a:t>In</a:t>
            </a:r>
            <a:r>
              <a:rPr sz="2500" spc="-4" dirty="0" err="1" smtClean="0">
                <a:latin typeface="Calibri"/>
                <a:cs typeface="Calibri"/>
              </a:rPr>
              <a:t>g</a:t>
            </a:r>
            <a:r>
              <a:rPr sz="2500" spc="-35" dirty="0" err="1" smtClean="0">
                <a:latin typeface="Calibri"/>
                <a:cs typeface="Calibri"/>
              </a:rPr>
              <a:t>k</a:t>
            </a:r>
            <a:r>
              <a:rPr sz="2500" dirty="0" err="1" smtClean="0">
                <a:latin typeface="Calibri"/>
                <a:cs typeface="Calibri"/>
              </a:rPr>
              <a:t>a</a:t>
            </a:r>
            <a:r>
              <a:rPr sz="2500" spc="-43" dirty="0" err="1" smtClean="0">
                <a:latin typeface="Calibri"/>
                <a:cs typeface="Calibri"/>
              </a:rPr>
              <a:t>r</a:t>
            </a:r>
            <a:r>
              <a:rPr sz="2500" dirty="0" err="1" smtClean="0">
                <a:latin typeface="Calibri"/>
                <a:cs typeface="Calibri"/>
              </a:rPr>
              <a:t>an</a:t>
            </a:r>
            <a:r>
              <a:rPr sz="2500" spc="-9" dirty="0" smtClean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 be</a:t>
            </a:r>
            <a:r>
              <a:rPr sz="2500" spc="4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nil</a:t>
            </a:r>
            <a:r>
              <a:rPr sz="2500" spc="4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ben</a:t>
            </a:r>
            <a:r>
              <a:rPr sz="2500" spc="4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r ji</a:t>
            </a:r>
            <a:r>
              <a:rPr sz="2500" spc="-29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 sala</a:t>
            </a:r>
            <a:r>
              <a:rPr sz="2500" spc="4" dirty="0">
                <a:latin typeface="Calibri"/>
                <a:cs typeface="Calibri"/>
              </a:rPr>
              <a:t>h</a:t>
            </a:r>
            <a:r>
              <a:rPr sz="2500" dirty="0">
                <a:latin typeface="Calibri"/>
                <a:cs typeface="Calibri"/>
              </a:rPr>
              <a:t>, seba</a:t>
            </a:r>
            <a:r>
              <a:rPr sz="2500" spc="4" dirty="0">
                <a:latin typeface="Calibri"/>
                <a:cs typeface="Calibri"/>
              </a:rPr>
              <a:t>l</a:t>
            </a:r>
            <a:r>
              <a:rPr sz="2500" dirty="0">
                <a:latin typeface="Calibri"/>
                <a:cs typeface="Calibri"/>
              </a:rPr>
              <a:t>ik</a:t>
            </a:r>
            <a:r>
              <a:rPr sz="2500" spc="-43" dirty="0">
                <a:latin typeface="Calibri"/>
                <a:cs typeface="Calibri"/>
              </a:rPr>
              <a:t>n</a:t>
            </a:r>
            <a:r>
              <a:rPr sz="2500" spc="-29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4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nil</a:t>
            </a:r>
            <a:r>
              <a:rPr sz="2500" spc="4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salah ji</a:t>
            </a:r>
            <a:r>
              <a:rPr sz="2500" spc="-29" dirty="0">
                <a:latin typeface="Calibri"/>
                <a:cs typeface="Calibri"/>
              </a:rPr>
              <a:t>k</a:t>
            </a:r>
            <a:r>
              <a:rPr sz="2500" dirty="0">
                <a:latin typeface="Calibri"/>
                <a:cs typeface="Calibri"/>
              </a:rPr>
              <a:t>a </a:t>
            </a:r>
          </a:p>
          <a:p>
            <a:pPr marL="12697">
              <a:lnSpc>
                <a:spcPts val="2928"/>
              </a:lnSpc>
            </a:pPr>
            <a:r>
              <a:rPr sz="2500" spc="-29" dirty="0">
                <a:latin typeface="Calibri"/>
                <a:cs typeface="Calibri"/>
              </a:rPr>
              <a:t>p benar.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534" y="4801362"/>
            <a:ext cx="1682495" cy="663702"/>
          </a:xfrm>
          <a:prstGeom prst="rect">
            <a:avLst/>
          </a:prstGeom>
        </p:spPr>
        <p:txBody>
          <a:bodyPr wrap="square" lIns="0" tIns="1074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731231" marR="728626" algn="ctr">
              <a:lnSpc>
                <a:spcPct val="95825"/>
              </a:lnSpc>
            </a:pPr>
            <a:r>
              <a:rPr sz="2200" spc="-12" dirty="0">
                <a:latin typeface="Arial"/>
                <a:cs typeface="Arial"/>
              </a:rPr>
              <a:t>p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6029" y="4801362"/>
            <a:ext cx="1681734" cy="663702"/>
          </a:xfrm>
          <a:prstGeom prst="rect">
            <a:avLst/>
          </a:prstGeom>
        </p:spPr>
        <p:txBody>
          <a:bodyPr wrap="square" lIns="0" tIns="53963" rIns="0" bIns="0" rtlCol="0">
            <a:noAutofit/>
          </a:bodyPr>
          <a:lstStyle/>
          <a:p>
            <a:pPr marL="658370" marR="659624" algn="ctr">
              <a:lnSpc>
                <a:spcPct val="101725"/>
              </a:lnSpc>
            </a:pPr>
            <a:r>
              <a:rPr sz="2200" spc="-10" dirty="0">
                <a:latin typeface="Calibri"/>
                <a:cs typeface="Calibri"/>
              </a:rPr>
              <a:t>~</a:t>
            </a:r>
            <a:r>
              <a:rPr sz="2200" spc="-12" dirty="0">
                <a:latin typeface="Arial"/>
                <a:cs typeface="Arial"/>
              </a:rPr>
              <a:t>q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534" y="5465064"/>
            <a:ext cx="1682495" cy="582168"/>
          </a:xfrm>
          <a:prstGeom prst="rect">
            <a:avLst/>
          </a:prstGeom>
        </p:spPr>
        <p:txBody>
          <a:bodyPr wrap="square" lIns="0" tIns="169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723703" marR="720818" algn="ctr">
              <a:lnSpc>
                <a:spcPct val="95825"/>
              </a:lnSpc>
            </a:pPr>
            <a:r>
              <a:rPr sz="2200" spc="-13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029" y="5465064"/>
            <a:ext cx="1681734" cy="582168"/>
          </a:xfrm>
          <a:prstGeom prst="rect">
            <a:avLst/>
          </a:prstGeom>
        </p:spPr>
        <p:txBody>
          <a:bodyPr wrap="square" lIns="0" tIns="169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722089" marR="721670" algn="ctr">
              <a:lnSpc>
                <a:spcPct val="95825"/>
              </a:lnSpc>
            </a:pPr>
            <a:r>
              <a:rPr sz="2200" spc="-13" dirty="0">
                <a:latin typeface="Arial"/>
                <a:cs typeface="Arial"/>
              </a:rPr>
              <a:t>F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534" y="6047234"/>
            <a:ext cx="1682495" cy="582929"/>
          </a:xfrm>
          <a:prstGeom prst="rect">
            <a:avLst/>
          </a:prstGeom>
        </p:spPr>
        <p:txBody>
          <a:bodyPr wrap="square" lIns="0" tIns="185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723703" marR="720818" algn="ctr">
              <a:lnSpc>
                <a:spcPct val="95825"/>
              </a:lnSpc>
            </a:pPr>
            <a:r>
              <a:rPr sz="2200" spc="-13" dirty="0">
                <a:latin typeface="Arial"/>
                <a:cs typeface="Arial"/>
              </a:rPr>
              <a:t>F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96029" y="6047234"/>
            <a:ext cx="1681734" cy="582929"/>
          </a:xfrm>
          <a:prstGeom prst="rect">
            <a:avLst/>
          </a:prstGeom>
        </p:spPr>
        <p:txBody>
          <a:bodyPr wrap="square" lIns="0" tIns="185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600"/>
          </a:p>
          <a:p>
            <a:pPr marL="722089" marR="721670" algn="ctr">
              <a:lnSpc>
                <a:spcPct val="95825"/>
              </a:lnSpc>
            </a:pPr>
            <a:r>
              <a:rPr sz="2200" spc="-13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</TotalTime>
  <Words>1807</Words>
  <Application>Microsoft Office PowerPoint</Application>
  <PresentationFormat>Custom</PresentationFormat>
  <Paragraphs>510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modified xsi:type="dcterms:W3CDTF">2021-09-14T02:39:46Z</dcterms:modified>
</cp:coreProperties>
</file>