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15" autoAdjust="0"/>
  </p:normalViewPr>
  <p:slideViewPr>
    <p:cSldViewPr>
      <p:cViewPr varScale="1">
        <p:scale>
          <a:sx n="71" d="100"/>
          <a:sy n="71" d="100"/>
        </p:scale>
        <p:origin x="-115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3001010"/>
            <a:ext cx="3929063" cy="477139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618" y="-1048"/>
            <a:ext cx="10061018" cy="777344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98824" y="1961123"/>
            <a:ext cx="6213485" cy="1364880"/>
          </a:xfrm>
        </p:spPr>
        <p:txBody>
          <a:bodyPr bIns="10188"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333505" y="2800382"/>
            <a:ext cx="7162244" cy="373160"/>
          </a:xfrm>
        </p:spPr>
        <p:txBody>
          <a:bodyPr tIns="10188">
            <a:normAutofit/>
          </a:bodyPr>
          <a:lstStyle>
            <a:lvl1pPr marL="0" indent="0" algn="l">
              <a:buNone/>
              <a:defRPr kumimoji="0" lang="en-US" sz="1600" b="0" i="0" u="none" strike="noStrike" kern="1200" cap="all" spc="446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53021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5302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618" y="-1048"/>
            <a:ext cx="10061018" cy="777344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3001010"/>
            <a:ext cx="3929063" cy="477139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901339" y="1956969"/>
            <a:ext cx="6216091" cy="1368510"/>
          </a:xfrm>
        </p:spPr>
        <p:txBody>
          <a:bodyPr bIns="10188" anchor="b"/>
          <a:lstStyle>
            <a:lvl1pPr algn="l">
              <a:def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337767" y="2797411"/>
            <a:ext cx="7161581" cy="373075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600" b="0" i="0" u="none" strike="noStrike" kern="1200" cap="all" spc="446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56" y="1243584"/>
            <a:ext cx="3520440" cy="420745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0018" y="1243584"/>
            <a:ext cx="3520440" cy="420745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1243584"/>
            <a:ext cx="3520440" cy="621792"/>
          </a:xfrm>
        </p:spPr>
        <p:txBody>
          <a:bodyPr anchor="b">
            <a:normAutofit/>
          </a:bodyPr>
          <a:lstStyle>
            <a:lvl1pPr marL="0" indent="0">
              <a:buNone/>
              <a:defRPr lang="en-US" sz="1600" b="0" kern="1200" cap="all" spc="446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marL="0" lv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1065" y="1928761"/>
            <a:ext cx="3520440" cy="352348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0018" y="1243584"/>
            <a:ext cx="3520440" cy="621792"/>
          </a:xfrm>
        </p:spPr>
        <p:txBody>
          <a:bodyPr anchor="b">
            <a:normAutofit/>
          </a:bodyPr>
          <a:lstStyle>
            <a:lvl1pPr marL="0" indent="0">
              <a:buNone/>
              <a:defRPr lang="en-US" sz="1600" b="0" kern="1200" cap="all" spc="446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marL="0" lv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70018" y="1928761"/>
            <a:ext cx="3520440" cy="352348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3001010"/>
            <a:ext cx="3929063" cy="477139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362428" y="-362426"/>
            <a:ext cx="7772400" cy="8497256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marL="0" algn="ctr" defTabSz="1018824" rtl="0" eaLnBrk="1" latinLnBrk="0" hangingPunct="1"/>
            <a:endParaRPr lang="en-US" sz="20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63423" y="1786251"/>
            <a:ext cx="5733288" cy="1234684"/>
          </a:xfrm>
        </p:spPr>
        <p:txBody>
          <a:bodyPr bIns="0" anchor="b"/>
          <a:lstStyle>
            <a:lvl1pPr algn="l">
              <a:defRPr kumimoji="0" lang="en-US" sz="31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4508" y="2968101"/>
            <a:ext cx="4188557" cy="37679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427749" y="2553836"/>
            <a:ext cx="6374236" cy="706423"/>
          </a:xfrm>
        </p:spPr>
        <p:txBody>
          <a:bodyPr>
            <a:normAutofit/>
          </a:bodyPr>
          <a:lstStyle>
            <a:lvl1pPr marL="0" indent="0">
              <a:buNone/>
              <a:defRPr lang="en-US" sz="16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334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231708" y="0"/>
            <a:ext cx="7826693" cy="77724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203765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3001010"/>
            <a:ext cx="3929063" cy="477139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721350"/>
            <a:ext cx="3929063" cy="20510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38317" y="1946501"/>
            <a:ext cx="6035040" cy="983103"/>
          </a:xfrm>
        </p:spPr>
        <p:txBody>
          <a:bodyPr anchor="b"/>
          <a:lstStyle>
            <a:lvl1pPr algn="l">
              <a:defRPr sz="31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57827" y="2471266"/>
            <a:ext cx="6706200" cy="839419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September 14,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620" y="5724051"/>
            <a:ext cx="3931683" cy="20483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618" y="5724798"/>
            <a:ext cx="10061018" cy="204760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56" y="414528"/>
            <a:ext cx="8273034" cy="621792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1247379"/>
            <a:ext cx="8273034" cy="4057162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21285" y="6653175"/>
            <a:ext cx="2393899" cy="227990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September 14,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5" y="7123138"/>
            <a:ext cx="5196840" cy="31089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00" cap="all" spc="223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41142" y="6993598"/>
            <a:ext cx="553212" cy="569976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10188" tIns="10188" rIns="10188" bIns="10188" rtlCol="0" anchor="ctr">
            <a:normAutofit/>
          </a:bodyPr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1018824" rtl="0" eaLnBrk="1" latinLnBrk="0" hangingPunct="1"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ts val="891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93577" indent="-193577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283" indent="-183388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02989" indent="-183388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57695" indent="-193577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22589" indent="-193577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07860" indent="-183388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762566" indent="-183388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996896" indent="-183388" algn="l" defTabSz="1018824" rtl="0" eaLnBrk="1" latinLnBrk="0" hangingPunct="1">
        <a:spcBef>
          <a:spcPts val="334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457200" y="1636776"/>
            <a:ext cx="9137904" cy="0"/>
          </a:xfrm>
          <a:custGeom>
            <a:avLst/>
            <a:gdLst/>
            <a:ahLst/>
            <a:cxnLst/>
            <a:rect l="l" t="t" r="r" b="b"/>
            <a:pathLst>
              <a:path w="9137904">
                <a:moveTo>
                  <a:pt x="0" y="0"/>
                </a:moveTo>
                <a:lnTo>
                  <a:pt x="9137904" y="0"/>
                </a:lnTo>
              </a:path>
            </a:pathLst>
          </a:custGeom>
          <a:ln w="7366">
            <a:solidFill>
              <a:srgbClr val="7C5F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7200" y="457200"/>
            <a:ext cx="9137904" cy="1176527"/>
          </a:xfrm>
          <a:prstGeom prst="rect">
            <a:avLst/>
          </a:prstGeom>
          <a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7200" y="1634489"/>
            <a:ext cx="9137904" cy="0"/>
          </a:xfrm>
          <a:custGeom>
            <a:avLst/>
            <a:gdLst/>
            <a:ahLst/>
            <a:cxnLst/>
            <a:rect l="l" t="t" r="r" b="b"/>
            <a:pathLst>
              <a:path w="9137904">
                <a:moveTo>
                  <a:pt x="0" y="0"/>
                </a:moveTo>
                <a:lnTo>
                  <a:pt x="9137904" y="0"/>
                </a:lnTo>
              </a:path>
            </a:pathLst>
          </a:custGeom>
          <a:ln w="11938">
            <a:solidFill>
              <a:srgbClr val="7C5F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24912" y="3499993"/>
            <a:ext cx="6481571" cy="25653"/>
          </a:xfrm>
          <a:custGeom>
            <a:avLst/>
            <a:gdLst/>
            <a:ahLst/>
            <a:cxnLst/>
            <a:rect l="l" t="t" r="r" b="b"/>
            <a:pathLst>
              <a:path w="6481571" h="25653">
                <a:moveTo>
                  <a:pt x="0" y="25653"/>
                </a:moveTo>
                <a:lnTo>
                  <a:pt x="6481571" y="25653"/>
                </a:lnTo>
                <a:lnTo>
                  <a:pt x="6481571" y="0"/>
                </a:lnTo>
                <a:lnTo>
                  <a:pt x="0" y="0"/>
                </a:lnTo>
                <a:lnTo>
                  <a:pt x="0" y="256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24912" y="3499993"/>
            <a:ext cx="6481571" cy="25653"/>
          </a:xfrm>
          <a:custGeom>
            <a:avLst/>
            <a:gdLst/>
            <a:ahLst/>
            <a:cxnLst/>
            <a:rect l="l" t="t" r="r" b="b"/>
            <a:pathLst>
              <a:path w="6481571" h="25653">
                <a:moveTo>
                  <a:pt x="0" y="25653"/>
                </a:moveTo>
                <a:lnTo>
                  <a:pt x="6481571" y="25653"/>
                </a:lnTo>
                <a:lnTo>
                  <a:pt x="6481571" y="0"/>
                </a:lnTo>
                <a:lnTo>
                  <a:pt x="0" y="0"/>
                </a:lnTo>
                <a:lnTo>
                  <a:pt x="0" y="256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7200" y="1640713"/>
            <a:ext cx="9137904" cy="27177"/>
          </a:xfrm>
          <a:custGeom>
            <a:avLst/>
            <a:gdLst/>
            <a:ahLst/>
            <a:cxnLst/>
            <a:rect l="l" t="t" r="r" b="b"/>
            <a:pathLst>
              <a:path w="9137904" h="27177">
                <a:moveTo>
                  <a:pt x="0" y="27177"/>
                </a:moveTo>
                <a:lnTo>
                  <a:pt x="9137904" y="27177"/>
                </a:lnTo>
                <a:lnTo>
                  <a:pt x="9137904" y="0"/>
                </a:lnTo>
                <a:lnTo>
                  <a:pt x="0" y="0"/>
                </a:lnTo>
                <a:lnTo>
                  <a:pt x="0" y="27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7200" y="1640713"/>
            <a:ext cx="9137904" cy="27177"/>
          </a:xfrm>
          <a:custGeom>
            <a:avLst/>
            <a:gdLst/>
            <a:ahLst/>
            <a:cxnLst/>
            <a:rect l="l" t="t" r="r" b="b"/>
            <a:pathLst>
              <a:path w="9137904" h="27177">
                <a:moveTo>
                  <a:pt x="0" y="27177"/>
                </a:moveTo>
                <a:lnTo>
                  <a:pt x="9137904" y="27177"/>
                </a:lnTo>
                <a:lnTo>
                  <a:pt x="9137904" y="0"/>
                </a:lnTo>
                <a:lnTo>
                  <a:pt x="0" y="0"/>
                </a:lnTo>
                <a:lnTo>
                  <a:pt x="0" y="27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30936" y="2634996"/>
            <a:ext cx="1851660" cy="1754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79212" y="895603"/>
            <a:ext cx="1611579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21" dirty="0" smtClean="0">
                <a:solidFill>
                  <a:srgbClr val="FFFF00"/>
                </a:solidFill>
                <a:latin typeface="Calibri"/>
                <a:cs typeface="Calibri"/>
              </a:rPr>
              <a:t>Matematika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88556" y="895603"/>
            <a:ext cx="912672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13" dirty="0" smtClean="0">
                <a:solidFill>
                  <a:srgbClr val="FFFF00"/>
                </a:solidFill>
                <a:latin typeface="Calibri"/>
                <a:cs typeface="Calibri"/>
              </a:rPr>
              <a:t>Sistem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98383" y="895603"/>
            <a:ext cx="1273251" cy="330200"/>
          </a:xfrm>
          <a:prstGeom prst="rect">
            <a:avLst/>
          </a:prstGeom>
        </p:spPr>
        <p:txBody>
          <a:bodyPr wrap="square" lIns="0" tIns="15875" rIns="0" bIns="0" rtlCol="0">
            <a:noAutofit/>
          </a:bodyPr>
          <a:lstStyle/>
          <a:p>
            <a:pPr marL="12700">
              <a:lnSpc>
                <a:spcPts val="2500"/>
              </a:lnSpc>
            </a:pPr>
            <a:r>
              <a:rPr sz="2400" spc="15" dirty="0" smtClean="0">
                <a:solidFill>
                  <a:srgbClr val="FFFF00"/>
                </a:solidFill>
                <a:latin typeface="Calibri"/>
                <a:cs typeface="Calibri"/>
              </a:rPr>
              <a:t>Informasi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83164" y="2977057"/>
            <a:ext cx="3724612" cy="584708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12" dirty="0" smtClean="0">
                <a:solidFill>
                  <a:srgbClr val="000099"/>
                </a:solidFill>
                <a:latin typeface="Calibri"/>
                <a:cs typeface="Calibri"/>
              </a:rPr>
              <a:t>PENDAHULUAN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48708" y="5003236"/>
            <a:ext cx="2336012" cy="203707"/>
          </a:xfrm>
          <a:prstGeom prst="rect">
            <a:avLst/>
          </a:prstGeom>
        </p:spPr>
        <p:txBody>
          <a:bodyPr wrap="square" lIns="0" tIns="9556" rIns="0" bIns="0" rtlCol="0">
            <a:noAutofit/>
          </a:bodyPr>
          <a:lstStyle/>
          <a:p>
            <a:pPr marL="12700">
              <a:lnSpc>
                <a:spcPts val="1505"/>
              </a:lnSpc>
            </a:pPr>
            <a:r>
              <a:rPr sz="1400" spc="4" dirty="0" smtClean="0">
                <a:solidFill>
                  <a:srgbClr val="FFFFFF"/>
                </a:solidFill>
                <a:latin typeface="Calibri"/>
                <a:cs typeface="Calibri"/>
              </a:rPr>
              <a:t>Pertemuan 1- Ganjil 2015-2016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8924" y="5782309"/>
            <a:ext cx="5480558" cy="713486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12776" marR="34289">
              <a:lnSpc>
                <a:spcPts val="1900"/>
              </a:lnSpc>
            </a:pPr>
            <a:r>
              <a:rPr sz="1800" spc="9" dirty="0" smtClean="0">
                <a:solidFill>
                  <a:srgbClr val="622422"/>
                </a:solidFill>
                <a:latin typeface="Calibri"/>
                <a:cs typeface="Calibri"/>
              </a:rPr>
              <a:t>Program Studi Sistem Informasi</a:t>
            </a:r>
            <a:endParaRPr sz="1800">
              <a:latin typeface="Calibri"/>
              <a:cs typeface="Calibri"/>
            </a:endParaRPr>
          </a:p>
          <a:p>
            <a:pPr marL="12776">
              <a:lnSpc>
                <a:spcPts val="2160"/>
              </a:lnSpc>
              <a:spcBef>
                <a:spcPts val="13"/>
              </a:spcBef>
            </a:pPr>
            <a:r>
              <a:rPr sz="1800" spc="10" dirty="0" smtClean="0">
                <a:solidFill>
                  <a:srgbClr val="622422"/>
                </a:solidFill>
                <a:latin typeface="Calibri"/>
                <a:cs typeface="Calibri"/>
              </a:rPr>
              <a:t>Fakultas Sains dan Teknologi UIN Sultan Syarif Kasim Riau</a:t>
            </a:r>
            <a:endParaRPr sz="1800">
              <a:latin typeface="Calibri"/>
              <a:cs typeface="Calibri"/>
            </a:endParaRPr>
          </a:p>
          <a:p>
            <a:pPr marL="12700" marR="34289">
              <a:lnSpc>
                <a:spcPts val="1460"/>
              </a:lnSpc>
            </a:pPr>
            <a:r>
              <a:rPr sz="1200" spc="8" dirty="0" smtClean="0">
                <a:latin typeface="Calibri"/>
                <a:cs typeface="Calibri"/>
              </a:rPr>
              <a:t>Jl. HR. Soebrantas No. 155 KM 18 Tampan Pekanbaru - Riau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69703" y="633713"/>
            <a:ext cx="396809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3" dirty="0" smtClean="0">
                <a:solidFill>
                  <a:srgbClr val="FFFFFF"/>
                </a:solidFill>
                <a:latin typeface="Calibri"/>
                <a:cs typeface="Calibri"/>
              </a:rPr>
              <a:t>Alasan belajar Madis/ MSI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0896" y="1785069"/>
            <a:ext cx="8097113" cy="394392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 marR="61714">
              <a:lnSpc>
                <a:spcPts val="3304"/>
              </a:lnSpc>
            </a:pPr>
            <a:r>
              <a:rPr sz="3200" spc="-5" dirty="0" smtClean="0">
                <a:solidFill>
                  <a:srgbClr val="030305"/>
                </a:solidFill>
                <a:latin typeface="Calibri"/>
                <a:cs typeface="Calibri"/>
              </a:rPr>
              <a:t>Matematika diskrit memberikan landasan</a:t>
            </a:r>
            <a:endParaRPr sz="3200">
              <a:latin typeface="Calibri"/>
              <a:cs typeface="Calibri"/>
            </a:endParaRPr>
          </a:p>
          <a:p>
            <a:pPr marL="12700" marR="61714">
              <a:lnSpc>
                <a:spcPts val="3840"/>
              </a:lnSpc>
              <a:spcBef>
                <a:spcPts val="26"/>
              </a:spcBef>
            </a:pPr>
            <a:r>
              <a:rPr sz="3200" spc="-3" dirty="0" smtClean="0">
                <a:solidFill>
                  <a:srgbClr val="030305"/>
                </a:solidFill>
                <a:latin typeface="Calibri"/>
                <a:cs typeface="Calibri"/>
              </a:rPr>
              <a:t>matematis untuk kuliah-kuliah lain di</a:t>
            </a:r>
            <a:endParaRPr sz="3200">
              <a:latin typeface="Calibri"/>
              <a:cs typeface="Calibri"/>
            </a:endParaRPr>
          </a:p>
          <a:p>
            <a:pPr marL="12700" marR="61714">
              <a:lnSpc>
                <a:spcPts val="3840"/>
              </a:lnSpc>
            </a:pPr>
            <a:r>
              <a:rPr sz="3200" spc="-8" dirty="0" smtClean="0">
                <a:solidFill>
                  <a:srgbClr val="030305"/>
                </a:solidFill>
                <a:latin typeface="Calibri"/>
                <a:cs typeface="Calibri"/>
              </a:rPr>
              <a:t>informatika, Ilmu Komputer dan Sistem</a:t>
            </a:r>
            <a:endParaRPr sz="3200">
              <a:latin typeface="Calibri"/>
              <a:cs typeface="Calibri"/>
            </a:endParaRPr>
          </a:p>
          <a:p>
            <a:pPr marL="12700" marR="61714">
              <a:lnSpc>
                <a:spcPts val="3840"/>
              </a:lnSpc>
            </a:pPr>
            <a:r>
              <a:rPr sz="3200" spc="-10" dirty="0" smtClean="0">
                <a:solidFill>
                  <a:srgbClr val="030305"/>
                </a:solidFill>
                <a:latin typeface="Calibri"/>
                <a:cs typeface="Calibri"/>
              </a:rPr>
              <a:t>Informasi.</a:t>
            </a:r>
            <a:endParaRPr sz="3200">
              <a:latin typeface="Calibri"/>
              <a:cs typeface="Calibri"/>
            </a:endParaRPr>
          </a:p>
          <a:p>
            <a:pPr marL="622248">
              <a:lnSpc>
                <a:spcPct val="99894"/>
              </a:lnSpc>
              <a:spcBef>
                <a:spcPts val="577"/>
              </a:spcBef>
            </a:pPr>
            <a:r>
              <a:rPr sz="3200" spc="-11" dirty="0" smtClean="0">
                <a:solidFill>
                  <a:srgbClr val="030305"/>
                </a:solidFill>
                <a:latin typeface="Calibri"/>
                <a:cs typeface="Calibri"/>
              </a:rPr>
              <a:t>Algoritma, struktur data, basis data, otomata dan teori bahasa formal, jaringan komputer, keamanan komputer, sistem operasi, teknik kompilasi, dsb.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69703" y="633713"/>
            <a:ext cx="2685045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3" dirty="0" smtClean="0">
                <a:solidFill>
                  <a:srgbClr val="FFFFFF"/>
                </a:solidFill>
                <a:latin typeface="Calibri"/>
                <a:cs typeface="Calibri"/>
              </a:rPr>
              <a:t>Dengan Demikian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70896" y="1861568"/>
            <a:ext cx="207814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5" dirty="0" smtClean="0">
                <a:solidFill>
                  <a:srgbClr val="030305"/>
                </a:solidFill>
                <a:latin typeface="Calibri"/>
                <a:cs typeface="Calibri"/>
              </a:rPr>
              <a:t>Matematika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56905" y="1861568"/>
            <a:ext cx="110790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" dirty="0" smtClean="0">
                <a:solidFill>
                  <a:srgbClr val="030305"/>
                </a:solidFill>
                <a:latin typeface="Calibri"/>
                <a:cs typeface="Calibri"/>
              </a:rPr>
              <a:t>diskrit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70404" y="1861568"/>
            <a:ext cx="119617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5" dirty="0" smtClean="0">
                <a:solidFill>
                  <a:srgbClr val="030305"/>
                </a:solidFill>
                <a:latin typeface="Calibri"/>
                <a:cs typeface="Calibri"/>
              </a:rPr>
              <a:t>adalah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72609" y="1861568"/>
            <a:ext cx="205680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3" dirty="0" smtClean="0">
                <a:solidFill>
                  <a:srgbClr val="030305"/>
                </a:solidFill>
                <a:latin typeface="Calibri"/>
                <a:cs typeface="Calibri"/>
              </a:rPr>
              <a:t>matematika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37459" y="1861568"/>
            <a:ext cx="864933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1" dirty="0" smtClean="0">
                <a:solidFill>
                  <a:srgbClr val="030305"/>
                </a:solidFill>
                <a:latin typeface="Calibri"/>
                <a:cs typeface="Calibri"/>
              </a:rPr>
              <a:t>yang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0896" y="2349044"/>
            <a:ext cx="2821891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3" dirty="0" smtClean="0">
                <a:solidFill>
                  <a:srgbClr val="030305"/>
                </a:solidFill>
                <a:latin typeface="Calibri"/>
                <a:cs typeface="Calibri"/>
              </a:rPr>
              <a:t>khas informatika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80444" y="2913042"/>
            <a:ext cx="484799" cy="432308"/>
          </a:xfrm>
          <a:prstGeom prst="rect">
            <a:avLst/>
          </a:prstGeom>
        </p:spPr>
        <p:txBody>
          <a:bodyPr wrap="square" lIns="0" tIns="21399" rIns="0" bIns="0" rtlCol="0">
            <a:noAutofit/>
          </a:bodyPr>
          <a:lstStyle/>
          <a:p>
            <a:pPr marL="12700">
              <a:lnSpc>
                <a:spcPts val="3370"/>
              </a:lnSpc>
            </a:pPr>
            <a:r>
              <a:rPr sz="3200" dirty="0" smtClean="0">
                <a:solidFill>
                  <a:srgbClr val="030305"/>
                </a:solidFill>
                <a:latin typeface="Wingdings"/>
                <a:cs typeface="Wingdings"/>
              </a:rPr>
              <a:t></a:t>
            </a:r>
            <a:endParaRPr sz="32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71175" y="2937433"/>
            <a:ext cx="2863088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23" dirty="0" smtClean="0">
                <a:solidFill>
                  <a:srgbClr val="030305"/>
                </a:solidFill>
                <a:latin typeface="Calibri"/>
                <a:cs typeface="Calibri"/>
              </a:rPr>
              <a:t>Matematika-nya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7842" y="2937433"/>
            <a:ext cx="105255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10" dirty="0" smtClean="0">
                <a:solidFill>
                  <a:srgbClr val="030305"/>
                </a:solidFill>
                <a:latin typeface="Calibri"/>
                <a:cs typeface="Calibri"/>
              </a:rPr>
              <a:t>orang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93768" y="2937433"/>
            <a:ext cx="215800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25" dirty="0" smtClean="0">
                <a:solidFill>
                  <a:srgbClr val="030305"/>
                </a:solidFill>
                <a:latin typeface="Calibri"/>
                <a:cs typeface="Calibri"/>
              </a:rPr>
              <a:t>Informatika.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4412" y="6921500"/>
            <a:ext cx="202793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/>
          <p:nvPr/>
        </p:nvSpPr>
        <p:spPr>
          <a:xfrm>
            <a:off x="457200" y="228600"/>
            <a:ext cx="9128760" cy="746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869703" y="633713"/>
            <a:ext cx="5834811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4" dirty="0" smtClean="0">
                <a:solidFill>
                  <a:srgbClr val="FFFFFF"/>
                </a:solidFill>
                <a:latin typeface="Calibri"/>
                <a:cs typeface="Calibri"/>
              </a:rPr>
              <a:t>Contoh persoalan di dalam Madis/ MSI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70864" y="1316989"/>
            <a:ext cx="371728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1.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85976" y="1316989"/>
            <a:ext cx="1168781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1" dirty="0" smtClean="0">
                <a:solidFill>
                  <a:srgbClr val="030305"/>
                </a:solidFill>
                <a:latin typeface="Calibri"/>
                <a:cs typeface="Calibri"/>
              </a:rPr>
              <a:t>Berapa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855468" y="1316989"/>
            <a:ext cx="1179067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9" dirty="0" smtClean="0">
                <a:solidFill>
                  <a:srgbClr val="030305"/>
                </a:solidFill>
                <a:latin typeface="Calibri"/>
                <a:cs typeface="Calibri"/>
              </a:rPr>
              <a:t>banyak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135628" y="1316989"/>
            <a:ext cx="2158618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0" dirty="0" smtClean="0">
                <a:solidFill>
                  <a:srgbClr val="030305"/>
                </a:solidFill>
                <a:latin typeface="Calibri"/>
                <a:cs typeface="Calibri"/>
              </a:rPr>
              <a:t>kemungkinan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94195" y="1316989"/>
            <a:ext cx="1147826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jumlah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39304" y="1316989"/>
            <a:ext cx="1560067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4" dirty="0" smtClean="0">
                <a:solidFill>
                  <a:srgbClr val="030305"/>
                </a:solidFill>
                <a:latin typeface="Calibri"/>
                <a:cs typeface="Calibri"/>
              </a:rPr>
              <a:t>password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85976" y="1682750"/>
            <a:ext cx="5371973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7" dirty="0" smtClean="0">
                <a:solidFill>
                  <a:srgbClr val="030305"/>
                </a:solidFill>
                <a:latin typeface="Calibri"/>
                <a:cs typeface="Calibri"/>
              </a:rPr>
              <a:t>yang dapat dibuat dari 8 karakter?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70864" y="2139950"/>
            <a:ext cx="371728" cy="8636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2.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600"/>
              </a:lnSpc>
              <a:spcBef>
                <a:spcPts val="25"/>
              </a:spcBef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3.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85976" y="2139950"/>
            <a:ext cx="7472045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3" dirty="0" smtClean="0">
                <a:solidFill>
                  <a:srgbClr val="030305"/>
                </a:solidFill>
                <a:latin typeface="Calibri"/>
                <a:cs typeface="Calibri"/>
              </a:rPr>
              <a:t>Bagaimana nomor ISBN sebuah buku divalidasi?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85976" y="2597150"/>
            <a:ext cx="1168781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1" dirty="0" smtClean="0">
                <a:solidFill>
                  <a:srgbClr val="030305"/>
                </a:solidFill>
                <a:latin typeface="Calibri"/>
                <a:cs typeface="Calibri"/>
              </a:rPr>
              <a:t>Berapa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32608" y="2597150"/>
            <a:ext cx="1179067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9" dirty="0" smtClean="0">
                <a:solidFill>
                  <a:srgbClr val="030305"/>
                </a:solidFill>
                <a:latin typeface="Calibri"/>
                <a:cs typeface="Calibri"/>
              </a:rPr>
              <a:t>banyak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89908" y="2597150"/>
            <a:ext cx="961898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string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29276" y="2597150"/>
            <a:ext cx="890651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2" dirty="0" smtClean="0">
                <a:solidFill>
                  <a:srgbClr val="030305"/>
                </a:solidFill>
                <a:latin typeface="Calibri"/>
                <a:cs typeface="Calibri"/>
              </a:rPr>
              <a:t>biner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97016" y="2597150"/>
            <a:ext cx="810641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2" dirty="0" smtClean="0">
                <a:solidFill>
                  <a:srgbClr val="030305"/>
                </a:solidFill>
                <a:latin typeface="Calibri"/>
                <a:cs typeface="Calibri"/>
              </a:rPr>
              <a:t>yang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85508" y="2597150"/>
            <a:ext cx="1859152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10" dirty="0" smtClean="0">
                <a:solidFill>
                  <a:srgbClr val="030305"/>
                </a:solidFill>
                <a:latin typeface="Calibri"/>
                <a:cs typeface="Calibri"/>
              </a:rPr>
              <a:t>panjangnya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22512" y="2597150"/>
            <a:ext cx="275717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8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85976" y="2962910"/>
            <a:ext cx="6577457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spc="-5" dirty="0" smtClean="0">
                <a:solidFill>
                  <a:srgbClr val="030305"/>
                </a:solidFill>
                <a:latin typeface="Calibri"/>
                <a:cs typeface="Calibri"/>
              </a:rPr>
              <a:t>bit yang mempunyai bit 1 sejumlah ganjil?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70864" y="3420109"/>
            <a:ext cx="371728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4.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85976" y="3420111"/>
            <a:ext cx="10606024" cy="822960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 algn="just">
              <a:lnSpc>
                <a:spcPts val="3662"/>
              </a:lnSpc>
            </a:pPr>
            <a:r>
              <a:rPr sz="3000" spc="-6" dirty="0" smtClean="0">
                <a:solidFill>
                  <a:srgbClr val="030305"/>
                </a:solidFill>
                <a:latin typeface="Calibri"/>
                <a:cs typeface="Calibri"/>
              </a:rPr>
              <a:t>Bagaimana menentukan lintasan terpendek dari </a:t>
            </a:r>
            <a:endParaRPr sz="3000" dirty="0">
              <a:latin typeface="Calibri"/>
              <a:cs typeface="Calibri"/>
            </a:endParaRPr>
          </a:p>
          <a:p>
            <a:pPr marL="12700" algn="just">
              <a:lnSpc>
                <a:spcPts val="3662"/>
              </a:lnSpc>
            </a:pPr>
            <a:r>
              <a:rPr sz="3000" spc="-14" dirty="0" smtClean="0">
                <a:solidFill>
                  <a:srgbClr val="030305"/>
                </a:solidFill>
                <a:latin typeface="Calibri"/>
                <a:cs typeface="Calibri"/>
              </a:rPr>
              <a:t>satu kota a ke kota b?</a:t>
            </a:r>
            <a:endParaRPr sz="3000" dirty="0">
              <a:latin typeface="Calibri"/>
              <a:cs typeface="Calibri"/>
            </a:endParaRPr>
          </a:p>
          <a:p>
            <a:pPr marL="12700" marR="1523" algn="just">
              <a:lnSpc>
                <a:spcPts val="3847"/>
              </a:lnSpc>
            </a:pPr>
            <a:r>
              <a:rPr sz="3000" dirty="0" err="1" smtClean="0">
                <a:solidFill>
                  <a:srgbClr val="030305"/>
                </a:solidFill>
                <a:latin typeface="Calibri"/>
                <a:cs typeface="Calibri"/>
              </a:rPr>
              <a:t>Bu</a:t>
            </a:r>
            <a:r>
              <a:rPr sz="3000" spc="-9" dirty="0" err="1" smtClean="0">
                <a:solidFill>
                  <a:srgbClr val="030305"/>
                </a:solidFill>
                <a:latin typeface="Calibri"/>
                <a:cs typeface="Calibri"/>
              </a:rPr>
              <a:t>k</a:t>
            </a:r>
            <a:r>
              <a:rPr sz="3000" spc="0" dirty="0" err="1" smtClean="0">
                <a:solidFill>
                  <a:srgbClr val="030305"/>
                </a:solidFill>
                <a:latin typeface="Calibri"/>
                <a:cs typeface="Calibri"/>
              </a:rPr>
              <a:t>ti</a:t>
            </a:r>
            <a:r>
              <a:rPr sz="3000" spc="-44" dirty="0" err="1" smtClean="0">
                <a:solidFill>
                  <a:srgbClr val="030305"/>
                </a:solidFill>
                <a:latin typeface="Calibri"/>
                <a:cs typeface="Calibri"/>
              </a:rPr>
              <a:t>k</a:t>
            </a:r>
            <a:r>
              <a:rPr sz="3000" spc="0" dirty="0" err="1" smtClean="0">
                <a:solidFill>
                  <a:srgbClr val="030305"/>
                </a:solidFill>
                <a:latin typeface="Calibri"/>
                <a:cs typeface="Calibri"/>
              </a:rPr>
              <a:t>an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ba</a:t>
            </a:r>
            <a:r>
              <a:rPr sz="3000" spc="-25" dirty="0" smtClean="0">
                <a:solidFill>
                  <a:srgbClr val="030305"/>
                </a:solidFill>
                <a:latin typeface="Calibri"/>
                <a:cs typeface="Calibri"/>
              </a:rPr>
              <a:t>h</a:t>
            </a:r>
            <a:r>
              <a:rPr sz="3000" spc="-34" dirty="0" smtClean="0">
                <a:solidFill>
                  <a:srgbClr val="030305"/>
                </a:solidFill>
                <a:latin typeface="Calibri"/>
                <a:cs typeface="Calibri"/>
              </a:rPr>
              <a:t>w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a</a:t>
            </a:r>
            <a:r>
              <a:rPr sz="3000" spc="34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p</a:t>
            </a:r>
            <a:r>
              <a:rPr sz="3000" spc="-9" dirty="0" smtClean="0">
                <a:solidFill>
                  <a:srgbClr val="030305"/>
                </a:solidFill>
                <a:latin typeface="Calibri"/>
                <a:cs typeface="Calibri"/>
              </a:rPr>
              <a:t>e</a:t>
            </a:r>
            <a:r>
              <a:rPr sz="3000" spc="-64" dirty="0" smtClean="0">
                <a:solidFill>
                  <a:srgbClr val="030305"/>
                </a:solidFill>
                <a:latin typeface="Calibri"/>
                <a:cs typeface="Calibri"/>
              </a:rPr>
              <a:t>r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ang</a:t>
            </a:r>
            <a:r>
              <a:rPr sz="3000" spc="-89" dirty="0" smtClean="0">
                <a:solidFill>
                  <a:srgbClr val="030305"/>
                </a:solidFill>
                <a:latin typeface="Calibri"/>
                <a:cs typeface="Calibri"/>
              </a:rPr>
              <a:t>k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o</a:t>
            </a:r>
            <a:r>
              <a:rPr sz="3000" spc="19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s</a:t>
            </a:r>
            <a:r>
              <a:rPr sz="3000" spc="-14" dirty="0" smtClean="0">
                <a:solidFill>
                  <a:srgbClr val="030305"/>
                </a:solidFill>
                <a:latin typeface="Calibri"/>
                <a:cs typeface="Calibri"/>
              </a:rPr>
              <a:t>e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ni</a:t>
            </a:r>
            <a:r>
              <a:rPr sz="3000" spc="-9" dirty="0" smtClean="0">
                <a:solidFill>
                  <a:srgbClr val="030305"/>
                </a:solidFill>
                <a:latin typeface="Calibri"/>
                <a:cs typeface="Calibri"/>
              </a:rPr>
              <a:t>l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ai</a:t>
            </a:r>
            <a:r>
              <a:rPr sz="3000" spc="29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n</a:t>
            </a:r>
            <a:r>
              <a:rPr sz="3000" spc="-22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-9" dirty="0" smtClean="0">
                <a:solidFill>
                  <a:srgbClr val="030305"/>
                </a:solidFill>
                <a:latin typeface="Calibri"/>
                <a:cs typeface="Calibri"/>
              </a:rPr>
              <a:t>(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n</a:t>
            </a:r>
            <a:r>
              <a:rPr lang="en-US" sz="3000" spc="-37" dirty="0" smtClean="0">
                <a:solidFill>
                  <a:srgbClr val="030305"/>
                </a:solidFill>
                <a:latin typeface="Calibri"/>
                <a:cs typeface="Calibri"/>
              </a:rPr>
              <a:t>≥</a:t>
            </a:r>
            <a:r>
              <a:rPr sz="3000" spc="-115" dirty="0" smtClean="0">
                <a:solidFill>
                  <a:srgbClr val="030305"/>
                </a:solidFill>
                <a:latin typeface="Segoe MDL2 Assets"/>
                <a:cs typeface="Segoe MDL2 Assets"/>
              </a:rPr>
              <a:t> </a:t>
            </a:r>
            <a:r>
              <a:rPr sz="3000" spc="4" dirty="0" smtClean="0">
                <a:solidFill>
                  <a:srgbClr val="030305"/>
                </a:solidFill>
                <a:latin typeface="Calibri"/>
                <a:cs typeface="Calibri"/>
              </a:rPr>
              <a:t>8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)</a:t>
            </a:r>
            <a:r>
              <a:rPr sz="3000" spc="34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r</a:t>
            </a:r>
            <a:r>
              <a:rPr sz="3000" spc="-4" dirty="0" smtClean="0">
                <a:solidFill>
                  <a:srgbClr val="030305"/>
                </a:solidFill>
                <a:latin typeface="Calibri"/>
                <a:cs typeface="Calibri"/>
              </a:rPr>
              <a:t>u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piah </a:t>
            </a:r>
            <a:endParaRPr sz="3000" dirty="0">
              <a:latin typeface="Calibri"/>
              <a:cs typeface="Calibri"/>
            </a:endParaRPr>
          </a:p>
          <a:p>
            <a:pPr marL="12700" marR="1523" algn="just">
              <a:lnSpc>
                <a:spcPts val="3662"/>
              </a:lnSpc>
            </a:pPr>
            <a:r>
              <a:rPr sz="3000" spc="-7" dirty="0" smtClean="0">
                <a:solidFill>
                  <a:srgbClr val="030305"/>
                </a:solidFill>
                <a:latin typeface="Calibri"/>
                <a:cs typeface="Calibri"/>
              </a:rPr>
              <a:t>dapat menggunakan hanya perangko 3 rupiah </a:t>
            </a:r>
            <a:endParaRPr sz="3000" dirty="0">
              <a:latin typeface="Calibri"/>
              <a:cs typeface="Calibri"/>
            </a:endParaRPr>
          </a:p>
          <a:p>
            <a:pPr marL="12700" marR="1523" algn="just">
              <a:lnSpc>
                <a:spcPts val="3662"/>
              </a:lnSpc>
            </a:pP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dan 5 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rupiah</a:t>
            </a:r>
            <a:r>
              <a:rPr lang="en-US" sz="3000" spc="0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r>
              <a:rPr lang="en-US" sz="3000" spc="0" dirty="0" err="1" smtClean="0">
                <a:solidFill>
                  <a:srgbClr val="030305"/>
                </a:solidFill>
                <a:latin typeface="Calibri"/>
                <a:cs typeface="Calibri"/>
              </a:rPr>
              <a:t>saja</a:t>
            </a:r>
            <a:r>
              <a:rPr sz="3000" spc="0" dirty="0" smtClean="0">
                <a:solidFill>
                  <a:srgbClr val="030305"/>
                </a:solidFill>
                <a:latin typeface="Calibri"/>
                <a:cs typeface="Calibri"/>
              </a:rPr>
              <a:t> </a:t>
            </a:r>
            <a:endParaRPr lang="en-US" sz="3000" spc="0" dirty="0" smtClean="0">
              <a:solidFill>
                <a:srgbClr val="030305"/>
              </a:solidFill>
              <a:latin typeface="Calibri"/>
              <a:cs typeface="Calibri"/>
            </a:endParaRPr>
          </a:p>
          <a:p>
            <a:pPr marL="12700" marR="1523" algn="just">
              <a:lnSpc>
                <a:spcPts val="3662"/>
              </a:lnSpc>
            </a:pPr>
            <a:r>
              <a:rPr lang="en-US" sz="3000" dirty="0" err="1" smtClean="0">
                <a:latin typeface="Calibri"/>
                <a:cs typeface="Calibri"/>
              </a:rPr>
              <a:t>Diberikan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dua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buah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algoritm</a:t>
            </a:r>
            <a:r>
              <a:rPr lang="en-US" sz="3000" dirty="0" err="1" smtClean="0">
                <a:latin typeface="Calibri"/>
                <a:cs typeface="Calibri"/>
              </a:rPr>
              <a:t>a</a:t>
            </a:r>
            <a:r>
              <a:rPr lang="en-US" sz="3000" dirty="0" smtClean="0">
                <a:latin typeface="Calibri"/>
                <a:cs typeface="Calibri"/>
              </a:rPr>
              <a:t> yang </a:t>
            </a:r>
            <a:r>
              <a:rPr lang="en-US" sz="3000" dirty="0" err="1" smtClean="0">
                <a:latin typeface="Calibri"/>
                <a:cs typeface="Calibri"/>
              </a:rPr>
              <a:t>berbeda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untuk</a:t>
            </a:r>
            <a:endParaRPr lang="en-US" sz="3000" dirty="0" smtClean="0">
              <a:latin typeface="Calibri"/>
              <a:cs typeface="Calibri"/>
            </a:endParaRPr>
          </a:p>
          <a:p>
            <a:pPr marL="12700" marR="1523" algn="just">
              <a:lnSpc>
                <a:spcPts val="3662"/>
              </a:lnSpc>
            </a:pPr>
            <a:r>
              <a:rPr lang="en-US" sz="3000" dirty="0" err="1" smtClean="0">
                <a:latin typeface="Calibri"/>
                <a:cs typeface="Calibri"/>
              </a:rPr>
              <a:t>Menyelesaikan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sebuah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persoalan</a:t>
            </a:r>
            <a:r>
              <a:rPr lang="en-US" sz="3000" dirty="0" smtClean="0">
                <a:latin typeface="Calibri"/>
                <a:cs typeface="Calibri"/>
              </a:rPr>
              <a:t>, </a:t>
            </a:r>
            <a:r>
              <a:rPr lang="en-US" sz="3000" dirty="0" err="1" smtClean="0">
                <a:latin typeface="Calibri"/>
                <a:cs typeface="Calibri"/>
              </a:rPr>
              <a:t>bagaimana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</a:p>
          <a:p>
            <a:pPr marL="12700" marR="1523" algn="just">
              <a:lnSpc>
                <a:spcPts val="3662"/>
              </a:lnSpc>
            </a:pPr>
            <a:r>
              <a:rPr lang="en-US" sz="3000" dirty="0" err="1" smtClean="0">
                <a:latin typeface="Calibri"/>
                <a:cs typeface="Calibri"/>
              </a:rPr>
              <a:t>Menentukan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lang="en-US" sz="3000" dirty="0" err="1" smtClean="0">
                <a:latin typeface="Calibri"/>
                <a:cs typeface="Calibri"/>
              </a:rPr>
              <a:t>algoritma</a:t>
            </a:r>
            <a:r>
              <a:rPr lang="en-US" sz="3000" dirty="0" smtClean="0">
                <a:latin typeface="Calibri"/>
                <a:cs typeface="Calibri"/>
              </a:rPr>
              <a:t> yang </a:t>
            </a:r>
            <a:r>
              <a:rPr lang="en-US" sz="3000" dirty="0" err="1" smtClean="0">
                <a:latin typeface="Calibri"/>
                <a:cs typeface="Calibri"/>
              </a:rPr>
              <a:t>terbaik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70864" y="4243070"/>
            <a:ext cx="371728" cy="86233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ct val="1500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5</a:t>
            </a: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0864" y="5431790"/>
            <a:ext cx="371728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endParaRPr lang="en-US" sz="3000" dirty="0" smtClean="0">
              <a:solidFill>
                <a:srgbClr val="030305"/>
              </a:solidFill>
              <a:latin typeface="Calibri"/>
              <a:cs typeface="Calibri"/>
            </a:endParaRPr>
          </a:p>
          <a:p>
            <a:pPr marL="12700">
              <a:lnSpc>
                <a:spcPts val="3100"/>
              </a:lnSpc>
            </a:pP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6</a:t>
            </a:r>
            <a:r>
              <a:rPr sz="3000" dirty="0" smtClean="0">
                <a:solidFill>
                  <a:srgbClr val="030305"/>
                </a:solidFill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85975" y="5431790"/>
            <a:ext cx="4385563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endParaRPr lang="en-US" sz="3000" spc="-6" dirty="0" smtClean="0">
              <a:solidFill>
                <a:srgbClr val="030305"/>
              </a:solidFill>
              <a:latin typeface="Calibri"/>
              <a:cs typeface="Calibri"/>
            </a:endParaRPr>
          </a:p>
          <a:p>
            <a:pPr marL="12700">
              <a:lnSpc>
                <a:spcPts val="3100"/>
              </a:lnSpc>
            </a:pPr>
            <a:endParaRPr sz="3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44900" y="5431790"/>
            <a:ext cx="665099" cy="406400"/>
          </a:xfrm>
          <a:prstGeom prst="rect">
            <a:avLst/>
          </a:prstGeom>
        </p:spPr>
        <p:txBody>
          <a:bodyPr wrap="square" lIns="0" tIns="19685" rIns="0" bIns="0" rtlCol="0">
            <a:noAutofit/>
          </a:bodyPr>
          <a:lstStyle/>
          <a:p>
            <a:pPr marL="12700">
              <a:lnSpc>
                <a:spcPts val="3100"/>
              </a:lnSpc>
            </a:pPr>
            <a:endParaRPr lang="en-US" sz="3000" dirty="0" smtClean="0">
              <a:solidFill>
                <a:srgbClr val="030305"/>
              </a:solidFill>
              <a:latin typeface="Calibri"/>
              <a:cs typeface="Calibri"/>
            </a:endParaRPr>
          </a:p>
          <a:p>
            <a:pPr marL="12700">
              <a:lnSpc>
                <a:spcPts val="3100"/>
              </a:lnSpc>
            </a:pPr>
            <a:endParaRPr sz="3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4412" y="6921500"/>
            <a:ext cx="202793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69703" y="633713"/>
            <a:ext cx="3048298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0" dirty="0" smtClean="0">
                <a:solidFill>
                  <a:srgbClr val="FFFFFF"/>
                </a:solidFill>
                <a:latin typeface="Calibri"/>
                <a:cs typeface="Calibri"/>
              </a:rPr>
              <a:t>Moral of this story…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0896" y="1861568"/>
            <a:ext cx="8107200" cy="1895142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 marR="61036">
              <a:lnSpc>
                <a:spcPts val="3304"/>
              </a:lnSpc>
            </a:pPr>
            <a:r>
              <a:rPr sz="3200" spc="-10" dirty="0" smtClean="0">
                <a:latin typeface="Calibri"/>
                <a:cs typeface="Calibri"/>
              </a:rPr>
              <a:t>Mahasiswa informatika atau Sistem Informasi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  <a:spcBef>
                <a:spcPts val="26"/>
              </a:spcBef>
            </a:pPr>
            <a:r>
              <a:rPr sz="3200" spc="-1" dirty="0" smtClean="0">
                <a:latin typeface="Calibri"/>
                <a:cs typeface="Calibri"/>
              </a:rPr>
              <a:t>harus memiliki pemahaman yang kuat dalam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</a:pPr>
            <a:r>
              <a:rPr sz="3200" spc="-5" dirty="0" smtClean="0">
                <a:latin typeface="Calibri"/>
                <a:cs typeface="Calibri"/>
              </a:rPr>
              <a:t>Matematika Diskrit, agar tidak mendapat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40"/>
              </a:lnSpc>
            </a:pPr>
            <a:r>
              <a:rPr sz="3200" spc="-5" dirty="0" smtClean="0">
                <a:latin typeface="Calibri"/>
                <a:cs typeface="Calibri"/>
              </a:rPr>
              <a:t>kesulitan dalam memahami kuliah-kuliah lainnya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0896" y="3812285"/>
            <a:ext cx="39324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dirty="0" smtClean="0">
                <a:latin typeface="Calibri"/>
                <a:cs typeface="Calibri"/>
              </a:rPr>
              <a:t>di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70072" y="3812285"/>
            <a:ext cx="197755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8" dirty="0" smtClean="0">
                <a:latin typeface="Calibri"/>
                <a:cs typeface="Calibri"/>
              </a:rPr>
              <a:t>informatika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59039" y="3812285"/>
            <a:ext cx="1460093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0" dirty="0" smtClean="0">
                <a:latin typeface="Calibri"/>
                <a:cs typeface="Calibri"/>
              </a:rPr>
              <a:t>maupun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29604" y="3812285"/>
            <a:ext cx="39324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dirty="0" smtClean="0">
                <a:latin typeface="Calibri"/>
                <a:cs typeface="Calibri"/>
              </a:rPr>
              <a:t>di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8781" y="3812285"/>
            <a:ext cx="1179599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2" dirty="0" smtClean="0">
                <a:latin typeface="Calibri"/>
                <a:cs typeface="Calibri"/>
              </a:rPr>
              <a:t>Sistem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16138" y="3812285"/>
            <a:ext cx="1743365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0" dirty="0" smtClean="0">
                <a:latin typeface="Calibri"/>
                <a:cs typeface="Calibri"/>
              </a:rPr>
              <a:t>Informasi.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4412" y="6921500"/>
            <a:ext cx="202793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637032" y="3095244"/>
            <a:ext cx="8785860" cy="1143000"/>
          </a:xfrm>
          <a:prstGeom prst="rect">
            <a:avLst/>
          </a:prstGeom>
        </p:spPr>
        <p:txBody>
          <a:bodyPr wrap="square" lIns="0" tIns="32448" rIns="0" bIns="0" rtlCol="0">
            <a:noAutofit/>
          </a:bodyPr>
          <a:lstStyle/>
          <a:p>
            <a:pPr marL="3674837" marR="3216526" algn="ctr">
              <a:lnSpc>
                <a:spcPts val="5110"/>
              </a:lnSpc>
            </a:pPr>
            <a:r>
              <a:rPr sz="4400" spc="26" dirty="0" smtClean="0">
                <a:latin typeface="Calibri"/>
                <a:cs typeface="Calibri"/>
              </a:rPr>
              <a:t>SELESAI</a:t>
            </a:r>
            <a:endParaRPr sz="4400">
              <a:latin typeface="Calibri"/>
              <a:cs typeface="Calibri"/>
            </a:endParaRPr>
          </a:p>
          <a:p>
            <a:pPr marL="3635163" marR="3177644" algn="ctr">
              <a:lnSpc>
                <a:spcPts val="3379"/>
              </a:lnSpc>
            </a:pPr>
            <a:r>
              <a:rPr sz="2800" spc="18" dirty="0" smtClean="0">
                <a:latin typeface="Calibri"/>
                <a:cs typeface="Calibri"/>
              </a:rPr>
              <a:t>Next : Logika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637012" y="4238244"/>
            <a:ext cx="8804167" cy="18280"/>
          </a:xfrm>
          <a:custGeom>
            <a:avLst/>
            <a:gdLst/>
            <a:ahLst/>
            <a:cxnLst/>
            <a:rect l="l" t="t" r="r" b="b"/>
            <a:pathLst>
              <a:path w="8804167" h="18280">
                <a:moveTo>
                  <a:pt x="0" y="18280"/>
                </a:moveTo>
                <a:lnTo>
                  <a:pt x="8786449" y="18280"/>
                </a:lnTo>
                <a:lnTo>
                  <a:pt x="8798361" y="13317"/>
                </a:lnTo>
                <a:lnTo>
                  <a:pt x="8799196" y="12969"/>
                </a:lnTo>
                <a:lnTo>
                  <a:pt x="8803948" y="570"/>
                </a:lnTo>
                <a:lnTo>
                  <a:pt x="8804167" y="0"/>
                </a:lnTo>
                <a:lnTo>
                  <a:pt x="19" y="0"/>
                </a:lnTo>
                <a:lnTo>
                  <a:pt x="0" y="182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8744" y="3075522"/>
            <a:ext cx="8822436" cy="1181002"/>
          </a:xfrm>
          <a:custGeom>
            <a:avLst/>
            <a:gdLst/>
            <a:ahLst/>
            <a:cxnLst/>
            <a:rect l="l" t="t" r="r" b="b"/>
            <a:pathLst>
              <a:path w="8822436" h="1181002">
                <a:moveTo>
                  <a:pt x="18287" y="19721"/>
                </a:moveTo>
                <a:lnTo>
                  <a:pt x="8804148" y="19721"/>
                </a:lnTo>
                <a:lnTo>
                  <a:pt x="8804148" y="1162721"/>
                </a:lnTo>
                <a:lnTo>
                  <a:pt x="8822436" y="1162721"/>
                </a:lnTo>
                <a:lnTo>
                  <a:pt x="8822360" y="17883"/>
                </a:lnTo>
                <a:lnTo>
                  <a:pt x="8817275" y="6457"/>
                </a:lnTo>
                <a:lnTo>
                  <a:pt x="8816716" y="5199"/>
                </a:lnTo>
                <a:lnTo>
                  <a:pt x="8804363" y="0"/>
                </a:lnTo>
                <a:lnTo>
                  <a:pt x="16465" y="0"/>
                </a:lnTo>
                <a:lnTo>
                  <a:pt x="6906" y="5199"/>
                </a:lnTo>
                <a:lnTo>
                  <a:pt x="4594" y="6457"/>
                </a:lnTo>
                <a:lnTo>
                  <a:pt x="636" y="17883"/>
                </a:lnTo>
                <a:lnTo>
                  <a:pt x="0" y="19721"/>
                </a:lnTo>
                <a:lnTo>
                  <a:pt x="7" y="1163291"/>
                </a:lnTo>
                <a:lnTo>
                  <a:pt x="5173" y="1175690"/>
                </a:lnTo>
                <a:lnTo>
                  <a:pt x="5318" y="1176038"/>
                </a:lnTo>
                <a:lnTo>
                  <a:pt x="18268" y="1181002"/>
                </a:lnTo>
                <a:lnTo>
                  <a:pt x="18287" y="197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7032" y="3095244"/>
            <a:ext cx="8785860" cy="1143000"/>
          </a:xfrm>
          <a:custGeom>
            <a:avLst/>
            <a:gdLst/>
            <a:ahLst/>
            <a:cxnLst/>
            <a:rect l="l" t="t" r="r" b="b"/>
            <a:pathLst>
              <a:path w="8785860" h="1143000">
                <a:moveTo>
                  <a:pt x="0" y="0"/>
                </a:moveTo>
                <a:lnTo>
                  <a:pt x="0" y="1143000"/>
                </a:lnTo>
                <a:lnTo>
                  <a:pt x="8785860" y="1143000"/>
                </a:lnTo>
                <a:lnTo>
                  <a:pt x="8785860" y="0"/>
                </a:lnTo>
                <a:lnTo>
                  <a:pt x="0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5400" dirty="0" smtClean="0"/>
              <a:t>TERIMA KASIH</a:t>
            </a:r>
            <a:endParaRPr sz="5400" dirty="0"/>
          </a:p>
        </p:txBody>
      </p:sp>
      <p:sp>
        <p:nvSpPr>
          <p:cNvPr id="10" name="object 10"/>
          <p:cNvSpPr/>
          <p:nvPr/>
        </p:nvSpPr>
        <p:spPr>
          <a:xfrm>
            <a:off x="618744" y="3075432"/>
            <a:ext cx="8804718" cy="1181100"/>
          </a:xfrm>
          <a:custGeom>
            <a:avLst/>
            <a:gdLst/>
            <a:ahLst/>
            <a:cxnLst/>
            <a:rect l="l" t="t" r="r" b="b"/>
            <a:pathLst>
              <a:path w="8804718" h="1181100">
                <a:moveTo>
                  <a:pt x="18287" y="1143000"/>
                </a:moveTo>
                <a:lnTo>
                  <a:pt x="18287" y="38100"/>
                </a:lnTo>
                <a:lnTo>
                  <a:pt x="38100" y="19812"/>
                </a:lnTo>
                <a:lnTo>
                  <a:pt x="8784336" y="19812"/>
                </a:lnTo>
                <a:lnTo>
                  <a:pt x="8804148" y="0"/>
                </a:lnTo>
                <a:lnTo>
                  <a:pt x="18287" y="0"/>
                </a:lnTo>
                <a:lnTo>
                  <a:pt x="18287" y="1143000"/>
                </a:lnTo>
                <a:close/>
              </a:path>
              <a:path w="8804718" h="1181100">
                <a:moveTo>
                  <a:pt x="8804148" y="1143000"/>
                </a:moveTo>
                <a:lnTo>
                  <a:pt x="8784336" y="1162812"/>
                </a:lnTo>
                <a:lnTo>
                  <a:pt x="8804148" y="1181100"/>
                </a:lnTo>
                <a:lnTo>
                  <a:pt x="8804718" y="1181092"/>
                </a:lnTo>
                <a:lnTo>
                  <a:pt x="8804148" y="38100"/>
                </a:lnTo>
                <a:lnTo>
                  <a:pt x="8804148" y="1143000"/>
                </a:lnTo>
                <a:close/>
              </a:path>
              <a:path w="8804718" h="1181100">
                <a:moveTo>
                  <a:pt x="8822436" y="1162812"/>
                </a:moveTo>
                <a:lnTo>
                  <a:pt x="8822360" y="17974"/>
                </a:lnTo>
                <a:lnTo>
                  <a:pt x="8816716" y="5289"/>
                </a:lnTo>
                <a:lnTo>
                  <a:pt x="8804148" y="0"/>
                </a:lnTo>
                <a:lnTo>
                  <a:pt x="8784336" y="19812"/>
                </a:lnTo>
                <a:lnTo>
                  <a:pt x="38100" y="19812"/>
                </a:lnTo>
                <a:lnTo>
                  <a:pt x="18287" y="38100"/>
                </a:lnTo>
                <a:lnTo>
                  <a:pt x="18287" y="1143000"/>
                </a:lnTo>
                <a:lnTo>
                  <a:pt x="18287" y="0"/>
                </a:lnTo>
                <a:lnTo>
                  <a:pt x="16465" y="90"/>
                </a:lnTo>
                <a:lnTo>
                  <a:pt x="4594" y="6547"/>
                </a:lnTo>
                <a:lnTo>
                  <a:pt x="0" y="19812"/>
                </a:lnTo>
                <a:lnTo>
                  <a:pt x="7" y="1163382"/>
                </a:lnTo>
                <a:lnTo>
                  <a:pt x="5318" y="1176129"/>
                </a:lnTo>
                <a:lnTo>
                  <a:pt x="18287" y="1181100"/>
                </a:lnTo>
                <a:lnTo>
                  <a:pt x="8804148" y="1181100"/>
                </a:lnTo>
                <a:lnTo>
                  <a:pt x="38100" y="1162812"/>
                </a:lnTo>
                <a:lnTo>
                  <a:pt x="38100" y="38099"/>
                </a:lnTo>
                <a:lnTo>
                  <a:pt x="8804148" y="38100"/>
                </a:lnTo>
                <a:lnTo>
                  <a:pt x="8804718" y="1181092"/>
                </a:lnTo>
                <a:lnTo>
                  <a:pt x="8817465" y="1175781"/>
                </a:lnTo>
                <a:lnTo>
                  <a:pt x="8822436" y="1162812"/>
                </a:lnTo>
                <a:close/>
              </a:path>
              <a:path w="8804718" h="1181100">
                <a:moveTo>
                  <a:pt x="8804148" y="38100"/>
                </a:moveTo>
                <a:lnTo>
                  <a:pt x="8784336" y="38099"/>
                </a:lnTo>
                <a:lnTo>
                  <a:pt x="8784335" y="1143000"/>
                </a:lnTo>
                <a:lnTo>
                  <a:pt x="38100" y="1142999"/>
                </a:lnTo>
                <a:lnTo>
                  <a:pt x="38100" y="1162812"/>
                </a:lnTo>
                <a:lnTo>
                  <a:pt x="8804148" y="1181100"/>
                </a:lnTo>
                <a:lnTo>
                  <a:pt x="8784336" y="1162812"/>
                </a:lnTo>
                <a:lnTo>
                  <a:pt x="8804148" y="1143000"/>
                </a:lnTo>
                <a:lnTo>
                  <a:pt x="8804148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4412" y="6921500"/>
            <a:ext cx="202793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9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r>
              <a:rPr lang="en-US" sz="6000" dirty="0" smtClean="0"/>
              <a:t>MATERI PEMBAHASAN</a:t>
            </a:r>
            <a:endParaRPr sz="6000" dirty="0"/>
          </a:p>
        </p:txBody>
      </p:sp>
      <p:sp>
        <p:nvSpPr>
          <p:cNvPr id="4" name="object 23"/>
          <p:cNvSpPr txBox="1"/>
          <p:nvPr/>
        </p:nvSpPr>
        <p:spPr>
          <a:xfrm>
            <a:off x="925068" y="2133600"/>
            <a:ext cx="1656587" cy="456438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129539">
              <a:lnSpc>
                <a:spcPct val="101725"/>
              </a:lnSpc>
            </a:pPr>
            <a:r>
              <a:rPr sz="2400" spc="15" dirty="0" smtClean="0">
                <a:solidFill>
                  <a:srgbClr val="FFFFFF"/>
                </a:solidFill>
                <a:latin typeface="Calibri"/>
                <a:cs typeface="Calibri"/>
              </a:rPr>
              <a:t>Pertemuan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22"/>
          <p:cNvSpPr txBox="1"/>
          <p:nvPr/>
        </p:nvSpPr>
        <p:spPr>
          <a:xfrm>
            <a:off x="2581655" y="2133600"/>
            <a:ext cx="6553200" cy="456438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2814320" marR="2814624" algn="ctr">
              <a:lnSpc>
                <a:spcPct val="101725"/>
              </a:lnSpc>
            </a:pPr>
            <a:r>
              <a:rPr sz="2400" spc="14" dirty="0" smtClean="0">
                <a:solidFill>
                  <a:srgbClr val="FFFFFF"/>
                </a:solidFill>
                <a:latin typeface="Calibri"/>
                <a:cs typeface="Calibri"/>
              </a:rPr>
              <a:t>Materi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21"/>
          <p:cNvSpPr txBox="1"/>
          <p:nvPr/>
        </p:nvSpPr>
        <p:spPr>
          <a:xfrm>
            <a:off x="925068" y="2590038"/>
            <a:ext cx="1656587" cy="457962"/>
          </a:xfrm>
          <a:prstGeom prst="rect">
            <a:avLst/>
          </a:prstGeom>
        </p:spPr>
        <p:txBody>
          <a:bodyPr wrap="square" lIns="0" tIns="33655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1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20"/>
          <p:cNvSpPr txBox="1"/>
          <p:nvPr/>
        </p:nvSpPr>
        <p:spPr>
          <a:xfrm>
            <a:off x="2581655" y="2590038"/>
            <a:ext cx="6553200" cy="457962"/>
          </a:xfrm>
          <a:prstGeom prst="rect">
            <a:avLst/>
          </a:prstGeom>
        </p:spPr>
        <p:txBody>
          <a:bodyPr wrap="square" lIns="0" tIns="33655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8" dirty="0" smtClean="0">
                <a:latin typeface="Calibri"/>
                <a:cs typeface="Calibri"/>
              </a:rPr>
              <a:t>Logika Matematika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19"/>
          <p:cNvSpPr txBox="1"/>
          <p:nvPr/>
        </p:nvSpPr>
        <p:spPr>
          <a:xfrm>
            <a:off x="925068" y="30480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18"/>
          <p:cNvSpPr txBox="1"/>
          <p:nvPr/>
        </p:nvSpPr>
        <p:spPr>
          <a:xfrm>
            <a:off x="2581655" y="30480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3" dirty="0" smtClean="0">
                <a:latin typeface="Calibri"/>
                <a:cs typeface="Calibri"/>
              </a:rPr>
              <a:t>Himpunan dalam Matematika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0" name="object 17"/>
          <p:cNvSpPr txBox="1"/>
          <p:nvPr/>
        </p:nvSpPr>
        <p:spPr>
          <a:xfrm>
            <a:off x="925068" y="35052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6"/>
          <p:cNvSpPr txBox="1"/>
          <p:nvPr/>
        </p:nvSpPr>
        <p:spPr>
          <a:xfrm>
            <a:off x="2581655" y="35052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4" dirty="0" smtClean="0">
                <a:latin typeface="Calibri"/>
                <a:cs typeface="Calibri"/>
              </a:rPr>
              <a:t>Matriks, Relasi dan Fungsi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4"/>
          <p:cNvSpPr txBox="1"/>
          <p:nvPr/>
        </p:nvSpPr>
        <p:spPr>
          <a:xfrm>
            <a:off x="2581655" y="39624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6" dirty="0" smtClean="0">
                <a:latin typeface="Calibri"/>
                <a:cs typeface="Calibri"/>
              </a:rPr>
              <a:t>Induksi Matematika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25068" y="44196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2"/>
          <p:cNvSpPr txBox="1"/>
          <p:nvPr/>
        </p:nvSpPr>
        <p:spPr>
          <a:xfrm>
            <a:off x="2581655" y="44196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4" dirty="0" smtClean="0">
                <a:latin typeface="Calibri"/>
                <a:cs typeface="Calibri"/>
              </a:rPr>
              <a:t>Algoritma Bilangan Bulat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5" name="object 11"/>
          <p:cNvSpPr txBox="1"/>
          <p:nvPr/>
        </p:nvSpPr>
        <p:spPr>
          <a:xfrm>
            <a:off x="925068" y="48768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2581655" y="48768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4" dirty="0" smtClean="0">
                <a:latin typeface="Calibri"/>
                <a:cs typeface="Calibri"/>
              </a:rPr>
              <a:t>Kombinatorial dan Peluang Diskrit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925068" y="53340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7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8"/>
          <p:cNvSpPr txBox="1"/>
          <p:nvPr/>
        </p:nvSpPr>
        <p:spPr>
          <a:xfrm>
            <a:off x="2581655" y="53340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spc="-7" dirty="0" smtClean="0">
                <a:latin typeface="Calibri"/>
                <a:cs typeface="Calibri"/>
              </a:rPr>
              <a:t>Graf dan Pohon Keputusan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7"/>
          <p:cNvSpPr txBox="1"/>
          <p:nvPr/>
        </p:nvSpPr>
        <p:spPr>
          <a:xfrm>
            <a:off x="925068" y="5791200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8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6"/>
          <p:cNvSpPr txBox="1"/>
          <p:nvPr/>
        </p:nvSpPr>
        <p:spPr>
          <a:xfrm>
            <a:off x="2581655" y="5791200"/>
            <a:ext cx="6553200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91440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Aljabar Boolean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15"/>
          <p:cNvSpPr txBox="1"/>
          <p:nvPr/>
        </p:nvSpPr>
        <p:spPr>
          <a:xfrm>
            <a:off x="925068" y="3963476"/>
            <a:ext cx="1656587" cy="457200"/>
          </a:xfrm>
          <a:prstGeom prst="rect">
            <a:avLst/>
          </a:prstGeom>
        </p:spPr>
        <p:txBody>
          <a:bodyPr wrap="square" lIns="0" tIns="33020" rIns="0" bIns="0" rtlCol="0">
            <a:noAutofit/>
          </a:bodyPr>
          <a:lstStyle/>
          <a:p>
            <a:pPr marL="717295" marR="713638" algn="ctr">
              <a:lnSpc>
                <a:spcPct val="101725"/>
              </a:lnSpc>
            </a:pPr>
            <a:r>
              <a:rPr sz="2400" dirty="0" smtClean="0">
                <a:latin typeface="Calibri"/>
                <a:cs typeface="Calibri"/>
              </a:rPr>
              <a:t>4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247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479017" y="3050326"/>
            <a:ext cx="1024883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68" dirty="0" smtClean="0">
                <a:latin typeface="Calibri"/>
                <a:cs typeface="Calibri"/>
              </a:rPr>
              <a:t>Apa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19889" y="3050326"/>
            <a:ext cx="4599249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30" dirty="0" smtClean="0">
                <a:latin typeface="Calibri"/>
                <a:cs typeface="Calibri"/>
              </a:rPr>
              <a:t>Matematika Sistem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3023" y="3720936"/>
            <a:ext cx="2313430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32" dirty="0" smtClean="0">
                <a:latin typeface="Calibri"/>
                <a:cs typeface="Calibri"/>
              </a:rPr>
              <a:t>Informasi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01982" y="3720936"/>
            <a:ext cx="740352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52" dirty="0" smtClean="0">
                <a:latin typeface="Calibri"/>
                <a:cs typeface="Calibri"/>
              </a:rPr>
              <a:t>itu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59285" y="3720936"/>
            <a:ext cx="368255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dirty="0" smtClean="0">
                <a:latin typeface="Calibri"/>
                <a:cs typeface="Calibri"/>
              </a:rPr>
              <a:t>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05000" y="3835908"/>
            <a:ext cx="1524" cy="27620"/>
          </a:xfrm>
          <a:custGeom>
            <a:avLst/>
            <a:gdLst/>
            <a:ahLst/>
            <a:cxnLst/>
            <a:rect l="l" t="t" r="r" b="b"/>
            <a:pathLst>
              <a:path w="1524" h="27620">
                <a:moveTo>
                  <a:pt x="1524" y="0"/>
                </a:moveTo>
                <a:lnTo>
                  <a:pt x="0" y="0"/>
                </a:lnTo>
                <a:lnTo>
                  <a:pt x="936" y="22859"/>
                </a:lnTo>
                <a:lnTo>
                  <a:pt x="1524" y="27620"/>
                </a:lnTo>
                <a:lnTo>
                  <a:pt x="152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28838" y="2717916"/>
            <a:ext cx="0" cy="1145744"/>
          </a:xfrm>
          <a:custGeom>
            <a:avLst/>
            <a:gdLst/>
            <a:ahLst/>
            <a:cxnLst/>
            <a:rect l="l" t="t" r="r" b="b"/>
            <a:pathLst>
              <a:path h="1145744">
                <a:moveTo>
                  <a:pt x="0" y="0"/>
                </a:moveTo>
                <a:lnTo>
                  <a:pt x="0" y="1145744"/>
                </a:lnTo>
              </a:path>
            </a:pathLst>
          </a:custGeom>
          <a:ln w="2792">
            <a:solidFill>
              <a:srgbClr val="8063A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08193" y="3877055"/>
            <a:ext cx="1378" cy="8297"/>
          </a:xfrm>
          <a:custGeom>
            <a:avLst/>
            <a:gdLst/>
            <a:ahLst/>
            <a:cxnLst/>
            <a:rect l="l" t="t" r="r" b="b"/>
            <a:pathLst>
              <a:path w="1378" h="8297">
                <a:moveTo>
                  <a:pt x="1378" y="0"/>
                </a:moveTo>
                <a:lnTo>
                  <a:pt x="0" y="0"/>
                </a:lnTo>
                <a:lnTo>
                  <a:pt x="501" y="4064"/>
                </a:lnTo>
                <a:lnTo>
                  <a:pt x="1378" y="8297"/>
                </a:lnTo>
                <a:lnTo>
                  <a:pt x="137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55170" y="3994404"/>
            <a:ext cx="3169" cy="4649"/>
          </a:xfrm>
          <a:custGeom>
            <a:avLst/>
            <a:gdLst/>
            <a:ahLst/>
            <a:cxnLst/>
            <a:rect l="l" t="t" r="r" b="b"/>
            <a:pathLst>
              <a:path w="3169" h="4649">
                <a:moveTo>
                  <a:pt x="121" y="0"/>
                </a:moveTo>
                <a:lnTo>
                  <a:pt x="3169" y="4649"/>
                </a:lnTo>
                <a:lnTo>
                  <a:pt x="3169" y="3048"/>
                </a:lnTo>
                <a:lnTo>
                  <a:pt x="12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59376" y="4000500"/>
            <a:ext cx="3535" cy="4490"/>
          </a:xfrm>
          <a:custGeom>
            <a:avLst/>
            <a:gdLst/>
            <a:ahLst/>
            <a:cxnLst/>
            <a:rect l="l" t="t" r="r" b="b"/>
            <a:pathLst>
              <a:path w="3535" h="4490">
                <a:moveTo>
                  <a:pt x="487" y="0"/>
                </a:moveTo>
                <a:lnTo>
                  <a:pt x="0" y="73"/>
                </a:lnTo>
                <a:lnTo>
                  <a:pt x="3535" y="4490"/>
                </a:lnTo>
                <a:lnTo>
                  <a:pt x="3535" y="3048"/>
                </a:lnTo>
                <a:lnTo>
                  <a:pt x="48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64197" y="4006596"/>
            <a:ext cx="3286" cy="4106"/>
          </a:xfrm>
          <a:custGeom>
            <a:avLst/>
            <a:gdLst/>
            <a:ahLst/>
            <a:cxnLst/>
            <a:rect l="l" t="t" r="r" b="b"/>
            <a:pathLst>
              <a:path w="3286" h="4106">
                <a:moveTo>
                  <a:pt x="238" y="0"/>
                </a:moveTo>
                <a:lnTo>
                  <a:pt x="0" y="0"/>
                </a:lnTo>
                <a:lnTo>
                  <a:pt x="3286" y="4106"/>
                </a:lnTo>
                <a:lnTo>
                  <a:pt x="3286" y="3048"/>
                </a:lnTo>
                <a:lnTo>
                  <a:pt x="23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69350" y="4013034"/>
            <a:ext cx="8801" cy="10044"/>
          </a:xfrm>
          <a:custGeom>
            <a:avLst/>
            <a:gdLst/>
            <a:ahLst/>
            <a:cxnLst/>
            <a:rect l="l" t="t" r="r" b="b"/>
            <a:pathLst>
              <a:path w="8801" h="10044">
                <a:moveTo>
                  <a:pt x="8801" y="8801"/>
                </a:moveTo>
                <a:lnTo>
                  <a:pt x="0" y="0"/>
                </a:lnTo>
                <a:lnTo>
                  <a:pt x="3466" y="4331"/>
                </a:lnTo>
                <a:lnTo>
                  <a:pt x="8801" y="10044"/>
                </a:lnTo>
                <a:lnTo>
                  <a:pt x="8801" y="8801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97241" y="4042048"/>
            <a:ext cx="9078" cy="7955"/>
          </a:xfrm>
          <a:custGeom>
            <a:avLst/>
            <a:gdLst/>
            <a:ahLst/>
            <a:cxnLst/>
            <a:rect l="l" t="t" r="r" b="b"/>
            <a:pathLst>
              <a:path w="9078" h="7955">
                <a:moveTo>
                  <a:pt x="2246" y="1123"/>
                </a:moveTo>
                <a:lnTo>
                  <a:pt x="0" y="0"/>
                </a:lnTo>
                <a:lnTo>
                  <a:pt x="6068" y="5582"/>
                </a:lnTo>
                <a:lnTo>
                  <a:pt x="9078" y="7955"/>
                </a:lnTo>
                <a:lnTo>
                  <a:pt x="2246" y="1123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15608" y="4057328"/>
            <a:ext cx="4940" cy="3856"/>
          </a:xfrm>
          <a:custGeom>
            <a:avLst/>
            <a:gdLst/>
            <a:ahLst/>
            <a:cxnLst/>
            <a:rect l="l" t="t" r="r" b="b"/>
            <a:pathLst>
              <a:path w="4940" h="3856">
                <a:moveTo>
                  <a:pt x="2167" y="1083"/>
                </a:moveTo>
                <a:lnTo>
                  <a:pt x="0" y="0"/>
                </a:lnTo>
                <a:lnTo>
                  <a:pt x="4606" y="3631"/>
                </a:lnTo>
                <a:lnTo>
                  <a:pt x="4940" y="3856"/>
                </a:lnTo>
                <a:lnTo>
                  <a:pt x="2167" y="1083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57634" y="4114038"/>
            <a:ext cx="5793259" cy="0"/>
          </a:xfrm>
          <a:custGeom>
            <a:avLst/>
            <a:gdLst/>
            <a:ahLst/>
            <a:cxnLst/>
            <a:rect l="l" t="t" r="r" b="b"/>
            <a:pathLst>
              <a:path w="5793259">
                <a:moveTo>
                  <a:pt x="0" y="0"/>
                </a:moveTo>
                <a:lnTo>
                  <a:pt x="5793259" y="0"/>
                </a:lnTo>
              </a:path>
            </a:pathLst>
          </a:custGeom>
          <a:ln w="2793">
            <a:solidFill>
              <a:srgbClr val="8063A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94298" y="4110757"/>
            <a:ext cx="3522" cy="587"/>
          </a:xfrm>
          <a:custGeom>
            <a:avLst/>
            <a:gdLst/>
            <a:ahLst/>
            <a:cxnLst/>
            <a:rect l="l" t="t" r="r" b="b"/>
            <a:pathLst>
              <a:path w="3522" h="587">
                <a:moveTo>
                  <a:pt x="3522" y="0"/>
                </a:moveTo>
                <a:lnTo>
                  <a:pt x="0" y="587"/>
                </a:lnTo>
                <a:lnTo>
                  <a:pt x="1621" y="389"/>
                </a:lnTo>
                <a:lnTo>
                  <a:pt x="352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32321" y="4042800"/>
            <a:ext cx="5058" cy="4686"/>
          </a:xfrm>
          <a:custGeom>
            <a:avLst/>
            <a:gdLst/>
            <a:ahLst/>
            <a:cxnLst/>
            <a:rect l="l" t="t" r="r" b="b"/>
            <a:pathLst>
              <a:path w="5058" h="4686">
                <a:moveTo>
                  <a:pt x="5058" y="0"/>
                </a:moveTo>
                <a:lnTo>
                  <a:pt x="4314" y="371"/>
                </a:lnTo>
                <a:lnTo>
                  <a:pt x="0" y="4686"/>
                </a:lnTo>
                <a:lnTo>
                  <a:pt x="505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57600" y="4017521"/>
            <a:ext cx="4686" cy="5058"/>
          </a:xfrm>
          <a:custGeom>
            <a:avLst/>
            <a:gdLst/>
            <a:ahLst/>
            <a:cxnLst/>
            <a:rect l="l" t="t" r="r" b="b"/>
            <a:pathLst>
              <a:path w="4686" h="5058">
                <a:moveTo>
                  <a:pt x="4686" y="0"/>
                </a:moveTo>
                <a:lnTo>
                  <a:pt x="371" y="4314"/>
                </a:lnTo>
                <a:lnTo>
                  <a:pt x="0" y="5058"/>
                </a:lnTo>
                <a:lnTo>
                  <a:pt x="4686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52251" y="4080983"/>
            <a:ext cx="14386" cy="7193"/>
          </a:xfrm>
          <a:custGeom>
            <a:avLst/>
            <a:gdLst/>
            <a:ahLst/>
            <a:cxnLst/>
            <a:rect l="l" t="t" r="r" b="b"/>
            <a:pathLst>
              <a:path w="14386" h="7193">
                <a:moveTo>
                  <a:pt x="14386" y="7193"/>
                </a:moveTo>
                <a:lnTo>
                  <a:pt x="0" y="0"/>
                </a:lnTo>
                <a:lnTo>
                  <a:pt x="4714" y="2667"/>
                </a:lnTo>
                <a:lnTo>
                  <a:pt x="14386" y="7193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77200" y="4082447"/>
            <a:ext cx="3744" cy="1872"/>
          </a:xfrm>
          <a:custGeom>
            <a:avLst/>
            <a:gdLst/>
            <a:ahLst/>
            <a:cxnLst/>
            <a:rect l="l" t="t" r="r" b="b"/>
            <a:pathLst>
              <a:path w="3744" h="1872">
                <a:moveTo>
                  <a:pt x="3744" y="0"/>
                </a:moveTo>
                <a:lnTo>
                  <a:pt x="0" y="1872"/>
                </a:lnTo>
                <a:lnTo>
                  <a:pt x="1629" y="1203"/>
                </a:lnTo>
                <a:lnTo>
                  <a:pt x="3744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40668" y="4074430"/>
            <a:ext cx="5227" cy="2957"/>
          </a:xfrm>
          <a:custGeom>
            <a:avLst/>
            <a:gdLst/>
            <a:ahLst/>
            <a:cxnLst/>
            <a:rect l="l" t="t" r="r" b="b"/>
            <a:pathLst>
              <a:path w="5227" h="2957">
                <a:moveTo>
                  <a:pt x="5227" y="2957"/>
                </a:moveTo>
                <a:lnTo>
                  <a:pt x="4539" y="2269"/>
                </a:lnTo>
                <a:lnTo>
                  <a:pt x="0" y="0"/>
                </a:lnTo>
                <a:lnTo>
                  <a:pt x="5227" y="2957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34661" y="4070664"/>
            <a:ext cx="3462" cy="2325"/>
          </a:xfrm>
          <a:custGeom>
            <a:avLst/>
            <a:gdLst/>
            <a:ahLst/>
            <a:cxnLst/>
            <a:rect l="l" t="t" r="r" b="b"/>
            <a:pathLst>
              <a:path w="3462" h="2325">
                <a:moveTo>
                  <a:pt x="3462" y="2325"/>
                </a:moveTo>
                <a:lnTo>
                  <a:pt x="2926" y="1463"/>
                </a:lnTo>
                <a:lnTo>
                  <a:pt x="0" y="0"/>
                </a:lnTo>
                <a:lnTo>
                  <a:pt x="3462" y="232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30224" y="4067684"/>
            <a:ext cx="4251" cy="2856"/>
          </a:xfrm>
          <a:custGeom>
            <a:avLst/>
            <a:gdLst/>
            <a:ahLst/>
            <a:cxnLst/>
            <a:rect l="l" t="t" r="r" b="b"/>
            <a:pathLst>
              <a:path w="4251" h="2856">
                <a:moveTo>
                  <a:pt x="4251" y="2856"/>
                </a:moveTo>
                <a:lnTo>
                  <a:pt x="2791" y="1395"/>
                </a:lnTo>
                <a:lnTo>
                  <a:pt x="0" y="0"/>
                </a:lnTo>
                <a:lnTo>
                  <a:pt x="4251" y="2856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21350" y="4061723"/>
            <a:ext cx="3840" cy="2580"/>
          </a:xfrm>
          <a:custGeom>
            <a:avLst/>
            <a:gdLst/>
            <a:ahLst/>
            <a:cxnLst/>
            <a:rect l="l" t="t" r="r" b="b"/>
            <a:pathLst>
              <a:path w="3840" h="2580">
                <a:moveTo>
                  <a:pt x="3840" y="2580"/>
                </a:moveTo>
                <a:lnTo>
                  <a:pt x="2521" y="1260"/>
                </a:lnTo>
                <a:lnTo>
                  <a:pt x="0" y="0"/>
                </a:lnTo>
                <a:lnTo>
                  <a:pt x="3840" y="258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10326" y="4053163"/>
            <a:ext cx="3200" cy="2523"/>
          </a:xfrm>
          <a:custGeom>
            <a:avLst/>
            <a:gdLst/>
            <a:ahLst/>
            <a:cxnLst/>
            <a:rect l="l" t="t" r="r" b="b"/>
            <a:pathLst>
              <a:path w="3200" h="2523">
                <a:moveTo>
                  <a:pt x="3200" y="2523"/>
                </a:moveTo>
                <a:lnTo>
                  <a:pt x="1353" y="676"/>
                </a:lnTo>
                <a:lnTo>
                  <a:pt x="0" y="0"/>
                </a:lnTo>
                <a:lnTo>
                  <a:pt x="3200" y="2523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82115" y="4027323"/>
            <a:ext cx="10124" cy="10124"/>
          </a:xfrm>
          <a:custGeom>
            <a:avLst/>
            <a:gdLst/>
            <a:ahLst/>
            <a:cxnLst/>
            <a:rect l="l" t="t" r="r" b="b"/>
            <a:pathLst>
              <a:path w="10124" h="10124">
                <a:moveTo>
                  <a:pt x="10124" y="10124"/>
                </a:moveTo>
                <a:lnTo>
                  <a:pt x="0" y="0"/>
                </a:lnTo>
                <a:lnTo>
                  <a:pt x="5371" y="5752"/>
                </a:lnTo>
                <a:lnTo>
                  <a:pt x="10124" y="10124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47238" y="3982770"/>
            <a:ext cx="1957" cy="2870"/>
          </a:xfrm>
          <a:custGeom>
            <a:avLst/>
            <a:gdLst/>
            <a:ahLst/>
            <a:cxnLst/>
            <a:rect l="l" t="t" r="r" b="b"/>
            <a:pathLst>
              <a:path w="1957" h="2870">
                <a:moveTo>
                  <a:pt x="1957" y="965"/>
                </a:moveTo>
                <a:lnTo>
                  <a:pt x="0" y="0"/>
                </a:lnTo>
                <a:lnTo>
                  <a:pt x="1957" y="2870"/>
                </a:lnTo>
                <a:lnTo>
                  <a:pt x="1957" y="96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42932" y="3975270"/>
            <a:ext cx="1691" cy="2946"/>
          </a:xfrm>
          <a:custGeom>
            <a:avLst/>
            <a:gdLst/>
            <a:ahLst/>
            <a:cxnLst/>
            <a:rect l="l" t="t" r="r" b="b"/>
            <a:pathLst>
              <a:path w="1691" h="2946">
                <a:moveTo>
                  <a:pt x="1691" y="845"/>
                </a:moveTo>
                <a:lnTo>
                  <a:pt x="0" y="0"/>
                </a:lnTo>
                <a:lnTo>
                  <a:pt x="1691" y="2946"/>
                </a:lnTo>
                <a:lnTo>
                  <a:pt x="1691" y="84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197247" y="3962400"/>
            <a:ext cx="1872" cy="3744"/>
          </a:xfrm>
          <a:custGeom>
            <a:avLst/>
            <a:gdLst/>
            <a:ahLst/>
            <a:cxnLst/>
            <a:rect l="l" t="t" r="r" b="b"/>
            <a:pathLst>
              <a:path w="1872" h="3744">
                <a:moveTo>
                  <a:pt x="1872" y="0"/>
                </a:moveTo>
                <a:lnTo>
                  <a:pt x="0" y="3744"/>
                </a:lnTo>
                <a:lnTo>
                  <a:pt x="1203" y="1629"/>
                </a:lnTo>
                <a:lnTo>
                  <a:pt x="187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35300" y="3961548"/>
            <a:ext cx="1703" cy="3396"/>
          </a:xfrm>
          <a:custGeom>
            <a:avLst/>
            <a:gdLst/>
            <a:ahLst/>
            <a:cxnLst/>
            <a:rect l="l" t="t" r="r" b="b"/>
            <a:pathLst>
              <a:path w="1703" h="3396">
                <a:moveTo>
                  <a:pt x="1703" y="851"/>
                </a:moveTo>
                <a:lnTo>
                  <a:pt x="0" y="0"/>
                </a:lnTo>
                <a:lnTo>
                  <a:pt x="1703" y="3396"/>
                </a:lnTo>
                <a:lnTo>
                  <a:pt x="1703" y="851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26469" y="3942588"/>
            <a:ext cx="1390" cy="3288"/>
          </a:xfrm>
          <a:custGeom>
            <a:avLst/>
            <a:gdLst/>
            <a:ahLst/>
            <a:cxnLst/>
            <a:rect l="l" t="t" r="r" b="b"/>
            <a:pathLst>
              <a:path w="1390" h="3288">
                <a:moveTo>
                  <a:pt x="1390" y="0"/>
                </a:moveTo>
                <a:lnTo>
                  <a:pt x="0" y="0"/>
                </a:lnTo>
                <a:lnTo>
                  <a:pt x="1390" y="3288"/>
                </a:lnTo>
                <a:lnTo>
                  <a:pt x="1390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25307" y="3939540"/>
            <a:ext cx="1028" cy="2696"/>
          </a:xfrm>
          <a:custGeom>
            <a:avLst/>
            <a:gdLst/>
            <a:ahLst/>
            <a:cxnLst/>
            <a:rect l="l" t="t" r="r" b="b"/>
            <a:pathLst>
              <a:path w="1028" h="2696">
                <a:moveTo>
                  <a:pt x="1028" y="0"/>
                </a:moveTo>
                <a:lnTo>
                  <a:pt x="0" y="0"/>
                </a:lnTo>
                <a:lnTo>
                  <a:pt x="1028" y="2696"/>
                </a:lnTo>
                <a:lnTo>
                  <a:pt x="102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23563" y="3934967"/>
            <a:ext cx="1248" cy="3273"/>
          </a:xfrm>
          <a:custGeom>
            <a:avLst/>
            <a:gdLst/>
            <a:ahLst/>
            <a:cxnLst/>
            <a:rect l="l" t="t" r="r" b="b"/>
            <a:pathLst>
              <a:path w="1248" h="3273">
                <a:moveTo>
                  <a:pt x="1248" y="0"/>
                </a:moveTo>
                <a:lnTo>
                  <a:pt x="0" y="0"/>
                </a:lnTo>
                <a:lnTo>
                  <a:pt x="1248" y="3273"/>
                </a:lnTo>
                <a:lnTo>
                  <a:pt x="124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20656" y="3927348"/>
            <a:ext cx="1107" cy="2903"/>
          </a:xfrm>
          <a:custGeom>
            <a:avLst/>
            <a:gdLst/>
            <a:ahLst/>
            <a:cxnLst/>
            <a:rect l="l" t="t" r="r" b="b"/>
            <a:pathLst>
              <a:path w="1107" h="2903">
                <a:moveTo>
                  <a:pt x="1107" y="0"/>
                </a:moveTo>
                <a:lnTo>
                  <a:pt x="0" y="0"/>
                </a:lnTo>
                <a:lnTo>
                  <a:pt x="1107" y="2903"/>
                </a:lnTo>
                <a:lnTo>
                  <a:pt x="110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919022" y="3922776"/>
            <a:ext cx="1217" cy="3480"/>
          </a:xfrm>
          <a:custGeom>
            <a:avLst/>
            <a:gdLst/>
            <a:ahLst/>
            <a:cxnLst/>
            <a:rect l="l" t="t" r="r" b="b"/>
            <a:pathLst>
              <a:path w="1217" h="3480">
                <a:moveTo>
                  <a:pt x="1217" y="0"/>
                </a:moveTo>
                <a:lnTo>
                  <a:pt x="0" y="0"/>
                </a:lnTo>
                <a:lnTo>
                  <a:pt x="1217" y="3480"/>
                </a:lnTo>
                <a:lnTo>
                  <a:pt x="121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17684" y="3918204"/>
            <a:ext cx="1031" cy="3524"/>
          </a:xfrm>
          <a:custGeom>
            <a:avLst/>
            <a:gdLst/>
            <a:ahLst/>
            <a:cxnLst/>
            <a:rect l="l" t="t" r="r" b="b"/>
            <a:pathLst>
              <a:path w="1031" h="3524">
                <a:moveTo>
                  <a:pt x="1031" y="0"/>
                </a:moveTo>
                <a:lnTo>
                  <a:pt x="0" y="0"/>
                </a:lnTo>
                <a:lnTo>
                  <a:pt x="1031" y="3524"/>
                </a:lnTo>
                <a:lnTo>
                  <a:pt x="103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15900" y="3912108"/>
            <a:ext cx="1291" cy="4413"/>
          </a:xfrm>
          <a:custGeom>
            <a:avLst/>
            <a:gdLst/>
            <a:ahLst/>
            <a:cxnLst/>
            <a:rect l="l" t="t" r="r" b="b"/>
            <a:pathLst>
              <a:path w="1291" h="4413">
                <a:moveTo>
                  <a:pt x="1291" y="0"/>
                </a:moveTo>
                <a:lnTo>
                  <a:pt x="0" y="0"/>
                </a:lnTo>
                <a:lnTo>
                  <a:pt x="1291" y="4413"/>
                </a:lnTo>
                <a:lnTo>
                  <a:pt x="129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14562" y="3907536"/>
            <a:ext cx="1105" cy="3778"/>
          </a:xfrm>
          <a:custGeom>
            <a:avLst/>
            <a:gdLst/>
            <a:ahLst/>
            <a:cxnLst/>
            <a:rect l="l" t="t" r="r" b="b"/>
            <a:pathLst>
              <a:path w="1105" h="3778">
                <a:moveTo>
                  <a:pt x="1105" y="0"/>
                </a:moveTo>
                <a:lnTo>
                  <a:pt x="0" y="0"/>
                </a:lnTo>
                <a:lnTo>
                  <a:pt x="1105" y="3778"/>
                </a:lnTo>
                <a:lnTo>
                  <a:pt x="1105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13203" y="3901440"/>
            <a:ext cx="940" cy="4667"/>
          </a:xfrm>
          <a:custGeom>
            <a:avLst/>
            <a:gdLst/>
            <a:ahLst/>
            <a:cxnLst/>
            <a:rect l="l" t="t" r="r" b="b"/>
            <a:pathLst>
              <a:path w="940" h="4667">
                <a:moveTo>
                  <a:pt x="940" y="0"/>
                </a:moveTo>
                <a:lnTo>
                  <a:pt x="0" y="1455"/>
                </a:lnTo>
                <a:lnTo>
                  <a:pt x="940" y="4667"/>
                </a:lnTo>
                <a:lnTo>
                  <a:pt x="940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11324" y="3893820"/>
            <a:ext cx="1295" cy="6255"/>
          </a:xfrm>
          <a:custGeom>
            <a:avLst/>
            <a:gdLst/>
            <a:ahLst/>
            <a:cxnLst/>
            <a:rect l="l" t="t" r="r" b="b"/>
            <a:pathLst>
              <a:path w="1295" h="6255">
                <a:moveTo>
                  <a:pt x="1295" y="0"/>
                </a:moveTo>
                <a:lnTo>
                  <a:pt x="0" y="0"/>
                </a:lnTo>
                <a:lnTo>
                  <a:pt x="1295" y="6255"/>
                </a:lnTo>
                <a:lnTo>
                  <a:pt x="1295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09747" y="3886200"/>
            <a:ext cx="1348" cy="6514"/>
          </a:xfrm>
          <a:custGeom>
            <a:avLst/>
            <a:gdLst/>
            <a:ahLst/>
            <a:cxnLst/>
            <a:rect l="l" t="t" r="r" b="b"/>
            <a:pathLst>
              <a:path w="1348" h="6514">
                <a:moveTo>
                  <a:pt x="1348" y="0"/>
                </a:moveTo>
                <a:lnTo>
                  <a:pt x="0" y="0"/>
                </a:lnTo>
                <a:lnTo>
                  <a:pt x="1348" y="6514"/>
                </a:lnTo>
                <a:lnTo>
                  <a:pt x="134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225557" y="3879498"/>
            <a:ext cx="587" cy="3522"/>
          </a:xfrm>
          <a:custGeom>
            <a:avLst/>
            <a:gdLst/>
            <a:ahLst/>
            <a:cxnLst/>
            <a:rect l="l" t="t" r="r" b="b"/>
            <a:pathLst>
              <a:path w="587" h="3522">
                <a:moveTo>
                  <a:pt x="587" y="0"/>
                </a:moveTo>
                <a:lnTo>
                  <a:pt x="0" y="3522"/>
                </a:lnTo>
                <a:lnTo>
                  <a:pt x="389" y="1621"/>
                </a:lnTo>
                <a:lnTo>
                  <a:pt x="587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906688" y="3864864"/>
            <a:ext cx="1359" cy="11009"/>
          </a:xfrm>
          <a:custGeom>
            <a:avLst/>
            <a:gdLst/>
            <a:ahLst/>
            <a:cxnLst/>
            <a:rect l="l" t="t" r="r" b="b"/>
            <a:pathLst>
              <a:path w="1359" h="11009">
                <a:moveTo>
                  <a:pt x="1359" y="0"/>
                </a:moveTo>
                <a:lnTo>
                  <a:pt x="0" y="0"/>
                </a:lnTo>
                <a:lnTo>
                  <a:pt x="1359" y="11009"/>
                </a:lnTo>
                <a:lnTo>
                  <a:pt x="1359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905000" y="2692160"/>
            <a:ext cx="1402" cy="26655"/>
          </a:xfrm>
          <a:custGeom>
            <a:avLst/>
            <a:gdLst/>
            <a:ahLst/>
            <a:cxnLst/>
            <a:rect l="l" t="t" r="r" b="b"/>
            <a:pathLst>
              <a:path w="1402" h="26655">
                <a:moveTo>
                  <a:pt x="1402" y="0"/>
                </a:moveTo>
                <a:lnTo>
                  <a:pt x="936" y="3785"/>
                </a:lnTo>
                <a:lnTo>
                  <a:pt x="0" y="26655"/>
                </a:lnTo>
                <a:lnTo>
                  <a:pt x="140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972962" y="2532261"/>
            <a:ext cx="3978" cy="4291"/>
          </a:xfrm>
          <a:custGeom>
            <a:avLst/>
            <a:gdLst/>
            <a:ahLst/>
            <a:cxnLst/>
            <a:rect l="l" t="t" r="r" b="b"/>
            <a:pathLst>
              <a:path w="3978" h="4291">
                <a:moveTo>
                  <a:pt x="3978" y="0"/>
                </a:moveTo>
                <a:lnTo>
                  <a:pt x="0" y="4291"/>
                </a:lnTo>
                <a:lnTo>
                  <a:pt x="3665" y="626"/>
                </a:lnTo>
                <a:lnTo>
                  <a:pt x="3978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998861" y="2506362"/>
            <a:ext cx="4291" cy="3978"/>
          </a:xfrm>
          <a:custGeom>
            <a:avLst/>
            <a:gdLst/>
            <a:ahLst/>
            <a:cxnLst/>
            <a:rect l="l" t="t" r="r" b="b"/>
            <a:pathLst>
              <a:path w="4291" h="3978">
                <a:moveTo>
                  <a:pt x="4291" y="0"/>
                </a:moveTo>
                <a:lnTo>
                  <a:pt x="0" y="3978"/>
                </a:lnTo>
                <a:lnTo>
                  <a:pt x="626" y="3665"/>
                </a:lnTo>
                <a:lnTo>
                  <a:pt x="4291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158760" y="2438400"/>
            <a:ext cx="26655" cy="1402"/>
          </a:xfrm>
          <a:custGeom>
            <a:avLst/>
            <a:gdLst/>
            <a:ahLst/>
            <a:cxnLst/>
            <a:rect l="l" t="t" r="r" b="b"/>
            <a:pathLst>
              <a:path w="26655" h="1402">
                <a:moveTo>
                  <a:pt x="26655" y="0"/>
                </a:moveTo>
                <a:lnTo>
                  <a:pt x="3785" y="936"/>
                </a:lnTo>
                <a:lnTo>
                  <a:pt x="0" y="1402"/>
                </a:lnTo>
                <a:lnTo>
                  <a:pt x="26655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950708" y="2438400"/>
            <a:ext cx="26627" cy="1401"/>
          </a:xfrm>
          <a:custGeom>
            <a:avLst/>
            <a:gdLst/>
            <a:ahLst/>
            <a:cxnLst/>
            <a:rect l="l" t="t" r="r" b="b"/>
            <a:pathLst>
              <a:path w="26627" h="1401">
                <a:moveTo>
                  <a:pt x="26627" y="1401"/>
                </a:moveTo>
                <a:lnTo>
                  <a:pt x="22859" y="936"/>
                </a:lnTo>
                <a:lnTo>
                  <a:pt x="0" y="0"/>
                </a:lnTo>
                <a:lnTo>
                  <a:pt x="26627" y="1401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86712" y="3953255"/>
            <a:ext cx="269748" cy="1694688"/>
          </a:xfrm>
          <a:custGeom>
            <a:avLst/>
            <a:gdLst/>
            <a:ahLst/>
            <a:cxnLst/>
            <a:rect l="l" t="t" r="r" b="b"/>
            <a:pathLst>
              <a:path w="269748" h="1694688">
                <a:moveTo>
                  <a:pt x="64007" y="36576"/>
                </a:moveTo>
                <a:lnTo>
                  <a:pt x="64007" y="33528"/>
                </a:lnTo>
                <a:lnTo>
                  <a:pt x="62483" y="33528"/>
                </a:lnTo>
                <a:lnTo>
                  <a:pt x="62483" y="30480"/>
                </a:lnTo>
                <a:lnTo>
                  <a:pt x="59436" y="28956"/>
                </a:lnTo>
                <a:lnTo>
                  <a:pt x="59436" y="25908"/>
                </a:lnTo>
                <a:lnTo>
                  <a:pt x="57912" y="25908"/>
                </a:lnTo>
                <a:lnTo>
                  <a:pt x="57912" y="22860"/>
                </a:lnTo>
                <a:lnTo>
                  <a:pt x="54863" y="21336"/>
                </a:lnTo>
                <a:lnTo>
                  <a:pt x="54863" y="18288"/>
                </a:lnTo>
                <a:lnTo>
                  <a:pt x="53339" y="18288"/>
                </a:lnTo>
                <a:lnTo>
                  <a:pt x="53339" y="15240"/>
                </a:lnTo>
                <a:lnTo>
                  <a:pt x="51815" y="15240"/>
                </a:lnTo>
                <a:lnTo>
                  <a:pt x="51815" y="12192"/>
                </a:lnTo>
                <a:lnTo>
                  <a:pt x="50292" y="12192"/>
                </a:lnTo>
                <a:lnTo>
                  <a:pt x="50292" y="9144"/>
                </a:lnTo>
                <a:lnTo>
                  <a:pt x="47243" y="7620"/>
                </a:lnTo>
                <a:lnTo>
                  <a:pt x="47243" y="4572"/>
                </a:lnTo>
                <a:lnTo>
                  <a:pt x="45719" y="4572"/>
                </a:lnTo>
                <a:lnTo>
                  <a:pt x="45719" y="0"/>
                </a:lnTo>
                <a:lnTo>
                  <a:pt x="22860" y="0"/>
                </a:lnTo>
                <a:lnTo>
                  <a:pt x="25146" y="4572"/>
                </a:lnTo>
                <a:lnTo>
                  <a:pt x="26669" y="7620"/>
                </a:lnTo>
                <a:lnTo>
                  <a:pt x="27431" y="9144"/>
                </a:lnTo>
                <a:lnTo>
                  <a:pt x="28956" y="12192"/>
                </a:lnTo>
                <a:lnTo>
                  <a:pt x="30649" y="15240"/>
                </a:lnTo>
                <a:lnTo>
                  <a:pt x="32342" y="18288"/>
                </a:lnTo>
                <a:lnTo>
                  <a:pt x="34035" y="21336"/>
                </a:lnTo>
                <a:lnTo>
                  <a:pt x="34882" y="22860"/>
                </a:lnTo>
                <a:lnTo>
                  <a:pt x="36575" y="25908"/>
                </a:lnTo>
                <a:lnTo>
                  <a:pt x="38481" y="28956"/>
                </a:lnTo>
                <a:lnTo>
                  <a:pt x="39433" y="30480"/>
                </a:lnTo>
                <a:lnTo>
                  <a:pt x="41338" y="33528"/>
                </a:lnTo>
                <a:lnTo>
                  <a:pt x="43243" y="36576"/>
                </a:lnTo>
                <a:lnTo>
                  <a:pt x="44195" y="38100"/>
                </a:lnTo>
                <a:lnTo>
                  <a:pt x="46100" y="41148"/>
                </a:lnTo>
                <a:lnTo>
                  <a:pt x="48005" y="44196"/>
                </a:lnTo>
                <a:lnTo>
                  <a:pt x="49910" y="47244"/>
                </a:lnTo>
                <a:lnTo>
                  <a:pt x="51815" y="50292"/>
                </a:lnTo>
                <a:lnTo>
                  <a:pt x="54051" y="53340"/>
                </a:lnTo>
                <a:lnTo>
                  <a:pt x="56286" y="56388"/>
                </a:lnTo>
                <a:lnTo>
                  <a:pt x="58521" y="59436"/>
                </a:lnTo>
                <a:lnTo>
                  <a:pt x="65227" y="68580"/>
                </a:lnTo>
                <a:lnTo>
                  <a:pt x="67462" y="71628"/>
                </a:lnTo>
                <a:lnTo>
                  <a:pt x="68580" y="73152"/>
                </a:lnTo>
                <a:lnTo>
                  <a:pt x="82731" y="88392"/>
                </a:lnTo>
                <a:lnTo>
                  <a:pt x="84146" y="89916"/>
                </a:lnTo>
                <a:lnTo>
                  <a:pt x="88392" y="94488"/>
                </a:lnTo>
                <a:lnTo>
                  <a:pt x="93315" y="99060"/>
                </a:lnTo>
                <a:lnTo>
                  <a:pt x="94956" y="100584"/>
                </a:lnTo>
                <a:lnTo>
                  <a:pt x="98239" y="103632"/>
                </a:lnTo>
                <a:lnTo>
                  <a:pt x="99880" y="105156"/>
                </a:lnTo>
                <a:lnTo>
                  <a:pt x="103163" y="108204"/>
                </a:lnTo>
                <a:lnTo>
                  <a:pt x="104804" y="109728"/>
                </a:lnTo>
                <a:lnTo>
                  <a:pt x="108086" y="112776"/>
                </a:lnTo>
                <a:lnTo>
                  <a:pt x="109727" y="114300"/>
                </a:lnTo>
                <a:lnTo>
                  <a:pt x="113884" y="117348"/>
                </a:lnTo>
                <a:lnTo>
                  <a:pt x="118040" y="120396"/>
                </a:lnTo>
                <a:lnTo>
                  <a:pt x="122197" y="123444"/>
                </a:lnTo>
                <a:lnTo>
                  <a:pt x="124275" y="124968"/>
                </a:lnTo>
                <a:lnTo>
                  <a:pt x="132587" y="131064"/>
                </a:lnTo>
                <a:lnTo>
                  <a:pt x="148843" y="140208"/>
                </a:lnTo>
                <a:lnTo>
                  <a:pt x="154262" y="143256"/>
                </a:lnTo>
                <a:lnTo>
                  <a:pt x="156971" y="144780"/>
                </a:lnTo>
                <a:lnTo>
                  <a:pt x="164287" y="149352"/>
                </a:lnTo>
                <a:lnTo>
                  <a:pt x="169163" y="152400"/>
                </a:lnTo>
                <a:lnTo>
                  <a:pt x="172593" y="153924"/>
                </a:lnTo>
                <a:lnTo>
                  <a:pt x="179450" y="156972"/>
                </a:lnTo>
                <a:lnTo>
                  <a:pt x="182880" y="158496"/>
                </a:lnTo>
                <a:lnTo>
                  <a:pt x="187451" y="160020"/>
                </a:lnTo>
                <a:lnTo>
                  <a:pt x="192024" y="161544"/>
                </a:lnTo>
                <a:lnTo>
                  <a:pt x="269748" y="160020"/>
                </a:lnTo>
                <a:lnTo>
                  <a:pt x="257556" y="158496"/>
                </a:lnTo>
                <a:lnTo>
                  <a:pt x="248412" y="156972"/>
                </a:lnTo>
                <a:lnTo>
                  <a:pt x="233171" y="153924"/>
                </a:lnTo>
                <a:lnTo>
                  <a:pt x="227075" y="152400"/>
                </a:lnTo>
                <a:lnTo>
                  <a:pt x="222504" y="150876"/>
                </a:lnTo>
                <a:lnTo>
                  <a:pt x="216407" y="149352"/>
                </a:lnTo>
                <a:lnTo>
                  <a:pt x="202692" y="144780"/>
                </a:lnTo>
                <a:lnTo>
                  <a:pt x="199644" y="143256"/>
                </a:lnTo>
                <a:lnTo>
                  <a:pt x="190500" y="140208"/>
                </a:lnTo>
                <a:lnTo>
                  <a:pt x="172212" y="131064"/>
                </a:lnTo>
                <a:lnTo>
                  <a:pt x="160019" y="124968"/>
                </a:lnTo>
                <a:lnTo>
                  <a:pt x="158495" y="123444"/>
                </a:lnTo>
                <a:lnTo>
                  <a:pt x="152400" y="120396"/>
                </a:lnTo>
                <a:lnTo>
                  <a:pt x="150875" y="118872"/>
                </a:lnTo>
                <a:lnTo>
                  <a:pt x="147827" y="117348"/>
                </a:lnTo>
                <a:lnTo>
                  <a:pt x="146304" y="115824"/>
                </a:lnTo>
                <a:lnTo>
                  <a:pt x="143255" y="114300"/>
                </a:lnTo>
                <a:lnTo>
                  <a:pt x="140207" y="112776"/>
                </a:lnTo>
                <a:lnTo>
                  <a:pt x="137160" y="109728"/>
                </a:lnTo>
                <a:lnTo>
                  <a:pt x="134112" y="108204"/>
                </a:lnTo>
                <a:lnTo>
                  <a:pt x="131063" y="105156"/>
                </a:lnTo>
                <a:lnTo>
                  <a:pt x="128015" y="103632"/>
                </a:lnTo>
                <a:lnTo>
                  <a:pt x="124968" y="100584"/>
                </a:lnTo>
                <a:lnTo>
                  <a:pt x="121919" y="99060"/>
                </a:lnTo>
                <a:lnTo>
                  <a:pt x="117348" y="94488"/>
                </a:lnTo>
                <a:lnTo>
                  <a:pt x="112775" y="89916"/>
                </a:lnTo>
                <a:lnTo>
                  <a:pt x="109727" y="88392"/>
                </a:lnTo>
                <a:lnTo>
                  <a:pt x="94487" y="73152"/>
                </a:lnTo>
                <a:lnTo>
                  <a:pt x="92963" y="71628"/>
                </a:lnTo>
                <a:lnTo>
                  <a:pt x="91439" y="71628"/>
                </a:lnTo>
                <a:lnTo>
                  <a:pt x="91439" y="68580"/>
                </a:lnTo>
                <a:lnTo>
                  <a:pt x="82295" y="59436"/>
                </a:lnTo>
                <a:lnTo>
                  <a:pt x="80771" y="59436"/>
                </a:lnTo>
                <a:lnTo>
                  <a:pt x="80771" y="56388"/>
                </a:lnTo>
                <a:lnTo>
                  <a:pt x="77724" y="53340"/>
                </a:lnTo>
                <a:lnTo>
                  <a:pt x="76200" y="53340"/>
                </a:lnTo>
                <a:lnTo>
                  <a:pt x="76200" y="50292"/>
                </a:lnTo>
                <a:lnTo>
                  <a:pt x="73151" y="47244"/>
                </a:lnTo>
                <a:lnTo>
                  <a:pt x="71627" y="47244"/>
                </a:lnTo>
                <a:lnTo>
                  <a:pt x="71627" y="44196"/>
                </a:lnTo>
                <a:lnTo>
                  <a:pt x="68580" y="41148"/>
                </a:lnTo>
                <a:lnTo>
                  <a:pt x="67056" y="41148"/>
                </a:lnTo>
                <a:lnTo>
                  <a:pt x="67056" y="38100"/>
                </a:lnTo>
                <a:lnTo>
                  <a:pt x="64007" y="36576"/>
                </a:lnTo>
                <a:close/>
              </a:path>
              <a:path w="269748" h="1694688">
                <a:moveTo>
                  <a:pt x="1219" y="-88391"/>
                </a:moveTo>
                <a:lnTo>
                  <a:pt x="1524" y="-85343"/>
                </a:lnTo>
                <a:lnTo>
                  <a:pt x="2540" y="-76200"/>
                </a:lnTo>
                <a:lnTo>
                  <a:pt x="3048" y="-71627"/>
                </a:lnTo>
                <a:lnTo>
                  <a:pt x="3962" y="-67055"/>
                </a:lnTo>
                <a:lnTo>
                  <a:pt x="5486" y="-59435"/>
                </a:lnTo>
                <a:lnTo>
                  <a:pt x="6095" y="-56387"/>
                </a:lnTo>
                <a:lnTo>
                  <a:pt x="7112" y="-51815"/>
                </a:lnTo>
                <a:lnTo>
                  <a:pt x="8466" y="-45719"/>
                </a:lnTo>
                <a:lnTo>
                  <a:pt x="9143" y="-42671"/>
                </a:lnTo>
                <a:lnTo>
                  <a:pt x="9601" y="-41147"/>
                </a:lnTo>
                <a:lnTo>
                  <a:pt x="11429" y="-35051"/>
                </a:lnTo>
                <a:lnTo>
                  <a:pt x="12801" y="-30479"/>
                </a:lnTo>
                <a:lnTo>
                  <a:pt x="13715" y="-27431"/>
                </a:lnTo>
                <a:lnTo>
                  <a:pt x="14223" y="-25907"/>
                </a:lnTo>
                <a:lnTo>
                  <a:pt x="15748" y="-21335"/>
                </a:lnTo>
                <a:lnTo>
                  <a:pt x="16763" y="-18287"/>
                </a:lnTo>
                <a:lnTo>
                  <a:pt x="18287" y="-13715"/>
                </a:lnTo>
                <a:lnTo>
                  <a:pt x="19304" y="-10667"/>
                </a:lnTo>
                <a:lnTo>
                  <a:pt x="20828" y="-6095"/>
                </a:lnTo>
                <a:lnTo>
                  <a:pt x="21844" y="-3047"/>
                </a:lnTo>
                <a:lnTo>
                  <a:pt x="22860" y="0"/>
                </a:lnTo>
                <a:lnTo>
                  <a:pt x="44195" y="0"/>
                </a:lnTo>
                <a:lnTo>
                  <a:pt x="44195" y="-3047"/>
                </a:lnTo>
                <a:lnTo>
                  <a:pt x="42671" y="-3047"/>
                </a:lnTo>
                <a:lnTo>
                  <a:pt x="42671" y="-6095"/>
                </a:lnTo>
                <a:lnTo>
                  <a:pt x="41148" y="-6095"/>
                </a:lnTo>
                <a:lnTo>
                  <a:pt x="41148" y="-10667"/>
                </a:lnTo>
                <a:lnTo>
                  <a:pt x="39624" y="-10667"/>
                </a:lnTo>
                <a:lnTo>
                  <a:pt x="39624" y="-13715"/>
                </a:lnTo>
                <a:lnTo>
                  <a:pt x="38100" y="-13715"/>
                </a:lnTo>
                <a:lnTo>
                  <a:pt x="38100" y="-18287"/>
                </a:lnTo>
                <a:lnTo>
                  <a:pt x="36575" y="-18287"/>
                </a:lnTo>
                <a:lnTo>
                  <a:pt x="36575" y="-21335"/>
                </a:lnTo>
                <a:lnTo>
                  <a:pt x="35051" y="-21335"/>
                </a:lnTo>
                <a:lnTo>
                  <a:pt x="35051" y="-25907"/>
                </a:lnTo>
                <a:lnTo>
                  <a:pt x="33527" y="-25907"/>
                </a:lnTo>
                <a:lnTo>
                  <a:pt x="33527" y="-30479"/>
                </a:lnTo>
                <a:lnTo>
                  <a:pt x="32004" y="-30479"/>
                </a:lnTo>
                <a:lnTo>
                  <a:pt x="32004" y="-35051"/>
                </a:lnTo>
                <a:lnTo>
                  <a:pt x="30480" y="-35051"/>
                </a:lnTo>
                <a:lnTo>
                  <a:pt x="30480" y="-41147"/>
                </a:lnTo>
                <a:lnTo>
                  <a:pt x="28956" y="-41147"/>
                </a:lnTo>
                <a:lnTo>
                  <a:pt x="28956" y="-45719"/>
                </a:lnTo>
                <a:lnTo>
                  <a:pt x="27431" y="-45719"/>
                </a:lnTo>
                <a:lnTo>
                  <a:pt x="27431" y="-51815"/>
                </a:lnTo>
                <a:lnTo>
                  <a:pt x="25907" y="-51815"/>
                </a:lnTo>
                <a:lnTo>
                  <a:pt x="25907" y="-59435"/>
                </a:lnTo>
                <a:lnTo>
                  <a:pt x="24383" y="-59435"/>
                </a:lnTo>
                <a:lnTo>
                  <a:pt x="24383" y="-67055"/>
                </a:lnTo>
                <a:lnTo>
                  <a:pt x="22860" y="-67055"/>
                </a:lnTo>
                <a:lnTo>
                  <a:pt x="22860" y="-76200"/>
                </a:lnTo>
                <a:lnTo>
                  <a:pt x="21336" y="-76200"/>
                </a:lnTo>
                <a:lnTo>
                  <a:pt x="21336" y="-88391"/>
                </a:lnTo>
                <a:lnTo>
                  <a:pt x="19812" y="-88391"/>
                </a:lnTo>
                <a:lnTo>
                  <a:pt x="19812" y="-117347"/>
                </a:lnTo>
                <a:lnTo>
                  <a:pt x="18287" y="-117347"/>
                </a:lnTo>
                <a:lnTo>
                  <a:pt x="18287" y="-1234439"/>
                </a:lnTo>
                <a:lnTo>
                  <a:pt x="21336" y="-1275588"/>
                </a:lnTo>
                <a:lnTo>
                  <a:pt x="22098" y="-1280159"/>
                </a:lnTo>
                <a:lnTo>
                  <a:pt x="22860" y="-1284731"/>
                </a:lnTo>
                <a:lnTo>
                  <a:pt x="24688" y="-1293876"/>
                </a:lnTo>
                <a:lnTo>
                  <a:pt x="25907" y="-1299971"/>
                </a:lnTo>
                <a:lnTo>
                  <a:pt x="27431" y="-1306067"/>
                </a:lnTo>
                <a:lnTo>
                  <a:pt x="28448" y="-1309115"/>
                </a:lnTo>
                <a:lnTo>
                  <a:pt x="28956" y="-1310639"/>
                </a:lnTo>
                <a:lnTo>
                  <a:pt x="30480" y="-1316735"/>
                </a:lnTo>
                <a:lnTo>
                  <a:pt x="32512" y="-1322831"/>
                </a:lnTo>
                <a:lnTo>
                  <a:pt x="35051" y="-1330452"/>
                </a:lnTo>
                <a:lnTo>
                  <a:pt x="36575" y="-1333500"/>
                </a:lnTo>
                <a:lnTo>
                  <a:pt x="37591" y="-1336547"/>
                </a:lnTo>
                <a:lnTo>
                  <a:pt x="38100" y="-1338071"/>
                </a:lnTo>
                <a:lnTo>
                  <a:pt x="39624" y="-1341119"/>
                </a:lnTo>
                <a:lnTo>
                  <a:pt x="41148" y="-1345691"/>
                </a:lnTo>
                <a:lnTo>
                  <a:pt x="43434" y="-1350264"/>
                </a:lnTo>
                <a:lnTo>
                  <a:pt x="50292" y="-1363979"/>
                </a:lnTo>
                <a:lnTo>
                  <a:pt x="54863" y="-1373123"/>
                </a:lnTo>
                <a:lnTo>
                  <a:pt x="57150" y="-1376171"/>
                </a:lnTo>
                <a:lnTo>
                  <a:pt x="59436" y="-1380743"/>
                </a:lnTo>
                <a:lnTo>
                  <a:pt x="60960" y="-1382267"/>
                </a:lnTo>
                <a:lnTo>
                  <a:pt x="62483" y="-1385315"/>
                </a:lnTo>
                <a:lnTo>
                  <a:pt x="64007" y="-1386839"/>
                </a:lnTo>
                <a:lnTo>
                  <a:pt x="67056" y="-1392935"/>
                </a:lnTo>
                <a:lnTo>
                  <a:pt x="70104" y="-1395983"/>
                </a:lnTo>
                <a:lnTo>
                  <a:pt x="71627" y="-1399031"/>
                </a:lnTo>
                <a:lnTo>
                  <a:pt x="74675" y="-1402079"/>
                </a:lnTo>
                <a:lnTo>
                  <a:pt x="76200" y="-1405127"/>
                </a:lnTo>
                <a:lnTo>
                  <a:pt x="79248" y="-1408176"/>
                </a:lnTo>
                <a:lnTo>
                  <a:pt x="80771" y="-1411223"/>
                </a:lnTo>
                <a:lnTo>
                  <a:pt x="89915" y="-1420367"/>
                </a:lnTo>
                <a:lnTo>
                  <a:pt x="91439" y="-1423415"/>
                </a:lnTo>
                <a:lnTo>
                  <a:pt x="109727" y="-1441703"/>
                </a:lnTo>
                <a:lnTo>
                  <a:pt x="112775" y="-1443227"/>
                </a:lnTo>
                <a:lnTo>
                  <a:pt x="114300" y="-1444752"/>
                </a:lnTo>
                <a:lnTo>
                  <a:pt x="121919" y="-1452371"/>
                </a:lnTo>
                <a:lnTo>
                  <a:pt x="124968" y="-1453895"/>
                </a:lnTo>
                <a:lnTo>
                  <a:pt x="128015" y="-1456943"/>
                </a:lnTo>
                <a:lnTo>
                  <a:pt x="131063" y="-1458467"/>
                </a:lnTo>
                <a:lnTo>
                  <a:pt x="134112" y="-1461515"/>
                </a:lnTo>
                <a:lnTo>
                  <a:pt x="137160" y="-1463039"/>
                </a:lnTo>
                <a:lnTo>
                  <a:pt x="140207" y="-1466088"/>
                </a:lnTo>
                <a:lnTo>
                  <a:pt x="146304" y="-1469135"/>
                </a:lnTo>
                <a:lnTo>
                  <a:pt x="147827" y="-1470659"/>
                </a:lnTo>
                <a:lnTo>
                  <a:pt x="150875" y="-1472183"/>
                </a:lnTo>
                <a:lnTo>
                  <a:pt x="152400" y="-1473707"/>
                </a:lnTo>
                <a:lnTo>
                  <a:pt x="158495" y="-1476755"/>
                </a:lnTo>
                <a:lnTo>
                  <a:pt x="160019" y="-1478279"/>
                </a:lnTo>
                <a:lnTo>
                  <a:pt x="166116" y="-1481327"/>
                </a:lnTo>
                <a:lnTo>
                  <a:pt x="187451" y="-1491995"/>
                </a:lnTo>
                <a:lnTo>
                  <a:pt x="192024" y="-1493519"/>
                </a:lnTo>
                <a:lnTo>
                  <a:pt x="195071" y="-1495043"/>
                </a:lnTo>
                <a:lnTo>
                  <a:pt x="199644" y="-1496567"/>
                </a:lnTo>
                <a:lnTo>
                  <a:pt x="202692" y="-1498091"/>
                </a:lnTo>
                <a:lnTo>
                  <a:pt x="216407" y="-1502664"/>
                </a:lnTo>
                <a:lnTo>
                  <a:pt x="222504" y="-1504188"/>
                </a:lnTo>
                <a:lnTo>
                  <a:pt x="227075" y="-1505711"/>
                </a:lnTo>
                <a:lnTo>
                  <a:pt x="233171" y="-1507235"/>
                </a:lnTo>
                <a:lnTo>
                  <a:pt x="248412" y="-1510283"/>
                </a:lnTo>
                <a:lnTo>
                  <a:pt x="257556" y="-1511807"/>
                </a:lnTo>
                <a:lnTo>
                  <a:pt x="269748" y="-1513331"/>
                </a:lnTo>
                <a:lnTo>
                  <a:pt x="298704" y="-1514855"/>
                </a:lnTo>
                <a:lnTo>
                  <a:pt x="6063995" y="-1514855"/>
                </a:lnTo>
                <a:lnTo>
                  <a:pt x="6105144" y="-1511807"/>
                </a:lnTo>
                <a:lnTo>
                  <a:pt x="6140195" y="-1504188"/>
                </a:lnTo>
                <a:lnTo>
                  <a:pt x="6146292" y="-1502664"/>
                </a:lnTo>
                <a:lnTo>
                  <a:pt x="6160008" y="-1498091"/>
                </a:lnTo>
                <a:lnTo>
                  <a:pt x="6163056" y="-1496567"/>
                </a:lnTo>
                <a:lnTo>
                  <a:pt x="6167628" y="-1495043"/>
                </a:lnTo>
                <a:lnTo>
                  <a:pt x="6170676" y="-1493519"/>
                </a:lnTo>
                <a:lnTo>
                  <a:pt x="6175247" y="-1491995"/>
                </a:lnTo>
                <a:lnTo>
                  <a:pt x="6181344" y="-1488947"/>
                </a:lnTo>
                <a:lnTo>
                  <a:pt x="6185916" y="-1487423"/>
                </a:lnTo>
                <a:lnTo>
                  <a:pt x="6188964" y="-1485900"/>
                </a:lnTo>
                <a:lnTo>
                  <a:pt x="6190488" y="-1484376"/>
                </a:lnTo>
                <a:lnTo>
                  <a:pt x="6193536" y="-1482852"/>
                </a:lnTo>
                <a:lnTo>
                  <a:pt x="6202680" y="-1478279"/>
                </a:lnTo>
                <a:lnTo>
                  <a:pt x="6204204" y="-1476755"/>
                </a:lnTo>
                <a:lnTo>
                  <a:pt x="6210299" y="-1473707"/>
                </a:lnTo>
                <a:lnTo>
                  <a:pt x="6211823" y="-1472183"/>
                </a:lnTo>
                <a:lnTo>
                  <a:pt x="6217920" y="-1469135"/>
                </a:lnTo>
                <a:lnTo>
                  <a:pt x="6219444" y="-1467611"/>
                </a:lnTo>
                <a:lnTo>
                  <a:pt x="6222492" y="-1466088"/>
                </a:lnTo>
                <a:lnTo>
                  <a:pt x="6225540" y="-1463039"/>
                </a:lnTo>
                <a:lnTo>
                  <a:pt x="6228588" y="-1461515"/>
                </a:lnTo>
                <a:lnTo>
                  <a:pt x="6231636" y="-1458467"/>
                </a:lnTo>
                <a:lnTo>
                  <a:pt x="6234684" y="-1456943"/>
                </a:lnTo>
                <a:lnTo>
                  <a:pt x="6237732" y="-1453895"/>
                </a:lnTo>
                <a:lnTo>
                  <a:pt x="6240780" y="-1452371"/>
                </a:lnTo>
                <a:lnTo>
                  <a:pt x="6246875" y="-1446276"/>
                </a:lnTo>
                <a:lnTo>
                  <a:pt x="6249923" y="-1443227"/>
                </a:lnTo>
                <a:lnTo>
                  <a:pt x="6252971" y="-1441703"/>
                </a:lnTo>
                <a:lnTo>
                  <a:pt x="6269736" y="-1424939"/>
                </a:lnTo>
                <a:lnTo>
                  <a:pt x="6271260" y="-1423415"/>
                </a:lnTo>
                <a:lnTo>
                  <a:pt x="6271260" y="-1420367"/>
                </a:lnTo>
                <a:lnTo>
                  <a:pt x="6272784" y="-1420367"/>
                </a:lnTo>
                <a:lnTo>
                  <a:pt x="6281928" y="-1411223"/>
                </a:lnTo>
                <a:lnTo>
                  <a:pt x="6281928" y="-1408176"/>
                </a:lnTo>
                <a:lnTo>
                  <a:pt x="6283452" y="-1408176"/>
                </a:lnTo>
                <a:lnTo>
                  <a:pt x="6286499" y="-1405127"/>
                </a:lnTo>
                <a:lnTo>
                  <a:pt x="6286499" y="-1402079"/>
                </a:lnTo>
                <a:lnTo>
                  <a:pt x="6288023" y="-1402079"/>
                </a:lnTo>
                <a:lnTo>
                  <a:pt x="6291071" y="-1399031"/>
                </a:lnTo>
                <a:lnTo>
                  <a:pt x="6291071" y="-1395983"/>
                </a:lnTo>
                <a:lnTo>
                  <a:pt x="6292595" y="-1395983"/>
                </a:lnTo>
                <a:lnTo>
                  <a:pt x="6295644" y="-1392935"/>
                </a:lnTo>
                <a:lnTo>
                  <a:pt x="6295644" y="-1389888"/>
                </a:lnTo>
                <a:lnTo>
                  <a:pt x="6297168" y="-1389888"/>
                </a:lnTo>
                <a:lnTo>
                  <a:pt x="6297168" y="-1386839"/>
                </a:lnTo>
                <a:lnTo>
                  <a:pt x="6300216" y="-1385315"/>
                </a:lnTo>
                <a:lnTo>
                  <a:pt x="6300216" y="-1382267"/>
                </a:lnTo>
                <a:lnTo>
                  <a:pt x="6303264" y="-1380743"/>
                </a:lnTo>
                <a:lnTo>
                  <a:pt x="6303264" y="-1377695"/>
                </a:lnTo>
                <a:lnTo>
                  <a:pt x="6304788" y="-1377695"/>
                </a:lnTo>
                <a:lnTo>
                  <a:pt x="6304788" y="-1374647"/>
                </a:lnTo>
                <a:lnTo>
                  <a:pt x="6307836" y="-1373123"/>
                </a:lnTo>
                <a:lnTo>
                  <a:pt x="6307836" y="-1370076"/>
                </a:lnTo>
                <a:lnTo>
                  <a:pt x="6309360" y="-1370076"/>
                </a:lnTo>
                <a:lnTo>
                  <a:pt x="6309360" y="-1367027"/>
                </a:lnTo>
                <a:lnTo>
                  <a:pt x="6310884" y="-1367027"/>
                </a:lnTo>
                <a:lnTo>
                  <a:pt x="6310884" y="-1363979"/>
                </a:lnTo>
                <a:lnTo>
                  <a:pt x="6312408" y="-1363979"/>
                </a:lnTo>
                <a:lnTo>
                  <a:pt x="6312408" y="-1360931"/>
                </a:lnTo>
                <a:lnTo>
                  <a:pt x="6313932" y="-1360931"/>
                </a:lnTo>
                <a:lnTo>
                  <a:pt x="6313932" y="-1357883"/>
                </a:lnTo>
                <a:lnTo>
                  <a:pt x="6315456" y="-1357883"/>
                </a:lnTo>
                <a:lnTo>
                  <a:pt x="6315456" y="-1354835"/>
                </a:lnTo>
                <a:lnTo>
                  <a:pt x="6316980" y="-1354835"/>
                </a:lnTo>
                <a:lnTo>
                  <a:pt x="6316980" y="-1351788"/>
                </a:lnTo>
                <a:lnTo>
                  <a:pt x="6318504" y="-1351788"/>
                </a:lnTo>
                <a:lnTo>
                  <a:pt x="6318504" y="-1348739"/>
                </a:lnTo>
                <a:lnTo>
                  <a:pt x="6320028" y="-1348739"/>
                </a:lnTo>
                <a:lnTo>
                  <a:pt x="6320028" y="-1345691"/>
                </a:lnTo>
                <a:lnTo>
                  <a:pt x="6321552" y="-1345691"/>
                </a:lnTo>
                <a:lnTo>
                  <a:pt x="6321552" y="-1342643"/>
                </a:lnTo>
                <a:lnTo>
                  <a:pt x="6323076" y="-1342643"/>
                </a:lnTo>
                <a:lnTo>
                  <a:pt x="6323076" y="-1338071"/>
                </a:lnTo>
                <a:lnTo>
                  <a:pt x="6324599" y="-1338071"/>
                </a:lnTo>
                <a:lnTo>
                  <a:pt x="6324599" y="-1333500"/>
                </a:lnTo>
                <a:lnTo>
                  <a:pt x="6326123" y="-1333500"/>
                </a:lnTo>
                <a:lnTo>
                  <a:pt x="6326123" y="-1330452"/>
                </a:lnTo>
                <a:lnTo>
                  <a:pt x="6327647" y="-1330452"/>
                </a:lnTo>
                <a:lnTo>
                  <a:pt x="6327647" y="-1325879"/>
                </a:lnTo>
                <a:lnTo>
                  <a:pt x="6329171" y="-1325879"/>
                </a:lnTo>
                <a:lnTo>
                  <a:pt x="6329171" y="-1321307"/>
                </a:lnTo>
                <a:lnTo>
                  <a:pt x="6330695" y="-1321307"/>
                </a:lnTo>
                <a:lnTo>
                  <a:pt x="6330695" y="-1316735"/>
                </a:lnTo>
                <a:lnTo>
                  <a:pt x="6332220" y="-1316735"/>
                </a:lnTo>
                <a:lnTo>
                  <a:pt x="6332220" y="-1310639"/>
                </a:lnTo>
                <a:lnTo>
                  <a:pt x="6333744" y="-1310639"/>
                </a:lnTo>
                <a:lnTo>
                  <a:pt x="6333744" y="-1306067"/>
                </a:lnTo>
                <a:lnTo>
                  <a:pt x="6335268" y="-1306067"/>
                </a:lnTo>
                <a:lnTo>
                  <a:pt x="6335268" y="-1299971"/>
                </a:lnTo>
                <a:lnTo>
                  <a:pt x="6336792" y="-1299971"/>
                </a:lnTo>
                <a:lnTo>
                  <a:pt x="6336792" y="-1292352"/>
                </a:lnTo>
                <a:lnTo>
                  <a:pt x="6338316" y="-1292352"/>
                </a:lnTo>
                <a:lnTo>
                  <a:pt x="6338316" y="-1284731"/>
                </a:lnTo>
                <a:lnTo>
                  <a:pt x="6339840" y="-1284731"/>
                </a:lnTo>
                <a:lnTo>
                  <a:pt x="6339840" y="-1275588"/>
                </a:lnTo>
                <a:lnTo>
                  <a:pt x="6341364" y="-1275588"/>
                </a:lnTo>
                <a:lnTo>
                  <a:pt x="6341364" y="-1263395"/>
                </a:lnTo>
                <a:lnTo>
                  <a:pt x="6342888" y="-1263395"/>
                </a:lnTo>
                <a:lnTo>
                  <a:pt x="6342850" y="-1234439"/>
                </a:lnTo>
                <a:lnTo>
                  <a:pt x="6341401" y="-117347"/>
                </a:lnTo>
                <a:lnTo>
                  <a:pt x="6341364" y="-88391"/>
                </a:lnTo>
                <a:lnTo>
                  <a:pt x="6341173" y="-86867"/>
                </a:lnTo>
                <a:lnTo>
                  <a:pt x="6339840" y="-76200"/>
                </a:lnTo>
                <a:lnTo>
                  <a:pt x="6339078" y="-71627"/>
                </a:lnTo>
                <a:lnTo>
                  <a:pt x="6338316" y="-67055"/>
                </a:lnTo>
                <a:lnTo>
                  <a:pt x="6336487" y="-57911"/>
                </a:lnTo>
                <a:lnTo>
                  <a:pt x="6335268" y="-51815"/>
                </a:lnTo>
                <a:lnTo>
                  <a:pt x="6333744" y="-45719"/>
                </a:lnTo>
                <a:lnTo>
                  <a:pt x="6332727" y="-42671"/>
                </a:lnTo>
                <a:lnTo>
                  <a:pt x="6332220" y="-41147"/>
                </a:lnTo>
                <a:lnTo>
                  <a:pt x="6330695" y="-35051"/>
                </a:lnTo>
                <a:lnTo>
                  <a:pt x="6328664" y="-28955"/>
                </a:lnTo>
                <a:lnTo>
                  <a:pt x="6326123" y="-21335"/>
                </a:lnTo>
                <a:lnTo>
                  <a:pt x="6324599" y="-18287"/>
                </a:lnTo>
                <a:lnTo>
                  <a:pt x="6323584" y="-15239"/>
                </a:lnTo>
                <a:lnTo>
                  <a:pt x="6321552" y="-9143"/>
                </a:lnTo>
                <a:lnTo>
                  <a:pt x="6317742" y="-1523"/>
                </a:lnTo>
                <a:lnTo>
                  <a:pt x="6316980" y="0"/>
                </a:lnTo>
                <a:lnTo>
                  <a:pt x="6315456" y="4572"/>
                </a:lnTo>
                <a:lnTo>
                  <a:pt x="6313932" y="7620"/>
                </a:lnTo>
                <a:lnTo>
                  <a:pt x="6312408" y="9144"/>
                </a:lnTo>
                <a:lnTo>
                  <a:pt x="6310884" y="12192"/>
                </a:lnTo>
                <a:lnTo>
                  <a:pt x="6306312" y="21336"/>
                </a:lnTo>
                <a:lnTo>
                  <a:pt x="6304026" y="24384"/>
                </a:lnTo>
                <a:lnTo>
                  <a:pt x="6301740" y="28956"/>
                </a:lnTo>
                <a:lnTo>
                  <a:pt x="6300216" y="30480"/>
                </a:lnTo>
                <a:lnTo>
                  <a:pt x="6297168" y="36576"/>
                </a:lnTo>
                <a:lnTo>
                  <a:pt x="6295644" y="38100"/>
                </a:lnTo>
                <a:lnTo>
                  <a:pt x="6294120" y="41148"/>
                </a:lnTo>
                <a:lnTo>
                  <a:pt x="6291071" y="44196"/>
                </a:lnTo>
                <a:lnTo>
                  <a:pt x="6289547" y="47244"/>
                </a:lnTo>
                <a:lnTo>
                  <a:pt x="6286499" y="50292"/>
                </a:lnTo>
                <a:lnTo>
                  <a:pt x="6284976" y="53340"/>
                </a:lnTo>
                <a:lnTo>
                  <a:pt x="6281928" y="56388"/>
                </a:lnTo>
                <a:lnTo>
                  <a:pt x="6280404" y="59436"/>
                </a:lnTo>
                <a:lnTo>
                  <a:pt x="6271260" y="68580"/>
                </a:lnTo>
                <a:lnTo>
                  <a:pt x="6269736" y="71628"/>
                </a:lnTo>
                <a:lnTo>
                  <a:pt x="6252971" y="88392"/>
                </a:lnTo>
                <a:lnTo>
                  <a:pt x="6249923" y="89916"/>
                </a:lnTo>
                <a:lnTo>
                  <a:pt x="6246875" y="92964"/>
                </a:lnTo>
                <a:lnTo>
                  <a:pt x="6240780" y="99060"/>
                </a:lnTo>
                <a:lnTo>
                  <a:pt x="6237732" y="100584"/>
                </a:lnTo>
                <a:lnTo>
                  <a:pt x="6234684" y="103632"/>
                </a:lnTo>
                <a:lnTo>
                  <a:pt x="6231636" y="105156"/>
                </a:lnTo>
                <a:lnTo>
                  <a:pt x="6228588" y="108204"/>
                </a:lnTo>
                <a:lnTo>
                  <a:pt x="6225540" y="109728"/>
                </a:lnTo>
                <a:lnTo>
                  <a:pt x="6222492" y="112776"/>
                </a:lnTo>
                <a:lnTo>
                  <a:pt x="6219444" y="114300"/>
                </a:lnTo>
                <a:lnTo>
                  <a:pt x="6217920" y="115824"/>
                </a:lnTo>
                <a:lnTo>
                  <a:pt x="6211823" y="118872"/>
                </a:lnTo>
                <a:lnTo>
                  <a:pt x="6210299" y="120396"/>
                </a:lnTo>
                <a:lnTo>
                  <a:pt x="6204204" y="123444"/>
                </a:lnTo>
                <a:lnTo>
                  <a:pt x="6202680" y="124968"/>
                </a:lnTo>
                <a:lnTo>
                  <a:pt x="6193536" y="129540"/>
                </a:lnTo>
                <a:lnTo>
                  <a:pt x="6190488" y="131064"/>
                </a:lnTo>
                <a:lnTo>
                  <a:pt x="6188964" y="132588"/>
                </a:lnTo>
                <a:lnTo>
                  <a:pt x="6185916" y="134112"/>
                </a:lnTo>
                <a:lnTo>
                  <a:pt x="6181344" y="135636"/>
                </a:lnTo>
                <a:lnTo>
                  <a:pt x="6172199" y="140208"/>
                </a:lnTo>
                <a:lnTo>
                  <a:pt x="6163056" y="143256"/>
                </a:lnTo>
                <a:lnTo>
                  <a:pt x="6160008" y="144780"/>
                </a:lnTo>
                <a:lnTo>
                  <a:pt x="6146292" y="149352"/>
                </a:lnTo>
                <a:lnTo>
                  <a:pt x="6140195" y="150876"/>
                </a:lnTo>
                <a:lnTo>
                  <a:pt x="6135623" y="152400"/>
                </a:lnTo>
                <a:lnTo>
                  <a:pt x="6129528" y="153924"/>
                </a:lnTo>
                <a:lnTo>
                  <a:pt x="6114288" y="156972"/>
                </a:lnTo>
                <a:lnTo>
                  <a:pt x="6105144" y="158496"/>
                </a:lnTo>
                <a:lnTo>
                  <a:pt x="6092952" y="160020"/>
                </a:lnTo>
                <a:lnTo>
                  <a:pt x="6092952" y="161544"/>
                </a:lnTo>
                <a:lnTo>
                  <a:pt x="269748" y="160020"/>
                </a:lnTo>
                <a:lnTo>
                  <a:pt x="192024" y="161544"/>
                </a:lnTo>
                <a:lnTo>
                  <a:pt x="196595" y="163068"/>
                </a:lnTo>
                <a:lnTo>
                  <a:pt x="210312" y="167640"/>
                </a:lnTo>
                <a:lnTo>
                  <a:pt x="224027" y="172212"/>
                </a:lnTo>
                <a:lnTo>
                  <a:pt x="239268" y="175260"/>
                </a:lnTo>
                <a:lnTo>
                  <a:pt x="252983" y="178308"/>
                </a:lnTo>
                <a:lnTo>
                  <a:pt x="268224" y="179832"/>
                </a:lnTo>
                <a:lnTo>
                  <a:pt x="283463" y="181356"/>
                </a:lnTo>
                <a:lnTo>
                  <a:pt x="6080760" y="181356"/>
                </a:lnTo>
                <a:lnTo>
                  <a:pt x="6095999" y="179832"/>
                </a:lnTo>
                <a:lnTo>
                  <a:pt x="6109716" y="178308"/>
                </a:lnTo>
                <a:lnTo>
                  <a:pt x="6124956" y="175260"/>
                </a:lnTo>
                <a:lnTo>
                  <a:pt x="6138671" y="172212"/>
                </a:lnTo>
                <a:lnTo>
                  <a:pt x="6153912" y="167640"/>
                </a:lnTo>
                <a:lnTo>
                  <a:pt x="6167628" y="163068"/>
                </a:lnTo>
                <a:lnTo>
                  <a:pt x="6171057" y="161544"/>
                </a:lnTo>
                <a:lnTo>
                  <a:pt x="6174486" y="160020"/>
                </a:lnTo>
                <a:lnTo>
                  <a:pt x="6177915" y="158496"/>
                </a:lnTo>
                <a:lnTo>
                  <a:pt x="6181344" y="156972"/>
                </a:lnTo>
                <a:lnTo>
                  <a:pt x="6189471" y="153924"/>
                </a:lnTo>
                <a:lnTo>
                  <a:pt x="6193536" y="152400"/>
                </a:lnTo>
                <a:lnTo>
                  <a:pt x="6196279" y="150876"/>
                </a:lnTo>
                <a:lnTo>
                  <a:pt x="6199022" y="149352"/>
                </a:lnTo>
                <a:lnTo>
                  <a:pt x="6207252" y="144780"/>
                </a:lnTo>
                <a:lnTo>
                  <a:pt x="6209690" y="143256"/>
                </a:lnTo>
                <a:lnTo>
                  <a:pt x="6214567" y="140208"/>
                </a:lnTo>
                <a:lnTo>
                  <a:pt x="6221882" y="135636"/>
                </a:lnTo>
                <a:lnTo>
                  <a:pt x="6226759" y="132588"/>
                </a:lnTo>
                <a:lnTo>
                  <a:pt x="6231636" y="129540"/>
                </a:lnTo>
                <a:lnTo>
                  <a:pt x="6237870" y="124968"/>
                </a:lnTo>
                <a:lnTo>
                  <a:pt x="6239948" y="123444"/>
                </a:lnTo>
                <a:lnTo>
                  <a:pt x="6244105" y="120396"/>
                </a:lnTo>
                <a:lnTo>
                  <a:pt x="6246183" y="118872"/>
                </a:lnTo>
                <a:lnTo>
                  <a:pt x="6250339" y="115824"/>
                </a:lnTo>
                <a:lnTo>
                  <a:pt x="6254495" y="112776"/>
                </a:lnTo>
                <a:lnTo>
                  <a:pt x="6257778" y="109728"/>
                </a:lnTo>
                <a:lnTo>
                  <a:pt x="6259419" y="108204"/>
                </a:lnTo>
                <a:lnTo>
                  <a:pt x="6262702" y="105156"/>
                </a:lnTo>
                <a:lnTo>
                  <a:pt x="6264343" y="103632"/>
                </a:lnTo>
                <a:lnTo>
                  <a:pt x="6267625" y="100584"/>
                </a:lnTo>
                <a:lnTo>
                  <a:pt x="6269267" y="99060"/>
                </a:lnTo>
                <a:lnTo>
                  <a:pt x="6275832" y="92964"/>
                </a:lnTo>
                <a:lnTo>
                  <a:pt x="6278662" y="89916"/>
                </a:lnTo>
                <a:lnTo>
                  <a:pt x="6280077" y="88392"/>
                </a:lnTo>
                <a:lnTo>
                  <a:pt x="6295644" y="71628"/>
                </a:lnTo>
                <a:lnTo>
                  <a:pt x="6297879" y="68580"/>
                </a:lnTo>
                <a:lnTo>
                  <a:pt x="6304584" y="59436"/>
                </a:lnTo>
                <a:lnTo>
                  <a:pt x="6306820" y="56388"/>
                </a:lnTo>
                <a:lnTo>
                  <a:pt x="6309055" y="53340"/>
                </a:lnTo>
                <a:lnTo>
                  <a:pt x="6311290" y="50292"/>
                </a:lnTo>
                <a:lnTo>
                  <a:pt x="6313265" y="47244"/>
                </a:lnTo>
                <a:lnTo>
                  <a:pt x="6314979" y="44196"/>
                </a:lnTo>
                <a:lnTo>
                  <a:pt x="6316694" y="41148"/>
                </a:lnTo>
                <a:lnTo>
                  <a:pt x="6318408" y="38100"/>
                </a:lnTo>
                <a:lnTo>
                  <a:pt x="6319266" y="36576"/>
                </a:lnTo>
                <a:lnTo>
                  <a:pt x="6322695" y="30480"/>
                </a:lnTo>
                <a:lnTo>
                  <a:pt x="6323552" y="28956"/>
                </a:lnTo>
                <a:lnTo>
                  <a:pt x="6326123" y="24384"/>
                </a:lnTo>
                <a:lnTo>
                  <a:pt x="6328028" y="21336"/>
                </a:lnTo>
                <a:lnTo>
                  <a:pt x="6333744" y="12192"/>
                </a:lnTo>
                <a:lnTo>
                  <a:pt x="6335098" y="9144"/>
                </a:lnTo>
                <a:lnTo>
                  <a:pt x="6335775" y="7620"/>
                </a:lnTo>
                <a:lnTo>
                  <a:pt x="6337130" y="4572"/>
                </a:lnTo>
                <a:lnTo>
                  <a:pt x="6339162" y="0"/>
                </a:lnTo>
                <a:lnTo>
                  <a:pt x="6339840" y="-1523"/>
                </a:lnTo>
                <a:lnTo>
                  <a:pt x="6342380" y="-9143"/>
                </a:lnTo>
                <a:lnTo>
                  <a:pt x="6344412" y="-15239"/>
                </a:lnTo>
                <a:lnTo>
                  <a:pt x="6345428" y="-18287"/>
                </a:lnTo>
                <a:lnTo>
                  <a:pt x="6346444" y="-21335"/>
                </a:lnTo>
                <a:lnTo>
                  <a:pt x="6348984" y="-28955"/>
                </a:lnTo>
                <a:lnTo>
                  <a:pt x="6351016" y="-35051"/>
                </a:lnTo>
                <a:lnTo>
                  <a:pt x="6353048" y="-41147"/>
                </a:lnTo>
                <a:lnTo>
                  <a:pt x="6353556" y="-42671"/>
                </a:lnTo>
                <a:lnTo>
                  <a:pt x="6354165" y="-45719"/>
                </a:lnTo>
                <a:lnTo>
                  <a:pt x="6355384" y="-51815"/>
                </a:lnTo>
                <a:lnTo>
                  <a:pt x="6356604" y="-57911"/>
                </a:lnTo>
                <a:lnTo>
                  <a:pt x="6358636" y="-67055"/>
                </a:lnTo>
                <a:lnTo>
                  <a:pt x="6359652" y="-71627"/>
                </a:lnTo>
                <a:lnTo>
                  <a:pt x="6360109" y="-76200"/>
                </a:lnTo>
                <a:lnTo>
                  <a:pt x="6361176" y="-86867"/>
                </a:lnTo>
                <a:lnTo>
                  <a:pt x="6361328" y="-88391"/>
                </a:lnTo>
                <a:lnTo>
                  <a:pt x="6362699" y="-102107"/>
                </a:lnTo>
                <a:lnTo>
                  <a:pt x="6362699" y="-1251203"/>
                </a:lnTo>
                <a:lnTo>
                  <a:pt x="6361480" y="-1263395"/>
                </a:lnTo>
                <a:lnTo>
                  <a:pt x="6361176" y="-1266443"/>
                </a:lnTo>
                <a:lnTo>
                  <a:pt x="6360160" y="-1275588"/>
                </a:lnTo>
                <a:lnTo>
                  <a:pt x="6359652" y="-1280159"/>
                </a:lnTo>
                <a:lnTo>
                  <a:pt x="6358737" y="-1284731"/>
                </a:lnTo>
                <a:lnTo>
                  <a:pt x="6357213" y="-1292352"/>
                </a:lnTo>
                <a:lnTo>
                  <a:pt x="6356604" y="-1295400"/>
                </a:lnTo>
                <a:lnTo>
                  <a:pt x="6355588" y="-1299971"/>
                </a:lnTo>
                <a:lnTo>
                  <a:pt x="6354233" y="-1306067"/>
                </a:lnTo>
                <a:lnTo>
                  <a:pt x="6353556" y="-1309115"/>
                </a:lnTo>
                <a:lnTo>
                  <a:pt x="6353098" y="-1310639"/>
                </a:lnTo>
                <a:lnTo>
                  <a:pt x="6351270" y="-1316735"/>
                </a:lnTo>
                <a:lnTo>
                  <a:pt x="6349898" y="-1321307"/>
                </a:lnTo>
                <a:lnTo>
                  <a:pt x="6348984" y="-1324355"/>
                </a:lnTo>
                <a:lnTo>
                  <a:pt x="6348476" y="-1325879"/>
                </a:lnTo>
                <a:lnTo>
                  <a:pt x="6346952" y="-1330452"/>
                </a:lnTo>
                <a:lnTo>
                  <a:pt x="6345936" y="-1333500"/>
                </a:lnTo>
                <a:lnTo>
                  <a:pt x="6344412" y="-1338071"/>
                </a:lnTo>
                <a:lnTo>
                  <a:pt x="6342380" y="-1342643"/>
                </a:lnTo>
                <a:lnTo>
                  <a:pt x="6341025" y="-1345691"/>
                </a:lnTo>
                <a:lnTo>
                  <a:pt x="6339670" y="-1348739"/>
                </a:lnTo>
                <a:lnTo>
                  <a:pt x="6338316" y="-1351788"/>
                </a:lnTo>
                <a:lnTo>
                  <a:pt x="6337172" y="-1354835"/>
                </a:lnTo>
                <a:lnTo>
                  <a:pt x="6336030" y="-1357883"/>
                </a:lnTo>
                <a:lnTo>
                  <a:pt x="6334887" y="-1360931"/>
                </a:lnTo>
                <a:lnTo>
                  <a:pt x="6333744" y="-1363979"/>
                </a:lnTo>
                <a:lnTo>
                  <a:pt x="6332050" y="-1367027"/>
                </a:lnTo>
                <a:lnTo>
                  <a:pt x="6330357" y="-1370076"/>
                </a:lnTo>
                <a:lnTo>
                  <a:pt x="6328664" y="-1373123"/>
                </a:lnTo>
                <a:lnTo>
                  <a:pt x="6327817" y="-1374647"/>
                </a:lnTo>
                <a:lnTo>
                  <a:pt x="6326123" y="-1377695"/>
                </a:lnTo>
                <a:lnTo>
                  <a:pt x="6324219" y="-1380743"/>
                </a:lnTo>
                <a:lnTo>
                  <a:pt x="6323266" y="-1382267"/>
                </a:lnTo>
                <a:lnTo>
                  <a:pt x="6321361" y="-1385315"/>
                </a:lnTo>
                <a:lnTo>
                  <a:pt x="6320409" y="-1386839"/>
                </a:lnTo>
                <a:lnTo>
                  <a:pt x="6318503" y="-1389888"/>
                </a:lnTo>
                <a:lnTo>
                  <a:pt x="6316598" y="-1392935"/>
                </a:lnTo>
                <a:lnTo>
                  <a:pt x="6314694" y="-1395983"/>
                </a:lnTo>
                <a:lnTo>
                  <a:pt x="6312789" y="-1399031"/>
                </a:lnTo>
                <a:lnTo>
                  <a:pt x="6310884" y="-1402079"/>
                </a:lnTo>
                <a:lnTo>
                  <a:pt x="6308648" y="-1405127"/>
                </a:lnTo>
                <a:lnTo>
                  <a:pt x="6306413" y="-1408176"/>
                </a:lnTo>
                <a:lnTo>
                  <a:pt x="6304178" y="-1411223"/>
                </a:lnTo>
                <a:lnTo>
                  <a:pt x="6297472" y="-1420367"/>
                </a:lnTo>
                <a:lnTo>
                  <a:pt x="6295237" y="-1423415"/>
                </a:lnTo>
                <a:lnTo>
                  <a:pt x="6294120" y="-1424939"/>
                </a:lnTo>
                <a:lnTo>
                  <a:pt x="6278553" y="-1441703"/>
                </a:lnTo>
                <a:lnTo>
                  <a:pt x="6277138" y="-1443227"/>
                </a:lnTo>
                <a:lnTo>
                  <a:pt x="6274308" y="-1446276"/>
                </a:lnTo>
                <a:lnTo>
                  <a:pt x="6267743" y="-1452371"/>
                </a:lnTo>
                <a:lnTo>
                  <a:pt x="6266101" y="-1453895"/>
                </a:lnTo>
                <a:lnTo>
                  <a:pt x="6262819" y="-1456943"/>
                </a:lnTo>
                <a:lnTo>
                  <a:pt x="6261178" y="-1458467"/>
                </a:lnTo>
                <a:lnTo>
                  <a:pt x="6257895" y="-1461515"/>
                </a:lnTo>
                <a:lnTo>
                  <a:pt x="6256254" y="-1463039"/>
                </a:lnTo>
                <a:lnTo>
                  <a:pt x="6252971" y="-1466088"/>
                </a:lnTo>
                <a:lnTo>
                  <a:pt x="6248815" y="-1469135"/>
                </a:lnTo>
                <a:lnTo>
                  <a:pt x="6244659" y="-1472183"/>
                </a:lnTo>
                <a:lnTo>
                  <a:pt x="6242581" y="-1473707"/>
                </a:lnTo>
                <a:lnTo>
                  <a:pt x="6238424" y="-1476755"/>
                </a:lnTo>
                <a:lnTo>
                  <a:pt x="6236346" y="-1478279"/>
                </a:lnTo>
                <a:lnTo>
                  <a:pt x="6230112" y="-1482852"/>
                </a:lnTo>
                <a:lnTo>
                  <a:pt x="6225235" y="-1485900"/>
                </a:lnTo>
                <a:lnTo>
                  <a:pt x="6220358" y="-1488947"/>
                </a:lnTo>
                <a:lnTo>
                  <a:pt x="6215481" y="-1491995"/>
                </a:lnTo>
                <a:lnTo>
                  <a:pt x="6210604" y="-1495043"/>
                </a:lnTo>
                <a:lnTo>
                  <a:pt x="6205728" y="-1498091"/>
                </a:lnTo>
                <a:lnTo>
                  <a:pt x="6196584" y="-1502664"/>
                </a:lnTo>
                <a:lnTo>
                  <a:pt x="6193536" y="-1504188"/>
                </a:lnTo>
                <a:lnTo>
                  <a:pt x="6190107" y="-1505711"/>
                </a:lnTo>
                <a:lnTo>
                  <a:pt x="6186678" y="-1507235"/>
                </a:lnTo>
                <a:lnTo>
                  <a:pt x="6179820" y="-1510283"/>
                </a:lnTo>
                <a:lnTo>
                  <a:pt x="6175247" y="-1511807"/>
                </a:lnTo>
                <a:lnTo>
                  <a:pt x="6170676" y="-1513331"/>
                </a:lnTo>
                <a:lnTo>
                  <a:pt x="6166104" y="-1514855"/>
                </a:lnTo>
                <a:lnTo>
                  <a:pt x="6152388" y="-1519427"/>
                </a:lnTo>
                <a:lnTo>
                  <a:pt x="6138671" y="-1524000"/>
                </a:lnTo>
                <a:lnTo>
                  <a:pt x="6123432" y="-1527047"/>
                </a:lnTo>
                <a:lnTo>
                  <a:pt x="6109716" y="-1530095"/>
                </a:lnTo>
                <a:lnTo>
                  <a:pt x="6094476" y="-1531619"/>
                </a:lnTo>
                <a:lnTo>
                  <a:pt x="6079236" y="-1533143"/>
                </a:lnTo>
                <a:lnTo>
                  <a:pt x="281939" y="-1533143"/>
                </a:lnTo>
                <a:lnTo>
                  <a:pt x="237744" y="-1527047"/>
                </a:lnTo>
                <a:lnTo>
                  <a:pt x="195071" y="-1514855"/>
                </a:lnTo>
                <a:lnTo>
                  <a:pt x="190500" y="-1513331"/>
                </a:lnTo>
                <a:lnTo>
                  <a:pt x="185927" y="-1511807"/>
                </a:lnTo>
                <a:lnTo>
                  <a:pt x="181356" y="-1510283"/>
                </a:lnTo>
                <a:lnTo>
                  <a:pt x="175259" y="-1507235"/>
                </a:lnTo>
                <a:lnTo>
                  <a:pt x="172211" y="-1505711"/>
                </a:lnTo>
                <a:lnTo>
                  <a:pt x="169163" y="-1504188"/>
                </a:lnTo>
                <a:lnTo>
                  <a:pt x="166420" y="-1502664"/>
                </a:lnTo>
                <a:lnTo>
                  <a:pt x="158191" y="-1498091"/>
                </a:lnTo>
                <a:lnTo>
                  <a:pt x="155448" y="-1496567"/>
                </a:lnTo>
                <a:lnTo>
                  <a:pt x="153009" y="-1495043"/>
                </a:lnTo>
                <a:lnTo>
                  <a:pt x="148132" y="-1491995"/>
                </a:lnTo>
                <a:lnTo>
                  <a:pt x="131063" y="-1481327"/>
                </a:lnTo>
                <a:lnTo>
                  <a:pt x="126907" y="-1478279"/>
                </a:lnTo>
                <a:lnTo>
                  <a:pt x="124829" y="-1476755"/>
                </a:lnTo>
                <a:lnTo>
                  <a:pt x="120673" y="-1473707"/>
                </a:lnTo>
                <a:lnTo>
                  <a:pt x="118594" y="-1472183"/>
                </a:lnTo>
                <a:lnTo>
                  <a:pt x="114438" y="-1469135"/>
                </a:lnTo>
                <a:lnTo>
                  <a:pt x="110282" y="-1466088"/>
                </a:lnTo>
                <a:lnTo>
                  <a:pt x="108204" y="-1464564"/>
                </a:lnTo>
                <a:lnTo>
                  <a:pt x="104921" y="-1461515"/>
                </a:lnTo>
                <a:lnTo>
                  <a:pt x="101639" y="-1458467"/>
                </a:lnTo>
                <a:lnTo>
                  <a:pt x="99997" y="-1456943"/>
                </a:lnTo>
                <a:lnTo>
                  <a:pt x="96715" y="-1453895"/>
                </a:lnTo>
                <a:lnTo>
                  <a:pt x="95074" y="-1452371"/>
                </a:lnTo>
                <a:lnTo>
                  <a:pt x="86868" y="-1444752"/>
                </a:lnTo>
                <a:lnTo>
                  <a:pt x="84037" y="-1441703"/>
                </a:lnTo>
                <a:lnTo>
                  <a:pt x="67056" y="-1423415"/>
                </a:lnTo>
                <a:lnTo>
                  <a:pt x="64820" y="-1420367"/>
                </a:lnTo>
                <a:lnTo>
                  <a:pt x="58115" y="-1411223"/>
                </a:lnTo>
                <a:lnTo>
                  <a:pt x="55880" y="-1408176"/>
                </a:lnTo>
                <a:lnTo>
                  <a:pt x="53644" y="-1405127"/>
                </a:lnTo>
                <a:lnTo>
                  <a:pt x="51409" y="-1402079"/>
                </a:lnTo>
                <a:lnTo>
                  <a:pt x="49339" y="-1399031"/>
                </a:lnTo>
                <a:lnTo>
                  <a:pt x="47434" y="-1395983"/>
                </a:lnTo>
                <a:lnTo>
                  <a:pt x="45529" y="-1392935"/>
                </a:lnTo>
                <a:lnTo>
                  <a:pt x="41719" y="-1386839"/>
                </a:lnTo>
                <a:lnTo>
                  <a:pt x="40767" y="-1385315"/>
                </a:lnTo>
                <a:lnTo>
                  <a:pt x="38862" y="-1382267"/>
                </a:lnTo>
                <a:lnTo>
                  <a:pt x="37909" y="-1380743"/>
                </a:lnTo>
                <a:lnTo>
                  <a:pt x="35051" y="-1376171"/>
                </a:lnTo>
                <a:lnTo>
                  <a:pt x="33527" y="-1373123"/>
                </a:lnTo>
                <a:lnTo>
                  <a:pt x="28956" y="-1363979"/>
                </a:lnTo>
                <a:lnTo>
                  <a:pt x="22860" y="-1350264"/>
                </a:lnTo>
                <a:lnTo>
                  <a:pt x="21336" y="-1345691"/>
                </a:lnTo>
                <a:lnTo>
                  <a:pt x="19812" y="-1341119"/>
                </a:lnTo>
                <a:lnTo>
                  <a:pt x="18795" y="-1338071"/>
                </a:lnTo>
                <a:lnTo>
                  <a:pt x="18287" y="-1336547"/>
                </a:lnTo>
                <a:lnTo>
                  <a:pt x="17272" y="-1333500"/>
                </a:lnTo>
                <a:lnTo>
                  <a:pt x="16256" y="-1330452"/>
                </a:lnTo>
                <a:lnTo>
                  <a:pt x="13715" y="-1322831"/>
                </a:lnTo>
                <a:lnTo>
                  <a:pt x="11683" y="-1316735"/>
                </a:lnTo>
                <a:lnTo>
                  <a:pt x="9651" y="-1310639"/>
                </a:lnTo>
                <a:lnTo>
                  <a:pt x="9143" y="-1309115"/>
                </a:lnTo>
                <a:lnTo>
                  <a:pt x="8534" y="-1306067"/>
                </a:lnTo>
                <a:lnTo>
                  <a:pt x="7315" y="-1299971"/>
                </a:lnTo>
                <a:lnTo>
                  <a:pt x="6095" y="-1293876"/>
                </a:lnTo>
                <a:lnTo>
                  <a:pt x="4063" y="-1284731"/>
                </a:lnTo>
                <a:lnTo>
                  <a:pt x="3048" y="-1280159"/>
                </a:lnTo>
                <a:lnTo>
                  <a:pt x="2590" y="-1275588"/>
                </a:lnTo>
                <a:lnTo>
                  <a:pt x="1524" y="-1264919"/>
                </a:lnTo>
                <a:lnTo>
                  <a:pt x="1371" y="-1263395"/>
                </a:lnTo>
                <a:lnTo>
                  <a:pt x="0" y="-1249679"/>
                </a:lnTo>
                <a:lnTo>
                  <a:pt x="0" y="-100583"/>
                </a:lnTo>
                <a:lnTo>
                  <a:pt x="1219" y="-883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05000" y="2438400"/>
            <a:ext cx="6324600" cy="1676400"/>
          </a:xfrm>
          <a:custGeom>
            <a:avLst/>
            <a:gdLst/>
            <a:ahLst/>
            <a:cxnLst/>
            <a:rect l="l" t="t" r="r" b="b"/>
            <a:pathLst>
              <a:path w="6324600" h="1676400">
                <a:moveTo>
                  <a:pt x="0" y="280415"/>
                </a:moveTo>
                <a:lnTo>
                  <a:pt x="0" y="1397508"/>
                </a:lnTo>
                <a:lnTo>
                  <a:pt x="936" y="1420367"/>
                </a:lnTo>
                <a:lnTo>
                  <a:pt x="8203" y="1464495"/>
                </a:lnTo>
                <a:lnTo>
                  <a:pt x="22169" y="1506021"/>
                </a:lnTo>
                <a:lnTo>
                  <a:pt x="42238" y="1544370"/>
                </a:lnTo>
                <a:lnTo>
                  <a:pt x="67817" y="1578965"/>
                </a:lnTo>
                <a:lnTo>
                  <a:pt x="98310" y="1609231"/>
                </a:lnTo>
                <a:lnTo>
                  <a:pt x="133124" y="1634590"/>
                </a:lnTo>
                <a:lnTo>
                  <a:pt x="171664" y="1654468"/>
                </a:lnTo>
                <a:lnTo>
                  <a:pt x="213336" y="1668288"/>
                </a:lnTo>
                <a:lnTo>
                  <a:pt x="257545" y="1675474"/>
                </a:lnTo>
                <a:lnTo>
                  <a:pt x="280416" y="1676400"/>
                </a:lnTo>
                <a:lnTo>
                  <a:pt x="6045708" y="1676400"/>
                </a:lnTo>
                <a:lnTo>
                  <a:pt x="6090920" y="1672746"/>
                </a:lnTo>
                <a:lnTo>
                  <a:pt x="6133819" y="1662171"/>
                </a:lnTo>
                <a:lnTo>
                  <a:pt x="6173829" y="1645250"/>
                </a:lnTo>
                <a:lnTo>
                  <a:pt x="6210373" y="1622560"/>
                </a:lnTo>
                <a:lnTo>
                  <a:pt x="6242875" y="1594675"/>
                </a:lnTo>
                <a:lnTo>
                  <a:pt x="6270760" y="1562173"/>
                </a:lnTo>
                <a:lnTo>
                  <a:pt x="6293450" y="1525629"/>
                </a:lnTo>
                <a:lnTo>
                  <a:pt x="6310371" y="1485619"/>
                </a:lnTo>
                <a:lnTo>
                  <a:pt x="6320946" y="1442720"/>
                </a:lnTo>
                <a:lnTo>
                  <a:pt x="6324600" y="1397508"/>
                </a:lnTo>
                <a:lnTo>
                  <a:pt x="6324600" y="280415"/>
                </a:lnTo>
                <a:lnTo>
                  <a:pt x="6320946" y="235160"/>
                </a:lnTo>
                <a:lnTo>
                  <a:pt x="6310371" y="192145"/>
                </a:lnTo>
                <a:lnTo>
                  <a:pt x="6293450" y="151965"/>
                </a:lnTo>
                <a:lnTo>
                  <a:pt x="6270760" y="115214"/>
                </a:lnTo>
                <a:lnTo>
                  <a:pt x="6242875" y="82486"/>
                </a:lnTo>
                <a:lnTo>
                  <a:pt x="6210373" y="54376"/>
                </a:lnTo>
                <a:lnTo>
                  <a:pt x="6173829" y="31478"/>
                </a:lnTo>
                <a:lnTo>
                  <a:pt x="6133819" y="14386"/>
                </a:lnTo>
                <a:lnTo>
                  <a:pt x="6090920" y="3695"/>
                </a:lnTo>
                <a:lnTo>
                  <a:pt x="6045708" y="0"/>
                </a:lnTo>
                <a:lnTo>
                  <a:pt x="280416" y="0"/>
                </a:lnTo>
                <a:lnTo>
                  <a:pt x="235160" y="3695"/>
                </a:lnTo>
                <a:lnTo>
                  <a:pt x="192145" y="14386"/>
                </a:lnTo>
                <a:lnTo>
                  <a:pt x="151965" y="31478"/>
                </a:lnTo>
                <a:lnTo>
                  <a:pt x="115214" y="54376"/>
                </a:lnTo>
                <a:lnTo>
                  <a:pt x="82486" y="82486"/>
                </a:lnTo>
                <a:lnTo>
                  <a:pt x="54376" y="115214"/>
                </a:lnTo>
                <a:lnTo>
                  <a:pt x="31478" y="151965"/>
                </a:lnTo>
                <a:lnTo>
                  <a:pt x="14386" y="192145"/>
                </a:lnTo>
                <a:lnTo>
                  <a:pt x="3695" y="235160"/>
                </a:lnTo>
                <a:lnTo>
                  <a:pt x="0" y="28041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886712" y="2420112"/>
            <a:ext cx="6362699" cy="1714500"/>
          </a:xfrm>
          <a:custGeom>
            <a:avLst/>
            <a:gdLst/>
            <a:ahLst/>
            <a:cxnLst/>
            <a:rect l="l" t="t" r="r" b="b"/>
            <a:pathLst>
              <a:path w="6362699" h="1714500">
                <a:moveTo>
                  <a:pt x="68580" y="1606296"/>
                </a:moveTo>
                <a:lnTo>
                  <a:pt x="88392" y="1627632"/>
                </a:lnTo>
                <a:lnTo>
                  <a:pt x="109727" y="1647443"/>
                </a:lnTo>
                <a:lnTo>
                  <a:pt x="132587" y="1664208"/>
                </a:lnTo>
                <a:lnTo>
                  <a:pt x="156971" y="1677924"/>
                </a:lnTo>
                <a:lnTo>
                  <a:pt x="169163" y="1685543"/>
                </a:lnTo>
                <a:lnTo>
                  <a:pt x="182880" y="1691639"/>
                </a:lnTo>
                <a:lnTo>
                  <a:pt x="196595" y="1696212"/>
                </a:lnTo>
                <a:lnTo>
                  <a:pt x="210312" y="1700784"/>
                </a:lnTo>
                <a:lnTo>
                  <a:pt x="224027" y="1705355"/>
                </a:lnTo>
                <a:lnTo>
                  <a:pt x="239268" y="1708403"/>
                </a:lnTo>
                <a:lnTo>
                  <a:pt x="252983" y="1711452"/>
                </a:lnTo>
                <a:lnTo>
                  <a:pt x="268224" y="1712976"/>
                </a:lnTo>
                <a:lnTo>
                  <a:pt x="283463" y="1714500"/>
                </a:lnTo>
                <a:lnTo>
                  <a:pt x="6080760" y="1714500"/>
                </a:lnTo>
                <a:lnTo>
                  <a:pt x="6095999" y="1712976"/>
                </a:lnTo>
                <a:lnTo>
                  <a:pt x="6109716" y="1711452"/>
                </a:lnTo>
                <a:lnTo>
                  <a:pt x="6124956" y="1708403"/>
                </a:lnTo>
                <a:lnTo>
                  <a:pt x="6138671" y="1705355"/>
                </a:lnTo>
                <a:lnTo>
                  <a:pt x="6153912" y="1700784"/>
                </a:lnTo>
                <a:lnTo>
                  <a:pt x="6167628" y="1696212"/>
                </a:lnTo>
                <a:lnTo>
                  <a:pt x="6181344" y="1690115"/>
                </a:lnTo>
                <a:lnTo>
                  <a:pt x="6193536" y="1685543"/>
                </a:lnTo>
                <a:lnTo>
                  <a:pt x="6207252" y="1677924"/>
                </a:lnTo>
                <a:lnTo>
                  <a:pt x="6231636" y="1662684"/>
                </a:lnTo>
                <a:lnTo>
                  <a:pt x="6254495" y="1645920"/>
                </a:lnTo>
                <a:lnTo>
                  <a:pt x="6275832" y="1626108"/>
                </a:lnTo>
                <a:lnTo>
                  <a:pt x="6295644" y="1604772"/>
                </a:lnTo>
                <a:lnTo>
                  <a:pt x="6312408" y="1581912"/>
                </a:lnTo>
                <a:lnTo>
                  <a:pt x="6326123" y="1557527"/>
                </a:lnTo>
                <a:lnTo>
                  <a:pt x="6333744" y="1545336"/>
                </a:lnTo>
                <a:lnTo>
                  <a:pt x="6339840" y="1531620"/>
                </a:lnTo>
                <a:lnTo>
                  <a:pt x="6344412" y="1517903"/>
                </a:lnTo>
                <a:lnTo>
                  <a:pt x="6348984" y="1504188"/>
                </a:lnTo>
                <a:lnTo>
                  <a:pt x="6353556" y="1490472"/>
                </a:lnTo>
                <a:lnTo>
                  <a:pt x="6356604" y="1475232"/>
                </a:lnTo>
                <a:lnTo>
                  <a:pt x="6359652" y="1461515"/>
                </a:lnTo>
                <a:lnTo>
                  <a:pt x="6361176" y="1446276"/>
                </a:lnTo>
                <a:lnTo>
                  <a:pt x="6362699" y="1431036"/>
                </a:lnTo>
                <a:lnTo>
                  <a:pt x="6362699" y="281939"/>
                </a:lnTo>
                <a:lnTo>
                  <a:pt x="6356604" y="237743"/>
                </a:lnTo>
                <a:lnTo>
                  <a:pt x="6344412" y="195072"/>
                </a:lnTo>
                <a:lnTo>
                  <a:pt x="6338316" y="181355"/>
                </a:lnTo>
                <a:lnTo>
                  <a:pt x="6333744" y="169163"/>
                </a:lnTo>
                <a:lnTo>
                  <a:pt x="6326123" y="155448"/>
                </a:lnTo>
                <a:lnTo>
                  <a:pt x="6310884" y="131063"/>
                </a:lnTo>
                <a:lnTo>
                  <a:pt x="6294120" y="108203"/>
                </a:lnTo>
                <a:lnTo>
                  <a:pt x="6274308" y="86867"/>
                </a:lnTo>
                <a:lnTo>
                  <a:pt x="6252971" y="67055"/>
                </a:lnTo>
                <a:lnTo>
                  <a:pt x="6230112" y="50291"/>
                </a:lnTo>
                <a:lnTo>
                  <a:pt x="6205728" y="35051"/>
                </a:lnTo>
                <a:lnTo>
                  <a:pt x="6193536" y="28955"/>
                </a:lnTo>
                <a:lnTo>
                  <a:pt x="6179820" y="22860"/>
                </a:lnTo>
                <a:lnTo>
                  <a:pt x="6166104" y="18287"/>
                </a:lnTo>
                <a:lnTo>
                  <a:pt x="6152388" y="13715"/>
                </a:lnTo>
                <a:lnTo>
                  <a:pt x="6138671" y="9143"/>
                </a:lnTo>
                <a:lnTo>
                  <a:pt x="6123432" y="6096"/>
                </a:lnTo>
                <a:lnTo>
                  <a:pt x="6109716" y="3048"/>
                </a:lnTo>
                <a:lnTo>
                  <a:pt x="6094476" y="1524"/>
                </a:lnTo>
                <a:lnTo>
                  <a:pt x="6079236" y="0"/>
                </a:lnTo>
                <a:lnTo>
                  <a:pt x="281939" y="0"/>
                </a:lnTo>
                <a:lnTo>
                  <a:pt x="237744" y="6096"/>
                </a:lnTo>
                <a:lnTo>
                  <a:pt x="195071" y="18287"/>
                </a:lnTo>
                <a:lnTo>
                  <a:pt x="155448" y="36575"/>
                </a:lnTo>
                <a:lnTo>
                  <a:pt x="108204" y="68579"/>
                </a:lnTo>
                <a:lnTo>
                  <a:pt x="67056" y="109727"/>
                </a:lnTo>
                <a:lnTo>
                  <a:pt x="35051" y="156972"/>
                </a:lnTo>
                <a:lnTo>
                  <a:pt x="18287" y="196596"/>
                </a:lnTo>
                <a:lnTo>
                  <a:pt x="13715" y="210312"/>
                </a:lnTo>
                <a:lnTo>
                  <a:pt x="9143" y="224027"/>
                </a:lnTo>
                <a:lnTo>
                  <a:pt x="6095" y="239267"/>
                </a:lnTo>
                <a:lnTo>
                  <a:pt x="3048" y="252984"/>
                </a:lnTo>
                <a:lnTo>
                  <a:pt x="1524" y="268224"/>
                </a:lnTo>
                <a:lnTo>
                  <a:pt x="0" y="283463"/>
                </a:lnTo>
                <a:lnTo>
                  <a:pt x="0" y="1432560"/>
                </a:lnTo>
                <a:lnTo>
                  <a:pt x="1524" y="1447800"/>
                </a:lnTo>
                <a:lnTo>
                  <a:pt x="3048" y="1461515"/>
                </a:lnTo>
                <a:lnTo>
                  <a:pt x="6095" y="1476755"/>
                </a:lnTo>
                <a:lnTo>
                  <a:pt x="9143" y="1490472"/>
                </a:lnTo>
                <a:lnTo>
                  <a:pt x="13715" y="1505712"/>
                </a:lnTo>
                <a:lnTo>
                  <a:pt x="18287" y="1519427"/>
                </a:lnTo>
                <a:lnTo>
                  <a:pt x="22860" y="1533143"/>
                </a:lnTo>
                <a:lnTo>
                  <a:pt x="28956" y="1545336"/>
                </a:lnTo>
                <a:lnTo>
                  <a:pt x="36575" y="1559052"/>
                </a:lnTo>
                <a:lnTo>
                  <a:pt x="38100" y="1429512"/>
                </a:lnTo>
                <a:lnTo>
                  <a:pt x="38100" y="284988"/>
                </a:lnTo>
                <a:lnTo>
                  <a:pt x="39624" y="271272"/>
                </a:lnTo>
                <a:lnTo>
                  <a:pt x="41148" y="259079"/>
                </a:lnTo>
                <a:lnTo>
                  <a:pt x="44195" y="245363"/>
                </a:lnTo>
                <a:lnTo>
                  <a:pt x="45719" y="233172"/>
                </a:lnTo>
                <a:lnTo>
                  <a:pt x="50292" y="220979"/>
                </a:lnTo>
                <a:lnTo>
                  <a:pt x="53339" y="208787"/>
                </a:lnTo>
                <a:lnTo>
                  <a:pt x="59436" y="196596"/>
                </a:lnTo>
                <a:lnTo>
                  <a:pt x="64007" y="184403"/>
                </a:lnTo>
                <a:lnTo>
                  <a:pt x="70104" y="173736"/>
                </a:lnTo>
                <a:lnTo>
                  <a:pt x="82295" y="152400"/>
                </a:lnTo>
                <a:lnTo>
                  <a:pt x="97536" y="132587"/>
                </a:lnTo>
                <a:lnTo>
                  <a:pt x="114300" y="114300"/>
                </a:lnTo>
                <a:lnTo>
                  <a:pt x="134112" y="97536"/>
                </a:lnTo>
                <a:lnTo>
                  <a:pt x="153924" y="82296"/>
                </a:lnTo>
                <a:lnTo>
                  <a:pt x="175260" y="68579"/>
                </a:lnTo>
                <a:lnTo>
                  <a:pt x="185927" y="64008"/>
                </a:lnTo>
                <a:lnTo>
                  <a:pt x="198119" y="57912"/>
                </a:lnTo>
                <a:lnTo>
                  <a:pt x="208787" y="53339"/>
                </a:lnTo>
                <a:lnTo>
                  <a:pt x="220980" y="50291"/>
                </a:lnTo>
                <a:lnTo>
                  <a:pt x="233171" y="45720"/>
                </a:lnTo>
                <a:lnTo>
                  <a:pt x="246887" y="42672"/>
                </a:lnTo>
                <a:lnTo>
                  <a:pt x="259080" y="41148"/>
                </a:lnTo>
                <a:lnTo>
                  <a:pt x="272795" y="39624"/>
                </a:lnTo>
                <a:lnTo>
                  <a:pt x="284988" y="38100"/>
                </a:lnTo>
                <a:lnTo>
                  <a:pt x="6077712" y="38100"/>
                </a:lnTo>
                <a:lnTo>
                  <a:pt x="6091428" y="39624"/>
                </a:lnTo>
                <a:lnTo>
                  <a:pt x="6103620" y="41148"/>
                </a:lnTo>
                <a:lnTo>
                  <a:pt x="6117336" y="44196"/>
                </a:lnTo>
                <a:lnTo>
                  <a:pt x="6129528" y="45720"/>
                </a:lnTo>
                <a:lnTo>
                  <a:pt x="6141720" y="50291"/>
                </a:lnTo>
                <a:lnTo>
                  <a:pt x="6153912" y="53339"/>
                </a:lnTo>
                <a:lnTo>
                  <a:pt x="6166104" y="59436"/>
                </a:lnTo>
                <a:lnTo>
                  <a:pt x="6178295" y="64008"/>
                </a:lnTo>
                <a:lnTo>
                  <a:pt x="6188964" y="70103"/>
                </a:lnTo>
                <a:lnTo>
                  <a:pt x="6210299" y="82296"/>
                </a:lnTo>
                <a:lnTo>
                  <a:pt x="6230112" y="97536"/>
                </a:lnTo>
                <a:lnTo>
                  <a:pt x="6248399" y="114300"/>
                </a:lnTo>
                <a:lnTo>
                  <a:pt x="6265164" y="134112"/>
                </a:lnTo>
                <a:lnTo>
                  <a:pt x="6280404" y="153924"/>
                </a:lnTo>
                <a:lnTo>
                  <a:pt x="6294120" y="175260"/>
                </a:lnTo>
                <a:lnTo>
                  <a:pt x="6298692" y="185927"/>
                </a:lnTo>
                <a:lnTo>
                  <a:pt x="6304788" y="198120"/>
                </a:lnTo>
                <a:lnTo>
                  <a:pt x="6309360" y="208787"/>
                </a:lnTo>
                <a:lnTo>
                  <a:pt x="6312408" y="220979"/>
                </a:lnTo>
                <a:lnTo>
                  <a:pt x="6316980" y="233172"/>
                </a:lnTo>
                <a:lnTo>
                  <a:pt x="6320028" y="246887"/>
                </a:lnTo>
                <a:lnTo>
                  <a:pt x="6321552" y="259079"/>
                </a:lnTo>
                <a:lnTo>
                  <a:pt x="6323076" y="272796"/>
                </a:lnTo>
                <a:lnTo>
                  <a:pt x="6324599" y="284988"/>
                </a:lnTo>
                <a:lnTo>
                  <a:pt x="6324599" y="1429512"/>
                </a:lnTo>
                <a:lnTo>
                  <a:pt x="6323076" y="1443227"/>
                </a:lnTo>
                <a:lnTo>
                  <a:pt x="6321552" y="1455420"/>
                </a:lnTo>
                <a:lnTo>
                  <a:pt x="6318504" y="1469136"/>
                </a:lnTo>
                <a:lnTo>
                  <a:pt x="6316980" y="1481327"/>
                </a:lnTo>
                <a:lnTo>
                  <a:pt x="6312408" y="1493520"/>
                </a:lnTo>
                <a:lnTo>
                  <a:pt x="6307836" y="1505712"/>
                </a:lnTo>
                <a:lnTo>
                  <a:pt x="6303264" y="1517903"/>
                </a:lnTo>
                <a:lnTo>
                  <a:pt x="6298692" y="1528572"/>
                </a:lnTo>
                <a:lnTo>
                  <a:pt x="6292595" y="1540764"/>
                </a:lnTo>
                <a:lnTo>
                  <a:pt x="6278880" y="1562100"/>
                </a:lnTo>
                <a:lnTo>
                  <a:pt x="6265164" y="1581912"/>
                </a:lnTo>
                <a:lnTo>
                  <a:pt x="6248399" y="1600200"/>
                </a:lnTo>
                <a:lnTo>
                  <a:pt x="6228588" y="1616964"/>
                </a:lnTo>
                <a:lnTo>
                  <a:pt x="6208776" y="1632203"/>
                </a:lnTo>
                <a:lnTo>
                  <a:pt x="6187440" y="1645920"/>
                </a:lnTo>
                <a:lnTo>
                  <a:pt x="6176771" y="1650491"/>
                </a:lnTo>
                <a:lnTo>
                  <a:pt x="6164580" y="1656588"/>
                </a:lnTo>
                <a:lnTo>
                  <a:pt x="6153912" y="1661160"/>
                </a:lnTo>
                <a:lnTo>
                  <a:pt x="6141720" y="1664208"/>
                </a:lnTo>
                <a:lnTo>
                  <a:pt x="6129528" y="1668779"/>
                </a:lnTo>
                <a:lnTo>
                  <a:pt x="6115812" y="1671827"/>
                </a:lnTo>
                <a:lnTo>
                  <a:pt x="6103620" y="1673352"/>
                </a:lnTo>
                <a:lnTo>
                  <a:pt x="6089904" y="1674876"/>
                </a:lnTo>
                <a:lnTo>
                  <a:pt x="6077712" y="1676400"/>
                </a:lnTo>
                <a:lnTo>
                  <a:pt x="284988" y="1676400"/>
                </a:lnTo>
                <a:lnTo>
                  <a:pt x="271271" y="1674876"/>
                </a:lnTo>
                <a:lnTo>
                  <a:pt x="259080" y="1673352"/>
                </a:lnTo>
                <a:lnTo>
                  <a:pt x="245363" y="1670303"/>
                </a:lnTo>
                <a:lnTo>
                  <a:pt x="233171" y="1668779"/>
                </a:lnTo>
                <a:lnTo>
                  <a:pt x="220980" y="1664208"/>
                </a:lnTo>
                <a:lnTo>
                  <a:pt x="208787" y="1659636"/>
                </a:lnTo>
                <a:lnTo>
                  <a:pt x="196595" y="1655064"/>
                </a:lnTo>
                <a:lnTo>
                  <a:pt x="185927" y="1650491"/>
                </a:lnTo>
                <a:lnTo>
                  <a:pt x="173736" y="1644396"/>
                </a:lnTo>
                <a:lnTo>
                  <a:pt x="152400" y="1630679"/>
                </a:lnTo>
                <a:lnTo>
                  <a:pt x="132587" y="1616964"/>
                </a:lnTo>
                <a:lnTo>
                  <a:pt x="114300" y="1600200"/>
                </a:lnTo>
                <a:lnTo>
                  <a:pt x="97536" y="1580388"/>
                </a:lnTo>
                <a:lnTo>
                  <a:pt x="82295" y="1560576"/>
                </a:lnTo>
                <a:lnTo>
                  <a:pt x="68580" y="1539239"/>
                </a:lnTo>
                <a:lnTo>
                  <a:pt x="64007" y="1528572"/>
                </a:lnTo>
                <a:lnTo>
                  <a:pt x="57912" y="1516379"/>
                </a:lnTo>
                <a:lnTo>
                  <a:pt x="53339" y="1505712"/>
                </a:lnTo>
                <a:lnTo>
                  <a:pt x="51815" y="1583436"/>
                </a:lnTo>
                <a:lnTo>
                  <a:pt x="68580" y="1606296"/>
                </a:lnTo>
                <a:close/>
              </a:path>
              <a:path w="6362699" h="1714500">
                <a:moveTo>
                  <a:pt x="51815" y="1583436"/>
                </a:moveTo>
                <a:lnTo>
                  <a:pt x="53339" y="1505712"/>
                </a:lnTo>
                <a:lnTo>
                  <a:pt x="50292" y="1493520"/>
                </a:lnTo>
                <a:lnTo>
                  <a:pt x="45719" y="1481327"/>
                </a:lnTo>
                <a:lnTo>
                  <a:pt x="42671" y="1467612"/>
                </a:lnTo>
                <a:lnTo>
                  <a:pt x="41148" y="1455420"/>
                </a:lnTo>
                <a:lnTo>
                  <a:pt x="39624" y="1441703"/>
                </a:lnTo>
                <a:lnTo>
                  <a:pt x="38100" y="1429512"/>
                </a:lnTo>
                <a:lnTo>
                  <a:pt x="36575" y="1559052"/>
                </a:lnTo>
                <a:lnTo>
                  <a:pt x="51815" y="15834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380466" y="3589020"/>
            <a:ext cx="2286591" cy="18280"/>
          </a:xfrm>
          <a:custGeom>
            <a:avLst/>
            <a:gdLst/>
            <a:ahLst/>
            <a:cxnLst/>
            <a:rect l="l" t="t" r="r" b="b"/>
            <a:pathLst>
              <a:path w="2286591" h="18280">
                <a:moveTo>
                  <a:pt x="0" y="18280"/>
                </a:moveTo>
                <a:lnTo>
                  <a:pt x="2286591" y="18280"/>
                </a:lnTo>
                <a:lnTo>
                  <a:pt x="2286021" y="0"/>
                </a:lnTo>
                <a:lnTo>
                  <a:pt x="21" y="0"/>
                </a:lnTo>
                <a:lnTo>
                  <a:pt x="0" y="182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360676" y="2959608"/>
            <a:ext cx="2324100" cy="647692"/>
          </a:xfrm>
          <a:custGeom>
            <a:avLst/>
            <a:gdLst/>
            <a:ahLst/>
            <a:cxnLst/>
            <a:rect l="l" t="t" r="r" b="b"/>
            <a:pathLst>
              <a:path w="2324100" h="647692">
                <a:moveTo>
                  <a:pt x="19812" y="19812"/>
                </a:moveTo>
                <a:lnTo>
                  <a:pt x="2305812" y="19812"/>
                </a:lnTo>
                <a:lnTo>
                  <a:pt x="2305812" y="629412"/>
                </a:lnTo>
                <a:lnTo>
                  <a:pt x="2306382" y="647692"/>
                </a:lnTo>
                <a:lnTo>
                  <a:pt x="2317390" y="643105"/>
                </a:lnTo>
                <a:lnTo>
                  <a:pt x="2319129" y="642381"/>
                </a:lnTo>
                <a:lnTo>
                  <a:pt x="2323401" y="631234"/>
                </a:lnTo>
                <a:lnTo>
                  <a:pt x="2324100" y="629412"/>
                </a:lnTo>
                <a:lnTo>
                  <a:pt x="2324024" y="17974"/>
                </a:lnTo>
                <a:lnTo>
                  <a:pt x="2319120" y="6954"/>
                </a:lnTo>
                <a:lnTo>
                  <a:pt x="2318380" y="5289"/>
                </a:lnTo>
                <a:lnTo>
                  <a:pt x="2306366" y="233"/>
                </a:lnTo>
                <a:lnTo>
                  <a:pt x="2305812" y="0"/>
                </a:lnTo>
                <a:lnTo>
                  <a:pt x="19812" y="0"/>
                </a:lnTo>
                <a:lnTo>
                  <a:pt x="16867" y="233"/>
                </a:lnTo>
                <a:lnTo>
                  <a:pt x="7883" y="5289"/>
                </a:lnTo>
                <a:lnTo>
                  <a:pt x="4926" y="6954"/>
                </a:lnTo>
                <a:lnTo>
                  <a:pt x="704" y="17974"/>
                </a:lnTo>
                <a:lnTo>
                  <a:pt x="0" y="19812"/>
                </a:lnTo>
                <a:lnTo>
                  <a:pt x="90" y="631234"/>
                </a:lnTo>
                <a:lnTo>
                  <a:pt x="6153" y="642381"/>
                </a:lnTo>
                <a:lnTo>
                  <a:pt x="6547" y="643105"/>
                </a:lnTo>
                <a:lnTo>
                  <a:pt x="19790" y="647692"/>
                </a:lnTo>
                <a:lnTo>
                  <a:pt x="19812" y="19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380488" y="2979420"/>
            <a:ext cx="2286000" cy="609600"/>
          </a:xfrm>
          <a:custGeom>
            <a:avLst/>
            <a:gdLst/>
            <a:ahLst/>
            <a:cxnLst/>
            <a:rect l="l" t="t" r="r" b="b"/>
            <a:pathLst>
              <a:path w="2286000" h="609600">
                <a:moveTo>
                  <a:pt x="0" y="0"/>
                </a:moveTo>
                <a:lnTo>
                  <a:pt x="0" y="609600"/>
                </a:lnTo>
                <a:lnTo>
                  <a:pt x="2286000" y="609600"/>
                </a:lnTo>
                <a:lnTo>
                  <a:pt x="228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360676" y="2959608"/>
            <a:ext cx="2306382" cy="647700"/>
          </a:xfrm>
          <a:custGeom>
            <a:avLst/>
            <a:gdLst/>
            <a:ahLst/>
            <a:cxnLst/>
            <a:rect l="l" t="t" r="r" b="b"/>
            <a:pathLst>
              <a:path w="2306382" h="647700">
                <a:moveTo>
                  <a:pt x="19812" y="609600"/>
                </a:moveTo>
                <a:lnTo>
                  <a:pt x="19812" y="38100"/>
                </a:lnTo>
                <a:lnTo>
                  <a:pt x="38100" y="19812"/>
                </a:lnTo>
                <a:lnTo>
                  <a:pt x="2286000" y="19812"/>
                </a:lnTo>
                <a:lnTo>
                  <a:pt x="2305812" y="0"/>
                </a:lnTo>
                <a:lnTo>
                  <a:pt x="19812" y="0"/>
                </a:lnTo>
                <a:lnTo>
                  <a:pt x="19812" y="609600"/>
                </a:lnTo>
                <a:close/>
              </a:path>
              <a:path w="2306382" h="647700">
                <a:moveTo>
                  <a:pt x="2305812" y="609600"/>
                </a:moveTo>
                <a:lnTo>
                  <a:pt x="2286000" y="629412"/>
                </a:lnTo>
                <a:lnTo>
                  <a:pt x="2305812" y="647700"/>
                </a:lnTo>
                <a:lnTo>
                  <a:pt x="2306382" y="647692"/>
                </a:lnTo>
                <a:lnTo>
                  <a:pt x="2305812" y="38100"/>
                </a:lnTo>
                <a:lnTo>
                  <a:pt x="2305812" y="609600"/>
                </a:lnTo>
                <a:close/>
              </a:path>
              <a:path w="2306382" h="647700">
                <a:moveTo>
                  <a:pt x="2324100" y="629412"/>
                </a:moveTo>
                <a:lnTo>
                  <a:pt x="2324024" y="17974"/>
                </a:lnTo>
                <a:lnTo>
                  <a:pt x="2318380" y="5289"/>
                </a:lnTo>
                <a:lnTo>
                  <a:pt x="2305812" y="0"/>
                </a:lnTo>
                <a:lnTo>
                  <a:pt x="2286000" y="19812"/>
                </a:lnTo>
                <a:lnTo>
                  <a:pt x="38100" y="19812"/>
                </a:lnTo>
                <a:lnTo>
                  <a:pt x="19812" y="38100"/>
                </a:lnTo>
                <a:lnTo>
                  <a:pt x="19812" y="609600"/>
                </a:lnTo>
                <a:lnTo>
                  <a:pt x="19812" y="0"/>
                </a:lnTo>
                <a:lnTo>
                  <a:pt x="16867" y="233"/>
                </a:lnTo>
                <a:lnTo>
                  <a:pt x="4926" y="6954"/>
                </a:lnTo>
                <a:lnTo>
                  <a:pt x="0" y="19812"/>
                </a:lnTo>
                <a:lnTo>
                  <a:pt x="90" y="631234"/>
                </a:lnTo>
                <a:lnTo>
                  <a:pt x="6547" y="643105"/>
                </a:lnTo>
                <a:lnTo>
                  <a:pt x="19812" y="647700"/>
                </a:lnTo>
                <a:lnTo>
                  <a:pt x="2305812" y="647700"/>
                </a:lnTo>
                <a:lnTo>
                  <a:pt x="38100" y="629412"/>
                </a:lnTo>
                <a:lnTo>
                  <a:pt x="38099" y="38100"/>
                </a:lnTo>
                <a:lnTo>
                  <a:pt x="2305812" y="38100"/>
                </a:lnTo>
                <a:lnTo>
                  <a:pt x="2306382" y="647692"/>
                </a:lnTo>
                <a:lnTo>
                  <a:pt x="2319129" y="642381"/>
                </a:lnTo>
                <a:lnTo>
                  <a:pt x="2324100" y="629412"/>
                </a:lnTo>
                <a:close/>
              </a:path>
              <a:path w="2306382" h="647700">
                <a:moveTo>
                  <a:pt x="2305812" y="38100"/>
                </a:moveTo>
                <a:lnTo>
                  <a:pt x="2285999" y="38100"/>
                </a:lnTo>
                <a:lnTo>
                  <a:pt x="2285999" y="609600"/>
                </a:lnTo>
                <a:lnTo>
                  <a:pt x="38099" y="609600"/>
                </a:lnTo>
                <a:lnTo>
                  <a:pt x="38100" y="629412"/>
                </a:lnTo>
                <a:lnTo>
                  <a:pt x="2305812" y="647700"/>
                </a:lnTo>
                <a:lnTo>
                  <a:pt x="2286000" y="629412"/>
                </a:lnTo>
                <a:lnTo>
                  <a:pt x="2305812" y="609600"/>
                </a:lnTo>
                <a:lnTo>
                  <a:pt x="2305812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38610" y="3589020"/>
            <a:ext cx="2077401" cy="18212"/>
          </a:xfrm>
          <a:custGeom>
            <a:avLst/>
            <a:gdLst/>
            <a:ahLst/>
            <a:cxnLst/>
            <a:rect l="l" t="t" r="r" b="b"/>
            <a:pathLst>
              <a:path w="2077401" h="18212">
                <a:moveTo>
                  <a:pt x="0" y="18212"/>
                </a:moveTo>
                <a:lnTo>
                  <a:pt x="2059426" y="18212"/>
                </a:lnTo>
                <a:lnTo>
                  <a:pt x="2070427" y="13317"/>
                </a:lnTo>
                <a:lnTo>
                  <a:pt x="2072111" y="12568"/>
                </a:lnTo>
                <a:lnTo>
                  <a:pt x="2077161" y="570"/>
                </a:lnTo>
                <a:lnTo>
                  <a:pt x="2077401" y="0"/>
                </a:lnTo>
                <a:lnTo>
                  <a:pt x="189" y="0"/>
                </a:lnTo>
                <a:lnTo>
                  <a:pt x="0" y="18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20512" y="2959698"/>
            <a:ext cx="2095499" cy="647533"/>
          </a:xfrm>
          <a:custGeom>
            <a:avLst/>
            <a:gdLst/>
            <a:ahLst/>
            <a:cxnLst/>
            <a:rect l="l" t="t" r="r" b="b"/>
            <a:pathLst>
              <a:path w="2095499" h="647533">
                <a:moveTo>
                  <a:pt x="18287" y="19721"/>
                </a:moveTo>
                <a:lnTo>
                  <a:pt x="2075688" y="19721"/>
                </a:lnTo>
                <a:lnTo>
                  <a:pt x="2075688" y="629321"/>
                </a:lnTo>
                <a:lnTo>
                  <a:pt x="2095499" y="629321"/>
                </a:lnTo>
                <a:lnTo>
                  <a:pt x="2095499" y="19721"/>
                </a:lnTo>
                <a:lnTo>
                  <a:pt x="2095266" y="16776"/>
                </a:lnTo>
                <a:lnTo>
                  <a:pt x="2089458" y="6457"/>
                </a:lnTo>
                <a:lnTo>
                  <a:pt x="2088545" y="4835"/>
                </a:lnTo>
                <a:lnTo>
                  <a:pt x="2075924" y="0"/>
                </a:lnTo>
                <a:lnTo>
                  <a:pt x="16700" y="0"/>
                </a:lnTo>
                <a:lnTo>
                  <a:pt x="8035" y="4835"/>
                </a:lnTo>
                <a:lnTo>
                  <a:pt x="5130" y="6457"/>
                </a:lnTo>
                <a:lnTo>
                  <a:pt x="1139" y="16776"/>
                </a:lnTo>
                <a:lnTo>
                  <a:pt x="0" y="19721"/>
                </a:lnTo>
                <a:lnTo>
                  <a:pt x="8" y="629891"/>
                </a:lnTo>
                <a:lnTo>
                  <a:pt x="5554" y="641889"/>
                </a:lnTo>
                <a:lnTo>
                  <a:pt x="5900" y="642638"/>
                </a:lnTo>
                <a:lnTo>
                  <a:pt x="18098" y="647533"/>
                </a:lnTo>
                <a:lnTo>
                  <a:pt x="18287" y="629321"/>
                </a:lnTo>
                <a:lnTo>
                  <a:pt x="18287" y="197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638800" y="2979420"/>
            <a:ext cx="2057400" cy="609600"/>
          </a:xfrm>
          <a:custGeom>
            <a:avLst/>
            <a:gdLst/>
            <a:ahLst/>
            <a:cxnLst/>
            <a:rect l="l" t="t" r="r" b="b"/>
            <a:pathLst>
              <a:path w="2057400" h="609600">
                <a:moveTo>
                  <a:pt x="0" y="0"/>
                </a:moveTo>
                <a:lnTo>
                  <a:pt x="0" y="609600"/>
                </a:lnTo>
                <a:lnTo>
                  <a:pt x="2057400" y="609600"/>
                </a:lnTo>
                <a:lnTo>
                  <a:pt x="2057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20512" y="2959608"/>
            <a:ext cx="2077525" cy="647700"/>
          </a:xfrm>
          <a:custGeom>
            <a:avLst/>
            <a:gdLst/>
            <a:ahLst/>
            <a:cxnLst/>
            <a:rect l="l" t="t" r="r" b="b"/>
            <a:pathLst>
              <a:path w="2077525" h="647700">
                <a:moveTo>
                  <a:pt x="18287" y="609600"/>
                </a:moveTo>
                <a:lnTo>
                  <a:pt x="18287" y="38100"/>
                </a:lnTo>
                <a:lnTo>
                  <a:pt x="38100" y="19812"/>
                </a:lnTo>
                <a:lnTo>
                  <a:pt x="2057399" y="19812"/>
                </a:lnTo>
                <a:lnTo>
                  <a:pt x="2075688" y="0"/>
                </a:lnTo>
                <a:lnTo>
                  <a:pt x="18287" y="0"/>
                </a:lnTo>
                <a:lnTo>
                  <a:pt x="18287" y="609600"/>
                </a:lnTo>
                <a:close/>
              </a:path>
              <a:path w="2077525" h="647700">
                <a:moveTo>
                  <a:pt x="2075688" y="609600"/>
                </a:moveTo>
                <a:lnTo>
                  <a:pt x="2057399" y="629412"/>
                </a:lnTo>
                <a:lnTo>
                  <a:pt x="2075688" y="647700"/>
                </a:lnTo>
                <a:lnTo>
                  <a:pt x="2077525" y="647624"/>
                </a:lnTo>
                <a:lnTo>
                  <a:pt x="2075688" y="38100"/>
                </a:lnTo>
                <a:lnTo>
                  <a:pt x="2075688" y="609600"/>
                </a:lnTo>
                <a:close/>
              </a:path>
              <a:path w="2077525" h="647700">
                <a:moveTo>
                  <a:pt x="2095499" y="629412"/>
                </a:moveTo>
                <a:lnTo>
                  <a:pt x="2095499" y="19812"/>
                </a:lnTo>
                <a:lnTo>
                  <a:pt x="2095266" y="16867"/>
                </a:lnTo>
                <a:lnTo>
                  <a:pt x="2088545" y="4926"/>
                </a:lnTo>
                <a:lnTo>
                  <a:pt x="2075688" y="0"/>
                </a:lnTo>
                <a:lnTo>
                  <a:pt x="2057399" y="19812"/>
                </a:lnTo>
                <a:lnTo>
                  <a:pt x="38100" y="19812"/>
                </a:lnTo>
                <a:lnTo>
                  <a:pt x="18287" y="38100"/>
                </a:lnTo>
                <a:lnTo>
                  <a:pt x="18287" y="609600"/>
                </a:lnTo>
                <a:lnTo>
                  <a:pt x="18287" y="0"/>
                </a:lnTo>
                <a:lnTo>
                  <a:pt x="16700" y="90"/>
                </a:lnTo>
                <a:lnTo>
                  <a:pt x="5130" y="6547"/>
                </a:lnTo>
                <a:lnTo>
                  <a:pt x="0" y="19812"/>
                </a:lnTo>
                <a:lnTo>
                  <a:pt x="8" y="629982"/>
                </a:lnTo>
                <a:lnTo>
                  <a:pt x="5900" y="642729"/>
                </a:lnTo>
                <a:lnTo>
                  <a:pt x="18287" y="647700"/>
                </a:lnTo>
                <a:lnTo>
                  <a:pt x="2075688" y="647700"/>
                </a:lnTo>
                <a:lnTo>
                  <a:pt x="38100" y="629412"/>
                </a:lnTo>
                <a:lnTo>
                  <a:pt x="38100" y="38099"/>
                </a:lnTo>
                <a:lnTo>
                  <a:pt x="2075688" y="38100"/>
                </a:lnTo>
                <a:lnTo>
                  <a:pt x="2077525" y="647624"/>
                </a:lnTo>
                <a:lnTo>
                  <a:pt x="2090210" y="641980"/>
                </a:lnTo>
                <a:lnTo>
                  <a:pt x="2095499" y="629412"/>
                </a:lnTo>
                <a:close/>
              </a:path>
              <a:path w="2077525" h="647700">
                <a:moveTo>
                  <a:pt x="2075688" y="38100"/>
                </a:moveTo>
                <a:lnTo>
                  <a:pt x="2057399" y="38100"/>
                </a:lnTo>
                <a:lnTo>
                  <a:pt x="2057399" y="609600"/>
                </a:lnTo>
                <a:lnTo>
                  <a:pt x="38099" y="609600"/>
                </a:lnTo>
                <a:lnTo>
                  <a:pt x="38100" y="629412"/>
                </a:lnTo>
                <a:lnTo>
                  <a:pt x="2075688" y="647700"/>
                </a:lnTo>
                <a:lnTo>
                  <a:pt x="2057399" y="629412"/>
                </a:lnTo>
                <a:lnTo>
                  <a:pt x="2075688" y="609600"/>
                </a:lnTo>
                <a:lnTo>
                  <a:pt x="2075688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043950" y="3053726"/>
            <a:ext cx="354254" cy="532892"/>
          </a:xfrm>
          <a:prstGeom prst="rect">
            <a:avLst/>
          </a:prstGeom>
        </p:spPr>
        <p:txBody>
          <a:bodyPr wrap="square" lIns="0" tIns="26003" rIns="0" bIns="0" rtlCol="0">
            <a:noAutofit/>
          </a:bodyPr>
          <a:lstStyle/>
          <a:p>
            <a:pPr marL="12700">
              <a:lnSpc>
                <a:spcPts val="4095"/>
              </a:lnSpc>
            </a:pPr>
            <a:r>
              <a:rPr sz="4000" dirty="0" smtClean="0">
                <a:solidFill>
                  <a:srgbClr val="FFFFFF"/>
                </a:solidFill>
                <a:latin typeface="Calibri"/>
                <a:cs typeface="Calibri"/>
              </a:rPr>
              <a:t>=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38800" y="2979420"/>
            <a:ext cx="2057400" cy="609600"/>
          </a:xfrm>
          <a:prstGeom prst="rect">
            <a:avLst/>
          </a:prstGeom>
        </p:spPr>
        <p:txBody>
          <a:bodyPr wrap="square" lIns="0" tIns="5097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147751">
              <a:lnSpc>
                <a:spcPct val="101725"/>
              </a:lnSpc>
            </a:pPr>
            <a:r>
              <a:rPr sz="1800" spc="-5" dirty="0" smtClean="0">
                <a:solidFill>
                  <a:srgbClr val="FFFFFF"/>
                </a:solidFill>
                <a:latin typeface="Calibri"/>
                <a:cs typeface="Calibri"/>
              </a:rPr>
              <a:t>Matematika Diskrit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380488" y="2979420"/>
            <a:ext cx="2286000" cy="609600"/>
          </a:xfrm>
          <a:prstGeom prst="rect">
            <a:avLst/>
          </a:prstGeom>
        </p:spPr>
        <p:txBody>
          <a:bodyPr wrap="square" lIns="0" tIns="20320" rIns="0" bIns="0" rtlCol="0">
            <a:noAutofit/>
          </a:bodyPr>
          <a:lstStyle/>
          <a:p>
            <a:pPr marL="217754" marR="217068" algn="ctr">
              <a:lnSpc>
                <a:spcPct val="101725"/>
              </a:lnSpc>
            </a:pPr>
            <a:r>
              <a:rPr sz="1800" spc="-8" dirty="0" smtClean="0">
                <a:solidFill>
                  <a:srgbClr val="FFFFFF"/>
                </a:solidFill>
                <a:latin typeface="Calibri"/>
                <a:cs typeface="Calibri"/>
              </a:rPr>
              <a:t>Matematika Sistem</a:t>
            </a:r>
            <a:endParaRPr sz="1800">
              <a:latin typeface="Calibri"/>
              <a:cs typeface="Calibri"/>
            </a:endParaRPr>
          </a:p>
          <a:p>
            <a:pPr marL="675766" marR="674090" algn="ctr">
              <a:lnSpc>
                <a:spcPts val="2160"/>
              </a:lnSpc>
              <a:spcBef>
                <a:spcPts val="108"/>
              </a:spcBef>
            </a:pPr>
            <a:r>
              <a:rPr sz="1800" spc="-4" dirty="0" smtClean="0">
                <a:solidFill>
                  <a:srgbClr val="FFFFFF"/>
                </a:solidFill>
                <a:latin typeface="Calibri"/>
                <a:cs typeface="Calibri"/>
              </a:rPr>
              <a:t>Informasi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69703" y="633713"/>
            <a:ext cx="1791734" cy="1129426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7" dirty="0" smtClean="0">
                <a:solidFill>
                  <a:srgbClr val="FFFFFF"/>
                </a:solidFill>
                <a:latin typeface="Calibri"/>
                <a:cs typeface="Calibri"/>
              </a:rPr>
              <a:t>Madis/ MSI</a:t>
            </a:r>
            <a:endParaRPr sz="2800">
              <a:latin typeface="Calibri"/>
              <a:cs typeface="Calibri"/>
            </a:endParaRPr>
          </a:p>
          <a:p>
            <a:pPr marL="213892" marR="53263">
              <a:lnSpc>
                <a:spcPct val="95825"/>
              </a:lnSpc>
              <a:spcBef>
                <a:spcPts val="2142"/>
              </a:spcBef>
            </a:pPr>
            <a:r>
              <a:rPr sz="3200" dirty="0" smtClean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61835" y="1355374"/>
            <a:ext cx="7252770" cy="238302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5" dirty="0" smtClean="0">
                <a:latin typeface="Calibri"/>
                <a:cs typeface="Calibri"/>
              </a:rPr>
              <a:t>Matematika diskrit merupakan cabang ilmu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454"/>
              </a:lnSpc>
              <a:spcBef>
                <a:spcPts val="7"/>
              </a:spcBef>
            </a:pPr>
            <a:r>
              <a:rPr sz="3200" spc="-6" dirty="0" smtClean="0">
                <a:latin typeface="Calibri"/>
                <a:cs typeface="Calibri"/>
              </a:rPr>
              <a:t>matematika yang mengkaji objek diskrit.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142"/>
              </a:spcBef>
            </a:pPr>
            <a:r>
              <a:rPr sz="3200" spc="-2" dirty="0" smtClean="0">
                <a:latin typeface="Calibri"/>
                <a:cs typeface="Calibri"/>
              </a:rPr>
              <a:t>Lalu apa yang dimaksud dengan Diskrit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454"/>
              </a:lnSpc>
              <a:spcBef>
                <a:spcPts val="172"/>
              </a:spcBef>
            </a:pPr>
            <a:r>
              <a:rPr sz="3200" spc="-5" dirty="0" smtClean="0">
                <a:latin typeface="Calibri"/>
                <a:cs typeface="Calibri"/>
              </a:rPr>
              <a:t>(Discrate) ?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ct val="101725"/>
              </a:lnSpc>
              <a:spcBef>
                <a:spcPts val="142"/>
              </a:spcBef>
            </a:pPr>
            <a:r>
              <a:rPr sz="3200" spc="-1" dirty="0" smtClean="0">
                <a:latin typeface="Calibri"/>
                <a:cs typeface="Calibri"/>
              </a:rPr>
              <a:t>Benda disebut Diskrit jika 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0896" y="2306190"/>
            <a:ext cx="228853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dirty="0" smtClean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0896" y="3281549"/>
            <a:ext cx="228853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dirty="0" smtClean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4413" y="3818412"/>
            <a:ext cx="409521" cy="432308"/>
          </a:xfrm>
          <a:prstGeom prst="rect">
            <a:avLst/>
          </a:prstGeom>
        </p:spPr>
        <p:txBody>
          <a:bodyPr wrap="square" lIns="0" tIns="21399" rIns="0" bIns="0" rtlCol="0">
            <a:noAutofit/>
          </a:bodyPr>
          <a:lstStyle/>
          <a:p>
            <a:pPr marL="12700">
              <a:lnSpc>
                <a:spcPts val="3370"/>
              </a:lnSpc>
            </a:pPr>
            <a:r>
              <a:rPr sz="3200" dirty="0" smtClean="0">
                <a:solidFill>
                  <a:srgbClr val="030305"/>
                </a:solidFill>
                <a:latin typeface="Wingdings"/>
                <a:cs typeface="Wingdings"/>
              </a:rPr>
              <a:t></a:t>
            </a:r>
            <a:endParaRPr sz="32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52864" y="3842803"/>
            <a:ext cx="6746226" cy="1846313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 marR="74414">
              <a:lnSpc>
                <a:spcPts val="3304"/>
              </a:lnSpc>
            </a:pPr>
            <a:r>
              <a:rPr sz="3200" spc="-8" dirty="0" smtClean="0">
                <a:solidFill>
                  <a:srgbClr val="030305"/>
                </a:solidFill>
                <a:latin typeface="Calibri"/>
                <a:cs typeface="Calibri"/>
              </a:rPr>
              <a:t>Terdiri dari sejumlah berhingga elemen</a:t>
            </a:r>
            <a:endParaRPr sz="3200">
              <a:latin typeface="Calibri"/>
              <a:cs typeface="Calibri"/>
            </a:endParaRPr>
          </a:p>
          <a:p>
            <a:pPr marL="12700" marR="74414">
              <a:lnSpc>
                <a:spcPts val="3454"/>
              </a:lnSpc>
              <a:spcBef>
                <a:spcPts val="7"/>
              </a:spcBef>
            </a:pPr>
            <a:r>
              <a:rPr sz="3200" spc="-6" dirty="0" smtClean="0">
                <a:solidFill>
                  <a:srgbClr val="030305"/>
                </a:solidFill>
                <a:latin typeface="Calibri"/>
                <a:cs typeface="Calibri"/>
              </a:rPr>
              <a:t>yang berbeda, atau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147"/>
              </a:spcBef>
            </a:pPr>
            <a:r>
              <a:rPr sz="3200" spc="-6" dirty="0" smtClean="0">
                <a:solidFill>
                  <a:srgbClr val="030305"/>
                </a:solidFill>
                <a:latin typeface="Calibri"/>
                <a:cs typeface="Calibri"/>
              </a:rPr>
              <a:t>Elemen-elemennya tidak bersambungan</a:t>
            </a:r>
            <a:endParaRPr sz="3200">
              <a:latin typeface="Calibri"/>
              <a:cs typeface="Calibri"/>
            </a:endParaRPr>
          </a:p>
          <a:p>
            <a:pPr marL="12700" marR="74414">
              <a:lnSpc>
                <a:spcPts val="3454"/>
              </a:lnSpc>
              <a:spcBef>
                <a:spcPts val="172"/>
              </a:spcBef>
            </a:pPr>
            <a:r>
              <a:rPr sz="3200" spc="-4" dirty="0" smtClean="0">
                <a:solidFill>
                  <a:srgbClr val="030305"/>
                </a:solidFill>
                <a:latin typeface="Calibri"/>
                <a:cs typeface="Calibri"/>
              </a:rPr>
              <a:t>(unconnected).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4413" y="4793770"/>
            <a:ext cx="409521" cy="432308"/>
          </a:xfrm>
          <a:prstGeom prst="rect">
            <a:avLst/>
          </a:prstGeom>
        </p:spPr>
        <p:txBody>
          <a:bodyPr wrap="square" lIns="0" tIns="21399" rIns="0" bIns="0" rtlCol="0">
            <a:noAutofit/>
          </a:bodyPr>
          <a:lstStyle/>
          <a:p>
            <a:pPr marL="12700">
              <a:lnSpc>
                <a:spcPts val="3370"/>
              </a:lnSpc>
            </a:pPr>
            <a:r>
              <a:rPr sz="3200" dirty="0" smtClean="0">
                <a:solidFill>
                  <a:srgbClr val="030305"/>
                </a:solidFill>
                <a:latin typeface="Wingdings"/>
                <a:cs typeface="Wingdings"/>
              </a:rPr>
              <a:t></a:t>
            </a:r>
            <a:endParaRPr sz="320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0896" y="5768978"/>
            <a:ext cx="228853" cy="432308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dirty="0" smtClean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1835" y="5793520"/>
            <a:ext cx="7339892" cy="870954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3" dirty="0" smtClean="0">
                <a:latin typeface="Calibri"/>
                <a:cs typeface="Calibri"/>
              </a:rPr>
              <a:t>Contohnya adalah Himpunan Bilangan Bulat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454"/>
              </a:lnSpc>
              <a:spcBef>
                <a:spcPts val="7"/>
              </a:spcBef>
            </a:pPr>
            <a:r>
              <a:rPr sz="3200" spc="-9" dirty="0" smtClean="0">
                <a:latin typeface="Calibri"/>
                <a:cs typeface="Calibri"/>
              </a:rPr>
              <a:t>(Integer)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69703" y="633713"/>
            <a:ext cx="1426932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6" dirty="0" smtClean="0">
                <a:solidFill>
                  <a:srgbClr val="FFFFFF"/>
                </a:solidFill>
                <a:latin typeface="Calibri"/>
                <a:cs typeface="Calibri"/>
              </a:rPr>
              <a:t>Undiskrit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70896" y="1708978"/>
            <a:ext cx="1144195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1" dirty="0" smtClean="0">
                <a:solidFill>
                  <a:srgbClr val="030305"/>
                </a:solidFill>
                <a:latin typeface="Calibri"/>
                <a:cs typeface="Calibri"/>
              </a:rPr>
              <a:t>Lawan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22644" y="1708978"/>
            <a:ext cx="78274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29" dirty="0" smtClean="0">
                <a:solidFill>
                  <a:srgbClr val="030305"/>
                </a:solidFill>
                <a:latin typeface="Calibri"/>
                <a:cs typeface="Calibri"/>
              </a:rPr>
              <a:t>kata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11837" y="1708978"/>
            <a:ext cx="121967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1" dirty="0" smtClean="0">
                <a:solidFill>
                  <a:srgbClr val="030305"/>
                </a:solidFill>
                <a:latin typeface="Calibri"/>
                <a:cs typeface="Calibri"/>
              </a:rPr>
              <a:t>diskrit: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38050" y="1708978"/>
            <a:ext cx="1565293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17" dirty="0" smtClean="0">
                <a:solidFill>
                  <a:srgbClr val="030305"/>
                </a:solidFill>
                <a:latin typeface="Calibri"/>
                <a:cs typeface="Calibri"/>
              </a:rPr>
              <a:t>kontinyu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08913" y="1708978"/>
            <a:ext cx="818059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6" dirty="0" smtClean="0">
                <a:solidFill>
                  <a:srgbClr val="030305"/>
                </a:solidFill>
                <a:latin typeface="Calibri"/>
                <a:cs typeface="Calibri"/>
              </a:rPr>
              <a:t>atau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33101" y="1708978"/>
            <a:ext cx="157035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21" dirty="0" smtClean="0">
                <a:solidFill>
                  <a:srgbClr val="030305"/>
                </a:solidFill>
                <a:latin typeface="Calibri"/>
                <a:cs typeface="Calibri"/>
              </a:rPr>
              <a:t>menerus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0896" y="2196860"/>
            <a:ext cx="2237351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dirty="0" smtClean="0">
                <a:solidFill>
                  <a:srgbClr val="030305"/>
                </a:solidFill>
                <a:latin typeface="Calibri"/>
                <a:cs typeface="Calibri"/>
              </a:rPr>
              <a:t>(</a:t>
            </a:r>
            <a:r>
              <a:rPr sz="3200" spc="-25" dirty="0" smtClean="0">
                <a:solidFill>
                  <a:srgbClr val="030305"/>
                </a:solidFill>
                <a:latin typeface="Calibri"/>
                <a:cs typeface="Calibri"/>
              </a:rPr>
              <a:t>c</a:t>
            </a:r>
            <a:r>
              <a:rPr sz="3200" spc="0" dirty="0" smtClean="0">
                <a:solidFill>
                  <a:srgbClr val="030305"/>
                </a:solidFill>
                <a:latin typeface="Calibri"/>
                <a:cs typeface="Calibri"/>
              </a:rPr>
              <a:t>o</a:t>
            </a:r>
            <a:r>
              <a:rPr sz="3200" spc="-39" dirty="0" smtClean="0">
                <a:solidFill>
                  <a:srgbClr val="030305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030305"/>
                </a:solidFill>
                <a:latin typeface="Calibri"/>
                <a:cs typeface="Calibri"/>
              </a:rPr>
              <a:t>t</a:t>
            </a:r>
            <a:r>
              <a:rPr sz="3200" spc="-4" dirty="0" smtClean="0">
                <a:solidFill>
                  <a:srgbClr val="030305"/>
                </a:solidFill>
                <a:latin typeface="Calibri"/>
                <a:cs typeface="Calibri"/>
              </a:rPr>
              <a:t>i</a:t>
            </a:r>
            <a:r>
              <a:rPr sz="3200" spc="0" dirty="0" smtClean="0">
                <a:solidFill>
                  <a:srgbClr val="030305"/>
                </a:solidFill>
                <a:latin typeface="Calibri"/>
                <a:cs typeface="Calibri"/>
              </a:rPr>
              <a:t>nuo</a:t>
            </a:r>
            <a:r>
              <a:rPr sz="3200" spc="-9" dirty="0" smtClean="0">
                <a:solidFill>
                  <a:srgbClr val="030305"/>
                </a:solidFill>
                <a:latin typeface="Calibri"/>
                <a:cs typeface="Calibri"/>
              </a:rPr>
              <a:t>u</a:t>
            </a:r>
            <a:r>
              <a:rPr sz="3200" spc="0" dirty="0" smtClean="0">
                <a:solidFill>
                  <a:srgbClr val="030305"/>
                </a:solidFill>
                <a:latin typeface="Calibri"/>
                <a:cs typeface="Calibri"/>
              </a:rPr>
              <a:t>s</a:t>
            </a:r>
            <a:r>
              <a:rPr sz="3200" spc="4" dirty="0" smtClean="0">
                <a:solidFill>
                  <a:srgbClr val="030305"/>
                </a:solidFill>
                <a:latin typeface="Calibri"/>
                <a:cs typeface="Calibri"/>
              </a:rPr>
              <a:t>)</a:t>
            </a:r>
            <a:r>
              <a:rPr sz="3200" spc="0" dirty="0" smtClean="0">
                <a:solidFill>
                  <a:srgbClr val="030305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0896" y="2781994"/>
            <a:ext cx="1396273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9" dirty="0" smtClean="0">
                <a:solidFill>
                  <a:srgbClr val="030305"/>
                </a:solidFill>
                <a:latin typeface="Calibri"/>
                <a:cs typeface="Calibri"/>
              </a:rPr>
              <a:t>Contoh: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5949" y="2781994"/>
            <a:ext cx="1765988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" dirty="0" smtClean="0">
                <a:solidFill>
                  <a:srgbClr val="030305"/>
                </a:solidFill>
                <a:latin typeface="Calibri"/>
                <a:cs typeface="Calibri"/>
              </a:rPr>
              <a:t>himpunan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54544" y="2781994"/>
            <a:ext cx="148709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7" dirty="0" smtClean="0">
                <a:solidFill>
                  <a:srgbClr val="030305"/>
                </a:solidFill>
                <a:latin typeface="Calibri"/>
                <a:cs typeface="Calibri"/>
              </a:rPr>
              <a:t>bilangan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51151" y="2781994"/>
            <a:ext cx="507992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dirty="0" smtClean="0">
                <a:solidFill>
                  <a:srgbClr val="030305"/>
                </a:solidFill>
                <a:latin typeface="Calibri"/>
                <a:cs typeface="Calibri"/>
              </a:rPr>
              <a:t>riil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66297" y="2781994"/>
            <a:ext cx="97024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5" dirty="0" smtClean="0">
                <a:solidFill>
                  <a:srgbClr val="030305"/>
                </a:solidFill>
                <a:latin typeface="Calibri"/>
                <a:cs typeface="Calibri"/>
              </a:rPr>
              <a:t>(real)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69703" y="633713"/>
            <a:ext cx="2595910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25" dirty="0" smtClean="0">
                <a:solidFill>
                  <a:srgbClr val="FFFFFF"/>
                </a:solidFill>
                <a:latin typeface="Calibri"/>
                <a:cs typeface="Calibri"/>
              </a:rPr>
              <a:t>Komputer Diskrit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70896" y="1708978"/>
            <a:ext cx="1734107" cy="920190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1" dirty="0" smtClean="0">
                <a:solidFill>
                  <a:srgbClr val="030305"/>
                </a:solidFill>
                <a:latin typeface="Calibri"/>
                <a:cs typeface="Calibri"/>
              </a:rPr>
              <a:t>Komputer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  <a:spcBef>
                <a:spcPts val="26"/>
              </a:spcBef>
            </a:pPr>
            <a:r>
              <a:rPr sz="3200" spc="-8" dirty="0" smtClean="0">
                <a:solidFill>
                  <a:srgbClr val="030305"/>
                </a:solidFill>
                <a:latin typeface="Calibri"/>
                <a:cs typeface="Calibri"/>
              </a:rPr>
              <a:t>Informasi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13673" y="1708978"/>
            <a:ext cx="110011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2" dirty="0" smtClean="0">
                <a:solidFill>
                  <a:srgbClr val="030305"/>
                </a:solidFill>
                <a:latin typeface="Calibri"/>
                <a:cs typeface="Calibri"/>
              </a:rPr>
              <a:t>digital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23709" y="1708978"/>
            <a:ext cx="1308236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8" dirty="0" smtClean="0">
                <a:solidFill>
                  <a:srgbClr val="030305"/>
                </a:solidFill>
                <a:latin typeface="Calibri"/>
                <a:cs typeface="Calibri"/>
              </a:rPr>
              <a:t>bekerja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41267" y="1708978"/>
            <a:ext cx="113935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6" dirty="0" smtClean="0">
                <a:solidFill>
                  <a:srgbClr val="030305"/>
                </a:solidFill>
                <a:latin typeface="Calibri"/>
                <a:cs typeface="Calibri"/>
              </a:rPr>
              <a:t>secara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89959" y="1708978"/>
            <a:ext cx="1209909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" dirty="0" smtClean="0">
                <a:solidFill>
                  <a:srgbClr val="030305"/>
                </a:solidFill>
                <a:latin typeface="Calibri"/>
                <a:cs typeface="Calibri"/>
              </a:rPr>
              <a:t>diskrit.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76753" y="2196860"/>
            <a:ext cx="6325556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30" dirty="0" smtClean="0">
                <a:solidFill>
                  <a:srgbClr val="030305"/>
                </a:solidFill>
                <a:latin typeface="Calibri"/>
                <a:cs typeface="Calibri"/>
              </a:rPr>
              <a:t>yang disimpan dan dimanipulasi oleh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0896" y="2684336"/>
            <a:ext cx="6484657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4" dirty="0" smtClean="0">
                <a:solidFill>
                  <a:srgbClr val="030305"/>
                </a:solidFill>
                <a:latin typeface="Calibri"/>
                <a:cs typeface="Calibri"/>
              </a:rPr>
              <a:t>komputer adalah dalam bentuk diskrit.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70896" y="3855010"/>
            <a:ext cx="5178170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3" dirty="0" smtClean="0">
                <a:solidFill>
                  <a:srgbClr val="030305"/>
                </a:solidFill>
                <a:latin typeface="Calibri"/>
                <a:cs typeface="Calibri"/>
              </a:rPr>
              <a:t>Matematika diskrit merupakan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63042" y="3855010"/>
            <a:ext cx="2939959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8" dirty="0" smtClean="0">
                <a:solidFill>
                  <a:srgbClr val="030305"/>
                </a:solidFill>
                <a:latin typeface="Calibri"/>
                <a:cs typeface="Calibri"/>
              </a:rPr>
              <a:t>ilmu dasar dalam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0896" y="4342486"/>
            <a:ext cx="1918387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4" dirty="0" smtClean="0">
                <a:solidFill>
                  <a:srgbClr val="030305"/>
                </a:solidFill>
                <a:latin typeface="Calibri"/>
                <a:cs typeface="Calibri"/>
              </a:rPr>
              <a:t>pendidikan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87631" y="4342486"/>
            <a:ext cx="2083947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3" dirty="0" smtClean="0">
                <a:solidFill>
                  <a:srgbClr val="030305"/>
                </a:solidFill>
                <a:latin typeface="Calibri"/>
                <a:cs typeface="Calibri"/>
              </a:rPr>
              <a:t>informatika,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72012" y="4342486"/>
            <a:ext cx="811546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dirty="0" smtClean="0">
                <a:solidFill>
                  <a:srgbClr val="030305"/>
                </a:solidFill>
                <a:latin typeface="Calibri"/>
                <a:cs typeface="Calibri"/>
              </a:rPr>
              <a:t>ilmu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82772" y="4342486"/>
            <a:ext cx="1702103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7" dirty="0" smtClean="0">
                <a:solidFill>
                  <a:srgbClr val="030305"/>
                </a:solidFill>
                <a:latin typeface="Calibri"/>
                <a:cs typeface="Calibri"/>
              </a:rPr>
              <a:t>komputer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84660" y="4342486"/>
            <a:ext cx="818059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6" dirty="0" smtClean="0">
                <a:solidFill>
                  <a:srgbClr val="030305"/>
                </a:solidFill>
                <a:latin typeface="Calibri"/>
                <a:cs typeface="Calibri"/>
              </a:rPr>
              <a:t>atau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0896" y="4830369"/>
            <a:ext cx="2929095" cy="432307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0" dirty="0" smtClean="0">
                <a:solidFill>
                  <a:srgbClr val="030305"/>
                </a:solidFill>
                <a:latin typeface="Calibri"/>
                <a:cs typeface="Calibri"/>
              </a:rPr>
              <a:t>Sistem Informasi.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11762" y="3050326"/>
            <a:ext cx="6977925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37" dirty="0" smtClean="0">
                <a:latin typeface="Calibri"/>
                <a:cs typeface="Calibri"/>
              </a:rPr>
              <a:t>Mengapa belajar Matematika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64750" y="3720936"/>
            <a:ext cx="1858252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68" dirty="0" smtClean="0">
                <a:latin typeface="Calibri"/>
                <a:cs typeface="Calibri"/>
              </a:rPr>
              <a:t>Diskrit/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38963" y="3720936"/>
            <a:ext cx="1012019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spc="67" dirty="0" smtClean="0">
                <a:latin typeface="Calibri"/>
                <a:cs typeface="Calibri"/>
              </a:rPr>
              <a:t>MSI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68090" y="3720936"/>
            <a:ext cx="368255" cy="584707"/>
          </a:xfrm>
          <a:prstGeom prst="rect">
            <a:avLst/>
          </a:prstGeom>
        </p:spPr>
        <p:txBody>
          <a:bodyPr wrap="square" lIns="0" tIns="28606" rIns="0" bIns="0" rtlCol="0">
            <a:noAutofit/>
          </a:bodyPr>
          <a:lstStyle/>
          <a:p>
            <a:pPr marL="12700">
              <a:lnSpc>
                <a:spcPts val="4505"/>
              </a:lnSpc>
            </a:pPr>
            <a:r>
              <a:rPr sz="4400" dirty="0" smtClean="0">
                <a:latin typeface="Calibri"/>
                <a:cs typeface="Calibri"/>
              </a:rPr>
              <a:t>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457200" y="457200"/>
            <a:ext cx="9128760" cy="6845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69703" y="633713"/>
            <a:ext cx="3968093" cy="380492"/>
          </a:xfrm>
          <a:prstGeom prst="rect">
            <a:avLst/>
          </a:prstGeom>
        </p:spPr>
        <p:txBody>
          <a:bodyPr wrap="square" lIns="0" tIns="18383" rIns="0" bIns="0" rtlCol="0">
            <a:noAutofit/>
          </a:bodyPr>
          <a:lstStyle/>
          <a:p>
            <a:pPr marL="12700">
              <a:lnSpc>
                <a:spcPts val="2895"/>
              </a:lnSpc>
            </a:pPr>
            <a:r>
              <a:rPr sz="2800" spc="33" dirty="0" smtClean="0">
                <a:solidFill>
                  <a:srgbClr val="FFFFFF"/>
                </a:solidFill>
                <a:latin typeface="Calibri"/>
                <a:cs typeface="Calibri"/>
              </a:rPr>
              <a:t>Alasan belajar Madis/ MSI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70896" y="1785069"/>
            <a:ext cx="7738080" cy="920190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6" dirty="0" smtClean="0">
                <a:latin typeface="Calibri"/>
                <a:cs typeface="Calibri"/>
              </a:rPr>
              <a:t>Mengajarkan mahasiswa untuk berpikir secara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0"/>
              </a:lnSpc>
              <a:spcBef>
                <a:spcPts val="26"/>
              </a:spcBef>
            </a:pPr>
            <a:r>
              <a:rPr sz="3200" spc="-10" dirty="0" smtClean="0">
                <a:latin typeface="Calibri"/>
                <a:cs typeface="Calibri"/>
              </a:rPr>
              <a:t>matematis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80444" y="2836950"/>
            <a:ext cx="484799" cy="1017441"/>
          </a:xfrm>
          <a:prstGeom prst="rect">
            <a:avLst/>
          </a:prstGeom>
        </p:spPr>
        <p:txBody>
          <a:bodyPr wrap="square" lIns="0" tIns="21399" rIns="0" bIns="0" rtlCol="0">
            <a:noAutofit/>
          </a:bodyPr>
          <a:lstStyle/>
          <a:p>
            <a:pPr marL="12700">
              <a:lnSpc>
                <a:spcPts val="3370"/>
              </a:lnSpc>
            </a:pPr>
            <a:r>
              <a:rPr sz="3200" dirty="0" smtClean="0">
                <a:latin typeface="Wingdings"/>
                <a:cs typeface="Wingdings"/>
              </a:rPr>
              <a:t></a:t>
            </a:r>
            <a:endParaRPr sz="3200">
              <a:latin typeface="Wingdings"/>
              <a:cs typeface="Wingdings"/>
            </a:endParaRPr>
          </a:p>
          <a:p>
            <a:pPr marL="12700">
              <a:lnSpc>
                <a:spcPct val="92488"/>
              </a:lnSpc>
              <a:spcBef>
                <a:spcPts val="887"/>
              </a:spcBef>
            </a:pPr>
            <a:r>
              <a:rPr sz="3200" dirty="0" smtClean="0">
                <a:latin typeface="Wingdings"/>
                <a:cs typeface="Wingdings"/>
              </a:rPr>
              <a:t></a:t>
            </a:r>
            <a:endParaRPr sz="32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71175" y="2861341"/>
            <a:ext cx="5219094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8" dirty="0" smtClean="0">
                <a:latin typeface="Calibri"/>
                <a:cs typeface="Calibri"/>
              </a:rPr>
              <a:t>mengerti argumen matematika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71175" y="3446475"/>
            <a:ext cx="1357985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0" dirty="0" smtClean="0">
                <a:latin typeface="Calibri"/>
                <a:cs typeface="Calibri"/>
              </a:rPr>
              <a:t>mampu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38386" y="3446475"/>
            <a:ext cx="169341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4" dirty="0" smtClean="0">
                <a:latin typeface="Calibri"/>
                <a:cs typeface="Calibri"/>
              </a:rPr>
              <a:t>membuat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8854" y="3446475"/>
            <a:ext cx="1563810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7" dirty="0" smtClean="0">
                <a:latin typeface="Calibri"/>
                <a:cs typeface="Calibri"/>
              </a:rPr>
              <a:t>argumen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1887" y="3446475"/>
            <a:ext cx="2156377" cy="432308"/>
          </a:xfrm>
          <a:prstGeom prst="rect">
            <a:avLst/>
          </a:prstGeom>
        </p:spPr>
        <p:txBody>
          <a:bodyPr wrap="square" lIns="0" tIns="20986" rIns="0" bIns="0" rtlCol="0">
            <a:noAutofit/>
          </a:bodyPr>
          <a:lstStyle/>
          <a:p>
            <a:pPr marL="12700">
              <a:lnSpc>
                <a:spcPts val="3304"/>
              </a:lnSpc>
            </a:pPr>
            <a:r>
              <a:rPr sz="3200" spc="-14" dirty="0" smtClean="0">
                <a:latin typeface="Calibri"/>
                <a:cs typeface="Calibri"/>
              </a:rPr>
              <a:t>matematika.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9720" y="6921500"/>
            <a:ext cx="1861819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spc="-2" dirty="0" smtClean="0">
                <a:solidFill>
                  <a:srgbClr val="888888"/>
                </a:solidFill>
                <a:latin typeface="Calibri"/>
                <a:cs typeface="Calibri"/>
              </a:rPr>
              <a:t>Matematika Sistem Informasi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962136" y="6921500"/>
            <a:ext cx="125526" cy="177800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/>
          <a:p>
            <a:pPr marL="12700">
              <a:lnSpc>
                <a:spcPts val="130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46</TotalTime>
  <Words>478</Words>
  <Application>Microsoft Office PowerPoint</Application>
  <PresentationFormat>Custom</PresentationFormat>
  <Paragraphs>185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</cp:revision>
  <dcterms:modified xsi:type="dcterms:W3CDTF">2021-09-14T03:00:24Z</dcterms:modified>
</cp:coreProperties>
</file>