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9"/>
  </p:notesMasterIdLst>
  <p:sldIdLst>
    <p:sldId id="304" r:id="rId5"/>
    <p:sldId id="314" r:id="rId6"/>
    <p:sldId id="308" r:id="rId7"/>
    <p:sldId id="288" r:id="rId8"/>
    <p:sldId id="299" r:id="rId9"/>
    <p:sldId id="317" r:id="rId10"/>
    <p:sldId id="318" r:id="rId11"/>
    <p:sldId id="319" r:id="rId12"/>
    <p:sldId id="320" r:id="rId13"/>
    <p:sldId id="321" r:id="rId14"/>
    <p:sldId id="322" r:id="rId15"/>
    <p:sldId id="323" r:id="rId16"/>
    <p:sldId id="324" r:id="rId17"/>
    <p:sldId id="305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6" d="100"/>
          <a:sy n="86" d="100"/>
        </p:scale>
        <p:origin x="562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1/20/2024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30818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3141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06584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70257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14735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94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82574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2306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Judul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d-ID"/>
              <a:t>Klik untuk mengedit gaya subjudul Master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Konten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d-ID"/>
              <a:t>Klik untuk edit gaya teks Master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41507" y="1874520"/>
            <a:ext cx="5415378" cy="1547583"/>
          </a:xfrm>
        </p:spPr>
        <p:txBody>
          <a:bodyPr>
            <a:normAutofit fontScale="90000"/>
          </a:bodyPr>
          <a:lstStyle/>
          <a:p>
            <a:r>
              <a:rPr lang="sv-SE" dirty="0"/>
              <a:t>Kedudukan alQuran sebagai Sumber Ajaran Agama Islam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ID" dirty="0"/>
              <a:t>ARIF MARSAL, Lc., MA.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ARGUMENTASI INGKAR AS-SUNNAH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Al-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Lengkap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syariat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kecuali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Al-Quran. Allah SWT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berfirman:QS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An’aam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38: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 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Tidaklah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Alfakan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pun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Al-Kitab (Al-Qur’an)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Jika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memerlukan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tegas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mendustakan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kedudukan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membahas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tutas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Padahal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diatas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membantah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mengandung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kekurangan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syari’at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Allah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ambil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pegangan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kecuali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Al-Quran.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Argumen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Taufiq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Sidqi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Rayyah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5633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ARGUMENTASI INGKAR AS-SUNNAH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Al-Qur’an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Memerlukan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Penjelas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memerlukan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justru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sebaliknya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merupakan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Allah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berfirman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QS. An-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Nahl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89: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 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(dan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ingatlah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hari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ketika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)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bangkitkan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tiap-tiap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seorang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saksi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atas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sendiri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dan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datangkan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(Muhammad)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saksi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atas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seluruh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manusia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 dan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turunkan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kepadamu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 Kitab (Al Quran)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menjelaskan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petunjuk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serta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rahmat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kabar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gembira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bagi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orang-orang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berserah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diri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 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patutkah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Aku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mencari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hakim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selain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daripada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Allah,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padahal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dialah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yang Telah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menurunkan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Kitab (Al Quran)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kepadamu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terperinci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? orang-orang yang Telah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datangkan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Kitab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mengetahui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 Quran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Tuhanmu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sebenarnya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janganlah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sekali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-kali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termasuk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orang yang ragu-ragu.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 (QS.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An’am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114):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Ayat-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maupun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menganggap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cukup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orang-orang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menolak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keseluruhan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Taufiq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Sidqi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Rayyah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90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BANTAHAN TERHADAP INGKAR 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1"/>
            <a:ext cx="11066602" cy="3244344"/>
          </a:xfrm>
        </p:spPr>
        <p:txBody>
          <a:bodyPr>
            <a:normAutofit fontScale="85000" lnSpcReduction="10000"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Bantahan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Argumen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dhanni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dugaan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haruskan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mengikuti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masaklahnya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demikain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,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sendiri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meskipun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kebenarannya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Kalamullah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petunjuk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hukumyang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pengertiannya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Ad-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pengertian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menyakinkan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pengertian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demikian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mengikuti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pengertian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dugaan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Ad-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Adapun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firman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swt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;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: 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kebanyakan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mengikuti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kecuali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persangkaan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kebenaran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Sesungguhnya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Allah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Maha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mengetahui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apa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kerjakan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Q.S.Yunus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36)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Yang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maksud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kebenaran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Al-haq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Jadi,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maksud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selengkapnya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adalah,bahwa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melawan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kebenaran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denagn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masalahnya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demikian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Untukmembantah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orang-orang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menolak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husain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mu’tazili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mengatakan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,”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sebenarnya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dali-dali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mengharuskan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untunmenerima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”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sebenarnya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bertentangan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haq,tetapi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mengikuti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dzann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memegang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perintah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Allah.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73831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BANTAHAN TERHADAP INGKAR 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1"/>
            <a:ext cx="11066602" cy="3244344"/>
          </a:xfrm>
        </p:spPr>
        <p:txBody>
          <a:bodyPr>
            <a:normAutofit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Bantahan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Argumen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kedua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ketiga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kelompok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masa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maupun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belakangan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umumnya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kekurangan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waktu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mempelajari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 Qur’an. Hla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kebanyakan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Ayat 89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An-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nahl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: 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Dan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turunkan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kepadamu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 kitab (Al Quran)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menjelaskan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petunjuk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serta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rahmat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kabar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gembira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bagi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orang-orang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berserah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.( Q.S. An-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nahl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89 )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Berdasarkan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teks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rasulullah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saw.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tugas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menjelaskan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kandungan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wajibkan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mematuhi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penjelasan-penjelasan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beliau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berupa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perintah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maupun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bersumber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Kita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memasukkan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unsur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dalamAl-qur’an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Anggap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memiliki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kekurangan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Hal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ubahnya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  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yang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megah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lengkap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fasilitasnya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Akan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tidakmau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lampu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gelap.sebab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paling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lengkap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hal-hal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pasang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lampu-lampu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lain-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lain,berrarti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memelurkan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kabel-kabel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lampu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sambung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pembangkit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tenaga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listrik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luar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Akhirnya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menganggap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gelap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dalamistana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sebenarnya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  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merupakan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cahaya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40645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5257800" cy="1325563"/>
          </a:xfrm>
        </p:spPr>
        <p:txBody>
          <a:bodyPr>
            <a:normAutofit fontScale="90000"/>
          </a:bodyPr>
          <a:lstStyle/>
          <a:p>
            <a:r>
              <a:rPr lang="en-ID" dirty="0"/>
              <a:t>Al-Quran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sumber</a:t>
            </a:r>
            <a:r>
              <a:rPr lang="en-ID" dirty="0"/>
              <a:t> hokum Islam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16352"/>
            <a:ext cx="4044519" cy="1426782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Al-Qur'an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seperti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telah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kita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ketahui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bersama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merupakan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kitab yang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diturunkan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kepada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Nabi Muhammad SAW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untuk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disampaikan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kepada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kita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melalui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bentuk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mushaf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secara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berangsur-angsur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.  Al-Qur'an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adalah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sumber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pertama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dan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utama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dalam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ilmu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hukum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Islam (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fiqih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).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Ia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juga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merupakan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hujjah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termat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sangat agung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antara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kita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dan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Tuhan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kita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.</a:t>
            </a:r>
          </a:p>
          <a:p>
            <a:pPr algn="l">
              <a:lnSpc>
                <a:spcPct val="120000"/>
              </a:lnSpc>
            </a:pPr>
            <a:endParaRPr lang="en-ID" sz="1600" b="0" i="0" dirty="0">
              <a:solidFill>
                <a:srgbClr val="212121"/>
              </a:solidFill>
              <a:effectLst/>
              <a:latin typeface="Amiri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 err="1"/>
              <a:t>DAlil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7" y="1766656"/>
            <a:ext cx="8134077" cy="4172505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l">
              <a:lnSpc>
                <a:spcPct val="120000"/>
              </a:lnSpc>
            </a:pP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Al-Qur'an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merupakan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tali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kokoh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dapat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menjadikan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hidup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kita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selamat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apabila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berpegang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teguh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padanya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.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Ia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juga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merupakan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ikatan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teramat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sangat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kuat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(al '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urwah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al-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wutsqo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) yang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tidak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akan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putus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,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sebagaimana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Firman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-Nya:</a:t>
            </a:r>
          </a:p>
          <a:p>
            <a:pPr algn="r">
              <a:lnSpc>
                <a:spcPct val="120000"/>
              </a:lnSpc>
            </a:pPr>
            <a:r>
              <a:rPr lang="ar-AE" sz="1400" b="0" i="0" dirty="0">
                <a:solidFill>
                  <a:srgbClr val="212121"/>
                </a:solidFill>
                <a:effectLst/>
                <a:latin typeface="Amiri"/>
              </a:rPr>
              <a:t>وَٱعْتَصِمُوا۟ بِحَبْلِ ٱللَّهِ جَمِيعًا وَلَا تَفَرَّقُوا۟ ۚ</a:t>
            </a:r>
          </a:p>
          <a:p>
            <a:pPr algn="l">
              <a:lnSpc>
                <a:spcPct val="120000"/>
              </a:lnSpc>
            </a:pPr>
            <a:r>
              <a:rPr lang="ar-AE" sz="1400" b="0" i="1" dirty="0">
                <a:solidFill>
                  <a:srgbClr val="212121"/>
                </a:solidFill>
                <a:effectLst/>
                <a:latin typeface="Amiri"/>
              </a:rPr>
              <a:t>"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Dan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berpeganglah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kamu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semuanya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kepada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tali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(agama) Allah, dan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janganlah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kamu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bercerai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berai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".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 (QS Ali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Imron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: 103).</a:t>
            </a:r>
          </a:p>
          <a:p>
            <a:pPr algn="r">
              <a:lnSpc>
                <a:spcPct val="120000"/>
              </a:lnSpc>
            </a:pPr>
            <a:r>
              <a:rPr lang="ar-AE" sz="1400" b="0" i="0" dirty="0">
                <a:solidFill>
                  <a:srgbClr val="212121"/>
                </a:solidFill>
                <a:effectLst/>
                <a:latin typeface="Amiri"/>
              </a:rPr>
              <a:t>وَٱتَّبَعُوا۟ ٱلنُّورَ ٱلَّذِىٓ أُنزِلَ مَعَهُۥٓ أُو۟لَٰٓئِكَ هُمُ ٱلْمُفْلِحُونَ</a:t>
            </a:r>
          </a:p>
          <a:p>
            <a:pPr algn="l">
              <a:lnSpc>
                <a:spcPct val="120000"/>
              </a:lnSpc>
            </a:pPr>
            <a:r>
              <a:rPr lang="ar-AE" sz="1400" b="0" i="1" dirty="0">
                <a:solidFill>
                  <a:srgbClr val="212121"/>
                </a:solidFill>
                <a:effectLst/>
                <a:latin typeface="Amiri"/>
              </a:rPr>
              <a:t>...."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Dan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mengikuti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cahaya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terang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yang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diturunkan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kepadanya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(Al Quran),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mereka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itulah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orang-orang yang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beruntung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".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 (QS Al-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A'raf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: 157).</a:t>
            </a:r>
          </a:p>
          <a:p>
            <a:pPr algn="l">
              <a:lnSpc>
                <a:spcPct val="120000"/>
              </a:lnSpc>
            </a:pP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Nabi Muhammad Saw juga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bersabda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0" dirty="0" err="1">
                <a:solidFill>
                  <a:srgbClr val="212121"/>
                </a:solidFill>
                <a:effectLst/>
                <a:latin typeface="Amiri"/>
              </a:rPr>
              <a:t>mengenainya</a:t>
            </a:r>
            <a:r>
              <a:rPr lang="en-ID" sz="1400" b="0" i="0" dirty="0">
                <a:solidFill>
                  <a:srgbClr val="212121"/>
                </a:solidFill>
                <a:effectLst/>
                <a:latin typeface="Amiri"/>
              </a:rPr>
              <a:t>:</a:t>
            </a:r>
          </a:p>
          <a:p>
            <a:pPr algn="r">
              <a:lnSpc>
                <a:spcPct val="120000"/>
              </a:lnSpc>
            </a:pPr>
            <a:r>
              <a:rPr lang="ar-AE" sz="1400" b="0" i="0" dirty="0">
                <a:solidFill>
                  <a:srgbClr val="212121"/>
                </a:solidFill>
                <a:effectLst/>
                <a:latin typeface="Amiri"/>
              </a:rPr>
              <a:t>تركتُ فيكم أمرين لن تضلوا ما تمسكتم بهما؛ كتاب الله وسنة نبيه</a:t>
            </a:r>
            <a:br>
              <a:rPr lang="ar-AE" sz="1400" b="0" i="0" dirty="0">
                <a:solidFill>
                  <a:srgbClr val="212121"/>
                </a:solidFill>
                <a:effectLst/>
                <a:latin typeface="Amiri"/>
              </a:rPr>
            </a:br>
            <a:endParaRPr lang="ar-AE" sz="1400" b="0" i="0" dirty="0">
              <a:solidFill>
                <a:srgbClr val="212121"/>
              </a:solidFill>
              <a:effectLst/>
              <a:latin typeface="Amiri"/>
            </a:endParaRPr>
          </a:p>
          <a:p>
            <a:pPr algn="l">
              <a:lnSpc>
                <a:spcPct val="120000"/>
              </a:lnSpc>
            </a:pPr>
            <a:r>
              <a:rPr lang="ar-AE" sz="1400" b="0" i="1" dirty="0">
                <a:solidFill>
                  <a:srgbClr val="212121"/>
                </a:solidFill>
                <a:effectLst/>
                <a:latin typeface="Amiri"/>
              </a:rPr>
              <a:t>"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Kutinggalkan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kalian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dua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perkara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, yang mana kalian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tidak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akan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tersesat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selagi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madih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berpegang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teguh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padanya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: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yaitu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 Al-Qur'an dan </a:t>
            </a:r>
            <a:r>
              <a:rPr lang="en-ID" sz="1400" b="0" i="1" dirty="0" err="1">
                <a:solidFill>
                  <a:srgbClr val="212121"/>
                </a:solidFill>
                <a:effectLst/>
                <a:latin typeface="Amiri"/>
              </a:rPr>
              <a:t>hadits</a:t>
            </a:r>
            <a:r>
              <a:rPr lang="en-ID" sz="1400" b="0" i="1" dirty="0">
                <a:solidFill>
                  <a:srgbClr val="212121"/>
                </a:solidFill>
                <a:effectLst/>
                <a:latin typeface="Amiri"/>
              </a:rPr>
              <a:t>".</a:t>
            </a:r>
            <a:endParaRPr lang="en-US" dirty="0"/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0260" y="1412690"/>
            <a:ext cx="7806631" cy="3256964"/>
          </a:xfrm>
        </p:spPr>
        <p:txBody>
          <a:bodyPr>
            <a:normAutofit fontScale="90000"/>
          </a:bodyPr>
          <a:lstStyle/>
          <a:p>
            <a:r>
              <a:rPr lang="en-ID" dirty="0" err="1"/>
              <a:t>Pengingkar</a:t>
            </a:r>
            <a:r>
              <a:rPr lang="en-ID" dirty="0"/>
              <a:t> al-Quran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sumber</a:t>
            </a:r>
            <a:r>
              <a:rPr lang="en-ID" dirty="0"/>
              <a:t> </a:t>
            </a:r>
            <a:r>
              <a:rPr lang="en-ID" dirty="0" err="1"/>
              <a:t>hukum</a:t>
            </a:r>
            <a:r>
              <a:rPr lang="en-ID" dirty="0"/>
              <a:t>, </a:t>
            </a:r>
            <a:r>
              <a:rPr lang="en-ID" dirty="0" err="1"/>
              <a:t>pengingkar</a:t>
            </a:r>
            <a:r>
              <a:rPr lang="en-ID" dirty="0"/>
              <a:t> sunnah </a:t>
            </a:r>
            <a:r>
              <a:rPr lang="en-ID" dirty="0" err="1"/>
              <a:t>sebagai</a:t>
            </a:r>
            <a:r>
              <a:rPr lang="en-ID" dirty="0"/>
              <a:t> </a:t>
            </a:r>
            <a:r>
              <a:rPr lang="en-ID" dirty="0" err="1"/>
              <a:t>sumber</a:t>
            </a:r>
            <a:r>
              <a:rPr lang="en-ID" dirty="0"/>
              <a:t> </a:t>
            </a:r>
            <a:r>
              <a:rPr lang="en-ID" dirty="0" err="1"/>
              <a:t>hukum</a:t>
            </a:r>
            <a:r>
              <a:rPr lang="en-ID" dirty="0"/>
              <a:t>, </a:t>
            </a:r>
            <a:r>
              <a:rPr lang="en-ID" dirty="0" err="1"/>
              <a:t>syubuhat-syubuhat</a:t>
            </a:r>
            <a:r>
              <a:rPr lang="en-ID" dirty="0"/>
              <a:t> </a:t>
            </a:r>
            <a:r>
              <a:rPr lang="en-ID" dirty="0" err="1"/>
              <a:t>mereka</a:t>
            </a:r>
            <a:r>
              <a:rPr lang="en-ID" dirty="0"/>
              <a:t> </a:t>
            </a:r>
            <a:r>
              <a:rPr lang="en-ID" dirty="0" err="1"/>
              <a:t>serta</a:t>
            </a:r>
            <a:r>
              <a:rPr lang="en-ID" dirty="0"/>
              <a:t> </a:t>
            </a:r>
            <a:r>
              <a:rPr lang="en-ID" dirty="0" err="1"/>
              <a:t>bantahannya</a:t>
            </a:r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Pada masa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dituturkan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Al-Hasan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(w. 110 H),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kurang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begitu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memperhatikan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kedudukan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Nabi SAW.,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ketika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Nabi SAW  ‘Imran bin Husain (w. 52 H)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mengajarkan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Tiba-tiba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seorang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meminta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mengajarkan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cukup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mengajarkan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Jawab ‘Imran,”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seandainya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kawan-kawan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apakah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menemukan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salat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dhuhur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rakaat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salat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ashar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rakaat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salat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magrib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rakaat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?”</a:t>
            </a: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mana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tawaf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mengelilingi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kabah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sa’i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antara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safa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marwa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kali?</a:t>
            </a: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Jawaban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orang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berkata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menyadarkan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Mudah-mudahan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Allah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menyadarkan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Akhirnya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orang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Fiqh.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Muhammad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Zahrah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berkesimpulan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kelompok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berhadapan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Asy-Syafi’i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Menolak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keseluruhan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golongan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mengakui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Alquran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dijadikan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hujjah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2)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kecuali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Alquran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sunnahmutawâtir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menolak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mutawâtir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âhâd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diawali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akibat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konflik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internal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dikobarkan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Zindik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berkedok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sekte-sekte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diikuti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pendukungnya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mencaci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melemparkan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palsu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Bashrah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Irak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ketidaktahuannya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tentang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kedudukan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syari’ah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diberikan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akhirnya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kehujahannya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6015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Sunnah modern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modern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muncul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20 M.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Penyebab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utamanya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akibat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pengaruh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kolonialisme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semakin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dahsyat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sejak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19 M di dunia Islam,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terutama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India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pemberontakan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melawan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colonial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Inggris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1857 M.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usaha-usaha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dilakukan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kolonial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pendangkalan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ilmu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penyimpangan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aqidah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melalui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pimpinan-pimpinan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tergiutnya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teori-teori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Barat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interpretasi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hakekat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perorangan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menamakannya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mujtahid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pembaharu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As-Sunnah modern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kelompok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terorgnisasi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tokoh-tokohnya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meng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klaim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dirinya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mujtahid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pembaharu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pada masa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klasik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mencabut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pendapatnya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kekeliruannya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pada masa modern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bertahan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pendiriannya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meskipun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diterangkan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urgesi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diantara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menyebarkan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pemikiran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diam-diam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meskipun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penguasa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mengeluarkan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resmi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Kapan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As-Sunnah modern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lahir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? Muhammad Mustafa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Azami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menuturkan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As-Sunnah modern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lahir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Kairo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Mesir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masa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Syekh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Muhammad Abduh (1266-1323 H/ 1849-1905 M).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kata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Syekh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Muhammad Abduh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melontarkan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gagasan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ingkar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As-Sunnah pada masa modern.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Azami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diberi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catatan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kesimpulan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Rayyah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kitab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‘ala As-Sunnah al-Muhammadiyah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benar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1215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POKOK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POKOK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AJARAN INGKAR 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percaya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Rasulullah.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Yahudi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menghancurkan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2) Dasar Hukum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Syahadat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: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Isyhadu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bi anna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muslimun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Shalat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bermacam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macam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shalatnya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rakaat-dua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rakaat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eling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saja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5) Haji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boleh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dilakukan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haram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Muharram, Rajab,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Zulqa’idah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Zulhijah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6)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Pakaian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ihram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pakaian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membuat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repot.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waktu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mengerjakan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haji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boleh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celana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panjang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baju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biasa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7) Rasul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diutus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kiamat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8)  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meninggal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dishalati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perintah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50721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ARGUMENTASI INGKAR AS-SUNNAH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Agama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Kongkret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harus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dilandaskan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memanggil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  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Sunnah,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landasan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Qu’ranyang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jadikan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landasan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dituturkan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ayat-ayat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berikut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: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 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Alif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laam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miin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, Kitab (Al Quran)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keraguan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padanya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;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petunjuk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bagi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bertaqwa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 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QS.Al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-Baqarah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1-2)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 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Dan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apa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yang Telah kami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wahyukan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kepadamu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 Kitab (Al Qur’an)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Itulah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benar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membenarkan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kitab-kitab yang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sebelumnya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Sesungguhnya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Allah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benar-benar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Maha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mengetahui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lagi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Maha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melihat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1" dirty="0" err="1">
                <a:solidFill>
                  <a:srgbClr val="000000"/>
                </a:solidFill>
                <a:effectLst/>
                <a:latin typeface="-apple-system"/>
              </a:rPr>
              <a:t>keadaan</a:t>
            </a:r>
            <a:r>
              <a:rPr lang="en-ID" b="0" i="1" dirty="0">
                <a:solidFill>
                  <a:srgbClr val="000000"/>
                </a:solidFill>
                <a:effectLst/>
                <a:latin typeface="-apple-system"/>
              </a:rPr>
              <a:t>) hamba-hamba-Nya.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 (QS.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Fatir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31):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Sementara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bersumber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memiliki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kepastian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keberadaan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–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khususnya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-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dhanni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dugaan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paringkat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Karena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agama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berlandaskan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–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disamping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Al-Qur’an-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pastian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5027568"/>
      </p:ext>
    </p:extLst>
  </p:cSld>
  <p:clrMapOvr>
    <a:masterClrMapping/>
  </p:clrMapOvr>
</p:sld>
</file>

<file path=ppt/theme/theme1.xml><?xml version="1.0" encoding="utf-8"?>
<a:theme xmlns:a="http://schemas.openxmlformats.org/drawingml/2006/main" name="Tema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{93A562CB-7DE4-4853-8441-3988F1466F2A}tf16411248_win32</Template>
  <TotalTime>30</TotalTime>
  <Words>1877</Words>
  <Application>Microsoft Office PowerPoint</Application>
  <PresentationFormat>Layar Lebar</PresentationFormat>
  <Paragraphs>108</Paragraphs>
  <Slides>14</Slides>
  <Notes>10</Notes>
  <HiddenSlides>0</HiddenSlides>
  <MMClips>0</MMClips>
  <ScaleCrop>false</ScaleCrop>
  <HeadingPairs>
    <vt:vector size="6" baseType="variant">
      <vt:variant>
        <vt:lpstr>Font Dipakai</vt:lpstr>
      </vt:variant>
      <vt:variant>
        <vt:i4>6</vt:i4>
      </vt:variant>
      <vt:variant>
        <vt:lpstr>Tema</vt:lpstr>
      </vt:variant>
      <vt:variant>
        <vt:i4>1</vt:i4>
      </vt:variant>
      <vt:variant>
        <vt:lpstr>Judul Slide</vt:lpstr>
      </vt:variant>
      <vt:variant>
        <vt:i4>14</vt:i4>
      </vt:variant>
    </vt:vector>
  </HeadingPairs>
  <TitlesOfParts>
    <vt:vector size="21" baseType="lpstr">
      <vt:lpstr>Amiri</vt:lpstr>
      <vt:lpstr>-apple-system</vt:lpstr>
      <vt:lpstr>Arial</vt:lpstr>
      <vt:lpstr>Avenir Next LT Pro Light</vt:lpstr>
      <vt:lpstr>Calibri</vt:lpstr>
      <vt:lpstr>Posterama</vt:lpstr>
      <vt:lpstr>Tema Office</vt:lpstr>
      <vt:lpstr>Kedudukan alQuran sebagai Sumber Ajaran Agama Islam</vt:lpstr>
      <vt:lpstr>Al-Quran Sebagai sumber hokum Islam</vt:lpstr>
      <vt:lpstr>DAlil</vt:lpstr>
      <vt:lpstr>Pengingkar al-Quran sebagai sumber hukum, pengingkar sunnah sebagai sumber hukum, syubuhat-syubuhat mereka serta bantahannya</vt:lpstr>
      <vt:lpstr>Ingkar Sunnah Klasik</vt:lpstr>
      <vt:lpstr>Ingkar Sunnah Klasik</vt:lpstr>
      <vt:lpstr>Ingkar Sunnah modern</vt:lpstr>
      <vt:lpstr>POKOK POKOK AJARAN INGKAR SUNNAH</vt:lpstr>
      <vt:lpstr>ARGUMENTASI INGKAR AS-SUNNAH</vt:lpstr>
      <vt:lpstr>ARGUMENTASI INGKAR AS-SUNNAH</vt:lpstr>
      <vt:lpstr>ARGUMENTASI INGKAR AS-SUNNAH</vt:lpstr>
      <vt:lpstr>BANTAHAN TERHADAP INGKAR SUNNAH</vt:lpstr>
      <vt:lpstr>BANTAHAN TERHADAP INGKAR SUNNAH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Kedudukan alQuran sebagai Sumber Ajaran Agama Islam</dc:title>
  <dc:creator>Akiradigisoft</dc:creator>
  <cp:lastModifiedBy>Akiradigisoft</cp:lastModifiedBy>
  <cp:revision>1</cp:revision>
  <dcterms:created xsi:type="dcterms:W3CDTF">2024-01-20T13:28:39Z</dcterms:created>
  <dcterms:modified xsi:type="dcterms:W3CDTF">2024-01-20T13:59:22Z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