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7" r:id="rId4"/>
    <p:sldId id="286" r:id="rId5"/>
    <p:sldId id="288" r:id="rId6"/>
    <p:sldId id="290" r:id="rId7"/>
    <p:sldId id="28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B470FA-68D2-48A7-B419-4DFCF36063DA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F92A3-4D31-46DC-A549-86F91C8C13B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1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291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1628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1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631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118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27EAD0-7441-4F07-8444-8DBBF73C9D63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D9743-9D61-499C-A271-6933B1FAB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521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1C049A-A1E0-4F0D-83E1-73D8B4D3083C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DB61E-BABA-4274-9678-6FBD9392356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5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1F4E1E-3229-4DB4-A889-05F6B361020B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E90DE-101A-4F90-AE1F-6AACC5F58E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87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713EAC-20E7-419B-B3E3-13F17E7F0561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E7E9F-C3F2-49CE-B31C-EDEDD66BD9B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28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14A721-FA7F-4CDA-9168-67EB1435D249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57932-E8A8-4B6A-A211-F9F8828FDC6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11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5E72A-9D4B-4D45-B129-7D2BC40639AB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FC4EE-38E4-48B5-9245-0A9E0A961CD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50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9C4845-ED97-45A5-B917-64D909B333D3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35A7E-2FC7-4557-AF1E-D9B922FFBAD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562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630DE1-269B-4860-B405-E3C3F7339497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CEB6-719C-4D53-8AAE-379EE84ED5B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81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EDB701-1875-4D30-9EF3-7AD5E728F663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C815D-EF40-4841-9BB0-C8505477891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33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4DAF4-D127-4E52-A24E-5C6E6B9304DF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6954F-D6D1-404F-B380-AF3819CB963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34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72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KAJIAN PUSTAKA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z="2000" dirty="0"/>
              <a:t>ELVINA</a:t>
            </a:r>
            <a:r>
              <a:rPr lang="en-US" sz="2000" dirty="0"/>
              <a:t>, </a:t>
            </a:r>
            <a:r>
              <a:rPr lang="en-US" sz="2000" dirty="0" err="1"/>
              <a:t>M.Pd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0112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nepa\Desktop\bahan tuton acer\BAHAN TUTON\cartoon\1-14525_books-literature-cartoon-pile-of-books-png-clip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514600"/>
            <a:ext cx="419100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4000" dirty="0">
                <a:solidFill>
                  <a:schemeClr val="accent6"/>
                </a:solidFill>
              </a:rPr>
              <a:t>KAJIAN PUSTAKA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696200" cy="4876800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Kajian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literature review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uraian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, </a:t>
            </a:r>
            <a:r>
              <a:rPr lang="en-US" sz="2400" dirty="0" err="1"/>
              <a:t>temuan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pustaka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landasan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kerangka</a:t>
            </a:r>
            <a:r>
              <a:rPr lang="en-US" sz="2400" dirty="0"/>
              <a:t> </a:t>
            </a:r>
            <a:r>
              <a:rPr lang="en-US" sz="2400" dirty="0" err="1"/>
              <a:t>pemikiran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yang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. </a:t>
            </a:r>
            <a:br>
              <a:rPr lang="en-US" sz="2400" dirty="0"/>
            </a:br>
            <a:r>
              <a:rPr lang="en-US" sz="2400" dirty="0" err="1"/>
              <a:t>Kajian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 </a:t>
            </a:r>
            <a:r>
              <a:rPr lang="en-US" sz="2400" dirty="0" err="1"/>
              <a:t>mengupas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hipotesis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Purwana</a:t>
            </a:r>
            <a:r>
              <a:rPr lang="en-US" sz="2400" dirty="0"/>
              <a:t> &amp; </a:t>
            </a:r>
            <a:r>
              <a:rPr lang="en-US" sz="2400" dirty="0" err="1"/>
              <a:t>Wibowo</a:t>
            </a:r>
            <a:r>
              <a:rPr lang="en-US" sz="2400" dirty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772400" cy="11430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chemeClr val="accent6"/>
                </a:solidFill>
              </a:rPr>
              <a:t>TUJUAN KAJIAN PUSTAKA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8768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z="2400" dirty="0" err="1"/>
              <a:t>memaparkan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 yang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;</a:t>
            </a:r>
          </a:p>
          <a:p>
            <a:pPr lvl="0"/>
            <a:r>
              <a:rPr lang="en-US" sz="2400" dirty="0" err="1"/>
              <a:t>mengidentifikasi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menerjemahkan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mempersempit</a:t>
            </a:r>
            <a:r>
              <a:rPr lang="en-US" sz="2400" dirty="0"/>
              <a:t> </a:t>
            </a:r>
            <a:r>
              <a:rPr lang="en-US" sz="2400" dirty="0" err="1"/>
              <a:t>jarak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penelitian-penelitian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;</a:t>
            </a:r>
          </a:p>
          <a:p>
            <a:pPr lvl="0"/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penelitian-penelitian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kontradiksi</a:t>
            </a:r>
            <a:r>
              <a:rPr lang="en-US" sz="2400" dirty="0"/>
              <a:t>;</a:t>
            </a:r>
          </a:p>
          <a:p>
            <a:pPr lvl="0"/>
            <a:r>
              <a:rPr lang="en-US" sz="2400" dirty="0" err="1"/>
              <a:t>memandu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lanjutan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endParaRPr lang="en-US" sz="2400" dirty="0"/>
          </a:p>
          <a:p>
            <a:pPr lvl="0"/>
            <a:r>
              <a:rPr lang="en-US" sz="2400" dirty="0" err="1"/>
              <a:t>menempatkan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orisinil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literatur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5771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152400" y="3372369"/>
            <a:ext cx="1524000" cy="11430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SUMBER </a:t>
            </a:r>
          </a:p>
          <a:p>
            <a: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PUSTAKA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2226252" y="536344"/>
            <a:ext cx="2238548" cy="830926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latin typeface="Calibri" pitchFamily="34" charset="0"/>
              </a:rPr>
              <a:t>Sumber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pada</a:t>
            </a:r>
            <a:r>
              <a:rPr lang="en-US" sz="2400" b="1" dirty="0">
                <a:latin typeface="Calibri" pitchFamily="34" charset="0"/>
              </a:rPr>
              <a:t> </a:t>
            </a:r>
          </a:p>
          <a:p>
            <a:r>
              <a:rPr lang="en-US" sz="2400" b="1" dirty="0" err="1">
                <a:latin typeface="Calibri" pitchFamily="34" charset="0"/>
              </a:rPr>
              <a:t>Perpustakaan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2260888" y="2979679"/>
            <a:ext cx="2262447" cy="5715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Sumber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Bacaan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" name="Straight Connector 8"/>
          <p:cNvCxnSpPr>
            <a:stCxn id="2" idx="3"/>
            <a:endCxn id="3" idx="1"/>
          </p:cNvCxnSpPr>
          <p:nvPr/>
        </p:nvCxnSpPr>
        <p:spPr bwMode="auto">
          <a:xfrm flipV="1">
            <a:off x="1676400" y="951807"/>
            <a:ext cx="549852" cy="29920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2" idx="3"/>
            <a:endCxn id="4" idx="1"/>
          </p:cNvCxnSpPr>
          <p:nvPr/>
        </p:nvCxnSpPr>
        <p:spPr bwMode="auto">
          <a:xfrm flipV="1">
            <a:off x="1676400" y="3265429"/>
            <a:ext cx="584488" cy="6784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ounded Rectangle 23"/>
          <p:cNvSpPr/>
          <p:nvPr/>
        </p:nvSpPr>
        <p:spPr bwMode="auto">
          <a:xfrm>
            <a:off x="5662353" y="250594"/>
            <a:ext cx="3276600" cy="5715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dirty="0" err="1"/>
              <a:t>Kartu</a:t>
            </a:r>
            <a:r>
              <a:rPr lang="en-US" sz="2400" dirty="0"/>
              <a:t> </a:t>
            </a:r>
            <a:r>
              <a:rPr lang="en-US" sz="2400" dirty="0" err="1"/>
              <a:t>Katalog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5683135" y="1140649"/>
            <a:ext cx="3276600" cy="905871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dirty="0" err="1"/>
              <a:t>Buku</a:t>
            </a:r>
            <a:r>
              <a:rPr lang="en-US" sz="2400" dirty="0"/>
              <a:t> </a:t>
            </a:r>
            <a:r>
              <a:rPr lang="en-US" sz="2400" dirty="0" err="1"/>
              <a:t>Referensi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i="1" dirty="0"/>
              <a:t>Reference Books</a:t>
            </a:r>
            <a:r>
              <a:rPr lang="en-US" sz="2400" dirty="0"/>
              <a:t>)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6" name="Straight Connector 25"/>
          <p:cNvCxnSpPr>
            <a:stCxn id="3" idx="3"/>
            <a:endCxn id="24" idx="1"/>
          </p:cNvCxnSpPr>
          <p:nvPr/>
        </p:nvCxnSpPr>
        <p:spPr bwMode="auto">
          <a:xfrm flipV="1">
            <a:off x="4464800" y="536344"/>
            <a:ext cx="1197553" cy="4154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3" idx="3"/>
            <a:endCxn id="25" idx="1"/>
          </p:cNvCxnSpPr>
          <p:nvPr/>
        </p:nvCxnSpPr>
        <p:spPr bwMode="auto">
          <a:xfrm>
            <a:off x="4464800" y="951807"/>
            <a:ext cx="1218335" cy="64177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Rounded Rectangle 55"/>
          <p:cNvSpPr/>
          <p:nvPr/>
        </p:nvSpPr>
        <p:spPr bwMode="auto">
          <a:xfrm>
            <a:off x="5662353" y="2209800"/>
            <a:ext cx="3276600" cy="211125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err="1">
                <a:latin typeface="+mj-lt"/>
              </a:rPr>
              <a:t>Buku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Teks</a:t>
            </a:r>
            <a:endParaRPr lang="en-US" sz="2400" dirty="0"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4"/>
                </a:solidFill>
                <a:latin typeface="+mj-lt"/>
                <a:cs typeface="Calibri" pitchFamily="34" charset="0"/>
              </a:rPr>
              <a:t>Jurnal</a:t>
            </a:r>
            <a:r>
              <a:rPr lang="en-US" sz="2400" dirty="0">
                <a:solidFill>
                  <a:schemeClr val="accent4"/>
                </a:solidFill>
                <a:latin typeface="+mj-lt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accent4"/>
                </a:solidFill>
                <a:latin typeface="+mj-lt"/>
                <a:cs typeface="Calibri" pitchFamily="34" charset="0"/>
              </a:rPr>
              <a:t>Ilmiah</a:t>
            </a:r>
            <a:endParaRPr lang="en-US" sz="2400" dirty="0">
              <a:solidFill>
                <a:schemeClr val="accent4"/>
              </a:solidFill>
              <a:latin typeface="+mj-lt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4"/>
                </a:solidFill>
                <a:latin typeface="+mj-lt"/>
                <a:cs typeface="Calibri" pitchFamily="34" charset="0"/>
              </a:rPr>
              <a:t>Buletin</a:t>
            </a:r>
            <a:endParaRPr lang="en-US" sz="2400" dirty="0">
              <a:solidFill>
                <a:schemeClr val="accent4"/>
              </a:solidFill>
              <a:latin typeface="+mj-lt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solidFill>
                  <a:schemeClr val="accent4"/>
                </a:solidFill>
                <a:latin typeface="+mj-lt"/>
                <a:cs typeface="Calibri" pitchFamily="34" charset="0"/>
              </a:rPr>
              <a:t>Circular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solidFill>
                  <a:schemeClr val="accent4"/>
                </a:solidFill>
                <a:latin typeface="+mj-lt"/>
                <a:cs typeface="Calibri" pitchFamily="34" charset="0"/>
              </a:rPr>
              <a:t>Annual Review</a:t>
            </a:r>
          </a:p>
        </p:txBody>
      </p:sp>
      <p:cxnSp>
        <p:nvCxnSpPr>
          <p:cNvPr id="57" name="Straight Connector 56"/>
          <p:cNvCxnSpPr>
            <a:stCxn id="4" idx="3"/>
            <a:endCxn id="56" idx="1"/>
          </p:cNvCxnSpPr>
          <p:nvPr/>
        </p:nvCxnSpPr>
        <p:spPr bwMode="auto">
          <a:xfrm>
            <a:off x="4523335" y="3265429"/>
            <a:ext cx="1139018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ounded Rectangle 62"/>
          <p:cNvSpPr/>
          <p:nvPr/>
        </p:nvSpPr>
        <p:spPr bwMode="auto">
          <a:xfrm>
            <a:off x="2226252" y="5277889"/>
            <a:ext cx="2156807" cy="5715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latin typeface="Calibri" pitchFamily="34" charset="0"/>
              </a:rPr>
              <a:t>Sumber</a:t>
            </a:r>
            <a:r>
              <a:rPr lang="en-US" sz="2400" b="1" dirty="0">
                <a:latin typeface="Calibri" pitchFamily="34" charset="0"/>
              </a:rPr>
              <a:t> Lain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Rounded Rectangle 63"/>
          <p:cNvSpPr/>
          <p:nvPr/>
        </p:nvSpPr>
        <p:spPr bwMode="auto">
          <a:xfrm>
            <a:off x="5662353" y="4573039"/>
            <a:ext cx="3148445" cy="1981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i="1" dirty="0">
                <a:latin typeface="+mj-lt"/>
              </a:rPr>
              <a:t>Offprint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i="1" dirty="0">
                <a:solidFill>
                  <a:schemeClr val="accent4"/>
                </a:solidFill>
                <a:latin typeface="+mj-lt"/>
                <a:cs typeface="Calibri" pitchFamily="34" charset="0"/>
              </a:rPr>
              <a:t>Recent Advances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i="1" dirty="0">
                <a:solidFill>
                  <a:schemeClr val="accent4"/>
                </a:solidFill>
                <a:latin typeface="+mj-lt"/>
                <a:cs typeface="Calibri" pitchFamily="34" charset="0"/>
              </a:rPr>
              <a:t>Handbook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4"/>
                </a:solidFill>
                <a:latin typeface="+mj-lt"/>
                <a:cs typeface="Calibri" pitchFamily="34" charset="0"/>
              </a:rPr>
              <a:t>Bibliografi</a:t>
            </a:r>
            <a:endParaRPr lang="en-US" sz="2400" dirty="0">
              <a:solidFill>
                <a:schemeClr val="accent4"/>
              </a:solidFill>
              <a:latin typeface="+mj-lt"/>
              <a:cs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i="1" dirty="0">
                <a:solidFill>
                  <a:schemeClr val="accent4"/>
                </a:solidFill>
                <a:latin typeface="+mj-lt"/>
                <a:cs typeface="Calibri" pitchFamily="34" charset="0"/>
              </a:rPr>
              <a:t>Manual</a:t>
            </a:r>
          </a:p>
        </p:txBody>
      </p:sp>
      <p:cxnSp>
        <p:nvCxnSpPr>
          <p:cNvPr id="72" name="Straight Connector 71"/>
          <p:cNvCxnSpPr>
            <a:stCxn id="2" idx="3"/>
            <a:endCxn id="63" idx="1"/>
          </p:cNvCxnSpPr>
          <p:nvPr/>
        </p:nvCxnSpPr>
        <p:spPr bwMode="auto">
          <a:xfrm>
            <a:off x="1676400" y="3943869"/>
            <a:ext cx="549852" cy="161977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63" idx="3"/>
            <a:endCxn id="64" idx="1"/>
          </p:cNvCxnSpPr>
          <p:nvPr/>
        </p:nvCxnSpPr>
        <p:spPr bwMode="auto">
          <a:xfrm>
            <a:off x="4383059" y="5563639"/>
            <a:ext cx="127929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051" name="Picture 3" descr="C:\Users\nepa\Desktop\bahan tuton acer\BAHAN TUTON\cartoon\hiclipart.co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1473" y="931588"/>
            <a:ext cx="2556424" cy="255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79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4" grpId="0" animBg="1"/>
      <p:bldP spid="25" grpId="0" animBg="1"/>
      <p:bldP spid="56" grpId="0" animBg="1"/>
      <p:bldP spid="6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PENELUSURAN </a:t>
            </a:r>
            <a:br>
              <a:rPr lang="en-US" sz="3600" dirty="0">
                <a:solidFill>
                  <a:schemeClr val="accent6"/>
                </a:solidFill>
              </a:rPr>
            </a:br>
            <a:r>
              <a:rPr lang="en-US" sz="3600" dirty="0">
                <a:solidFill>
                  <a:schemeClr val="accent6"/>
                </a:solidFill>
              </a:rPr>
              <a:t>SUMBER PUSTAKA</a:t>
            </a:r>
            <a:endParaRPr lang="en-US" sz="40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876800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data</a:t>
            </a:r>
          </a:p>
          <a:p>
            <a:pPr lvl="0"/>
            <a:r>
              <a:rPr lang="en-US" dirty="0" err="1"/>
              <a:t>Cari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situs-situs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Google Scholar</a:t>
            </a:r>
          </a:p>
          <a:p>
            <a:pPr lvl="1"/>
            <a:r>
              <a:rPr lang="en-US" dirty="0"/>
              <a:t>E-resources </a:t>
            </a:r>
            <a:r>
              <a:rPr lang="en-US" dirty="0" err="1"/>
              <a:t>Perpusnas</a:t>
            </a:r>
            <a:r>
              <a:rPr lang="en-US" dirty="0"/>
              <a:t> RI</a:t>
            </a:r>
          </a:p>
          <a:p>
            <a:pPr lvl="1"/>
            <a:r>
              <a:rPr lang="en-US" dirty="0"/>
              <a:t>Core.ac.uk</a:t>
            </a:r>
          </a:p>
          <a:p>
            <a:pPr lvl="1"/>
            <a:r>
              <a:rPr lang="en-US" dirty="0" err="1"/>
              <a:t>Iperpurnas</a:t>
            </a:r>
            <a:endParaRPr lang="en-US" dirty="0"/>
          </a:p>
          <a:p>
            <a:pPr lvl="1"/>
            <a:r>
              <a:rPr lang="en-US" dirty="0"/>
              <a:t>Oapen.org</a:t>
            </a:r>
          </a:p>
        </p:txBody>
      </p:sp>
    </p:spTree>
    <p:extLst>
      <p:ext uri="{BB962C8B-B14F-4D97-AF65-F5344CB8AC3E}">
        <p14:creationId xmlns:p14="http://schemas.microsoft.com/office/powerpoint/2010/main" val="210277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69051"/>
            <a:ext cx="6641835" cy="4363949"/>
          </a:xfrm>
          <a:prstGeom prst="rect">
            <a:avLst/>
          </a:prstGeom>
        </p:spPr>
      </p:pic>
      <p:sp>
        <p:nvSpPr>
          <p:cNvPr id="6" name="Oval Callout 5"/>
          <p:cNvSpPr/>
          <p:nvPr/>
        </p:nvSpPr>
        <p:spPr bwMode="auto">
          <a:xfrm>
            <a:off x="2971800" y="152400"/>
            <a:ext cx="5715000" cy="1981200"/>
          </a:xfrm>
          <a:prstGeom prst="wedgeEllipseCallout">
            <a:avLst>
              <a:gd name="adj1" fmla="val -35090"/>
              <a:gd name="adj2" fmla="val 81201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sz="2400" dirty="0">
                <a:latin typeface="Calibri" pitchFamily="34" charset="0"/>
                <a:cs typeface="Calibri" pitchFamily="34" charset="0"/>
              </a:rPr>
              <a:t>PELAJARI VIDEO YANG DIBERIKAN </a:t>
            </a:r>
            <a:br>
              <a:rPr lang="en-US" sz="2400" dirty="0"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latin typeface="Calibri" pitchFamily="34" charset="0"/>
                <a:cs typeface="Calibri" pitchFamily="34" charset="0"/>
              </a:rPr>
              <a:t>UNTUK MENGETAHUI CARA MELAKUKAN </a:t>
            </a:r>
            <a:br>
              <a:rPr lang="en-US" sz="2400" dirty="0"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latin typeface="Calibri" pitchFamily="34" charset="0"/>
                <a:cs typeface="Calibri" pitchFamily="34" charset="0"/>
              </a:rPr>
              <a:t>PENELUSURAN SUMBER PUSTAKA </a:t>
            </a:r>
            <a:br>
              <a:rPr lang="en-US" sz="2400" dirty="0"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latin typeface="Calibri" pitchFamily="34" charset="0"/>
                <a:cs typeface="Calibri" pitchFamily="34" charset="0"/>
              </a:rPr>
              <a:t>DI INTERNET.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6170381"/>
            <a:ext cx="5955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/>
              <a:t>Sumber</a:t>
            </a:r>
            <a:r>
              <a:rPr lang="en-US" i="1" dirty="0"/>
              <a:t> </a:t>
            </a:r>
            <a:r>
              <a:rPr lang="en-US" i="1" dirty="0" err="1"/>
              <a:t>gambar</a:t>
            </a:r>
            <a:r>
              <a:rPr lang="en-US" i="1" dirty="0"/>
              <a:t>: https://www.pngfuel.com/free-png/rlgse</a:t>
            </a:r>
          </a:p>
        </p:txBody>
      </p:sp>
    </p:spTree>
    <p:extLst>
      <p:ext uri="{BB962C8B-B14F-4D97-AF65-F5344CB8AC3E}">
        <p14:creationId xmlns:p14="http://schemas.microsoft.com/office/powerpoint/2010/main" val="1594586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772400" cy="1143000"/>
          </a:xfrm>
        </p:spPr>
        <p:txBody>
          <a:bodyPr/>
          <a:lstStyle/>
          <a:p>
            <a:pPr algn="l"/>
            <a:r>
              <a:rPr lang="en-US" sz="3200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en-US" sz="1600" dirty="0" err="1"/>
              <a:t>Indradi</a:t>
            </a:r>
            <a:r>
              <a:rPr lang="en-US" sz="1600" dirty="0"/>
              <a:t>, A. (2008). </a:t>
            </a:r>
            <a:r>
              <a:rPr lang="en-US" sz="1600" i="1" dirty="0" err="1"/>
              <a:t>Cermat</a:t>
            </a:r>
            <a:r>
              <a:rPr lang="en-US" sz="1600" i="1" dirty="0"/>
              <a:t> </a:t>
            </a:r>
            <a:r>
              <a:rPr lang="en-US" sz="1600" i="1" dirty="0" err="1"/>
              <a:t>Berbahasa</a:t>
            </a:r>
            <a:r>
              <a:rPr lang="en-US" sz="1600" i="1" dirty="0"/>
              <a:t> Indonesia</a:t>
            </a:r>
            <a:r>
              <a:rPr lang="en-US" sz="1600" dirty="0"/>
              <a:t>. Malang: </a:t>
            </a:r>
            <a:r>
              <a:rPr lang="en-US" sz="1600" dirty="0" err="1"/>
              <a:t>Penerbit</a:t>
            </a:r>
            <a:r>
              <a:rPr lang="en-US" sz="1600" dirty="0"/>
              <a:t> </a:t>
            </a:r>
            <a:r>
              <a:rPr lang="en-US" sz="1600" dirty="0" err="1"/>
              <a:t>Dioma</a:t>
            </a:r>
            <a:r>
              <a:rPr lang="en-US" sz="1600" dirty="0"/>
              <a:t>.</a:t>
            </a:r>
          </a:p>
          <a:p>
            <a:r>
              <a:rPr lang="en-US" sz="1600" dirty="0"/>
              <a:t>Jr., O. N. O., Schuster, E., </a:t>
            </a:r>
            <a:r>
              <a:rPr lang="en-US" sz="1600" dirty="0" err="1"/>
              <a:t>Aluísio</a:t>
            </a:r>
            <a:r>
              <a:rPr lang="en-US" sz="1600" dirty="0"/>
              <a:t>, S. M., &amp; </a:t>
            </a:r>
            <a:r>
              <a:rPr lang="en-US" sz="1600" dirty="0" err="1"/>
              <a:t>Levkowitz</a:t>
            </a:r>
            <a:r>
              <a:rPr lang="en-US" sz="1600" dirty="0"/>
              <a:t>, H. (2014). Reading, Annotating, Compiling, and Producing Text for Scientific Papers. In E. Schuster, H. </a:t>
            </a:r>
            <a:r>
              <a:rPr lang="en-US" sz="1600" dirty="0" err="1"/>
              <a:t>Levkowitz</a:t>
            </a:r>
            <a:r>
              <a:rPr lang="en-US" sz="1600" dirty="0"/>
              <a:t>, &amp; O. N. O. Jr. (Eds.), </a:t>
            </a:r>
            <a:r>
              <a:rPr lang="en-US" sz="1600" i="1" dirty="0"/>
              <a:t>Writing Scientific Papers in English Successfully</a:t>
            </a:r>
            <a:r>
              <a:rPr lang="en-US" sz="1600" dirty="0"/>
              <a:t>. Andover: hyprtek.com.</a:t>
            </a:r>
          </a:p>
          <a:p>
            <a:r>
              <a:rPr lang="en-US" sz="1600" dirty="0"/>
              <a:t>Lab, P. O. W. (</a:t>
            </a:r>
            <a:r>
              <a:rPr lang="en-US" sz="1600" dirty="0" err="1"/>
              <a:t>n.d.</a:t>
            </a:r>
            <a:r>
              <a:rPr lang="en-US" sz="1600" dirty="0"/>
              <a:t>). APA Formatting And Style Guide. Retrieved from https://owl.purdue.edu/owl/research_and_citation/apa_style/apa_formatting_and_style_guide/general_format.html</a:t>
            </a:r>
          </a:p>
          <a:p>
            <a:r>
              <a:rPr lang="en-US" sz="1600" dirty="0" err="1"/>
              <a:t>Mulyati</a:t>
            </a:r>
            <a:r>
              <a:rPr lang="en-US" sz="1600" dirty="0"/>
              <a:t>. (2017). </a:t>
            </a:r>
            <a:r>
              <a:rPr lang="en-US" sz="1600" i="1" dirty="0" err="1"/>
              <a:t>Terampil</a:t>
            </a:r>
            <a:r>
              <a:rPr lang="en-US" sz="1600" i="1" dirty="0"/>
              <a:t> </a:t>
            </a:r>
            <a:r>
              <a:rPr lang="en-US" sz="1600" i="1" dirty="0" err="1"/>
              <a:t>Berbahasa</a:t>
            </a:r>
            <a:r>
              <a:rPr lang="en-US" sz="1600" i="1" dirty="0"/>
              <a:t> Indonesia</a:t>
            </a:r>
            <a:r>
              <a:rPr lang="en-US" sz="1600" dirty="0"/>
              <a:t>. Jakarta: </a:t>
            </a:r>
            <a:r>
              <a:rPr lang="en-US" sz="1600" dirty="0" err="1"/>
              <a:t>Kencana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Nazir</a:t>
            </a:r>
            <a:r>
              <a:rPr lang="en-US" sz="1600" dirty="0"/>
              <a:t>, M. (2017). </a:t>
            </a:r>
            <a:r>
              <a:rPr lang="en-US" sz="1600" i="1" dirty="0" err="1"/>
              <a:t>Metode</a:t>
            </a:r>
            <a:r>
              <a:rPr lang="en-US" sz="1600" i="1" dirty="0"/>
              <a:t> </a:t>
            </a:r>
            <a:r>
              <a:rPr lang="en-US" sz="1600" i="1" dirty="0" err="1"/>
              <a:t>Penelitian</a:t>
            </a:r>
            <a:r>
              <a:rPr lang="en-US" sz="1600" dirty="0"/>
              <a:t>. Bogor: </a:t>
            </a:r>
            <a:r>
              <a:rPr lang="en-US" sz="1600" dirty="0" err="1"/>
              <a:t>Ghalia</a:t>
            </a:r>
            <a:r>
              <a:rPr lang="en-US" sz="1600" dirty="0"/>
              <a:t> Indonesia.</a:t>
            </a:r>
          </a:p>
          <a:p>
            <a:r>
              <a:rPr lang="en-US" sz="1600" dirty="0" err="1"/>
              <a:t>Purwana</a:t>
            </a:r>
            <a:r>
              <a:rPr lang="en-US" sz="1600" dirty="0"/>
              <a:t>, D., &amp; </a:t>
            </a:r>
            <a:r>
              <a:rPr lang="en-US" sz="1600" dirty="0" err="1"/>
              <a:t>Wibowo</a:t>
            </a:r>
            <a:r>
              <a:rPr lang="en-US" sz="1600" dirty="0"/>
              <a:t>, A. (2017). </a:t>
            </a:r>
            <a:r>
              <a:rPr lang="en-US" sz="1600" i="1" dirty="0" err="1"/>
              <a:t>Lincah</a:t>
            </a:r>
            <a:r>
              <a:rPr lang="en-US" sz="1600" i="1" dirty="0"/>
              <a:t> </a:t>
            </a:r>
            <a:r>
              <a:rPr lang="en-US" sz="1600" i="1" dirty="0" err="1"/>
              <a:t>Menulis</a:t>
            </a:r>
            <a:r>
              <a:rPr lang="en-US" sz="1600" i="1" dirty="0"/>
              <a:t> </a:t>
            </a:r>
            <a:r>
              <a:rPr lang="en-US" sz="1600" i="1" dirty="0" err="1"/>
              <a:t>Artikel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i="1" dirty="0"/>
              <a:t> </a:t>
            </a:r>
            <a:r>
              <a:rPr lang="en-US" sz="1600" i="1" dirty="0" err="1"/>
              <a:t>Populer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Jurnal</a:t>
            </a:r>
            <a:r>
              <a:rPr lang="en-US" sz="1600" dirty="0"/>
              <a:t>. Jakarta: </a:t>
            </a:r>
            <a:r>
              <a:rPr lang="en-US" sz="1600" dirty="0" err="1"/>
              <a:t>RajaGrafindo</a:t>
            </a:r>
            <a:r>
              <a:rPr lang="en-US" sz="1600" dirty="0"/>
              <a:t> </a:t>
            </a:r>
            <a:r>
              <a:rPr lang="en-US" sz="1600" dirty="0" err="1"/>
              <a:t>Persada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Sudaryono</a:t>
            </a:r>
            <a:r>
              <a:rPr lang="en-US" sz="1600" dirty="0"/>
              <a:t>. (2019). </a:t>
            </a:r>
            <a:r>
              <a:rPr lang="en-US" sz="1600" i="1" dirty="0" err="1"/>
              <a:t>Metodologi</a:t>
            </a:r>
            <a:r>
              <a:rPr lang="en-US" sz="1600" i="1" dirty="0"/>
              <a:t> </a:t>
            </a:r>
            <a:r>
              <a:rPr lang="en-US" sz="1600" i="1" dirty="0" err="1"/>
              <a:t>Penelitian</a:t>
            </a:r>
            <a:r>
              <a:rPr lang="en-US" sz="1600" i="1" dirty="0"/>
              <a:t>: </a:t>
            </a:r>
            <a:r>
              <a:rPr lang="en-US" sz="1600" i="1" dirty="0" err="1"/>
              <a:t>Kuantitaif</a:t>
            </a:r>
            <a:r>
              <a:rPr lang="en-US" sz="1600" i="1" dirty="0"/>
              <a:t>, </a:t>
            </a:r>
            <a:r>
              <a:rPr lang="en-US" sz="1600" i="1" dirty="0" err="1"/>
              <a:t>Kualitatif</a:t>
            </a:r>
            <a:r>
              <a:rPr lang="en-US" sz="1600" i="1" dirty="0"/>
              <a:t>, </a:t>
            </a:r>
            <a:r>
              <a:rPr lang="en-US" sz="1600" i="1" dirty="0" err="1"/>
              <a:t>dan</a:t>
            </a:r>
            <a:r>
              <a:rPr lang="en-US" sz="1600" i="1" dirty="0"/>
              <a:t> Mix Method</a:t>
            </a:r>
            <a:r>
              <a:rPr lang="en-US" sz="1600" dirty="0"/>
              <a:t>. </a:t>
            </a:r>
            <a:r>
              <a:rPr lang="en-US" sz="1600" dirty="0" err="1"/>
              <a:t>Depok</a:t>
            </a:r>
            <a:r>
              <a:rPr lang="en-US" sz="1600" dirty="0"/>
              <a:t>: </a:t>
            </a:r>
            <a:r>
              <a:rPr lang="en-US" sz="1600" dirty="0" err="1"/>
              <a:t>Rajawali</a:t>
            </a:r>
            <a:r>
              <a:rPr lang="en-US" sz="1600" dirty="0"/>
              <a:t> Press.</a:t>
            </a:r>
          </a:p>
          <a:p>
            <a:r>
              <a:rPr lang="en-US" sz="1600" dirty="0" err="1"/>
              <a:t>Sukardi</a:t>
            </a:r>
            <a:r>
              <a:rPr lang="en-US" sz="1600" dirty="0"/>
              <a:t>. (2018). </a:t>
            </a:r>
            <a:r>
              <a:rPr lang="en-US" sz="1600" i="1" dirty="0" err="1"/>
              <a:t>Metodologi</a:t>
            </a:r>
            <a:r>
              <a:rPr lang="en-US" sz="1600" i="1" dirty="0"/>
              <a:t> </a:t>
            </a:r>
            <a:r>
              <a:rPr lang="en-US" sz="1600" i="1" dirty="0" err="1"/>
              <a:t>Penelitian</a:t>
            </a:r>
            <a:r>
              <a:rPr lang="en-US" sz="1600" i="1" dirty="0"/>
              <a:t> </a:t>
            </a:r>
            <a:r>
              <a:rPr lang="en-US" sz="1600" i="1" dirty="0" err="1"/>
              <a:t>Pendidikan</a:t>
            </a:r>
            <a:r>
              <a:rPr lang="en-US" sz="1600" dirty="0"/>
              <a:t>. Jakarta: </a:t>
            </a:r>
            <a:r>
              <a:rPr lang="en-US" sz="1600" dirty="0" err="1"/>
              <a:t>Bumi</a:t>
            </a:r>
            <a:r>
              <a:rPr lang="en-US" sz="1600" dirty="0"/>
              <a:t> </a:t>
            </a:r>
            <a:r>
              <a:rPr lang="en-US" sz="1600" dirty="0" err="1"/>
              <a:t>Aksara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Suyono</a:t>
            </a:r>
            <a:r>
              <a:rPr lang="en-US" sz="1600" dirty="0"/>
              <a:t>, </a:t>
            </a:r>
            <a:r>
              <a:rPr lang="en-US" sz="1600" dirty="0" err="1"/>
              <a:t>Amaliah</a:t>
            </a:r>
            <a:r>
              <a:rPr lang="en-US" sz="1600" dirty="0"/>
              <a:t>, R., </a:t>
            </a:r>
            <a:r>
              <a:rPr lang="en-US" sz="1600" dirty="0" err="1"/>
              <a:t>Ariani</a:t>
            </a:r>
            <a:r>
              <a:rPr lang="en-US" sz="1600" dirty="0"/>
              <a:t>, D., &amp; </a:t>
            </a:r>
            <a:r>
              <a:rPr lang="en-US" sz="1600" dirty="0" err="1"/>
              <a:t>Luciandika</a:t>
            </a:r>
            <a:r>
              <a:rPr lang="en-US" sz="1600" dirty="0"/>
              <a:t>, A. (2015). </a:t>
            </a:r>
            <a:r>
              <a:rPr lang="en-US" sz="1600" i="1" dirty="0" err="1"/>
              <a:t>Cerdas</a:t>
            </a:r>
            <a:r>
              <a:rPr lang="en-US" sz="1600" i="1" dirty="0"/>
              <a:t> </a:t>
            </a:r>
            <a:r>
              <a:rPr lang="en-US" sz="1600" i="1" dirty="0" err="1"/>
              <a:t>Menulis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Malang: </a:t>
            </a:r>
            <a:r>
              <a:rPr lang="en-US" sz="1600" dirty="0" err="1"/>
              <a:t>Penerbit</a:t>
            </a:r>
            <a:r>
              <a:rPr lang="en-US" sz="1600" dirty="0"/>
              <a:t> </a:t>
            </a:r>
            <a:r>
              <a:rPr lang="en-US" sz="1600" dirty="0" err="1"/>
              <a:t>Gunung</a:t>
            </a:r>
            <a:r>
              <a:rPr lang="en-US" sz="1600" dirty="0"/>
              <a:t> </a:t>
            </a:r>
            <a:r>
              <a:rPr lang="en-US" sz="1600" dirty="0" err="1"/>
              <a:t>Samudera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Syaefullah</a:t>
            </a:r>
            <a:r>
              <a:rPr lang="en-US" sz="1600" dirty="0"/>
              <a:t>, A. (2015). </a:t>
            </a:r>
            <a:r>
              <a:rPr lang="en-US" sz="1600" i="1" dirty="0" err="1"/>
              <a:t>Prinsip</a:t>
            </a:r>
            <a:r>
              <a:rPr lang="en-US" sz="1600" i="1" dirty="0"/>
              <a:t> </a:t>
            </a:r>
            <a:r>
              <a:rPr lang="en-US" sz="1600" i="1" dirty="0" err="1"/>
              <a:t>Dasar</a:t>
            </a:r>
            <a:r>
              <a:rPr lang="en-US" sz="1600" i="1" dirty="0"/>
              <a:t> </a:t>
            </a:r>
            <a:r>
              <a:rPr lang="en-US" sz="1600" i="1" dirty="0" err="1"/>
              <a:t>Penyusunan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Penulisan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Tulis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Jakarta: </a:t>
            </a:r>
            <a:r>
              <a:rPr lang="en-US" sz="1600" dirty="0" err="1"/>
              <a:t>Grasindo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310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</TotalTime>
  <Words>506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KAJIAN PUSTAKA</vt:lpstr>
      <vt:lpstr>KAJIAN PUSTAKA</vt:lpstr>
      <vt:lpstr>TUJUAN KAJIAN PUSTAKA</vt:lpstr>
      <vt:lpstr>PowerPoint Presentation</vt:lpstr>
      <vt:lpstr>PENELUSURAN  SUMBER PUSTAKA</vt:lpstr>
      <vt:lpstr>PowerPoint Presentation</vt:lpstr>
      <vt:lpstr>References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Dalsus Japenri</cp:lastModifiedBy>
  <cp:revision>44</cp:revision>
  <dcterms:created xsi:type="dcterms:W3CDTF">2006-08-16T00:00:00Z</dcterms:created>
  <dcterms:modified xsi:type="dcterms:W3CDTF">2024-01-16T23:27:16Z</dcterms:modified>
</cp:coreProperties>
</file>