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37" r:id="rId3"/>
    <p:sldId id="336" r:id="rId4"/>
    <p:sldId id="322" r:id="rId5"/>
    <p:sldId id="342" r:id="rId6"/>
    <p:sldId id="343" r:id="rId7"/>
    <p:sldId id="340" r:id="rId8"/>
    <p:sldId id="344" r:id="rId9"/>
    <p:sldId id="341" r:id="rId10"/>
    <p:sldId id="334" r:id="rId11"/>
    <p:sldId id="345" r:id="rId12"/>
    <p:sldId id="338" r:id="rId13"/>
    <p:sldId id="339" r:id="rId14"/>
    <p:sldId id="332" r:id="rId15"/>
    <p:sldId id="346" r:id="rId16"/>
  </p:sldIdLst>
  <p:sldSz cx="9144000" cy="6858000" type="screen4x3"/>
  <p:notesSz cx="6858000" cy="9144000"/>
  <p:custShowLst>
    <p:custShow name="Custom Show 1" id="0">
      <p:sldLst>
        <p:sld r:id="rId2"/>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F0F10"/>
    <a:srgbClr val="FFB060"/>
    <a:srgbClr val="FF0000"/>
    <a:srgbClr val="A50021"/>
    <a:srgbClr val="FF6600"/>
    <a:srgbClr val="F9E9B5"/>
    <a:srgbClr val="E8CE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65" autoAdjust="0"/>
    <p:restoredTop sz="92143" autoAdjust="0"/>
  </p:normalViewPr>
  <p:slideViewPr>
    <p:cSldViewPr>
      <p:cViewPr varScale="1">
        <p:scale>
          <a:sx n="65" d="100"/>
          <a:sy n="65" d="100"/>
        </p:scale>
        <p:origin x="190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E273AECC-DE8F-4328-A527-BD27F3D4C3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26EE69-A545-45D6-9FFE-4EB073D48F8D}" type="slidenum">
              <a:rPr lang="en-US" altLang="en-US" smtClean="0"/>
              <a:pPr>
                <a:spcBef>
                  <a:spcPct val="0"/>
                </a:spcBef>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id-ID"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r>
              <a:rPr lang="en-US" sz="1200" b="0" i="0" kern="1200" dirty="0" err="1" smtClean="0">
                <a:solidFill>
                  <a:schemeClr val="tx1"/>
                </a:solidFill>
                <a:effectLst/>
                <a:latin typeface="Times New Roman" pitchFamily="18" charset="0"/>
                <a:ea typeface="+mn-ea"/>
                <a:cs typeface="+mn-cs"/>
              </a:rPr>
              <a:t>Sekarang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alat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membantu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menentukan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jenis</a:t>
            </a:r>
            <a:r>
              <a:rPr lang="en-US" sz="1200" b="0" i="0" kern="1200" dirty="0" smtClean="0">
                <a:solidFill>
                  <a:schemeClr val="tx1"/>
                </a:solidFill>
                <a:effectLst/>
                <a:latin typeface="Times New Roman" pitchFamily="18" charset="0"/>
                <a:ea typeface="+mn-ea"/>
                <a:cs typeface="+mn-cs"/>
              </a:rPr>
              <a:t> data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bisa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diekstraksi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situs Web. Platform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Preferensi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dikenal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P3P, </a:t>
            </a:r>
            <a:r>
              <a:rPr lang="en-US" sz="1200" b="0" i="0" kern="1200" dirty="0" err="1" smtClean="0">
                <a:solidFill>
                  <a:schemeClr val="tx1"/>
                </a:solidFill>
                <a:effectLst/>
                <a:latin typeface="Times New Roman" pitchFamily="18" charset="0"/>
                <a:ea typeface="+mn-ea"/>
                <a:cs typeface="+mn-cs"/>
              </a:rPr>
              <a:t>memungkinkan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komunikasi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otomatis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mengenai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kebijakan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antara</a:t>
            </a:r>
            <a:r>
              <a:rPr lang="en-US" sz="1200" b="0" i="0" kern="1200" dirty="0" smtClean="0">
                <a:solidFill>
                  <a:schemeClr val="tx1"/>
                </a:solidFill>
                <a:effectLst/>
                <a:latin typeface="Times New Roman" pitchFamily="18" charset="0"/>
                <a:ea typeface="+mn-ea"/>
                <a:cs typeface="+mn-cs"/>
              </a:rPr>
              <a:t> situs e-commerce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pengunjungnya</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Banyak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mungkin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dididik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menafsirkan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pernyataan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tingkat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P3P. </a:t>
            </a:r>
            <a:r>
              <a:rPr lang="en-US" sz="1200" b="0" i="0" kern="1200" dirty="0" err="1" smtClean="0">
                <a:solidFill>
                  <a:schemeClr val="tx1"/>
                </a:solidFill>
                <a:effectLst/>
                <a:latin typeface="Times New Roman" pitchFamily="18" charset="0"/>
                <a:ea typeface="+mn-ea"/>
                <a:cs typeface="+mn-cs"/>
              </a:rPr>
              <a:t>Kritik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menunjukkan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bahwa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sebagian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kecil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situs Web </a:t>
            </a:r>
            <a:r>
              <a:rPr lang="en-US" sz="1200" b="0" i="0" kern="1200" dirty="0" err="1" smtClean="0">
                <a:solidFill>
                  <a:schemeClr val="tx1"/>
                </a:solidFill>
                <a:effectLst/>
                <a:latin typeface="Times New Roman" pitchFamily="18" charset="0"/>
                <a:ea typeface="+mn-ea"/>
                <a:cs typeface="+mn-cs"/>
              </a:rPr>
              <a:t>terpopuler</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menggunakan</a:t>
            </a:r>
            <a:r>
              <a:rPr lang="en-US" sz="1200" b="0" i="0" kern="1200" dirty="0" smtClean="0">
                <a:solidFill>
                  <a:schemeClr val="tx1"/>
                </a:solidFill>
                <a:effectLst/>
                <a:latin typeface="Times New Roman" pitchFamily="18" charset="0"/>
                <a:ea typeface="+mn-ea"/>
                <a:cs typeface="+mn-cs"/>
              </a:rPr>
              <a:t> P3P, </a:t>
            </a:r>
            <a:r>
              <a:rPr lang="en-US" sz="1200" b="0" i="0" kern="1200" dirty="0" err="1" smtClean="0">
                <a:solidFill>
                  <a:schemeClr val="tx1"/>
                </a:solidFill>
                <a:effectLst/>
                <a:latin typeface="Times New Roman" pitchFamily="18" charset="0"/>
                <a:ea typeface="+mn-ea"/>
                <a:cs typeface="+mn-cs"/>
              </a:rPr>
              <a:t>kebanyakan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mengerti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pengaturan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browser </a:t>
            </a:r>
            <a:r>
              <a:rPr lang="en-US" sz="1200" b="0" i="0" kern="1200" dirty="0" err="1" smtClean="0">
                <a:solidFill>
                  <a:schemeClr val="tx1"/>
                </a:solidFill>
                <a:effectLst/>
                <a:latin typeface="Times New Roman" pitchFamily="18" charset="0"/>
                <a:ea typeface="+mn-ea"/>
                <a:cs typeface="+mn-cs"/>
              </a:rPr>
              <a:t>mereka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penegakan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standar</a:t>
            </a:r>
            <a:r>
              <a:rPr lang="en-US" sz="1200" b="0" i="0" kern="1200" dirty="0" smtClean="0">
                <a:solidFill>
                  <a:schemeClr val="tx1"/>
                </a:solidFill>
                <a:effectLst/>
                <a:latin typeface="Times New Roman" pitchFamily="18" charset="0"/>
                <a:ea typeface="+mn-ea"/>
                <a:cs typeface="+mn-cs"/>
              </a:rPr>
              <a:t> P3P –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apapun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tentang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kebijakan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mereka</a:t>
            </a:r>
            <a:r>
              <a:rPr lang="en-US" sz="1200" b="0" i="0" kern="1200" smtClean="0">
                <a:solidFill>
                  <a:schemeClr val="tx1"/>
                </a:solidFill>
                <a:effectLst/>
                <a:latin typeface="Times New Roman" pitchFamily="18" charset="0"/>
                <a:ea typeface="+mn-ea"/>
                <a:cs typeface="+mn-cs"/>
              </a:rPr>
              <a:t>.</a:t>
            </a:r>
            <a:endParaRPr lang="en-US" sz="1200" b="0" i="0" kern="1200">
              <a:solidFill>
                <a:schemeClr val="tx1"/>
              </a:solidFill>
              <a:effectLst/>
              <a:latin typeface="Times New Roman" pitchFamily="18" charset="0"/>
              <a:ea typeface="+mn-ea"/>
              <a:cs typeface="+mn-cs"/>
            </a:endParaRPr>
          </a:p>
        </p:txBody>
      </p:sp>
      <p:sp>
        <p:nvSpPr>
          <p:cNvPr id="922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30C88AE-CE8E-4C5D-9EF8-71EF3EB6FD18}" type="slidenum">
              <a:rPr lang="en-US" altLang="en-US" sz="1200" smtClean="0">
                <a:latin typeface="Times New Roman" panose="02020603050405020304" pitchFamily="18" charset="0"/>
              </a:rPr>
              <a:pPr/>
              <a:t>11</a:t>
            </a:fld>
            <a:endParaRPr lang="en-US" altLang="en-US" sz="1200" smtClean="0">
              <a:latin typeface="Times New Roman" panose="02020603050405020304" pitchFamily="18" charset="0"/>
            </a:endParaRPr>
          </a:p>
        </p:txBody>
      </p:sp>
    </p:spTree>
    <p:extLst>
      <p:ext uri="{BB962C8B-B14F-4D97-AF65-F5344CB8AC3E}">
        <p14:creationId xmlns:p14="http://schemas.microsoft.com/office/powerpoint/2010/main" val="413589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Kekayaan</a:t>
            </a:r>
            <a:r>
              <a:rPr lang="en-US" sz="1200" b="1" i="0" kern="1200" dirty="0" smtClean="0">
                <a:solidFill>
                  <a:schemeClr val="tx1"/>
                </a:solidFill>
                <a:effectLst/>
                <a:latin typeface="Times New Roman" pitchFamily="18" charset="0"/>
                <a:ea typeface="+mn-ea"/>
                <a:cs typeface="+mn-cs"/>
              </a:rPr>
              <a:t> : </a:t>
            </a:r>
            <a:r>
              <a:rPr lang="en-US" sz="1200" b="1" i="0" kern="1200" dirty="0" err="1" smtClean="0">
                <a:solidFill>
                  <a:schemeClr val="tx1"/>
                </a:solidFill>
                <a:effectLst/>
                <a:latin typeface="Times New Roman" pitchFamily="18" charset="0"/>
                <a:ea typeface="+mn-ea"/>
                <a:cs typeface="+mn-cs"/>
              </a:rPr>
              <a:t>Kekayaan</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Intelektual</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kontemporer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tantangan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praktik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serta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dianggap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tampak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diciptakan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seseorang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membuat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sulit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terkomputerisasi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mudah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digandakan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didistribusikan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jaringan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tradisi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sah</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berbeda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yakni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a:t>
            </a:r>
          </a:p>
          <a:p>
            <a:r>
              <a:rPr lang="en-US" sz="1200" b="1" i="0" kern="1200" dirty="0" err="1" smtClean="0">
                <a:solidFill>
                  <a:schemeClr val="tx1"/>
                </a:solidFill>
                <a:effectLst/>
                <a:latin typeface="Times New Roman" pitchFamily="18" charset="0"/>
                <a:ea typeface="+mn-ea"/>
                <a:cs typeface="+mn-cs"/>
              </a:rPr>
              <a:t>Rahasia</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Dagang</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apapun-rumus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perangkat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pola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kompilasi</a:t>
            </a:r>
            <a:r>
              <a:rPr lang="en-US" sz="1200" b="0" i="0" kern="1200" dirty="0" smtClean="0">
                <a:solidFill>
                  <a:schemeClr val="tx1"/>
                </a:solidFill>
                <a:effectLst/>
                <a:latin typeface="Times New Roman" pitchFamily="18" charset="0"/>
                <a:ea typeface="+mn-ea"/>
                <a:cs typeface="+mn-cs"/>
              </a:rPr>
              <a:t> data yang </a:t>
            </a:r>
            <a:r>
              <a:rPr lang="en-US" sz="1200" b="0" i="0" kern="1200" dirty="0" err="1" smtClean="0">
                <a:solidFill>
                  <a:schemeClr val="tx1"/>
                </a:solidFill>
                <a:effectLst/>
                <a:latin typeface="Times New Roman" pitchFamily="18" charset="0"/>
                <a:ea typeface="+mn-ea"/>
                <a:cs typeface="+mn-cs"/>
              </a:rPr>
              <a:t>digunakan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diklasifikasikan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(trade secret), </a:t>
            </a:r>
            <a:r>
              <a:rPr lang="en-US" sz="1200" b="0" i="0" kern="1200" dirty="0" err="1" smtClean="0">
                <a:solidFill>
                  <a:schemeClr val="tx1"/>
                </a:solidFill>
                <a:effectLst/>
                <a:latin typeface="Times New Roman" pitchFamily="18" charset="0"/>
                <a:ea typeface="+mn-ea"/>
                <a:cs typeface="+mn-cs"/>
              </a:rPr>
              <a:t>asalkan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didasarkan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di domain </a:t>
            </a:r>
            <a:r>
              <a:rPr lang="en-US" sz="1200" b="0" i="0" kern="1200" dirty="0" err="1" smtClean="0">
                <a:solidFill>
                  <a:schemeClr val="tx1"/>
                </a:solidFill>
                <a:effectLst/>
                <a:latin typeface="Times New Roman" pitchFamily="18" charset="0"/>
                <a:ea typeface="+mn-ea"/>
                <a:cs typeface="+mn-cs"/>
              </a:rPr>
              <a:t>publik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bervariasi</a:t>
            </a:r>
            <a:r>
              <a:rPr lang="en-US" sz="1200" b="0" i="0" kern="1200" dirty="0" smtClean="0">
                <a:solidFill>
                  <a:schemeClr val="tx1"/>
                </a:solidFill>
                <a:effectLst/>
                <a:latin typeface="Times New Roman" pitchFamily="18" charset="0"/>
                <a:ea typeface="+mn-ea"/>
                <a:cs typeface="+mn-cs"/>
              </a:rPr>
              <a:t> di </a:t>
            </a:r>
            <a:r>
              <a:rPr lang="en-US" sz="1200" b="0" i="0" kern="1200" dirty="0" err="1" smtClean="0">
                <a:solidFill>
                  <a:schemeClr val="tx1"/>
                </a:solidFill>
                <a:effectLst/>
                <a:latin typeface="Times New Roman" pitchFamily="18" charset="0"/>
                <a:ea typeface="+mn-ea"/>
                <a:cs typeface="+mn-cs"/>
              </a:rPr>
              <a:t>setiap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negara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umumnya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mengizinkan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ide-ide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meskipun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tersebut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lemah</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Cipta</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pengakuan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penggandaan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hasil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pihak</a:t>
            </a:r>
            <a:r>
              <a:rPr lang="en-US" sz="1200" b="0" i="0" kern="1200" dirty="0" smtClean="0">
                <a:solidFill>
                  <a:schemeClr val="tx1"/>
                </a:solidFill>
                <a:effectLst/>
                <a:latin typeface="Times New Roman" pitchFamily="18" charset="0"/>
                <a:ea typeface="+mn-ea"/>
                <a:cs typeface="+mn-cs"/>
              </a:rPr>
              <a:t> lain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apapun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selama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hidup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ditambah</a:t>
            </a:r>
            <a:r>
              <a:rPr lang="en-US" sz="1200" b="0" i="0" kern="1200" dirty="0" smtClean="0">
                <a:solidFill>
                  <a:schemeClr val="tx1"/>
                </a:solidFill>
                <a:effectLst/>
                <a:latin typeface="Times New Roman" pitchFamily="18" charset="0"/>
                <a:ea typeface="+mn-ea"/>
                <a:cs typeface="+mn-cs"/>
              </a:rPr>
              <a:t> 70 </a:t>
            </a:r>
            <a:r>
              <a:rPr lang="en-US" sz="1200" b="0" i="0" kern="1200" dirty="0" err="1" smtClean="0">
                <a:solidFill>
                  <a:schemeClr val="tx1"/>
                </a:solidFill>
                <a:effectLst/>
                <a:latin typeface="Times New Roman" pitchFamily="18" charset="0"/>
                <a:ea typeface="+mn-ea"/>
                <a:cs typeface="+mn-cs"/>
              </a:rPr>
              <a:t>tahun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meninggal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Sedangkan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berakhir</a:t>
            </a:r>
            <a:r>
              <a:rPr lang="en-US" sz="1200" b="0" i="0" kern="1200" dirty="0" smtClean="0">
                <a:solidFill>
                  <a:schemeClr val="tx1"/>
                </a:solidFill>
                <a:effectLst/>
                <a:latin typeface="Times New Roman" pitchFamily="18" charset="0"/>
                <a:ea typeface="+mn-ea"/>
                <a:cs typeface="+mn-cs"/>
              </a:rPr>
              <a:t> 95 </a:t>
            </a:r>
            <a:r>
              <a:rPr lang="en-US" sz="1200" b="0" i="0" kern="1200" dirty="0" err="1" smtClean="0">
                <a:solidFill>
                  <a:schemeClr val="tx1"/>
                </a:solidFill>
                <a:effectLst/>
                <a:latin typeface="Times New Roman" pitchFamily="18" charset="0"/>
                <a:ea typeface="+mn-ea"/>
                <a:cs typeface="+mn-cs"/>
              </a:rPr>
              <a:t>tahun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pertamanya</a:t>
            </a:r>
            <a:r>
              <a:rPr lang="en-US" sz="1200" b="0" i="0" kern="1200" dirty="0" smtClean="0">
                <a:solidFill>
                  <a:schemeClr val="tx1"/>
                </a:solidFill>
                <a:effectLst/>
                <a:latin typeface="Times New Roman" pitchFamily="18" charset="0"/>
                <a:ea typeface="+mn-ea"/>
                <a:cs typeface="+mn-cs"/>
              </a:rPr>
              <a:t>.</a:t>
            </a:r>
          </a:p>
          <a:p>
            <a:r>
              <a:rPr lang="en-US" sz="1200" b="0"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Paten</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eksklusif</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pemilik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gagasan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melatar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belakangi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penemuan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Konsep-konsep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orisinalitas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kebaruan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penemuan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Kekuatan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bahwa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konsep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gagasan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piranti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lunak</a:t>
            </a:r>
            <a:endParaRPr lang="en-US" sz="1200" b="0" i="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E273AECC-DE8F-4328-A527-BD27F3D4C38B}" type="slidenum">
              <a:rPr lang="en-US" altLang="en-US" smtClean="0"/>
              <a:pPr>
                <a:defRPr/>
              </a:pPr>
              <a:t>12</a:t>
            </a:fld>
            <a:endParaRPr lang="en-US" altLang="en-US"/>
          </a:p>
        </p:txBody>
      </p:sp>
    </p:spTree>
    <p:extLst>
      <p:ext uri="{BB962C8B-B14F-4D97-AF65-F5344CB8AC3E}">
        <p14:creationId xmlns:p14="http://schemas.microsoft.com/office/powerpoint/2010/main" val="3436012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3. </a:t>
            </a:r>
            <a:r>
              <a:rPr lang="en-US" sz="1200" b="0" i="0" kern="1200" dirty="0" err="1" smtClean="0">
                <a:solidFill>
                  <a:schemeClr val="tx1"/>
                </a:solidFill>
                <a:effectLst/>
                <a:latin typeface="Times New Roman" pitchFamily="18" charset="0"/>
                <a:ea typeface="+mn-ea"/>
                <a:cs typeface="+mn-cs"/>
              </a:rPr>
              <a:t>Akuntabilitas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Pengendalian</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Berkaitan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 di mana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membawa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tantangan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liabilitas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praktik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sosial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menuntut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tanggung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jawab</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perorangan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organisasi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bahaya-bahaya</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terjadi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serta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a:t>
            </a:r>
          </a:p>
          <a:p>
            <a:r>
              <a:rPr lang="en-US" sz="1200" b="0" i="0" kern="1200" dirty="0" smtClean="0">
                <a:solidFill>
                  <a:schemeClr val="tx1"/>
                </a:solidFill>
                <a:effectLst/>
                <a:latin typeface="Times New Roman" pitchFamily="18" charset="0"/>
                <a:ea typeface="+mn-ea"/>
                <a:cs typeface="+mn-cs"/>
              </a:rPr>
              <a:t>4. </a:t>
            </a:r>
            <a:r>
              <a:rPr lang="en-US" sz="1200" b="0" i="0" kern="1200" dirty="0" err="1" smtClean="0">
                <a:solidFill>
                  <a:schemeClr val="tx1"/>
                </a:solidFill>
                <a:effectLst/>
                <a:latin typeface="Times New Roman" pitchFamily="18" charset="0"/>
                <a:ea typeface="+mn-ea"/>
                <a:cs typeface="+mn-cs"/>
              </a:rPr>
              <a:t>Kualitas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Berkaitan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standar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kualitas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data yang </a:t>
            </a:r>
            <a:r>
              <a:rPr lang="en-US" sz="1200" b="0" i="0" kern="1200" dirty="0" err="1" smtClean="0">
                <a:solidFill>
                  <a:schemeClr val="tx1"/>
                </a:solidFill>
                <a:effectLst/>
                <a:latin typeface="Times New Roman" pitchFamily="18" charset="0"/>
                <a:ea typeface="+mn-ea"/>
                <a:cs typeface="+mn-cs"/>
              </a:rPr>
              <a:t>harus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dipenuhi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menghindari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kesalahan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diterapkan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data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agar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menyebabkan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kekacauan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kerugian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a:t>
            </a:r>
          </a:p>
          <a:p>
            <a:r>
              <a:rPr lang="en-US" sz="1200" b="0" i="0" kern="1200" dirty="0" smtClean="0">
                <a:solidFill>
                  <a:schemeClr val="tx1"/>
                </a:solidFill>
                <a:effectLst/>
                <a:latin typeface="Times New Roman" pitchFamily="18" charset="0"/>
                <a:ea typeface="+mn-ea"/>
                <a:cs typeface="+mn-cs"/>
              </a:rPr>
              <a:t>5. </a:t>
            </a:r>
            <a:r>
              <a:rPr lang="en-US" sz="1200" b="0" i="0" kern="1200" dirty="0" err="1" smtClean="0">
                <a:solidFill>
                  <a:schemeClr val="tx1"/>
                </a:solidFill>
                <a:effectLst/>
                <a:latin typeface="Times New Roman" pitchFamily="18" charset="0"/>
                <a:ea typeface="+mn-ea"/>
                <a:cs typeface="+mn-cs"/>
              </a:rPr>
              <a:t>Kualitas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Hidup</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Komputer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mungkin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merusak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elemen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berharga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kebudayaan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di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masyarakat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meskipun</a:t>
            </a:r>
            <a:r>
              <a:rPr lang="en-US" sz="1200" b="0" i="0" kern="1200" dirty="0" smtClean="0">
                <a:solidFill>
                  <a:schemeClr val="tx1"/>
                </a:solidFill>
                <a:effectLst/>
                <a:latin typeface="Times New Roman" pitchFamily="18" charset="0"/>
                <a:ea typeface="+mn-ea"/>
                <a:cs typeface="+mn-cs"/>
              </a:rPr>
              <a:t> di </a:t>
            </a:r>
            <a:r>
              <a:rPr lang="en-US" sz="1200" b="0" i="0" kern="1200" dirty="0" err="1" smtClean="0">
                <a:solidFill>
                  <a:schemeClr val="tx1"/>
                </a:solidFill>
                <a:effectLst/>
                <a:latin typeface="Times New Roman" pitchFamily="18" charset="0"/>
                <a:ea typeface="+mn-ea"/>
                <a:cs typeface="+mn-cs"/>
              </a:rPr>
              <a:t>sisi</a:t>
            </a:r>
            <a:r>
              <a:rPr lang="en-US" sz="1200" b="0" i="0" kern="1200" dirty="0" smtClean="0">
                <a:solidFill>
                  <a:schemeClr val="tx1"/>
                </a:solidFill>
                <a:effectLst/>
                <a:latin typeface="Times New Roman" pitchFamily="18" charset="0"/>
                <a:ea typeface="+mn-ea"/>
                <a:cs typeface="+mn-cs"/>
              </a:rPr>
              <a:t> lain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manfaat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kehidupan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seperti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kasus</a:t>
            </a:r>
            <a:r>
              <a:rPr lang="en-US" sz="1200" b="0" i="0" kern="1200" dirty="0" smtClean="0">
                <a:solidFill>
                  <a:schemeClr val="tx1"/>
                </a:solidFill>
                <a:effectLst/>
                <a:latin typeface="Times New Roman" pitchFamily="18" charset="0"/>
                <a:ea typeface="+mn-ea"/>
                <a:cs typeface="+mn-cs"/>
              </a:rPr>
              <a:t> internet yang </a:t>
            </a:r>
            <a:r>
              <a:rPr lang="en-US" sz="1200" b="0" i="0" kern="1200" dirty="0" err="1" smtClean="0">
                <a:solidFill>
                  <a:schemeClr val="tx1"/>
                </a:solidFill>
                <a:effectLst/>
                <a:latin typeface="Times New Roman" pitchFamily="18" charset="0"/>
                <a:ea typeface="+mn-ea"/>
                <a:cs typeface="+mn-cs"/>
              </a:rPr>
              <a:t>bisa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teman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musuh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anak-anak</a:t>
            </a:r>
            <a:r>
              <a:rPr lang="en-US" sz="1200" b="0" i="0" kern="1200" dirty="0" smtClean="0">
                <a:solidFill>
                  <a:schemeClr val="tx1"/>
                </a:solidFill>
                <a:effectLst/>
                <a:latin typeface="Times New Roman" pitchFamily="18" charset="0"/>
                <a:ea typeface="+mn-ea"/>
                <a:cs typeface="+mn-cs"/>
              </a:rPr>
              <a:t>. Dari </a:t>
            </a:r>
            <a:r>
              <a:rPr lang="en-US" sz="1200" b="0" i="0" kern="1200" dirty="0" err="1" smtClean="0">
                <a:solidFill>
                  <a:schemeClr val="tx1"/>
                </a:solidFill>
                <a:effectLst/>
                <a:latin typeface="Times New Roman" pitchFamily="18" charset="0"/>
                <a:ea typeface="+mn-ea"/>
                <a:cs typeface="+mn-cs"/>
              </a:rPr>
              <a:t>segi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positif</a:t>
            </a:r>
            <a:r>
              <a:rPr lang="en-US" sz="1200" b="0" i="0" kern="1200" dirty="0" smtClean="0">
                <a:solidFill>
                  <a:schemeClr val="tx1"/>
                </a:solidFill>
                <a:effectLst/>
                <a:latin typeface="Times New Roman" pitchFamily="18" charset="0"/>
                <a:ea typeface="+mn-ea"/>
                <a:cs typeface="+mn-cs"/>
              </a:rPr>
              <a:t>, internet </a:t>
            </a:r>
            <a:r>
              <a:rPr lang="en-US" sz="1200" b="0" i="0" kern="1200" dirty="0" err="1" smtClean="0">
                <a:solidFill>
                  <a:schemeClr val="tx1"/>
                </a:solidFill>
                <a:effectLst/>
                <a:latin typeface="Times New Roman" pitchFamily="18" charset="0"/>
                <a:ea typeface="+mn-ea"/>
                <a:cs typeface="+mn-cs"/>
              </a:rPr>
              <a:t>menawarkan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begitu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banyak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mereka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seperti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mereka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menggunakan</a:t>
            </a:r>
            <a:r>
              <a:rPr lang="en-US" sz="1200" b="0" i="0" kern="1200" dirty="0" smtClean="0">
                <a:solidFill>
                  <a:schemeClr val="tx1"/>
                </a:solidFill>
                <a:effectLst/>
                <a:latin typeface="Times New Roman" pitchFamily="18" charset="0"/>
                <a:ea typeface="+mn-ea"/>
                <a:cs typeface="+mn-cs"/>
              </a:rPr>
              <a:t> internet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tugas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sekolah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mengirim</a:t>
            </a:r>
            <a:r>
              <a:rPr lang="en-US" sz="1200" b="0" i="0" kern="1200" dirty="0" smtClean="0">
                <a:solidFill>
                  <a:schemeClr val="tx1"/>
                </a:solidFill>
                <a:effectLst/>
                <a:latin typeface="Times New Roman" pitchFamily="18" charset="0"/>
                <a:ea typeface="+mn-ea"/>
                <a:cs typeface="+mn-cs"/>
              </a:rPr>
              <a:t> e-mail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temannya</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jauh</a:t>
            </a:r>
            <a:r>
              <a:rPr lang="en-US" sz="1200" b="0" i="0" kern="1200" dirty="0" smtClean="0">
                <a:solidFill>
                  <a:schemeClr val="tx1"/>
                </a:solidFill>
                <a:effectLst/>
                <a:latin typeface="Times New Roman" pitchFamily="18" charset="0"/>
                <a:ea typeface="+mn-ea"/>
                <a:cs typeface="+mn-cs"/>
              </a:rPr>
              <a:t>.</a:t>
            </a:r>
            <a:br>
              <a:rPr lang="en-US" sz="1200" b="0" i="0" kern="1200" dirty="0" smtClean="0">
                <a:solidFill>
                  <a:schemeClr val="tx1"/>
                </a:solidFill>
                <a:effectLst/>
                <a:latin typeface="Times New Roman" pitchFamily="18" charset="0"/>
                <a:ea typeface="+mn-ea"/>
                <a:cs typeface="+mn-cs"/>
              </a:rPr>
            </a:br>
            <a:r>
              <a:rPr lang="en-US" sz="1200" b="0" i="1" kern="1200" dirty="0" err="1" smtClean="0">
                <a:solidFill>
                  <a:schemeClr val="tx1"/>
                </a:solidFill>
                <a:effectLst/>
                <a:latin typeface="Times New Roman" pitchFamily="18" charset="0"/>
                <a:ea typeface="+mn-ea"/>
                <a:cs typeface="+mn-cs"/>
              </a:rPr>
              <a:t>Kunci</a:t>
            </a:r>
            <a:r>
              <a:rPr lang="en-US" sz="1200" b="0" i="1" kern="1200" dirty="0" smtClean="0">
                <a:solidFill>
                  <a:schemeClr val="tx1"/>
                </a:solidFill>
                <a:effectLst/>
                <a:latin typeface="Times New Roman" pitchFamily="18" charset="0"/>
                <a:ea typeface="+mn-ea"/>
                <a:cs typeface="+mn-cs"/>
              </a:rPr>
              <a:t> </a:t>
            </a:r>
            <a:r>
              <a:rPr lang="en-US" sz="1200" b="0" i="1" kern="1200" dirty="0" err="1" smtClean="0">
                <a:solidFill>
                  <a:schemeClr val="tx1"/>
                </a:solidFill>
                <a:effectLst/>
                <a:latin typeface="Times New Roman" pitchFamily="18" charset="0"/>
                <a:ea typeface="+mn-ea"/>
                <a:cs typeface="+mn-cs"/>
              </a:rPr>
              <a:t>tren</a:t>
            </a:r>
            <a:r>
              <a:rPr lang="en-US" sz="1200" b="0" i="1" kern="1200" dirty="0" smtClean="0">
                <a:solidFill>
                  <a:schemeClr val="tx1"/>
                </a:solidFill>
                <a:effectLst/>
                <a:latin typeface="Times New Roman" pitchFamily="18" charset="0"/>
                <a:ea typeface="+mn-ea"/>
                <a:cs typeface="+mn-cs"/>
              </a:rPr>
              <a:t> </a:t>
            </a:r>
            <a:r>
              <a:rPr lang="en-US" sz="1200" b="0" i="1" kern="1200" dirty="0" err="1" smtClean="0">
                <a:solidFill>
                  <a:schemeClr val="tx1"/>
                </a:solidFill>
                <a:effectLst/>
                <a:latin typeface="Times New Roman" pitchFamily="18" charset="0"/>
                <a:ea typeface="+mn-ea"/>
                <a:cs typeface="+mn-cs"/>
              </a:rPr>
              <a:t>teknologi</a:t>
            </a:r>
            <a:r>
              <a:rPr lang="en-US" sz="1200" b="0" i="1" kern="1200" dirty="0" smtClean="0">
                <a:solidFill>
                  <a:schemeClr val="tx1"/>
                </a:solidFill>
                <a:effectLst/>
                <a:latin typeface="Times New Roman" pitchFamily="18" charset="0"/>
                <a:ea typeface="+mn-ea"/>
                <a:cs typeface="+mn-cs"/>
              </a:rPr>
              <a:t> yang </a:t>
            </a:r>
            <a:r>
              <a:rPr lang="en-US" sz="1200" b="0" i="1" kern="1200" dirty="0" err="1" smtClean="0">
                <a:solidFill>
                  <a:schemeClr val="tx1"/>
                </a:solidFill>
                <a:effectLst/>
                <a:latin typeface="Times New Roman" pitchFamily="18" charset="0"/>
                <a:ea typeface="+mn-ea"/>
                <a:cs typeface="+mn-cs"/>
              </a:rPr>
              <a:t>menaikkan</a:t>
            </a:r>
            <a:r>
              <a:rPr lang="en-US" sz="1200" b="0" i="1" kern="1200" dirty="0" smtClean="0">
                <a:solidFill>
                  <a:schemeClr val="tx1"/>
                </a:solidFill>
                <a:effectLst/>
                <a:latin typeface="Times New Roman" pitchFamily="18" charset="0"/>
                <a:ea typeface="+mn-ea"/>
                <a:cs typeface="+mn-cs"/>
              </a:rPr>
              <a:t> </a:t>
            </a:r>
            <a:r>
              <a:rPr lang="en-US" sz="1200" b="0" i="1" kern="1200" dirty="0" err="1" smtClean="0">
                <a:solidFill>
                  <a:schemeClr val="tx1"/>
                </a:solidFill>
                <a:effectLst/>
                <a:latin typeface="Times New Roman" pitchFamily="18" charset="0"/>
                <a:ea typeface="+mn-ea"/>
                <a:cs typeface="+mn-cs"/>
              </a:rPr>
              <a:t>isu</a:t>
            </a:r>
            <a:r>
              <a:rPr lang="en-US" sz="1200" b="0" i="1" kern="1200" dirty="0" smtClean="0">
                <a:solidFill>
                  <a:schemeClr val="tx1"/>
                </a:solidFill>
                <a:effectLst/>
                <a:latin typeface="Times New Roman" pitchFamily="18" charset="0"/>
                <a:ea typeface="+mn-ea"/>
                <a:cs typeface="+mn-cs"/>
              </a:rPr>
              <a:t> </a:t>
            </a:r>
            <a:r>
              <a:rPr lang="en-US" sz="1200" b="0" i="1" kern="1200" dirty="0" err="1" smtClean="0">
                <a:solidFill>
                  <a:schemeClr val="tx1"/>
                </a:solidFill>
                <a:effectLst/>
                <a:latin typeface="Times New Roman" pitchFamily="18" charset="0"/>
                <a:ea typeface="+mn-ea"/>
                <a:cs typeface="+mn-cs"/>
              </a:rPr>
              <a:t>etika</a:t>
            </a:r>
            <a:endParaRPr lang="en-US" sz="1200" b="0" i="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273AECC-DE8F-4328-A527-BD27F3D4C38B}" type="slidenum">
              <a:rPr lang="en-US" altLang="en-US" smtClean="0"/>
              <a:pPr>
                <a:defRPr/>
              </a:pPr>
              <a:t>14</a:t>
            </a:fld>
            <a:endParaRPr lang="en-US" altLang="en-US"/>
          </a:p>
        </p:txBody>
      </p:sp>
    </p:spTree>
    <p:extLst>
      <p:ext uri="{BB962C8B-B14F-4D97-AF65-F5344CB8AC3E}">
        <p14:creationId xmlns:p14="http://schemas.microsoft.com/office/powerpoint/2010/main" val="411423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dunia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diperlukan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mengelola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menjalankan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baik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secara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otomatis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lebih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mudah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berkembang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diterapkan</a:t>
            </a:r>
            <a:r>
              <a:rPr lang="en-US" sz="1200" b="0" i="0" kern="1200" dirty="0" smtClean="0">
                <a:solidFill>
                  <a:schemeClr val="tx1"/>
                </a:solidFill>
                <a:effectLst/>
                <a:latin typeface="Times New Roman" pitchFamily="18" charset="0"/>
                <a:ea typeface="+mn-ea"/>
                <a:cs typeface="+mn-cs"/>
              </a:rPr>
              <a:t> di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membantu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membentuk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nilai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norma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serta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perilaku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karyawan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pemimpinnya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Tentunya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setiap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meyakini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bahwa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prinsip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menjalankan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baik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prinsip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beretika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tersebut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dijadikan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standar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pedoman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semua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karyawan</a:t>
            </a:r>
            <a:r>
              <a:rPr lang="en-US" sz="1200" b="0" i="0" kern="1200" dirty="0" smtClean="0">
                <a:solidFill>
                  <a:schemeClr val="tx1"/>
                </a:solidFill>
                <a:effectLst/>
                <a:latin typeface="Times New Roman" pitchFamily="18" charset="0"/>
                <a:ea typeface="+mn-ea"/>
                <a:cs typeface="+mn-cs"/>
              </a:rPr>
              <a:t> di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menjadikannya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pedoman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bekerja</a:t>
            </a:r>
            <a:endParaRPr lang="en-US" dirty="0"/>
          </a:p>
        </p:txBody>
      </p:sp>
      <p:sp>
        <p:nvSpPr>
          <p:cNvPr id="4" name="Slide Number Placeholder 3"/>
          <p:cNvSpPr>
            <a:spLocks noGrp="1"/>
          </p:cNvSpPr>
          <p:nvPr>
            <p:ph type="sldNum" sz="quarter" idx="10"/>
          </p:nvPr>
        </p:nvSpPr>
        <p:spPr/>
        <p:txBody>
          <a:bodyPr/>
          <a:lstStyle/>
          <a:p>
            <a:pPr>
              <a:defRPr/>
            </a:pPr>
            <a:fld id="{E273AECC-DE8F-4328-A527-BD27F3D4C38B}" type="slidenum">
              <a:rPr lang="en-US" altLang="en-US" smtClean="0"/>
              <a:pPr>
                <a:defRPr/>
              </a:pPr>
              <a:t>2</a:t>
            </a:fld>
            <a:endParaRPr lang="en-US" altLang="en-US"/>
          </a:p>
        </p:txBody>
      </p:sp>
    </p:spTree>
    <p:extLst>
      <p:ext uri="{BB962C8B-B14F-4D97-AF65-F5344CB8AC3E}">
        <p14:creationId xmlns:p14="http://schemas.microsoft.com/office/powerpoint/2010/main" val="195722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menimbulkan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pertanyaan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masyarakat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mereka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menciptakan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peluang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perubahan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sosial</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intens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demikian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mengancam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distribusi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kekuasaan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kewajiban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Seperti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lainnya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seperti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mesin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listrik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telepon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radio,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digunakan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mencapai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kemajuan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sosial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tetapi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digunakan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kejahatan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mengancam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nilai-nilai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sosial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dihargai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Pengembangan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menghasilkan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manfaat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banyak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biaya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orang lain.</a:t>
            </a:r>
          </a:p>
          <a:p>
            <a:r>
              <a:rPr lang="en-US" sz="1200" b="0" i="0" kern="1200" dirty="0" err="1" smtClean="0">
                <a:solidFill>
                  <a:schemeClr val="tx1"/>
                </a:solidFill>
                <a:effectLst/>
                <a:latin typeface="Times New Roman" pitchFamily="18" charset="0"/>
                <a:ea typeface="+mn-ea"/>
                <a:cs typeface="+mn-cs"/>
              </a:rPr>
              <a:t>Masyarakat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mulai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perhatian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terhadap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terutama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kesadaran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bahwa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komputer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menggangu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dunia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alasan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utamanya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masalah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pembajakan</a:t>
            </a:r>
            <a:r>
              <a:rPr lang="en-US" sz="1200" b="0" i="0" kern="1200" dirty="0" smtClean="0">
                <a:solidFill>
                  <a:schemeClr val="tx1"/>
                </a:solidFill>
                <a:effectLst/>
                <a:latin typeface="Times New Roman" pitchFamily="18" charset="0"/>
                <a:ea typeface="+mn-ea"/>
                <a:cs typeface="+mn-cs"/>
              </a:rPr>
              <a:t>.</a:t>
            </a:r>
          </a:p>
          <a:p>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Permasalahan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desakan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semakin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maraknya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penggunaan</a:t>
            </a:r>
            <a:r>
              <a:rPr lang="en-US" sz="1200" b="0" i="0" kern="1200" dirty="0" smtClean="0">
                <a:solidFill>
                  <a:schemeClr val="tx1"/>
                </a:solidFill>
                <a:effectLst/>
                <a:latin typeface="Times New Roman" pitchFamily="18" charset="0"/>
                <a:ea typeface="+mn-ea"/>
                <a:cs typeface="+mn-cs"/>
              </a:rPr>
              <a:t> internet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perdagangan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elektronik</a:t>
            </a:r>
            <a:r>
              <a:rPr lang="en-US" sz="1200" b="0" i="0" kern="1200" dirty="0" smtClean="0">
                <a:solidFill>
                  <a:schemeClr val="tx1"/>
                </a:solidFill>
                <a:effectLst/>
                <a:latin typeface="Times New Roman" pitchFamily="18" charset="0"/>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E273AECC-DE8F-4328-A527-BD27F3D4C38B}" type="slidenum">
              <a:rPr lang="en-US" altLang="en-US" smtClean="0"/>
              <a:pPr>
                <a:defRPr/>
              </a:pPr>
              <a:t>3</a:t>
            </a:fld>
            <a:endParaRPr lang="en-US" altLang="en-US"/>
          </a:p>
        </p:txBody>
      </p:sp>
    </p:spTree>
    <p:extLst>
      <p:ext uri="{BB962C8B-B14F-4D97-AF65-F5344CB8AC3E}">
        <p14:creationId xmlns:p14="http://schemas.microsoft.com/office/powerpoint/2010/main" val="2539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Ini</a:t>
            </a:r>
            <a:r>
              <a:rPr lang="en-US" dirty="0" smtClean="0"/>
              <a:t> </a:t>
            </a:r>
            <a:r>
              <a:rPr lang="en-US" dirty="0" err="1" smtClean="0"/>
              <a:t>merupakan</a:t>
            </a:r>
            <a:r>
              <a:rPr lang="en-US" dirty="0" smtClean="0"/>
              <a:t> </a:t>
            </a:r>
            <a:r>
              <a:rPr lang="en-US" dirty="0" err="1" smtClean="0"/>
              <a:t>gambar</a:t>
            </a:r>
            <a:r>
              <a:rPr lang="en-US" dirty="0" smtClean="0"/>
              <a:t> yang </a:t>
            </a:r>
            <a:r>
              <a:rPr lang="en-US" dirty="0" err="1" smtClean="0"/>
              <a:t>diilustrasikan</a:t>
            </a:r>
            <a:r>
              <a:rPr lang="en-US" dirty="0" smtClean="0"/>
              <a:t> </a:t>
            </a:r>
            <a:r>
              <a:rPr lang="en-US" dirty="0" err="1" smtClean="0"/>
              <a:t>sebagai</a:t>
            </a:r>
            <a:r>
              <a:rPr lang="en-US" baseline="0" dirty="0" smtClean="0"/>
              <a:t> </a:t>
            </a:r>
            <a:r>
              <a:rPr lang="en-US" baseline="0" dirty="0" err="1" smtClean="0"/>
              <a:t>gelombang</a:t>
            </a:r>
            <a:r>
              <a:rPr lang="en-US" baseline="0" dirty="0" smtClean="0"/>
              <a:t> </a:t>
            </a:r>
            <a:r>
              <a:rPr lang="en-US" baseline="0" dirty="0" err="1" smtClean="0"/>
              <a:t>kolam</a:t>
            </a:r>
            <a:r>
              <a:rPr lang="en-US" baseline="0" dirty="0" smtClean="0"/>
              <a:t> DIDALAM KOLAM. </a:t>
            </a:r>
            <a:r>
              <a:rPr lang="en-US" baseline="0" dirty="0" err="1" smtClean="0"/>
              <a:t>Didlm</a:t>
            </a:r>
            <a:r>
              <a:rPr lang="en-US" baseline="0" dirty="0" smtClean="0"/>
              <a:t> </a:t>
            </a:r>
            <a:r>
              <a:rPr lang="en-US" baseline="0" dirty="0" err="1" smtClean="0"/>
              <a:t>kolam</a:t>
            </a:r>
            <a:r>
              <a:rPr lang="en-US" baseline="0" dirty="0" smtClean="0"/>
              <a:t> </a:t>
            </a:r>
            <a:r>
              <a:rPr lang="en-US" baseline="0" dirty="0" err="1" smtClean="0"/>
              <a:t>ini</a:t>
            </a:r>
            <a:r>
              <a:rPr lang="en-US" baseline="0" dirty="0" smtClean="0"/>
              <a:t> </a:t>
            </a:r>
            <a:r>
              <a:rPr lang="en-US" baseline="0" dirty="0" err="1" smtClean="0"/>
              <a:t>terdapat</a:t>
            </a:r>
            <a:r>
              <a:rPr lang="en-US" baseline="0" dirty="0" smtClean="0"/>
              <a:t> </a:t>
            </a:r>
            <a:r>
              <a:rPr lang="en-US" baseline="0" dirty="0" err="1" smtClean="0"/>
              <a:t>individu</a:t>
            </a:r>
            <a:r>
              <a:rPr lang="en-US" baseline="0" dirty="0" smtClean="0"/>
              <a:t>, </a:t>
            </a:r>
            <a:r>
              <a:rPr lang="en-US" baseline="0" dirty="0" err="1" smtClean="0"/>
              <a:t>masyarakat</a:t>
            </a:r>
            <a:r>
              <a:rPr lang="en-US" baseline="0" dirty="0" smtClean="0"/>
              <a:t>, </a:t>
            </a:r>
            <a:r>
              <a:rPr lang="en-US" baseline="0" dirty="0" err="1" smtClean="0"/>
              <a:t>dan</a:t>
            </a:r>
            <a:r>
              <a:rPr lang="en-US" baseline="0" dirty="0" smtClean="0"/>
              <a:t> </a:t>
            </a:r>
            <a:r>
              <a:rPr lang="en-US" baseline="0" dirty="0" err="1" smtClean="0"/>
              <a:t>institusi</a:t>
            </a:r>
            <a:r>
              <a:rPr lang="en-US" baseline="0" dirty="0" smtClean="0"/>
              <a:t> </a:t>
            </a:r>
            <a:r>
              <a:rPr lang="en-US" baseline="0" dirty="0" err="1" smtClean="0"/>
              <a:t>politik</a:t>
            </a:r>
            <a:r>
              <a:rPr lang="en-US" baseline="0" dirty="0" smtClean="0"/>
              <a:t>. </a:t>
            </a:r>
            <a:r>
              <a:rPr lang="en-US" baseline="0" dirty="0" err="1" smtClean="0"/>
              <a:t>Setiap</a:t>
            </a:r>
            <a:r>
              <a:rPr lang="en-US" baseline="0" dirty="0" smtClean="0"/>
              <a:t> </a:t>
            </a:r>
            <a:r>
              <a:rPr lang="en-US" baseline="0" dirty="0" err="1" smtClean="0"/>
              <a:t>individu</a:t>
            </a:r>
            <a:r>
              <a:rPr lang="en-US" baseline="0" dirty="0" smtClean="0"/>
              <a:t> </a:t>
            </a:r>
            <a:r>
              <a:rPr lang="en-US" baseline="0" dirty="0" err="1" smtClean="0"/>
              <a:t>didlm</a:t>
            </a:r>
            <a:r>
              <a:rPr lang="en-US" baseline="0" dirty="0" smtClean="0"/>
              <a:t> </a:t>
            </a:r>
            <a:r>
              <a:rPr lang="en-US" baseline="0" dirty="0" err="1" smtClean="0"/>
              <a:t>kolam</a:t>
            </a:r>
            <a:r>
              <a:rPr lang="en-US" baseline="0" dirty="0" smtClean="0"/>
              <a:t> </a:t>
            </a:r>
            <a:r>
              <a:rPr lang="en-US" baseline="0" dirty="0" err="1" smtClean="0"/>
              <a:t>ini</a:t>
            </a:r>
            <a:r>
              <a:rPr lang="en-US" baseline="0" dirty="0" smtClean="0"/>
              <a:t> </a:t>
            </a:r>
            <a:r>
              <a:rPr lang="en-US" baseline="0" dirty="0" err="1" smtClean="0"/>
              <a:t>berperilaku</a:t>
            </a:r>
            <a:r>
              <a:rPr lang="en-US" baseline="0" dirty="0" smtClean="0"/>
              <a:t> </a:t>
            </a:r>
            <a:r>
              <a:rPr lang="en-US" baseline="0" dirty="0" err="1" smtClean="0"/>
              <a:t>sesuai</a:t>
            </a:r>
            <a:r>
              <a:rPr lang="en-US" baseline="0" dirty="0" smtClean="0"/>
              <a:t> </a:t>
            </a:r>
            <a:r>
              <a:rPr lang="en-US" baseline="0" dirty="0" err="1" smtClean="0"/>
              <a:t>dengan</a:t>
            </a:r>
            <a:r>
              <a:rPr lang="en-US" baseline="0" dirty="0" smtClean="0"/>
              <a:t> </a:t>
            </a:r>
            <a:r>
              <a:rPr lang="en-US" baseline="0" dirty="0" err="1" smtClean="0"/>
              <a:t>aturan</a:t>
            </a:r>
            <a:r>
              <a:rPr lang="en-US" baseline="0" dirty="0" smtClean="0"/>
              <a:t> yang </a:t>
            </a:r>
            <a:r>
              <a:rPr lang="en-US" baseline="0" dirty="0" err="1" smtClean="0"/>
              <a:t>telah</a:t>
            </a:r>
            <a:r>
              <a:rPr lang="en-US" baseline="0" dirty="0" smtClean="0"/>
              <a:t> di </a:t>
            </a:r>
            <a:r>
              <a:rPr lang="en-US" baseline="0" dirty="0" err="1" smtClean="0"/>
              <a:t>kembangkan</a:t>
            </a:r>
            <a:r>
              <a:rPr lang="en-US" baseline="0" dirty="0" smtClean="0"/>
              <a:t> </a:t>
            </a:r>
            <a:r>
              <a:rPr lang="en-US" baseline="0" dirty="0" err="1" smtClean="0"/>
              <a:t>oleh</a:t>
            </a:r>
            <a:r>
              <a:rPr lang="en-US" baseline="0" dirty="0" smtClean="0"/>
              <a:t> </a:t>
            </a:r>
            <a:r>
              <a:rPr lang="en-US" baseline="0" dirty="0" err="1" smtClean="0"/>
              <a:t>institusi</a:t>
            </a:r>
            <a:r>
              <a:rPr lang="en-US" baseline="0" dirty="0" smtClean="0"/>
              <a:t> </a:t>
            </a:r>
            <a:r>
              <a:rPr lang="en-US" baseline="0" dirty="0" err="1" smtClean="0"/>
              <a:t>sosial</a:t>
            </a:r>
            <a:r>
              <a:rPr lang="en-US" baseline="0" dirty="0" smtClean="0"/>
              <a:t> (</a:t>
            </a:r>
            <a:r>
              <a:rPr lang="en-US" baseline="0" dirty="0" err="1" smtClean="0"/>
              <a:t>keluarga</a:t>
            </a:r>
            <a:r>
              <a:rPr lang="en-US" baseline="0" dirty="0" smtClean="0"/>
              <a:t>, </a:t>
            </a:r>
            <a:r>
              <a:rPr lang="en-US" baseline="0" dirty="0" err="1" smtClean="0"/>
              <a:t>pendidikan</a:t>
            </a:r>
            <a:r>
              <a:rPr lang="en-US" baseline="0" dirty="0" smtClean="0"/>
              <a:t> </a:t>
            </a:r>
            <a:r>
              <a:rPr lang="en-US" baseline="0" dirty="0" err="1" smtClean="0"/>
              <a:t>dan</a:t>
            </a:r>
            <a:r>
              <a:rPr lang="en-US" baseline="0" dirty="0" smtClean="0"/>
              <a:t> </a:t>
            </a:r>
            <a:r>
              <a:rPr lang="en-US" baseline="0" dirty="0" err="1" smtClean="0"/>
              <a:t>organisasi</a:t>
            </a:r>
            <a:r>
              <a:rPr lang="en-US" baseline="0" dirty="0" smtClean="0"/>
              <a:t>). Dan </a:t>
            </a:r>
            <a:r>
              <a:rPr lang="en-US" baseline="0" dirty="0" err="1" smtClean="0"/>
              <a:t>ini</a:t>
            </a:r>
            <a:r>
              <a:rPr lang="en-US" baseline="0" dirty="0" smtClean="0"/>
              <a:t> </a:t>
            </a:r>
            <a:r>
              <a:rPr lang="en-US" baseline="0" dirty="0" err="1" smtClean="0"/>
              <a:t>didukung</a:t>
            </a:r>
            <a:r>
              <a:rPr lang="en-US" baseline="0" dirty="0" smtClean="0"/>
              <a:t> </a:t>
            </a:r>
            <a:r>
              <a:rPr lang="en-US" baseline="0" dirty="0" err="1" smtClean="0"/>
              <a:t>oleh</a:t>
            </a:r>
            <a:r>
              <a:rPr lang="en-US" baseline="0" dirty="0" smtClean="0"/>
              <a:t> </a:t>
            </a:r>
            <a:r>
              <a:rPr lang="en-US" baseline="0" dirty="0" err="1" smtClean="0"/>
              <a:t>adanaya</a:t>
            </a:r>
            <a:r>
              <a:rPr lang="en-US" baseline="0" dirty="0" smtClean="0"/>
              <a:t> hokum yang </a:t>
            </a:r>
            <a:r>
              <a:rPr lang="en-US" baseline="0" dirty="0" err="1" smtClean="0"/>
              <a:t>dibuat</a:t>
            </a:r>
            <a:r>
              <a:rPr lang="en-US" baseline="0" dirty="0" smtClean="0"/>
              <a:t> </a:t>
            </a:r>
            <a:r>
              <a:rPr lang="en-US" baseline="0" dirty="0" err="1" smtClean="0"/>
              <a:t>oleh</a:t>
            </a:r>
            <a:r>
              <a:rPr lang="en-US" baseline="0" dirty="0" smtClean="0"/>
              <a:t> sector </a:t>
            </a:r>
            <a:r>
              <a:rPr lang="en-US" baseline="0" dirty="0" err="1" smtClean="0"/>
              <a:t>politik</a:t>
            </a:r>
            <a:r>
              <a:rPr lang="en-US" baseline="0" dirty="0" smtClean="0"/>
              <a:t> yang </a:t>
            </a:r>
            <a:r>
              <a:rPr lang="en-US" baseline="0" dirty="0" err="1" smtClean="0"/>
              <a:t>telah</a:t>
            </a:r>
            <a:r>
              <a:rPr lang="en-US" baseline="0" dirty="0" smtClean="0"/>
              <a:t> </a:t>
            </a:r>
            <a:r>
              <a:rPr lang="en-US" baseline="0" dirty="0" err="1" smtClean="0"/>
              <a:t>mengatur</a:t>
            </a:r>
            <a:r>
              <a:rPr lang="en-US" baseline="0" dirty="0" smtClean="0"/>
              <a:t> </a:t>
            </a:r>
            <a:r>
              <a:rPr lang="en-US" baseline="0" dirty="0" err="1" smtClean="0"/>
              <a:t>perilaku</a:t>
            </a:r>
            <a:r>
              <a:rPr lang="en-US" baseline="0" dirty="0" smtClean="0"/>
              <a:t> </a:t>
            </a:r>
            <a:r>
              <a:rPr lang="en-US" baseline="0" dirty="0" err="1" smtClean="0"/>
              <a:t>dan</a:t>
            </a:r>
            <a:r>
              <a:rPr lang="en-US" baseline="0" dirty="0" smtClean="0"/>
              <a:t> </a:t>
            </a:r>
            <a:r>
              <a:rPr lang="en-US" baseline="0" dirty="0" err="1" smtClean="0"/>
              <a:t>hukuman</a:t>
            </a:r>
            <a:r>
              <a:rPr lang="en-US" baseline="0" dirty="0" smtClean="0"/>
              <a:t>. </a:t>
            </a:r>
            <a:r>
              <a:rPr lang="en-US" baseline="0" dirty="0" err="1" smtClean="0"/>
              <a:t>Dengan</a:t>
            </a:r>
            <a:r>
              <a:rPr lang="en-US" baseline="0" dirty="0" smtClean="0"/>
              <a:t> </a:t>
            </a:r>
            <a:r>
              <a:rPr lang="en-US" baseline="0" dirty="0" err="1" smtClean="0"/>
              <a:t>hal</a:t>
            </a:r>
            <a:r>
              <a:rPr lang="en-US" baseline="0" dirty="0" smtClean="0"/>
              <a:t> </a:t>
            </a:r>
            <a:r>
              <a:rPr lang="en-US" baseline="0" dirty="0" err="1" smtClean="0"/>
              <a:t>tsb</a:t>
            </a:r>
            <a:r>
              <a:rPr lang="en-US" baseline="0" dirty="0" smtClean="0"/>
              <a:t>, </a:t>
            </a:r>
            <a:r>
              <a:rPr lang="en-US" baseline="0" dirty="0" err="1" smtClean="0"/>
              <a:t>sehingga</a:t>
            </a:r>
            <a:r>
              <a:rPr lang="en-US" baseline="0" dirty="0" smtClean="0"/>
              <a:t> </a:t>
            </a:r>
            <a:r>
              <a:rPr lang="en-US" baseline="0" dirty="0" err="1" smtClean="0"/>
              <a:t>membuat</a:t>
            </a:r>
            <a:r>
              <a:rPr lang="en-US" baseline="0" dirty="0" smtClean="0"/>
              <a:t> </a:t>
            </a:r>
            <a:r>
              <a:rPr lang="en-US" baseline="0" dirty="0" err="1" smtClean="0"/>
              <a:t>kolam</a:t>
            </a:r>
            <a:r>
              <a:rPr lang="en-US" baseline="0" dirty="0" smtClean="0"/>
              <a:t> </a:t>
            </a:r>
            <a:r>
              <a:rPr lang="en-US" baseline="0" dirty="0" err="1" smtClean="0"/>
              <a:t>tersebut</a:t>
            </a:r>
            <a:r>
              <a:rPr lang="en-US" baseline="0" dirty="0" smtClean="0"/>
              <a:t> </a:t>
            </a:r>
            <a:r>
              <a:rPr lang="en-US" baseline="0" dirty="0" err="1" smtClean="0"/>
              <a:t>tidak</a:t>
            </a:r>
            <a:r>
              <a:rPr lang="en-US" baseline="0" dirty="0" smtClean="0"/>
              <a:t> </a:t>
            </a:r>
            <a:r>
              <a:rPr lang="en-US" baseline="0" dirty="0" err="1" smtClean="0"/>
              <a:t>bergelombang</a:t>
            </a:r>
            <a:endParaRPr lang="en-US" baseline="0" dirty="0" smtClean="0"/>
          </a:p>
          <a:p>
            <a:endParaRPr lang="en-US" baseline="0" dirty="0" smtClean="0"/>
          </a:p>
          <a:p>
            <a:r>
              <a:rPr lang="en-US" baseline="0" dirty="0" err="1" smtClean="0"/>
              <a:t>Namun</a:t>
            </a:r>
            <a:r>
              <a:rPr lang="en-US" baseline="0" dirty="0" smtClean="0"/>
              <a:t> </a:t>
            </a:r>
            <a:r>
              <a:rPr lang="en-US" baseline="0" dirty="0" err="1" smtClean="0"/>
              <a:t>jika</a:t>
            </a:r>
            <a:r>
              <a:rPr lang="en-US" baseline="0" dirty="0" smtClean="0"/>
              <a:t>, </a:t>
            </a:r>
            <a:r>
              <a:rPr lang="en-US" baseline="0" dirty="0" err="1" smtClean="0"/>
              <a:t>ada</a:t>
            </a:r>
            <a:r>
              <a:rPr lang="en-US" baseline="0" dirty="0" smtClean="0"/>
              <a:t> yang </a:t>
            </a:r>
            <a:r>
              <a:rPr lang="en-US" baseline="0" dirty="0" err="1" smtClean="0"/>
              <a:t>melempar</a:t>
            </a:r>
            <a:r>
              <a:rPr lang="en-US" baseline="0" dirty="0" smtClean="0"/>
              <a:t> </a:t>
            </a:r>
            <a:r>
              <a:rPr lang="en-US" baseline="0" dirty="0" err="1" smtClean="0"/>
              <a:t>batu</a:t>
            </a:r>
            <a:r>
              <a:rPr lang="en-US" baseline="0" dirty="0" smtClean="0"/>
              <a:t>, </a:t>
            </a:r>
            <a:r>
              <a:rPr lang="en-US" baseline="0" dirty="0" err="1" smtClean="0"/>
              <a:t>anggap</a:t>
            </a:r>
            <a:r>
              <a:rPr lang="en-US" baseline="0" dirty="0" smtClean="0"/>
              <a:t> </a:t>
            </a:r>
            <a:r>
              <a:rPr lang="en-US" baseline="0" dirty="0" err="1" smtClean="0"/>
              <a:t>aja</a:t>
            </a:r>
            <a:r>
              <a:rPr lang="en-US" baseline="0" dirty="0" smtClean="0"/>
              <a:t> </a:t>
            </a:r>
            <a:r>
              <a:rPr lang="en-US" baseline="0" dirty="0" err="1" smtClean="0"/>
              <a:t>batu</a:t>
            </a:r>
            <a:r>
              <a:rPr lang="en-US" baseline="0" dirty="0" smtClean="0"/>
              <a:t> </a:t>
            </a:r>
            <a:r>
              <a:rPr lang="en-US" baseline="0" dirty="0" err="1" smtClean="0"/>
              <a:t>itu</a:t>
            </a:r>
            <a:r>
              <a:rPr lang="en-US" baseline="0" dirty="0" smtClean="0"/>
              <a:t> </a:t>
            </a:r>
            <a:r>
              <a:rPr lang="en-US" baseline="0" dirty="0" err="1" smtClean="0"/>
              <a:t>adl</a:t>
            </a:r>
            <a:r>
              <a:rPr lang="en-US" baseline="0" dirty="0" smtClean="0"/>
              <a:t> </a:t>
            </a:r>
            <a:r>
              <a:rPr lang="en-US" baseline="0" dirty="0" err="1" smtClean="0"/>
              <a:t>Teknologi</a:t>
            </a:r>
            <a:r>
              <a:rPr lang="en-US" baseline="0" dirty="0" smtClean="0"/>
              <a:t> </a:t>
            </a:r>
            <a:r>
              <a:rPr lang="en-US" baseline="0" dirty="0" err="1" smtClean="0"/>
              <a:t>dan</a:t>
            </a:r>
            <a:r>
              <a:rPr lang="en-US" baseline="0" dirty="0" smtClean="0"/>
              <a:t> SI </a:t>
            </a:r>
            <a:r>
              <a:rPr lang="en-US" baseline="0" dirty="0" err="1" smtClean="0"/>
              <a:t>maka</a:t>
            </a:r>
            <a:r>
              <a:rPr lang="en-US" baseline="0" dirty="0" smtClean="0"/>
              <a:t> </a:t>
            </a:r>
            <a:r>
              <a:rPr lang="en-US" baseline="0" dirty="0" err="1" smtClean="0"/>
              <a:t>kolam</a:t>
            </a:r>
            <a:r>
              <a:rPr lang="en-US" baseline="0" dirty="0" smtClean="0"/>
              <a:t> </a:t>
            </a:r>
            <a:r>
              <a:rPr lang="en-US" baseline="0" dirty="0" err="1" smtClean="0"/>
              <a:t>tersebuat</a:t>
            </a:r>
            <a:r>
              <a:rPr lang="en-US" baseline="0" dirty="0" smtClean="0"/>
              <a:t> </a:t>
            </a:r>
            <a:r>
              <a:rPr lang="en-US" baseline="0" dirty="0" err="1" smtClean="0"/>
              <a:t>akan</a:t>
            </a:r>
            <a:r>
              <a:rPr lang="en-US" baseline="0" dirty="0" smtClean="0"/>
              <a:t> </a:t>
            </a:r>
            <a:r>
              <a:rPr lang="en-US" baseline="0" dirty="0" err="1" smtClean="0"/>
              <a:t>beriak</a:t>
            </a:r>
            <a:r>
              <a:rPr lang="en-US" baseline="0" dirty="0" smtClean="0"/>
              <a:t>. </a:t>
            </a:r>
            <a:r>
              <a:rPr lang="en-US" baseline="0" dirty="0" err="1" smtClean="0"/>
              <a:t>secara</a:t>
            </a:r>
            <a:r>
              <a:rPr lang="en-US" baseline="0" dirty="0" smtClean="0"/>
              <a:t> tiba2 </a:t>
            </a:r>
            <a:r>
              <a:rPr lang="en-US" baseline="0" dirty="0" err="1" smtClean="0"/>
              <a:t>pelaku</a:t>
            </a:r>
            <a:r>
              <a:rPr lang="en-US" baseline="0" dirty="0" smtClean="0"/>
              <a:t> </a:t>
            </a:r>
            <a:r>
              <a:rPr lang="en-US" baseline="0" dirty="0" err="1" smtClean="0"/>
              <a:t>individubertentangan</a:t>
            </a:r>
            <a:r>
              <a:rPr lang="en-US" baseline="0" dirty="0" smtClean="0"/>
              <a:t> </a:t>
            </a:r>
            <a:r>
              <a:rPr lang="en-US" baseline="0" dirty="0" err="1" smtClean="0"/>
              <a:t>dgn</a:t>
            </a:r>
            <a:r>
              <a:rPr lang="en-US" baseline="0" dirty="0" smtClean="0"/>
              <a:t> </a:t>
            </a:r>
            <a:r>
              <a:rPr lang="en-US" baseline="0" dirty="0" err="1" smtClean="0"/>
              <a:t>situasi</a:t>
            </a:r>
            <a:r>
              <a:rPr lang="en-US" baseline="0" dirty="0" smtClean="0"/>
              <a:t> </a:t>
            </a:r>
            <a:r>
              <a:rPr lang="en-US" baseline="0" dirty="0" err="1" smtClean="0"/>
              <a:t>barunya</a:t>
            </a:r>
            <a:r>
              <a:rPr lang="en-US" baseline="0" dirty="0" smtClean="0"/>
              <a:t>, </a:t>
            </a:r>
            <a:r>
              <a:rPr lang="en-US" baseline="0" dirty="0" err="1" smtClean="0"/>
              <a:t>isntitusi</a:t>
            </a:r>
            <a:r>
              <a:rPr lang="en-US" baseline="0" dirty="0" smtClean="0"/>
              <a:t> </a:t>
            </a:r>
            <a:r>
              <a:rPr lang="en-US" baseline="0" dirty="0" err="1" smtClean="0"/>
              <a:t>sosial</a:t>
            </a:r>
            <a:r>
              <a:rPr lang="en-US" baseline="0" dirty="0" smtClean="0"/>
              <a:t> </a:t>
            </a:r>
            <a:r>
              <a:rPr lang="en-US" baseline="0" dirty="0" err="1" smtClean="0"/>
              <a:t>tdk</a:t>
            </a:r>
            <a:r>
              <a:rPr lang="en-US" baseline="0" dirty="0" smtClean="0"/>
              <a:t> </a:t>
            </a:r>
            <a:r>
              <a:rPr lang="en-US" baseline="0" dirty="0" err="1" smtClean="0"/>
              <a:t>dpt</a:t>
            </a:r>
            <a:r>
              <a:rPr lang="en-US" baseline="0" dirty="0" smtClean="0"/>
              <a:t> </a:t>
            </a:r>
            <a:r>
              <a:rPr lang="en-US" baseline="0" dirty="0" err="1" smtClean="0"/>
              <a:t>merespon</a:t>
            </a:r>
            <a:r>
              <a:rPr lang="en-US" baseline="0" dirty="0" smtClean="0"/>
              <a:t> </a:t>
            </a:r>
            <a:r>
              <a:rPr lang="en-US" baseline="0" dirty="0" err="1" smtClean="0"/>
              <a:t>riak</a:t>
            </a:r>
            <a:r>
              <a:rPr lang="en-US" baseline="0" dirty="0" smtClean="0"/>
              <a:t> </a:t>
            </a:r>
            <a:r>
              <a:rPr lang="en-US" baseline="0" dirty="0" err="1" smtClean="0"/>
              <a:t>tsb</a:t>
            </a:r>
            <a:r>
              <a:rPr lang="en-US" baseline="0" dirty="0" smtClean="0"/>
              <a:t> </a:t>
            </a:r>
            <a:r>
              <a:rPr lang="en-US" baseline="0" dirty="0" err="1" smtClean="0"/>
              <a:t>dengan</a:t>
            </a:r>
            <a:r>
              <a:rPr lang="en-US" baseline="0" dirty="0" smtClean="0"/>
              <a:t> </a:t>
            </a:r>
            <a:r>
              <a:rPr lang="en-US" baseline="0" dirty="0" err="1" smtClean="0"/>
              <a:t>cepat</a:t>
            </a:r>
            <a:r>
              <a:rPr lang="en-US" baseline="0" dirty="0" smtClean="0"/>
              <a:t> </a:t>
            </a:r>
            <a:r>
              <a:rPr lang="en-US" baseline="0" dirty="0" err="1" smtClean="0"/>
              <a:t>dikarenakan</a:t>
            </a:r>
            <a:r>
              <a:rPr lang="en-US" baseline="0" dirty="0" smtClean="0"/>
              <a:t> </a:t>
            </a:r>
            <a:r>
              <a:rPr lang="en-US" baseline="0" dirty="0" err="1" smtClean="0"/>
              <a:t>akan</a:t>
            </a:r>
            <a:r>
              <a:rPr lang="en-US" baseline="0" dirty="0" smtClean="0"/>
              <a:t> </a:t>
            </a:r>
            <a:r>
              <a:rPr lang="en-US" baseline="0" dirty="0" err="1" smtClean="0"/>
              <a:t>butuh</a:t>
            </a:r>
            <a:r>
              <a:rPr lang="en-US" baseline="0" dirty="0" smtClean="0"/>
              <a:t> </a:t>
            </a:r>
            <a:r>
              <a:rPr lang="en-US" baseline="0" dirty="0" err="1" smtClean="0"/>
              <a:t>waktu</a:t>
            </a:r>
            <a:r>
              <a:rPr lang="en-US" baseline="0" dirty="0" smtClean="0"/>
              <a:t> </a:t>
            </a:r>
            <a:r>
              <a:rPr lang="en-US" baseline="0" dirty="0" err="1" smtClean="0"/>
              <a:t>utk</a:t>
            </a:r>
            <a:r>
              <a:rPr lang="en-US" baseline="0" dirty="0" smtClean="0"/>
              <a:t> </a:t>
            </a:r>
            <a:r>
              <a:rPr lang="en-US" baseline="0" dirty="0" err="1" smtClean="0"/>
              <a:t>mengembangkan</a:t>
            </a:r>
            <a:r>
              <a:rPr lang="en-US" baseline="0" dirty="0" smtClean="0"/>
              <a:t> </a:t>
            </a:r>
            <a:r>
              <a:rPr lang="en-US" baseline="0" dirty="0" err="1" smtClean="0"/>
              <a:t>kode</a:t>
            </a:r>
            <a:r>
              <a:rPr lang="en-US" baseline="0" dirty="0" smtClean="0"/>
              <a:t> </a:t>
            </a:r>
            <a:r>
              <a:rPr lang="en-US" baseline="0" dirty="0" err="1" smtClean="0"/>
              <a:t>etik</a:t>
            </a:r>
            <a:r>
              <a:rPr lang="en-US" baseline="0" dirty="0" smtClean="0"/>
              <a:t>, </a:t>
            </a:r>
            <a:r>
              <a:rPr lang="en-US" baseline="0" dirty="0" err="1" smtClean="0"/>
              <a:t>ekspetasi</a:t>
            </a:r>
            <a:r>
              <a:rPr lang="en-US" baseline="0" dirty="0" smtClean="0"/>
              <a:t> </a:t>
            </a:r>
            <a:r>
              <a:rPr lang="en-US" baseline="0" dirty="0" err="1" smtClean="0"/>
              <a:t>tanggungjwb</a:t>
            </a:r>
            <a:r>
              <a:rPr lang="en-US" baseline="0" dirty="0" smtClean="0"/>
              <a:t> </a:t>
            </a:r>
            <a:r>
              <a:rPr lang="en-US" baseline="0" dirty="0" err="1" smtClean="0"/>
              <a:t>sosial</a:t>
            </a:r>
            <a:r>
              <a:rPr lang="en-US" baseline="0" dirty="0" smtClean="0"/>
              <a:t>. </a:t>
            </a:r>
            <a:r>
              <a:rPr lang="en-US" baseline="0" dirty="0" err="1" smtClean="0"/>
              <a:t>Begitu</a:t>
            </a:r>
            <a:r>
              <a:rPr lang="en-US" baseline="0" dirty="0" smtClean="0"/>
              <a:t> </a:t>
            </a:r>
            <a:r>
              <a:rPr lang="en-US" baseline="0" dirty="0" err="1" smtClean="0"/>
              <a:t>jiuga</a:t>
            </a:r>
            <a:r>
              <a:rPr lang="en-US" baseline="0" dirty="0" smtClean="0"/>
              <a:t> </a:t>
            </a:r>
            <a:r>
              <a:rPr lang="en-US" baseline="0" dirty="0" err="1" smtClean="0"/>
              <a:t>institusi</a:t>
            </a:r>
            <a:r>
              <a:rPr lang="en-US" baseline="0" dirty="0" smtClean="0"/>
              <a:t> </a:t>
            </a:r>
            <a:r>
              <a:rPr lang="en-US" baseline="0" dirty="0" err="1" smtClean="0"/>
              <a:t>politik</a:t>
            </a:r>
            <a:r>
              <a:rPr lang="en-US" baseline="0" dirty="0" smtClean="0"/>
              <a:t> </a:t>
            </a:r>
            <a:r>
              <a:rPr lang="en-US" baseline="0" dirty="0" err="1" smtClean="0"/>
              <a:t>butuh</a:t>
            </a:r>
            <a:r>
              <a:rPr lang="en-US" baseline="0" dirty="0" smtClean="0"/>
              <a:t> </a:t>
            </a:r>
            <a:r>
              <a:rPr lang="en-US" baseline="0" dirty="0" err="1" smtClean="0"/>
              <a:t>waktu</a:t>
            </a:r>
            <a:r>
              <a:rPr lang="en-US" baseline="0" dirty="0" smtClean="0"/>
              <a:t> </a:t>
            </a:r>
            <a:r>
              <a:rPr lang="en-US" baseline="0" dirty="0" err="1" smtClean="0"/>
              <a:t>dlm</a:t>
            </a:r>
            <a:r>
              <a:rPr lang="en-US" baseline="0" dirty="0" smtClean="0"/>
              <a:t> </a:t>
            </a:r>
            <a:r>
              <a:rPr lang="en-US" baseline="0" dirty="0" err="1" smtClean="0"/>
              <a:t>mengembangkan</a:t>
            </a:r>
            <a:r>
              <a:rPr lang="en-US" baseline="0" dirty="0" smtClean="0"/>
              <a:t> aturan2 </a:t>
            </a:r>
            <a:r>
              <a:rPr lang="en-US" baseline="0" dirty="0" err="1" smtClean="0"/>
              <a:t>baru</a:t>
            </a:r>
            <a:r>
              <a:rPr lang="en-US" baseline="0" dirty="0" smtClean="0"/>
              <a:t> </a:t>
            </a:r>
            <a:r>
              <a:rPr lang="en-US" baseline="0" dirty="0" err="1" smtClean="0"/>
              <a:t>dan</a:t>
            </a:r>
            <a:r>
              <a:rPr lang="en-US" baseline="0" dirty="0" smtClean="0"/>
              <a:t> </a:t>
            </a:r>
            <a:r>
              <a:rPr lang="en-US" baseline="0" dirty="0" err="1" smtClean="0"/>
              <a:t>sering</a:t>
            </a:r>
            <a:r>
              <a:rPr lang="en-US" baseline="0" dirty="0" smtClean="0"/>
              <a:t> kali </a:t>
            </a:r>
            <a:r>
              <a:rPr lang="en-US" baseline="0" dirty="0" err="1" smtClean="0"/>
              <a:t>memerlukan</a:t>
            </a:r>
            <a:r>
              <a:rPr lang="en-US" baseline="0" dirty="0" smtClean="0"/>
              <a:t> </a:t>
            </a:r>
            <a:r>
              <a:rPr lang="en-US" baseline="0" dirty="0" err="1" smtClean="0"/>
              <a:t>demonstrasi</a:t>
            </a:r>
            <a:r>
              <a:rPr lang="en-US" baseline="0" dirty="0" smtClean="0"/>
              <a:t> </a:t>
            </a:r>
            <a:r>
              <a:rPr lang="en-US" baseline="0" dirty="0" err="1" smtClean="0"/>
              <a:t>akibat</a:t>
            </a:r>
            <a:r>
              <a:rPr lang="en-US" baseline="0" dirty="0" smtClean="0"/>
              <a:t> </a:t>
            </a:r>
            <a:r>
              <a:rPr lang="en-US" baseline="0" dirty="0" err="1" smtClean="0"/>
              <a:t>kerugian</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273AECC-DE8F-4328-A527-BD27F3D4C38B}" type="slidenum">
              <a:rPr lang="en-US" altLang="en-US" smtClean="0"/>
              <a:pPr>
                <a:defRPr/>
              </a:pPr>
              <a:t>4</a:t>
            </a:fld>
            <a:endParaRPr lang="en-US" altLang="en-US"/>
          </a:p>
        </p:txBody>
      </p:sp>
    </p:spTree>
    <p:extLst>
      <p:ext uri="{BB962C8B-B14F-4D97-AF65-F5344CB8AC3E}">
        <p14:creationId xmlns:p14="http://schemas.microsoft.com/office/powerpoint/2010/main" val="206002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menimbulkan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pertanyaan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masyarakat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mereka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menciptakan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peluang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perubahan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sosial</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intens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demikian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mengancam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distribusi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kekuasaan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kewajiban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Seperti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lainnya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seperti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mesin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listrik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telepon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radio,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digunakan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mencapai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kemajuan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sosial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tetapi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digunakan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kejahatan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mengancam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nilai-nilai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sosial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dihargai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Pengembangan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menghasilkan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manfaat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banyak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biaya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orang lain.</a:t>
            </a:r>
          </a:p>
          <a:p>
            <a:r>
              <a:rPr lang="en-US" sz="1200" b="0" i="0" kern="1200" dirty="0" err="1" smtClean="0">
                <a:solidFill>
                  <a:schemeClr val="tx1"/>
                </a:solidFill>
                <a:effectLst/>
                <a:latin typeface="Times New Roman" pitchFamily="18" charset="0"/>
                <a:ea typeface="+mn-ea"/>
                <a:cs typeface="+mn-cs"/>
              </a:rPr>
              <a:t>Masyarakat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mulai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perhatian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terhadap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terutama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kesadaran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bahwa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komputer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menggangu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dunia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alasan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utamanya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masalah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pembajakan</a:t>
            </a:r>
            <a:r>
              <a:rPr lang="en-US" sz="1200" b="0" i="0" kern="1200" dirty="0" smtClean="0">
                <a:solidFill>
                  <a:schemeClr val="tx1"/>
                </a:solidFill>
                <a:effectLst/>
                <a:latin typeface="Times New Roman" pitchFamily="18" charset="0"/>
                <a:ea typeface="+mn-ea"/>
                <a:cs typeface="+mn-cs"/>
              </a:rPr>
              <a:t>.</a:t>
            </a:r>
          </a:p>
          <a:p>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Permasalahan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etika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desakan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semakin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maraknya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penggunaan</a:t>
            </a:r>
            <a:r>
              <a:rPr lang="en-US" sz="1200" b="0" i="0" kern="1200" dirty="0" smtClean="0">
                <a:solidFill>
                  <a:schemeClr val="tx1"/>
                </a:solidFill>
                <a:effectLst/>
                <a:latin typeface="Times New Roman" pitchFamily="18" charset="0"/>
                <a:ea typeface="+mn-ea"/>
                <a:cs typeface="+mn-cs"/>
              </a:rPr>
              <a:t> internet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perdagangan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elektronik</a:t>
            </a:r>
            <a:r>
              <a:rPr lang="en-US" sz="1200" b="0" i="0" kern="1200" dirty="0" smtClean="0">
                <a:solidFill>
                  <a:schemeClr val="tx1"/>
                </a:solidFill>
                <a:effectLst/>
                <a:latin typeface="Times New Roman" pitchFamily="18" charset="0"/>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E273AECC-DE8F-4328-A527-BD27F3D4C38B}" type="slidenum">
              <a:rPr lang="en-US" altLang="en-US" smtClean="0"/>
              <a:pPr>
                <a:defRPr/>
              </a:pPr>
              <a:t>5</a:t>
            </a:fld>
            <a:endParaRPr lang="en-US" altLang="en-US"/>
          </a:p>
        </p:txBody>
      </p:sp>
    </p:spTree>
    <p:extLst>
      <p:ext uri="{BB962C8B-B14F-4D97-AF65-F5344CB8AC3E}">
        <p14:creationId xmlns:p14="http://schemas.microsoft.com/office/powerpoint/2010/main" val="3780637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r>
              <a:rPr lang="en-US" sz="1200" b="1" i="0" kern="1200" dirty="0" smtClean="0">
                <a:solidFill>
                  <a:schemeClr val="tx1"/>
                </a:solidFill>
                <a:effectLst/>
                <a:latin typeface="Times New Roman" pitchFamily="18" charset="0"/>
                <a:ea typeface="+mn-ea"/>
                <a:cs typeface="+mn-cs"/>
              </a:rPr>
              <a:t>DIMENSI MORAL SISTEM INFORMASI</a:t>
            </a:r>
            <a:endParaRPr lang="en-US" sz="1200" b="0" i="0" kern="1200" dirty="0" smtClean="0">
              <a:solidFill>
                <a:schemeClr val="tx1"/>
              </a:solidFill>
              <a:effectLst/>
              <a:latin typeface="Times New Roman" pitchFamily="18" charset="0"/>
              <a:ea typeface="+mn-ea"/>
              <a:cs typeface="+mn-cs"/>
            </a:endParaRPr>
          </a:p>
          <a:p>
            <a:r>
              <a:rPr lang="en-US" sz="1200" b="1" i="0" kern="1200" dirty="0" smtClean="0">
                <a:solidFill>
                  <a:schemeClr val="tx1"/>
                </a:solidFill>
                <a:effectLst/>
                <a:latin typeface="Times New Roman" pitchFamily="18" charset="0"/>
                <a:ea typeface="+mn-ea"/>
                <a:cs typeface="+mn-cs"/>
              </a:rPr>
              <a:t>1.</a:t>
            </a:r>
            <a:r>
              <a:rPr lang="en-US" sz="1200" b="0"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Informasi</a:t>
            </a:r>
            <a:r>
              <a:rPr lang="en-US" sz="1200" b="1" i="0" kern="1200" dirty="0" smtClean="0">
                <a:solidFill>
                  <a:schemeClr val="tx1"/>
                </a:solidFill>
                <a:effectLst/>
                <a:latin typeface="Times New Roman" pitchFamily="18" charset="0"/>
                <a:ea typeface="+mn-ea"/>
                <a:cs typeface="+mn-cs"/>
              </a:rPr>
              <a:t> : </a:t>
            </a:r>
            <a:r>
              <a:rPr lang="en-US" sz="1200" b="1" i="0" kern="1200" dirty="0" err="1" smtClean="0">
                <a:solidFill>
                  <a:schemeClr val="tx1"/>
                </a:solidFill>
                <a:effectLst/>
                <a:latin typeface="Times New Roman" pitchFamily="18" charset="0"/>
                <a:ea typeface="+mn-ea"/>
                <a:cs typeface="+mn-cs"/>
              </a:rPr>
              <a:t>Privasi</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dan</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kebebasan</a:t>
            </a:r>
            <a:r>
              <a:rPr lang="en-US" sz="1200" b="1" i="0" kern="1200" dirty="0" smtClean="0">
                <a:solidFill>
                  <a:schemeClr val="tx1"/>
                </a:solidFill>
                <a:effectLst/>
                <a:latin typeface="Times New Roman" pitchFamily="18" charset="0"/>
                <a:ea typeface="+mn-ea"/>
                <a:cs typeface="+mn-cs"/>
              </a:rPr>
              <a:t> di era internet</a:t>
            </a:r>
            <a:endParaRPr lang="en-US" sz="1200" b="0" i="0" kern="1200" dirty="0" smtClean="0">
              <a:solidFill>
                <a:schemeClr val="tx1"/>
              </a:solidFill>
              <a:effectLst/>
              <a:latin typeface="Times New Roman" pitchFamily="18" charset="0"/>
              <a:ea typeface="+mn-ea"/>
              <a:cs typeface="+mn-cs"/>
            </a:endParaRPr>
          </a:p>
          <a:p>
            <a:r>
              <a:rPr lang="en-US" sz="1200" b="1"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dibiarkan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sendiri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bebas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pengawasan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intervensi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organisasi</a:t>
            </a:r>
            <a:r>
              <a:rPr lang="en-US" sz="1200" b="0" i="0" kern="1200" dirty="0" smtClean="0">
                <a:solidFill>
                  <a:schemeClr val="tx1"/>
                </a:solidFill>
                <a:effectLst/>
                <a:latin typeface="Times New Roman" pitchFamily="18" charset="0"/>
                <a:ea typeface="+mn-ea"/>
                <a:cs typeface="+mn-cs"/>
              </a:rPr>
              <a:t> lain, </a:t>
            </a:r>
            <a:r>
              <a:rPr lang="en-US" sz="1200" b="0" i="0" kern="1200" dirty="0" err="1" smtClean="0">
                <a:solidFill>
                  <a:schemeClr val="tx1"/>
                </a:solidFill>
                <a:effectLst/>
                <a:latin typeface="Times New Roman" pitchFamily="18" charset="0"/>
                <a:ea typeface="+mn-ea"/>
                <a:cs typeface="+mn-cs"/>
              </a:rPr>
              <a:t>termasuk</a:t>
            </a:r>
            <a:r>
              <a:rPr lang="en-US" sz="1200" b="0" i="0" kern="1200" dirty="0" smtClean="0">
                <a:solidFill>
                  <a:schemeClr val="tx1"/>
                </a:solidFill>
                <a:effectLst/>
                <a:latin typeface="Times New Roman" pitchFamily="18" charset="0"/>
                <a:ea typeface="+mn-ea"/>
                <a:cs typeface="+mn-cs"/>
              </a:rPr>
              <a:t> Negara. </a:t>
            </a:r>
            <a:r>
              <a:rPr lang="en-US" sz="1200" b="0" i="0" kern="1200" dirty="0" err="1" smtClean="0">
                <a:solidFill>
                  <a:schemeClr val="tx1"/>
                </a:solidFill>
                <a:effectLst/>
                <a:latin typeface="Times New Roman" pitchFamily="18" charset="0"/>
                <a:ea typeface="+mn-ea"/>
                <a:cs typeface="+mn-cs"/>
              </a:rPr>
              <a:t>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dunia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kerja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contoh</a:t>
            </a:r>
            <a:r>
              <a:rPr lang="en-US" sz="1200" b="0" i="0" kern="1200" dirty="0" smtClean="0">
                <a:solidFill>
                  <a:schemeClr val="tx1"/>
                </a:solidFill>
                <a:effectLst/>
                <a:latin typeface="Times New Roman" pitchFamily="18" charset="0"/>
                <a:ea typeface="+mn-ea"/>
                <a:cs typeface="+mn-cs"/>
              </a:rPr>
              <a:t> ; </a:t>
            </a:r>
            <a:r>
              <a:rPr lang="en-US" sz="1200" b="0" i="0" kern="1200" dirty="0" err="1" smtClean="0">
                <a:solidFill>
                  <a:schemeClr val="tx1"/>
                </a:solidFill>
                <a:effectLst/>
                <a:latin typeface="Times New Roman" pitchFamily="18" charset="0"/>
                <a:ea typeface="+mn-ea"/>
                <a:cs typeface="+mn-cs"/>
              </a:rPr>
              <a:t>jutaan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karyawan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subyek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pengawasan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elektronik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tinggi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lainnya</a:t>
            </a:r>
            <a:r>
              <a:rPr lang="en-US" sz="1200" b="0" i="0" kern="1200" dirty="0" smtClean="0">
                <a:solidFill>
                  <a:schemeClr val="tx1"/>
                </a:solidFill>
                <a:effectLst/>
                <a:latin typeface="Times New Roman" pitchFamily="18" charset="0"/>
                <a:ea typeface="+mn-ea"/>
                <a:cs typeface="+mn-cs"/>
              </a:rPr>
              <a:t> (Ball, 2001).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membahayakan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membuat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terhadap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murah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menguntungkan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efisien</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Tantangan</a:t>
            </a:r>
            <a:r>
              <a:rPr lang="en-US" sz="1200" b="1" i="0" kern="1200" dirty="0" smtClean="0">
                <a:solidFill>
                  <a:schemeClr val="tx1"/>
                </a:solidFill>
                <a:effectLst/>
                <a:latin typeface="Times New Roman" pitchFamily="18" charset="0"/>
                <a:ea typeface="+mn-ea"/>
                <a:cs typeface="+mn-cs"/>
              </a:rPr>
              <a:t> Internet </a:t>
            </a:r>
            <a:r>
              <a:rPr lang="en-US" sz="1200" b="1" i="0" kern="1200" dirty="0" err="1" smtClean="0">
                <a:solidFill>
                  <a:schemeClr val="tx1"/>
                </a:solidFill>
                <a:effectLst/>
                <a:latin typeface="Times New Roman" pitchFamily="18" charset="0"/>
                <a:ea typeface="+mn-ea"/>
                <a:cs typeface="+mn-cs"/>
              </a:rPr>
              <a:t>Terhadap</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Privasi</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internet </a:t>
            </a:r>
            <a:r>
              <a:rPr lang="en-US" sz="1200" b="0" i="0" kern="1200" dirty="0" err="1" smtClean="0">
                <a:solidFill>
                  <a:schemeClr val="tx1"/>
                </a:solidFill>
                <a:effectLst/>
                <a:latin typeface="Times New Roman" pitchFamily="18" charset="0"/>
                <a:ea typeface="+mn-ea"/>
                <a:cs typeface="+mn-cs"/>
              </a:rPr>
              <a:t>menimbulkan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tantangan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dikirim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melalui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jaringan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luas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mungkin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saja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melewati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banyak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komputer</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Berbeda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sebelum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mencapai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akhirnya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Setiap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mempunyai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kemampuan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pengawasan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pengambilan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penyimpanan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komunikasi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melewati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tersebut</a:t>
            </a:r>
            <a:r>
              <a:rPr lang="en-US" sz="1200" b="0" i="0" kern="1200" dirty="0" smtClean="0">
                <a:solidFill>
                  <a:schemeClr val="tx1"/>
                </a:solidFill>
                <a:effectLst/>
                <a:latin typeface="Times New Roman" pitchFamily="18" charset="0"/>
                <a:ea typeface="+mn-ea"/>
                <a:cs typeface="+mn-cs"/>
              </a:rPr>
              <a:t>.</a:t>
            </a:r>
          </a:p>
          <a:p>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memungkinkan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merekam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semua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aktivitas</a:t>
            </a:r>
            <a:r>
              <a:rPr lang="en-US" sz="1200" b="0" i="0" kern="1200" dirty="0" smtClean="0">
                <a:solidFill>
                  <a:schemeClr val="tx1"/>
                </a:solidFill>
                <a:effectLst/>
                <a:latin typeface="Times New Roman" pitchFamily="18" charset="0"/>
                <a:ea typeface="+mn-ea"/>
                <a:cs typeface="+mn-cs"/>
              </a:rPr>
              <a:t> online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puluhan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juta</a:t>
            </a:r>
            <a:r>
              <a:rPr lang="en-US" sz="1200" b="0" i="0" kern="1200" dirty="0" smtClean="0">
                <a:solidFill>
                  <a:schemeClr val="tx1"/>
                </a:solidFill>
                <a:effectLst/>
                <a:latin typeface="Times New Roman" pitchFamily="18" charset="0"/>
                <a:ea typeface="+mn-ea"/>
                <a:cs typeface="+mn-cs"/>
              </a:rPr>
              <a:t> orang, </a:t>
            </a:r>
            <a:r>
              <a:rPr lang="en-US" sz="1200" b="0" i="0" kern="1200" dirty="0" err="1" smtClean="0">
                <a:solidFill>
                  <a:schemeClr val="tx1"/>
                </a:solidFill>
                <a:effectLst/>
                <a:latin typeface="Times New Roman" pitchFamily="18" charset="0"/>
                <a:ea typeface="+mn-ea"/>
                <a:cs typeface="+mn-cs"/>
              </a:rPr>
              <a:t>termasuk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kelompok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berita</a:t>
            </a:r>
            <a:r>
              <a:rPr lang="en-US" sz="1200" b="0" i="0" kern="1200" dirty="0" smtClean="0">
                <a:solidFill>
                  <a:schemeClr val="tx1"/>
                </a:solidFill>
                <a:effectLst/>
                <a:latin typeface="Times New Roman" pitchFamily="18" charset="0"/>
                <a:ea typeface="+mn-ea"/>
                <a:cs typeface="+mn-cs"/>
              </a:rPr>
              <a:t> (news group)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file online mana yang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diakses</a:t>
            </a:r>
            <a:r>
              <a:rPr lang="en-US" sz="1200" b="0" i="0" kern="1200" dirty="0" smtClean="0">
                <a:solidFill>
                  <a:schemeClr val="tx1"/>
                </a:solidFill>
                <a:effectLst/>
                <a:latin typeface="Times New Roman" pitchFamily="18" charset="0"/>
                <a:ea typeface="+mn-ea"/>
                <a:cs typeface="+mn-cs"/>
              </a:rPr>
              <a:t>, situs web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halaman</a:t>
            </a:r>
            <a:r>
              <a:rPr lang="en-US" sz="1200" b="0" i="0" kern="1200" dirty="0" smtClean="0">
                <a:solidFill>
                  <a:schemeClr val="tx1"/>
                </a:solidFill>
                <a:effectLst/>
                <a:latin typeface="Times New Roman" pitchFamily="18" charset="0"/>
                <a:ea typeface="+mn-ea"/>
                <a:cs typeface="+mn-cs"/>
              </a:rPr>
              <a:t> web mana yang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dikunjungi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saja</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dilihata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orang-orang.</a:t>
            </a:r>
          </a:p>
          <a:p>
            <a:r>
              <a:rPr lang="en-US" sz="1200" b="1" i="0" kern="1200" dirty="0" err="1" smtClean="0">
                <a:solidFill>
                  <a:schemeClr val="tx1"/>
                </a:solidFill>
                <a:effectLst/>
                <a:latin typeface="Times New Roman" pitchFamily="18" charset="0"/>
                <a:ea typeface="+mn-ea"/>
                <a:cs typeface="+mn-cs"/>
              </a:rPr>
              <a:t>Solusi</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Teknis</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Selain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perundang-undangan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bermunculan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selama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berinteraksi</a:t>
            </a:r>
            <a:r>
              <a:rPr lang="en-US" sz="1200" b="0" i="0" kern="1200" dirty="0" smtClean="0">
                <a:solidFill>
                  <a:schemeClr val="tx1"/>
                </a:solidFill>
                <a:effectLst/>
                <a:latin typeface="Times New Roman" pitchFamily="18" charset="0"/>
                <a:ea typeface="+mn-ea"/>
                <a:cs typeface="+mn-cs"/>
              </a:rPr>
              <a:t> di Web. </a:t>
            </a:r>
            <a:r>
              <a:rPr lang="en-US" sz="1200" b="0" i="0" kern="1200" dirty="0" err="1" smtClean="0">
                <a:solidFill>
                  <a:schemeClr val="tx1"/>
                </a:solidFill>
                <a:effectLst/>
                <a:latin typeface="Times New Roman" pitchFamily="18" charset="0"/>
                <a:ea typeface="+mn-ea"/>
                <a:cs typeface="+mn-cs"/>
              </a:rPr>
              <a:t>Saat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perangkat</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membantu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menentukan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jenis</a:t>
            </a:r>
            <a:r>
              <a:rPr lang="en-US" sz="1200" b="0" i="0" kern="1200" dirty="0" smtClean="0">
                <a:solidFill>
                  <a:schemeClr val="tx1"/>
                </a:solidFill>
                <a:effectLst/>
                <a:latin typeface="Times New Roman" pitchFamily="18" charset="0"/>
                <a:ea typeface="+mn-ea"/>
                <a:cs typeface="+mn-cs"/>
              </a:rPr>
              <a:t> data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diambil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situs-situs Web. </a:t>
            </a:r>
            <a:r>
              <a:rPr lang="en-US" sz="1200" b="0" i="0" kern="1200" dirty="0" err="1" smtClean="0">
                <a:solidFill>
                  <a:schemeClr val="tx1"/>
                </a:solidFill>
                <a:effectLst/>
                <a:latin typeface="Times New Roman" pitchFamily="18" charset="0"/>
                <a:ea typeface="+mn-ea"/>
                <a:cs typeface="+mn-cs"/>
              </a:rPr>
              <a:t>Batasan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preferensi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disebut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P3P, </a:t>
            </a:r>
            <a:r>
              <a:rPr lang="en-US" sz="1200" b="0" i="0" kern="1200" dirty="0" err="1" smtClean="0">
                <a:solidFill>
                  <a:schemeClr val="tx1"/>
                </a:solidFill>
                <a:effectLst/>
                <a:latin typeface="Times New Roman" pitchFamily="18" charset="0"/>
                <a:ea typeface="+mn-ea"/>
                <a:cs typeface="+mn-cs"/>
              </a:rPr>
              <a:t>menentukan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komunikasi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otomatis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kebujakan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antara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situs </a:t>
            </a:r>
            <a:r>
              <a:rPr lang="en-US" sz="1200" b="0" i="0" kern="1200" dirty="0" err="1" smtClean="0">
                <a:solidFill>
                  <a:schemeClr val="tx1"/>
                </a:solidFill>
                <a:effectLst/>
                <a:latin typeface="Times New Roman" pitchFamily="18" charset="0"/>
                <a:ea typeface="+mn-ea"/>
                <a:cs typeface="+mn-cs"/>
              </a:rPr>
              <a:t>perdagangan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pengunjungnya</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Kekayaan</a:t>
            </a:r>
            <a:r>
              <a:rPr lang="en-US" sz="1200" b="1" i="0" kern="1200" dirty="0" smtClean="0">
                <a:solidFill>
                  <a:schemeClr val="tx1"/>
                </a:solidFill>
                <a:effectLst/>
                <a:latin typeface="Times New Roman" pitchFamily="18" charset="0"/>
                <a:ea typeface="+mn-ea"/>
                <a:cs typeface="+mn-cs"/>
              </a:rPr>
              <a:t> : </a:t>
            </a:r>
            <a:r>
              <a:rPr lang="en-US" sz="1200" b="1" i="0" kern="1200" dirty="0" err="1" smtClean="0">
                <a:solidFill>
                  <a:schemeClr val="tx1"/>
                </a:solidFill>
                <a:effectLst/>
                <a:latin typeface="Times New Roman" pitchFamily="18" charset="0"/>
                <a:ea typeface="+mn-ea"/>
                <a:cs typeface="+mn-cs"/>
              </a:rPr>
              <a:t>Kekayaan</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Intelektual</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kontemporer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tantangan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praktik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serta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dianggap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tampak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diciptakan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seseorang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membuat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sulit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terkomputerisasi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mudah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digandakan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didistribusikan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jaringan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tradisi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sah</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berbeda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yakni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a:t>
            </a:r>
          </a:p>
          <a:p>
            <a:r>
              <a:rPr lang="en-US" sz="1200" b="1" i="0" kern="1200" dirty="0" err="1" smtClean="0">
                <a:solidFill>
                  <a:schemeClr val="tx1"/>
                </a:solidFill>
                <a:effectLst/>
                <a:latin typeface="Times New Roman" pitchFamily="18" charset="0"/>
                <a:ea typeface="+mn-ea"/>
                <a:cs typeface="+mn-cs"/>
              </a:rPr>
              <a:t>Rahasia</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Dagang</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apapun-rumus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perangkat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pola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kompilasi</a:t>
            </a:r>
            <a:r>
              <a:rPr lang="en-US" sz="1200" b="0" i="0" kern="1200" dirty="0" smtClean="0">
                <a:solidFill>
                  <a:schemeClr val="tx1"/>
                </a:solidFill>
                <a:effectLst/>
                <a:latin typeface="Times New Roman" pitchFamily="18" charset="0"/>
                <a:ea typeface="+mn-ea"/>
                <a:cs typeface="+mn-cs"/>
              </a:rPr>
              <a:t> data yang </a:t>
            </a:r>
            <a:r>
              <a:rPr lang="en-US" sz="1200" b="0" i="0" kern="1200" dirty="0" err="1" smtClean="0">
                <a:solidFill>
                  <a:schemeClr val="tx1"/>
                </a:solidFill>
                <a:effectLst/>
                <a:latin typeface="Times New Roman" pitchFamily="18" charset="0"/>
                <a:ea typeface="+mn-ea"/>
                <a:cs typeface="+mn-cs"/>
              </a:rPr>
              <a:t>digunakan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diklasifikasikan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(trade secret), </a:t>
            </a:r>
            <a:r>
              <a:rPr lang="en-US" sz="1200" b="0" i="0" kern="1200" dirty="0" err="1" smtClean="0">
                <a:solidFill>
                  <a:schemeClr val="tx1"/>
                </a:solidFill>
                <a:effectLst/>
                <a:latin typeface="Times New Roman" pitchFamily="18" charset="0"/>
                <a:ea typeface="+mn-ea"/>
                <a:cs typeface="+mn-cs"/>
              </a:rPr>
              <a:t>asalkan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didasarkan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di domain </a:t>
            </a:r>
            <a:r>
              <a:rPr lang="en-US" sz="1200" b="0" i="0" kern="1200" dirty="0" err="1" smtClean="0">
                <a:solidFill>
                  <a:schemeClr val="tx1"/>
                </a:solidFill>
                <a:effectLst/>
                <a:latin typeface="Times New Roman" pitchFamily="18" charset="0"/>
                <a:ea typeface="+mn-ea"/>
                <a:cs typeface="+mn-cs"/>
              </a:rPr>
              <a:t>publik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bervariasi</a:t>
            </a:r>
            <a:r>
              <a:rPr lang="en-US" sz="1200" b="0" i="0" kern="1200" dirty="0" smtClean="0">
                <a:solidFill>
                  <a:schemeClr val="tx1"/>
                </a:solidFill>
                <a:effectLst/>
                <a:latin typeface="Times New Roman" pitchFamily="18" charset="0"/>
                <a:ea typeface="+mn-ea"/>
                <a:cs typeface="+mn-cs"/>
              </a:rPr>
              <a:t> di </a:t>
            </a:r>
            <a:r>
              <a:rPr lang="en-US" sz="1200" b="0" i="0" kern="1200" dirty="0" err="1" smtClean="0">
                <a:solidFill>
                  <a:schemeClr val="tx1"/>
                </a:solidFill>
                <a:effectLst/>
                <a:latin typeface="Times New Roman" pitchFamily="18" charset="0"/>
                <a:ea typeface="+mn-ea"/>
                <a:cs typeface="+mn-cs"/>
              </a:rPr>
              <a:t>setiap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negara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umumnya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mengizinkan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ide-ide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meskipun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tersebut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lemah</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Cipta</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pengakuan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penggandaan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hasil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pihak</a:t>
            </a:r>
            <a:r>
              <a:rPr lang="en-US" sz="1200" b="0" i="0" kern="1200" dirty="0" smtClean="0">
                <a:solidFill>
                  <a:schemeClr val="tx1"/>
                </a:solidFill>
                <a:effectLst/>
                <a:latin typeface="Times New Roman" pitchFamily="18" charset="0"/>
                <a:ea typeface="+mn-ea"/>
                <a:cs typeface="+mn-cs"/>
              </a:rPr>
              <a:t> lain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apapun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selama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hidup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ditambah</a:t>
            </a:r>
            <a:r>
              <a:rPr lang="en-US" sz="1200" b="0" i="0" kern="1200" dirty="0" smtClean="0">
                <a:solidFill>
                  <a:schemeClr val="tx1"/>
                </a:solidFill>
                <a:effectLst/>
                <a:latin typeface="Times New Roman" pitchFamily="18" charset="0"/>
                <a:ea typeface="+mn-ea"/>
                <a:cs typeface="+mn-cs"/>
              </a:rPr>
              <a:t> 70 </a:t>
            </a:r>
            <a:r>
              <a:rPr lang="en-US" sz="1200" b="0" i="0" kern="1200" dirty="0" err="1" smtClean="0">
                <a:solidFill>
                  <a:schemeClr val="tx1"/>
                </a:solidFill>
                <a:effectLst/>
                <a:latin typeface="Times New Roman" pitchFamily="18" charset="0"/>
                <a:ea typeface="+mn-ea"/>
                <a:cs typeface="+mn-cs"/>
              </a:rPr>
              <a:t>tahun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meninggal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Sedangkan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berakhir</a:t>
            </a:r>
            <a:r>
              <a:rPr lang="en-US" sz="1200" b="0" i="0" kern="1200" dirty="0" smtClean="0">
                <a:solidFill>
                  <a:schemeClr val="tx1"/>
                </a:solidFill>
                <a:effectLst/>
                <a:latin typeface="Times New Roman" pitchFamily="18" charset="0"/>
                <a:ea typeface="+mn-ea"/>
                <a:cs typeface="+mn-cs"/>
              </a:rPr>
              <a:t> 95 </a:t>
            </a:r>
            <a:r>
              <a:rPr lang="en-US" sz="1200" b="0" i="0" kern="1200" dirty="0" err="1" smtClean="0">
                <a:solidFill>
                  <a:schemeClr val="tx1"/>
                </a:solidFill>
                <a:effectLst/>
                <a:latin typeface="Times New Roman" pitchFamily="18" charset="0"/>
                <a:ea typeface="+mn-ea"/>
                <a:cs typeface="+mn-cs"/>
              </a:rPr>
              <a:t>tahun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pertamanya</a:t>
            </a:r>
            <a:r>
              <a:rPr lang="en-US" sz="1200" b="0" i="0" kern="1200" dirty="0" smtClean="0">
                <a:solidFill>
                  <a:schemeClr val="tx1"/>
                </a:solidFill>
                <a:effectLst/>
                <a:latin typeface="Times New Roman" pitchFamily="18" charset="0"/>
                <a:ea typeface="+mn-ea"/>
                <a:cs typeface="+mn-cs"/>
              </a:rPr>
              <a:t>.</a:t>
            </a:r>
          </a:p>
          <a:p>
            <a:r>
              <a:rPr lang="en-US" sz="1200" b="0"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Paten</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eksklusif</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pemilik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gagasan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melatar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belakangi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penemuan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Konsep-konsep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orisinalitas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kebaruan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penemuan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Kekuatan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bahwa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konsep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gagasan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piranti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lunak</a:t>
            </a:r>
            <a:r>
              <a:rPr lang="en-US" sz="1200" b="0" i="0" kern="1200" dirty="0" smtClean="0">
                <a:solidFill>
                  <a:schemeClr val="tx1"/>
                </a:solidFill>
                <a:effectLst/>
                <a:latin typeface="Times New Roman" pitchFamily="18" charset="0"/>
                <a:ea typeface="+mn-ea"/>
                <a:cs typeface="+mn-cs"/>
              </a:rPr>
              <a:t>.</a:t>
            </a:r>
          </a:p>
          <a:p>
            <a:endParaRPr lang="en-US" altLang="en-US" dirty="0" smtClean="0"/>
          </a:p>
        </p:txBody>
      </p:sp>
      <p:sp>
        <p:nvSpPr>
          <p:cNvPr id="922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30C88AE-CE8E-4C5D-9EF8-71EF3EB6FD18}" type="slidenum">
              <a:rPr lang="en-US" altLang="en-US" sz="1200" smtClean="0">
                <a:latin typeface="Times New Roman" panose="02020603050405020304" pitchFamily="18" charset="0"/>
              </a:rPr>
              <a:pPr/>
              <a:t>6</a:t>
            </a:fld>
            <a:endParaRPr lang="en-US" altLang="en-US" sz="1200" smtClean="0">
              <a:latin typeface="Times New Roman" panose="02020603050405020304" pitchFamily="18" charset="0"/>
            </a:endParaRPr>
          </a:p>
        </p:txBody>
      </p:sp>
    </p:spTree>
    <p:extLst>
      <p:ext uri="{BB962C8B-B14F-4D97-AF65-F5344CB8AC3E}">
        <p14:creationId xmlns:p14="http://schemas.microsoft.com/office/powerpoint/2010/main" val="376117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r>
              <a:rPr lang="en-US" sz="1200" b="1" i="0" kern="1200" dirty="0" smtClean="0">
                <a:solidFill>
                  <a:schemeClr val="tx1"/>
                </a:solidFill>
                <a:effectLst/>
                <a:latin typeface="Times New Roman" pitchFamily="18" charset="0"/>
                <a:ea typeface="+mn-ea"/>
                <a:cs typeface="+mn-cs"/>
              </a:rPr>
              <a:t>DIMENSI MORAL SISTEM INFORMASI</a:t>
            </a:r>
            <a:endParaRPr lang="en-US" sz="1200" b="0" i="0" kern="1200" dirty="0" smtClean="0">
              <a:solidFill>
                <a:schemeClr val="tx1"/>
              </a:solidFill>
              <a:effectLst/>
              <a:latin typeface="Times New Roman" pitchFamily="18" charset="0"/>
              <a:ea typeface="+mn-ea"/>
              <a:cs typeface="+mn-cs"/>
            </a:endParaRPr>
          </a:p>
          <a:p>
            <a:r>
              <a:rPr lang="en-US" sz="1200" b="1" i="0" kern="1200" dirty="0" smtClean="0">
                <a:solidFill>
                  <a:schemeClr val="tx1"/>
                </a:solidFill>
                <a:effectLst/>
                <a:latin typeface="Times New Roman" pitchFamily="18" charset="0"/>
                <a:ea typeface="+mn-ea"/>
                <a:cs typeface="+mn-cs"/>
              </a:rPr>
              <a:t>1.</a:t>
            </a:r>
            <a:r>
              <a:rPr lang="en-US" sz="1200" b="0"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Informasi</a:t>
            </a:r>
            <a:r>
              <a:rPr lang="en-US" sz="1200" b="1" i="0" kern="1200" dirty="0" smtClean="0">
                <a:solidFill>
                  <a:schemeClr val="tx1"/>
                </a:solidFill>
                <a:effectLst/>
                <a:latin typeface="Times New Roman" pitchFamily="18" charset="0"/>
                <a:ea typeface="+mn-ea"/>
                <a:cs typeface="+mn-cs"/>
              </a:rPr>
              <a:t> : </a:t>
            </a:r>
            <a:r>
              <a:rPr lang="en-US" sz="1200" b="1" i="0" kern="1200" dirty="0" err="1" smtClean="0">
                <a:solidFill>
                  <a:schemeClr val="tx1"/>
                </a:solidFill>
                <a:effectLst/>
                <a:latin typeface="Times New Roman" pitchFamily="18" charset="0"/>
                <a:ea typeface="+mn-ea"/>
                <a:cs typeface="+mn-cs"/>
              </a:rPr>
              <a:t>Privasi</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dan</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kebebasan</a:t>
            </a:r>
            <a:r>
              <a:rPr lang="en-US" sz="1200" b="1" i="0" kern="1200" dirty="0" smtClean="0">
                <a:solidFill>
                  <a:schemeClr val="tx1"/>
                </a:solidFill>
                <a:effectLst/>
                <a:latin typeface="Times New Roman" pitchFamily="18" charset="0"/>
                <a:ea typeface="+mn-ea"/>
                <a:cs typeface="+mn-cs"/>
              </a:rPr>
              <a:t> di era internet</a:t>
            </a:r>
            <a:endParaRPr lang="en-US" sz="1200" b="0" i="0" kern="1200" dirty="0" smtClean="0">
              <a:solidFill>
                <a:schemeClr val="tx1"/>
              </a:solidFill>
              <a:effectLst/>
              <a:latin typeface="Times New Roman" pitchFamily="18" charset="0"/>
              <a:ea typeface="+mn-ea"/>
              <a:cs typeface="+mn-cs"/>
            </a:endParaRPr>
          </a:p>
          <a:p>
            <a:r>
              <a:rPr lang="en-US" sz="1200" b="1"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dibiarkan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sendiri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bebas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pengawasan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intervensi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organisasi</a:t>
            </a:r>
            <a:r>
              <a:rPr lang="en-US" sz="1200" b="0" i="0" kern="1200" dirty="0" smtClean="0">
                <a:solidFill>
                  <a:schemeClr val="tx1"/>
                </a:solidFill>
                <a:effectLst/>
                <a:latin typeface="Times New Roman" pitchFamily="18" charset="0"/>
                <a:ea typeface="+mn-ea"/>
                <a:cs typeface="+mn-cs"/>
              </a:rPr>
              <a:t> lain, </a:t>
            </a:r>
            <a:r>
              <a:rPr lang="en-US" sz="1200" b="0" i="0" kern="1200" dirty="0" err="1" smtClean="0">
                <a:solidFill>
                  <a:schemeClr val="tx1"/>
                </a:solidFill>
                <a:effectLst/>
                <a:latin typeface="Times New Roman" pitchFamily="18" charset="0"/>
                <a:ea typeface="+mn-ea"/>
                <a:cs typeface="+mn-cs"/>
              </a:rPr>
              <a:t>termasuk</a:t>
            </a:r>
            <a:r>
              <a:rPr lang="en-US" sz="1200" b="0" i="0" kern="1200" dirty="0" smtClean="0">
                <a:solidFill>
                  <a:schemeClr val="tx1"/>
                </a:solidFill>
                <a:effectLst/>
                <a:latin typeface="Times New Roman" pitchFamily="18" charset="0"/>
                <a:ea typeface="+mn-ea"/>
                <a:cs typeface="+mn-cs"/>
              </a:rPr>
              <a:t> Negara. </a:t>
            </a:r>
            <a:r>
              <a:rPr lang="en-US" sz="1200" b="0" i="0" kern="1200" dirty="0" err="1" smtClean="0">
                <a:solidFill>
                  <a:schemeClr val="tx1"/>
                </a:solidFill>
                <a:effectLst/>
                <a:latin typeface="Times New Roman" pitchFamily="18" charset="0"/>
                <a:ea typeface="+mn-ea"/>
                <a:cs typeface="+mn-cs"/>
              </a:rPr>
              <a:t>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dunia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kerja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contoh</a:t>
            </a:r>
            <a:r>
              <a:rPr lang="en-US" sz="1200" b="0" i="0" kern="1200" dirty="0" smtClean="0">
                <a:solidFill>
                  <a:schemeClr val="tx1"/>
                </a:solidFill>
                <a:effectLst/>
                <a:latin typeface="Times New Roman" pitchFamily="18" charset="0"/>
                <a:ea typeface="+mn-ea"/>
                <a:cs typeface="+mn-cs"/>
              </a:rPr>
              <a:t> ; </a:t>
            </a:r>
            <a:r>
              <a:rPr lang="en-US" sz="1200" b="0" i="0" kern="1200" dirty="0" err="1" smtClean="0">
                <a:solidFill>
                  <a:schemeClr val="tx1"/>
                </a:solidFill>
                <a:effectLst/>
                <a:latin typeface="Times New Roman" pitchFamily="18" charset="0"/>
                <a:ea typeface="+mn-ea"/>
                <a:cs typeface="+mn-cs"/>
              </a:rPr>
              <a:t>jutaan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karyawan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subyek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pengawasan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elektronik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tinggi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lainnya</a:t>
            </a:r>
            <a:r>
              <a:rPr lang="en-US" sz="1200" b="0" i="0" kern="1200" dirty="0" smtClean="0">
                <a:solidFill>
                  <a:schemeClr val="tx1"/>
                </a:solidFill>
                <a:effectLst/>
                <a:latin typeface="Times New Roman" pitchFamily="18" charset="0"/>
                <a:ea typeface="+mn-ea"/>
                <a:cs typeface="+mn-cs"/>
              </a:rPr>
              <a:t> (Ball, 2001).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membahayakan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membuat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terhadap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murah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menguntungkan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efisien</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Tantangan</a:t>
            </a:r>
            <a:r>
              <a:rPr lang="en-US" sz="1200" b="1" i="0" kern="1200" dirty="0" smtClean="0">
                <a:solidFill>
                  <a:schemeClr val="tx1"/>
                </a:solidFill>
                <a:effectLst/>
                <a:latin typeface="Times New Roman" pitchFamily="18" charset="0"/>
                <a:ea typeface="+mn-ea"/>
                <a:cs typeface="+mn-cs"/>
              </a:rPr>
              <a:t> Internet </a:t>
            </a:r>
            <a:r>
              <a:rPr lang="en-US" sz="1200" b="1" i="0" kern="1200" dirty="0" err="1" smtClean="0">
                <a:solidFill>
                  <a:schemeClr val="tx1"/>
                </a:solidFill>
                <a:effectLst/>
                <a:latin typeface="Times New Roman" pitchFamily="18" charset="0"/>
                <a:ea typeface="+mn-ea"/>
                <a:cs typeface="+mn-cs"/>
              </a:rPr>
              <a:t>Terhadap</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Privasi</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internet </a:t>
            </a:r>
            <a:r>
              <a:rPr lang="en-US" sz="1200" b="0" i="0" kern="1200" dirty="0" err="1" smtClean="0">
                <a:solidFill>
                  <a:schemeClr val="tx1"/>
                </a:solidFill>
                <a:effectLst/>
                <a:latin typeface="Times New Roman" pitchFamily="18" charset="0"/>
                <a:ea typeface="+mn-ea"/>
                <a:cs typeface="+mn-cs"/>
              </a:rPr>
              <a:t>menimbulkan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tantangan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dikirim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melalui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jaringan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luas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mungkin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saja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melewati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banyak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komputer</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Berbeda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sebelum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mencapai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akhirnya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Setiap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mempunyai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kemampuan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pengawasan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pengambilan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penyimpanan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komunikasi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melewati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tersebut</a:t>
            </a:r>
            <a:r>
              <a:rPr lang="en-US" sz="1200" b="0" i="0" kern="1200" dirty="0" smtClean="0">
                <a:solidFill>
                  <a:schemeClr val="tx1"/>
                </a:solidFill>
                <a:effectLst/>
                <a:latin typeface="Times New Roman" pitchFamily="18" charset="0"/>
                <a:ea typeface="+mn-ea"/>
                <a:cs typeface="+mn-cs"/>
              </a:rPr>
              <a:t>.</a:t>
            </a:r>
          </a:p>
          <a:p>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memungkinkan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merekam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semua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aktivitas</a:t>
            </a:r>
            <a:r>
              <a:rPr lang="en-US" sz="1200" b="0" i="0" kern="1200" dirty="0" smtClean="0">
                <a:solidFill>
                  <a:schemeClr val="tx1"/>
                </a:solidFill>
                <a:effectLst/>
                <a:latin typeface="Times New Roman" pitchFamily="18" charset="0"/>
                <a:ea typeface="+mn-ea"/>
                <a:cs typeface="+mn-cs"/>
              </a:rPr>
              <a:t> online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puluhan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juta</a:t>
            </a:r>
            <a:r>
              <a:rPr lang="en-US" sz="1200" b="0" i="0" kern="1200" dirty="0" smtClean="0">
                <a:solidFill>
                  <a:schemeClr val="tx1"/>
                </a:solidFill>
                <a:effectLst/>
                <a:latin typeface="Times New Roman" pitchFamily="18" charset="0"/>
                <a:ea typeface="+mn-ea"/>
                <a:cs typeface="+mn-cs"/>
              </a:rPr>
              <a:t> orang, </a:t>
            </a:r>
            <a:r>
              <a:rPr lang="en-US" sz="1200" b="0" i="0" kern="1200" dirty="0" err="1" smtClean="0">
                <a:solidFill>
                  <a:schemeClr val="tx1"/>
                </a:solidFill>
                <a:effectLst/>
                <a:latin typeface="Times New Roman" pitchFamily="18" charset="0"/>
                <a:ea typeface="+mn-ea"/>
                <a:cs typeface="+mn-cs"/>
              </a:rPr>
              <a:t>termasuk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kelompok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berita</a:t>
            </a:r>
            <a:r>
              <a:rPr lang="en-US" sz="1200" b="0" i="0" kern="1200" dirty="0" smtClean="0">
                <a:solidFill>
                  <a:schemeClr val="tx1"/>
                </a:solidFill>
                <a:effectLst/>
                <a:latin typeface="Times New Roman" pitchFamily="18" charset="0"/>
                <a:ea typeface="+mn-ea"/>
                <a:cs typeface="+mn-cs"/>
              </a:rPr>
              <a:t> (news group)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file online mana yang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diakses</a:t>
            </a:r>
            <a:r>
              <a:rPr lang="en-US" sz="1200" b="0" i="0" kern="1200" dirty="0" smtClean="0">
                <a:solidFill>
                  <a:schemeClr val="tx1"/>
                </a:solidFill>
                <a:effectLst/>
                <a:latin typeface="Times New Roman" pitchFamily="18" charset="0"/>
                <a:ea typeface="+mn-ea"/>
                <a:cs typeface="+mn-cs"/>
              </a:rPr>
              <a:t>, situs web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halaman</a:t>
            </a:r>
            <a:r>
              <a:rPr lang="en-US" sz="1200" b="0" i="0" kern="1200" dirty="0" smtClean="0">
                <a:solidFill>
                  <a:schemeClr val="tx1"/>
                </a:solidFill>
                <a:effectLst/>
                <a:latin typeface="Times New Roman" pitchFamily="18" charset="0"/>
                <a:ea typeface="+mn-ea"/>
                <a:cs typeface="+mn-cs"/>
              </a:rPr>
              <a:t> web mana yang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dikunjungi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saja</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dilihata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orang-orang.</a:t>
            </a:r>
          </a:p>
          <a:p>
            <a:r>
              <a:rPr lang="en-US" sz="1200" b="1" i="0" kern="1200" dirty="0" err="1" smtClean="0">
                <a:solidFill>
                  <a:schemeClr val="tx1"/>
                </a:solidFill>
                <a:effectLst/>
                <a:latin typeface="Times New Roman" pitchFamily="18" charset="0"/>
                <a:ea typeface="+mn-ea"/>
                <a:cs typeface="+mn-cs"/>
              </a:rPr>
              <a:t>Solusi</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Teknis</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Selain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perundang-undangan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bermunculan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selama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berinteraksi</a:t>
            </a:r>
            <a:r>
              <a:rPr lang="en-US" sz="1200" b="0" i="0" kern="1200" dirty="0" smtClean="0">
                <a:solidFill>
                  <a:schemeClr val="tx1"/>
                </a:solidFill>
                <a:effectLst/>
                <a:latin typeface="Times New Roman" pitchFamily="18" charset="0"/>
                <a:ea typeface="+mn-ea"/>
                <a:cs typeface="+mn-cs"/>
              </a:rPr>
              <a:t> di Web. </a:t>
            </a:r>
            <a:r>
              <a:rPr lang="en-US" sz="1200" b="0" i="0" kern="1200" dirty="0" err="1" smtClean="0">
                <a:solidFill>
                  <a:schemeClr val="tx1"/>
                </a:solidFill>
                <a:effectLst/>
                <a:latin typeface="Times New Roman" pitchFamily="18" charset="0"/>
                <a:ea typeface="+mn-ea"/>
                <a:cs typeface="+mn-cs"/>
              </a:rPr>
              <a:t>Saat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perangkat</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membantu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menentukan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jenis</a:t>
            </a:r>
            <a:r>
              <a:rPr lang="en-US" sz="1200" b="0" i="0" kern="1200" dirty="0" smtClean="0">
                <a:solidFill>
                  <a:schemeClr val="tx1"/>
                </a:solidFill>
                <a:effectLst/>
                <a:latin typeface="Times New Roman" pitchFamily="18" charset="0"/>
                <a:ea typeface="+mn-ea"/>
                <a:cs typeface="+mn-cs"/>
              </a:rPr>
              <a:t> data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diambil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situs-situs Web. </a:t>
            </a:r>
            <a:r>
              <a:rPr lang="en-US" sz="1200" b="0" i="0" kern="1200" dirty="0" err="1" smtClean="0">
                <a:solidFill>
                  <a:schemeClr val="tx1"/>
                </a:solidFill>
                <a:effectLst/>
                <a:latin typeface="Times New Roman" pitchFamily="18" charset="0"/>
                <a:ea typeface="+mn-ea"/>
                <a:cs typeface="+mn-cs"/>
              </a:rPr>
              <a:t>Batasan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preferensi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disebut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P3P, </a:t>
            </a:r>
            <a:r>
              <a:rPr lang="en-US" sz="1200" b="0" i="0" kern="1200" dirty="0" err="1" smtClean="0">
                <a:solidFill>
                  <a:schemeClr val="tx1"/>
                </a:solidFill>
                <a:effectLst/>
                <a:latin typeface="Times New Roman" pitchFamily="18" charset="0"/>
                <a:ea typeface="+mn-ea"/>
                <a:cs typeface="+mn-cs"/>
              </a:rPr>
              <a:t>menentukan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komunikasi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otomatis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kebujakan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antara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situs </a:t>
            </a:r>
            <a:r>
              <a:rPr lang="en-US" sz="1200" b="0" i="0" kern="1200" dirty="0" err="1" smtClean="0">
                <a:solidFill>
                  <a:schemeClr val="tx1"/>
                </a:solidFill>
                <a:effectLst/>
                <a:latin typeface="Times New Roman" pitchFamily="18" charset="0"/>
                <a:ea typeface="+mn-ea"/>
                <a:cs typeface="+mn-cs"/>
              </a:rPr>
              <a:t>perdagangan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pengunjungnya</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Kekayaan</a:t>
            </a:r>
            <a:r>
              <a:rPr lang="en-US" sz="1200" b="1" i="0" kern="1200" dirty="0" smtClean="0">
                <a:solidFill>
                  <a:schemeClr val="tx1"/>
                </a:solidFill>
                <a:effectLst/>
                <a:latin typeface="Times New Roman" pitchFamily="18" charset="0"/>
                <a:ea typeface="+mn-ea"/>
                <a:cs typeface="+mn-cs"/>
              </a:rPr>
              <a:t> : </a:t>
            </a:r>
            <a:r>
              <a:rPr lang="en-US" sz="1200" b="1" i="0" kern="1200" dirty="0" err="1" smtClean="0">
                <a:solidFill>
                  <a:schemeClr val="tx1"/>
                </a:solidFill>
                <a:effectLst/>
                <a:latin typeface="Times New Roman" pitchFamily="18" charset="0"/>
                <a:ea typeface="+mn-ea"/>
                <a:cs typeface="+mn-cs"/>
              </a:rPr>
              <a:t>Kekayaan</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Intelektual</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kontemporer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tantangan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praktik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serta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dianggap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tampak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diciptakan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seseorang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membuat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sulit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terkomputerisasi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mudah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digandakan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didistribusikan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jaringan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tradisi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sah</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berbeda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yakni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a:t>
            </a:r>
          </a:p>
          <a:p>
            <a:r>
              <a:rPr lang="en-US" sz="1200" b="1" i="0" kern="1200" dirty="0" err="1" smtClean="0">
                <a:solidFill>
                  <a:schemeClr val="tx1"/>
                </a:solidFill>
                <a:effectLst/>
                <a:latin typeface="Times New Roman" pitchFamily="18" charset="0"/>
                <a:ea typeface="+mn-ea"/>
                <a:cs typeface="+mn-cs"/>
              </a:rPr>
              <a:t>Rahasia</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Dagang</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apapun-rumus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perangkat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pola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kompilasi</a:t>
            </a:r>
            <a:r>
              <a:rPr lang="en-US" sz="1200" b="0" i="0" kern="1200" dirty="0" smtClean="0">
                <a:solidFill>
                  <a:schemeClr val="tx1"/>
                </a:solidFill>
                <a:effectLst/>
                <a:latin typeface="Times New Roman" pitchFamily="18" charset="0"/>
                <a:ea typeface="+mn-ea"/>
                <a:cs typeface="+mn-cs"/>
              </a:rPr>
              <a:t> data yang </a:t>
            </a:r>
            <a:r>
              <a:rPr lang="en-US" sz="1200" b="0" i="0" kern="1200" dirty="0" err="1" smtClean="0">
                <a:solidFill>
                  <a:schemeClr val="tx1"/>
                </a:solidFill>
                <a:effectLst/>
                <a:latin typeface="Times New Roman" pitchFamily="18" charset="0"/>
                <a:ea typeface="+mn-ea"/>
                <a:cs typeface="+mn-cs"/>
              </a:rPr>
              <a:t>digunakan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diklasifikasikan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(trade secret), </a:t>
            </a:r>
            <a:r>
              <a:rPr lang="en-US" sz="1200" b="0" i="0" kern="1200" dirty="0" err="1" smtClean="0">
                <a:solidFill>
                  <a:schemeClr val="tx1"/>
                </a:solidFill>
                <a:effectLst/>
                <a:latin typeface="Times New Roman" pitchFamily="18" charset="0"/>
                <a:ea typeface="+mn-ea"/>
                <a:cs typeface="+mn-cs"/>
              </a:rPr>
              <a:t>asalkan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didasarkan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di domain </a:t>
            </a:r>
            <a:r>
              <a:rPr lang="en-US" sz="1200" b="0" i="0" kern="1200" dirty="0" err="1" smtClean="0">
                <a:solidFill>
                  <a:schemeClr val="tx1"/>
                </a:solidFill>
                <a:effectLst/>
                <a:latin typeface="Times New Roman" pitchFamily="18" charset="0"/>
                <a:ea typeface="+mn-ea"/>
                <a:cs typeface="+mn-cs"/>
              </a:rPr>
              <a:t>publik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bervariasi</a:t>
            </a:r>
            <a:r>
              <a:rPr lang="en-US" sz="1200" b="0" i="0" kern="1200" dirty="0" smtClean="0">
                <a:solidFill>
                  <a:schemeClr val="tx1"/>
                </a:solidFill>
                <a:effectLst/>
                <a:latin typeface="Times New Roman" pitchFamily="18" charset="0"/>
                <a:ea typeface="+mn-ea"/>
                <a:cs typeface="+mn-cs"/>
              </a:rPr>
              <a:t> di </a:t>
            </a:r>
            <a:r>
              <a:rPr lang="en-US" sz="1200" b="0" i="0" kern="1200" dirty="0" err="1" smtClean="0">
                <a:solidFill>
                  <a:schemeClr val="tx1"/>
                </a:solidFill>
                <a:effectLst/>
                <a:latin typeface="Times New Roman" pitchFamily="18" charset="0"/>
                <a:ea typeface="+mn-ea"/>
                <a:cs typeface="+mn-cs"/>
              </a:rPr>
              <a:t>setiap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negara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umumnya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mengizinkan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ide-ide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meskipun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tersebut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lemah</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Cipta</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pengakuan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penggandaan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hasil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pihak</a:t>
            </a:r>
            <a:r>
              <a:rPr lang="en-US" sz="1200" b="0" i="0" kern="1200" dirty="0" smtClean="0">
                <a:solidFill>
                  <a:schemeClr val="tx1"/>
                </a:solidFill>
                <a:effectLst/>
                <a:latin typeface="Times New Roman" pitchFamily="18" charset="0"/>
                <a:ea typeface="+mn-ea"/>
                <a:cs typeface="+mn-cs"/>
              </a:rPr>
              <a:t> lain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apapun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selama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hidup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ditambah</a:t>
            </a:r>
            <a:r>
              <a:rPr lang="en-US" sz="1200" b="0" i="0" kern="1200" dirty="0" smtClean="0">
                <a:solidFill>
                  <a:schemeClr val="tx1"/>
                </a:solidFill>
                <a:effectLst/>
                <a:latin typeface="Times New Roman" pitchFamily="18" charset="0"/>
                <a:ea typeface="+mn-ea"/>
                <a:cs typeface="+mn-cs"/>
              </a:rPr>
              <a:t> 70 </a:t>
            </a:r>
            <a:r>
              <a:rPr lang="en-US" sz="1200" b="0" i="0" kern="1200" dirty="0" err="1" smtClean="0">
                <a:solidFill>
                  <a:schemeClr val="tx1"/>
                </a:solidFill>
                <a:effectLst/>
                <a:latin typeface="Times New Roman" pitchFamily="18" charset="0"/>
                <a:ea typeface="+mn-ea"/>
                <a:cs typeface="+mn-cs"/>
              </a:rPr>
              <a:t>tahun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meninggal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Sedangkan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berakhir</a:t>
            </a:r>
            <a:r>
              <a:rPr lang="en-US" sz="1200" b="0" i="0" kern="1200" dirty="0" smtClean="0">
                <a:solidFill>
                  <a:schemeClr val="tx1"/>
                </a:solidFill>
                <a:effectLst/>
                <a:latin typeface="Times New Roman" pitchFamily="18" charset="0"/>
                <a:ea typeface="+mn-ea"/>
                <a:cs typeface="+mn-cs"/>
              </a:rPr>
              <a:t> 95 </a:t>
            </a:r>
            <a:r>
              <a:rPr lang="en-US" sz="1200" b="0" i="0" kern="1200" dirty="0" err="1" smtClean="0">
                <a:solidFill>
                  <a:schemeClr val="tx1"/>
                </a:solidFill>
                <a:effectLst/>
                <a:latin typeface="Times New Roman" pitchFamily="18" charset="0"/>
                <a:ea typeface="+mn-ea"/>
                <a:cs typeface="+mn-cs"/>
              </a:rPr>
              <a:t>tahun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pertamanya</a:t>
            </a:r>
            <a:r>
              <a:rPr lang="en-US" sz="1200" b="0" i="0" kern="1200" dirty="0" smtClean="0">
                <a:solidFill>
                  <a:schemeClr val="tx1"/>
                </a:solidFill>
                <a:effectLst/>
                <a:latin typeface="Times New Roman" pitchFamily="18" charset="0"/>
                <a:ea typeface="+mn-ea"/>
                <a:cs typeface="+mn-cs"/>
              </a:rPr>
              <a:t>.</a:t>
            </a:r>
          </a:p>
          <a:p>
            <a:r>
              <a:rPr lang="en-US" sz="1200" b="0"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Paten</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eksklusif</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pemilik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gagasan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melatar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belakangi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penemuan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Konsep-konsep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orisinalitas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kebaruan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penemuan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Kekuatan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bahwa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konsep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gagasan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piranti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lunak</a:t>
            </a:r>
            <a:r>
              <a:rPr lang="en-US" sz="1200" b="0" i="0" kern="1200" dirty="0" smtClean="0">
                <a:solidFill>
                  <a:schemeClr val="tx1"/>
                </a:solidFill>
                <a:effectLst/>
                <a:latin typeface="Times New Roman" pitchFamily="18" charset="0"/>
                <a:ea typeface="+mn-ea"/>
                <a:cs typeface="+mn-cs"/>
              </a:rPr>
              <a:t>.</a:t>
            </a:r>
          </a:p>
          <a:p>
            <a:endParaRPr lang="en-US" altLang="en-US" dirty="0" smtClean="0"/>
          </a:p>
        </p:txBody>
      </p:sp>
      <p:sp>
        <p:nvSpPr>
          <p:cNvPr id="11268"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45ABC2C-17C6-4228-90D4-733AC208B32A}" type="slidenum">
              <a:rPr lang="en-US" altLang="en-US" sz="1200" smtClean="0">
                <a:latin typeface="Times New Roman" panose="02020603050405020304" pitchFamily="18" charset="0"/>
              </a:rPr>
              <a:pPr/>
              <a:t>7</a:t>
            </a:fld>
            <a:endParaRPr lang="en-US" altLang="en-US" sz="1200" smtClean="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r>
              <a:rPr lang="en-US" sz="1200" b="1" i="0" kern="1200" dirty="0" smtClean="0">
                <a:solidFill>
                  <a:schemeClr val="tx1"/>
                </a:solidFill>
                <a:effectLst/>
                <a:latin typeface="Times New Roman" pitchFamily="18" charset="0"/>
                <a:ea typeface="+mn-ea"/>
                <a:cs typeface="+mn-cs"/>
              </a:rPr>
              <a:t>DIMENSI MORAL SISTEM INFORMASI</a:t>
            </a:r>
            <a:endParaRPr lang="en-US" sz="1200" b="0" i="0" kern="1200" dirty="0" smtClean="0">
              <a:solidFill>
                <a:schemeClr val="tx1"/>
              </a:solidFill>
              <a:effectLst/>
              <a:latin typeface="Times New Roman" pitchFamily="18" charset="0"/>
              <a:ea typeface="+mn-ea"/>
              <a:cs typeface="+mn-cs"/>
            </a:endParaRPr>
          </a:p>
          <a:p>
            <a:r>
              <a:rPr lang="en-US" sz="1200" b="1" i="0" kern="1200" dirty="0" smtClean="0">
                <a:solidFill>
                  <a:schemeClr val="tx1"/>
                </a:solidFill>
                <a:effectLst/>
                <a:latin typeface="Times New Roman" pitchFamily="18" charset="0"/>
                <a:ea typeface="+mn-ea"/>
                <a:cs typeface="+mn-cs"/>
              </a:rPr>
              <a:t>1.</a:t>
            </a:r>
            <a:r>
              <a:rPr lang="en-US" sz="1200" b="0"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Informasi</a:t>
            </a:r>
            <a:r>
              <a:rPr lang="en-US" sz="1200" b="1" i="0" kern="1200" dirty="0" smtClean="0">
                <a:solidFill>
                  <a:schemeClr val="tx1"/>
                </a:solidFill>
                <a:effectLst/>
                <a:latin typeface="Times New Roman" pitchFamily="18" charset="0"/>
                <a:ea typeface="+mn-ea"/>
                <a:cs typeface="+mn-cs"/>
              </a:rPr>
              <a:t> : </a:t>
            </a:r>
            <a:r>
              <a:rPr lang="en-US" sz="1200" b="1" i="0" kern="1200" dirty="0" err="1" smtClean="0">
                <a:solidFill>
                  <a:schemeClr val="tx1"/>
                </a:solidFill>
                <a:effectLst/>
                <a:latin typeface="Times New Roman" pitchFamily="18" charset="0"/>
                <a:ea typeface="+mn-ea"/>
                <a:cs typeface="+mn-cs"/>
              </a:rPr>
              <a:t>Privasi</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dan</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kebebasan</a:t>
            </a:r>
            <a:r>
              <a:rPr lang="en-US" sz="1200" b="1" i="0" kern="1200" dirty="0" smtClean="0">
                <a:solidFill>
                  <a:schemeClr val="tx1"/>
                </a:solidFill>
                <a:effectLst/>
                <a:latin typeface="Times New Roman" pitchFamily="18" charset="0"/>
                <a:ea typeface="+mn-ea"/>
                <a:cs typeface="+mn-cs"/>
              </a:rPr>
              <a:t> di era internet</a:t>
            </a:r>
            <a:endParaRPr lang="en-US" sz="1200" b="0" i="0" kern="1200" dirty="0" smtClean="0">
              <a:solidFill>
                <a:schemeClr val="tx1"/>
              </a:solidFill>
              <a:effectLst/>
              <a:latin typeface="Times New Roman" pitchFamily="18" charset="0"/>
              <a:ea typeface="+mn-ea"/>
              <a:cs typeface="+mn-cs"/>
            </a:endParaRPr>
          </a:p>
          <a:p>
            <a:r>
              <a:rPr lang="en-US" sz="1200" b="1"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dibiarkan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sendiri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bebas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pengawasan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intervensi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organisasi</a:t>
            </a:r>
            <a:r>
              <a:rPr lang="en-US" sz="1200" b="0" i="0" kern="1200" dirty="0" smtClean="0">
                <a:solidFill>
                  <a:schemeClr val="tx1"/>
                </a:solidFill>
                <a:effectLst/>
                <a:latin typeface="Times New Roman" pitchFamily="18" charset="0"/>
                <a:ea typeface="+mn-ea"/>
                <a:cs typeface="+mn-cs"/>
              </a:rPr>
              <a:t> lain, </a:t>
            </a:r>
            <a:r>
              <a:rPr lang="en-US" sz="1200" b="0" i="0" kern="1200" dirty="0" err="1" smtClean="0">
                <a:solidFill>
                  <a:schemeClr val="tx1"/>
                </a:solidFill>
                <a:effectLst/>
                <a:latin typeface="Times New Roman" pitchFamily="18" charset="0"/>
                <a:ea typeface="+mn-ea"/>
                <a:cs typeface="+mn-cs"/>
              </a:rPr>
              <a:t>termasuk</a:t>
            </a:r>
            <a:r>
              <a:rPr lang="en-US" sz="1200" b="0" i="0" kern="1200" dirty="0" smtClean="0">
                <a:solidFill>
                  <a:schemeClr val="tx1"/>
                </a:solidFill>
                <a:effectLst/>
                <a:latin typeface="Times New Roman" pitchFamily="18" charset="0"/>
                <a:ea typeface="+mn-ea"/>
                <a:cs typeface="+mn-cs"/>
              </a:rPr>
              <a:t> Negara. </a:t>
            </a:r>
            <a:r>
              <a:rPr lang="en-US" sz="1200" b="0" i="0" kern="1200" dirty="0" err="1" smtClean="0">
                <a:solidFill>
                  <a:schemeClr val="tx1"/>
                </a:solidFill>
                <a:effectLst/>
                <a:latin typeface="Times New Roman" pitchFamily="18" charset="0"/>
                <a:ea typeface="+mn-ea"/>
                <a:cs typeface="+mn-cs"/>
              </a:rPr>
              <a:t>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dunia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kerja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contoh</a:t>
            </a:r>
            <a:r>
              <a:rPr lang="en-US" sz="1200" b="0" i="0" kern="1200" dirty="0" smtClean="0">
                <a:solidFill>
                  <a:schemeClr val="tx1"/>
                </a:solidFill>
                <a:effectLst/>
                <a:latin typeface="Times New Roman" pitchFamily="18" charset="0"/>
                <a:ea typeface="+mn-ea"/>
                <a:cs typeface="+mn-cs"/>
              </a:rPr>
              <a:t> ; </a:t>
            </a:r>
            <a:r>
              <a:rPr lang="en-US" sz="1200" b="0" i="0" kern="1200" dirty="0" err="1" smtClean="0">
                <a:solidFill>
                  <a:schemeClr val="tx1"/>
                </a:solidFill>
                <a:effectLst/>
                <a:latin typeface="Times New Roman" pitchFamily="18" charset="0"/>
                <a:ea typeface="+mn-ea"/>
                <a:cs typeface="+mn-cs"/>
              </a:rPr>
              <a:t>jutaan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karyawan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subyek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pengawasan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elektronik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tinggi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lainnya</a:t>
            </a:r>
            <a:r>
              <a:rPr lang="en-US" sz="1200" b="0" i="0" kern="1200" dirty="0" smtClean="0">
                <a:solidFill>
                  <a:schemeClr val="tx1"/>
                </a:solidFill>
                <a:effectLst/>
                <a:latin typeface="Times New Roman" pitchFamily="18" charset="0"/>
                <a:ea typeface="+mn-ea"/>
                <a:cs typeface="+mn-cs"/>
              </a:rPr>
              <a:t> (Ball, 2001).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membahayakan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klaim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individu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membuat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terhadap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murah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menguntungkan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efisien</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Tantangan</a:t>
            </a:r>
            <a:r>
              <a:rPr lang="en-US" sz="1200" b="1" i="0" kern="1200" dirty="0" smtClean="0">
                <a:solidFill>
                  <a:schemeClr val="tx1"/>
                </a:solidFill>
                <a:effectLst/>
                <a:latin typeface="Times New Roman" pitchFamily="18" charset="0"/>
                <a:ea typeface="+mn-ea"/>
                <a:cs typeface="+mn-cs"/>
              </a:rPr>
              <a:t> Internet </a:t>
            </a:r>
            <a:r>
              <a:rPr lang="en-US" sz="1200" b="1" i="0" kern="1200" dirty="0" err="1" smtClean="0">
                <a:solidFill>
                  <a:schemeClr val="tx1"/>
                </a:solidFill>
                <a:effectLst/>
                <a:latin typeface="Times New Roman" pitchFamily="18" charset="0"/>
                <a:ea typeface="+mn-ea"/>
                <a:cs typeface="+mn-cs"/>
              </a:rPr>
              <a:t>Terhadap</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Privasi</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internet </a:t>
            </a:r>
            <a:r>
              <a:rPr lang="en-US" sz="1200" b="0" i="0" kern="1200" dirty="0" err="1" smtClean="0">
                <a:solidFill>
                  <a:schemeClr val="tx1"/>
                </a:solidFill>
                <a:effectLst/>
                <a:latin typeface="Times New Roman" pitchFamily="18" charset="0"/>
                <a:ea typeface="+mn-ea"/>
                <a:cs typeface="+mn-cs"/>
              </a:rPr>
              <a:t>menimbulkan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tantangan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dikirim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melalui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jaringan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luas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mungkin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saja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melewati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banyak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komputer</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Berbeda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sebelum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mencapai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akhirnya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Setiap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mempunyai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kemampuan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pengawasan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pengambilan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penyimpanan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komunikasi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melewati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tersebut</a:t>
            </a:r>
            <a:r>
              <a:rPr lang="en-US" sz="1200" b="0" i="0" kern="1200" dirty="0" smtClean="0">
                <a:solidFill>
                  <a:schemeClr val="tx1"/>
                </a:solidFill>
                <a:effectLst/>
                <a:latin typeface="Times New Roman" pitchFamily="18" charset="0"/>
                <a:ea typeface="+mn-ea"/>
                <a:cs typeface="+mn-cs"/>
              </a:rPr>
              <a:t>.</a:t>
            </a:r>
          </a:p>
          <a:p>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memungkinkan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merekam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semua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aktivitas</a:t>
            </a:r>
            <a:r>
              <a:rPr lang="en-US" sz="1200" b="0" i="0" kern="1200" dirty="0" smtClean="0">
                <a:solidFill>
                  <a:schemeClr val="tx1"/>
                </a:solidFill>
                <a:effectLst/>
                <a:latin typeface="Times New Roman" pitchFamily="18" charset="0"/>
                <a:ea typeface="+mn-ea"/>
                <a:cs typeface="+mn-cs"/>
              </a:rPr>
              <a:t> online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puluhan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juta</a:t>
            </a:r>
            <a:r>
              <a:rPr lang="en-US" sz="1200" b="0" i="0" kern="1200" dirty="0" smtClean="0">
                <a:solidFill>
                  <a:schemeClr val="tx1"/>
                </a:solidFill>
                <a:effectLst/>
                <a:latin typeface="Times New Roman" pitchFamily="18" charset="0"/>
                <a:ea typeface="+mn-ea"/>
                <a:cs typeface="+mn-cs"/>
              </a:rPr>
              <a:t> orang, </a:t>
            </a:r>
            <a:r>
              <a:rPr lang="en-US" sz="1200" b="0" i="0" kern="1200" dirty="0" err="1" smtClean="0">
                <a:solidFill>
                  <a:schemeClr val="tx1"/>
                </a:solidFill>
                <a:effectLst/>
                <a:latin typeface="Times New Roman" pitchFamily="18" charset="0"/>
                <a:ea typeface="+mn-ea"/>
                <a:cs typeface="+mn-cs"/>
              </a:rPr>
              <a:t>termasuk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kelompok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berita</a:t>
            </a:r>
            <a:r>
              <a:rPr lang="en-US" sz="1200" b="0" i="0" kern="1200" dirty="0" smtClean="0">
                <a:solidFill>
                  <a:schemeClr val="tx1"/>
                </a:solidFill>
                <a:effectLst/>
                <a:latin typeface="Times New Roman" pitchFamily="18" charset="0"/>
                <a:ea typeface="+mn-ea"/>
                <a:cs typeface="+mn-cs"/>
              </a:rPr>
              <a:t> (news group)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file online mana yang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diakses</a:t>
            </a:r>
            <a:r>
              <a:rPr lang="en-US" sz="1200" b="0" i="0" kern="1200" dirty="0" smtClean="0">
                <a:solidFill>
                  <a:schemeClr val="tx1"/>
                </a:solidFill>
                <a:effectLst/>
                <a:latin typeface="Times New Roman" pitchFamily="18" charset="0"/>
                <a:ea typeface="+mn-ea"/>
                <a:cs typeface="+mn-cs"/>
              </a:rPr>
              <a:t>, situs web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halaman</a:t>
            </a:r>
            <a:r>
              <a:rPr lang="en-US" sz="1200" b="0" i="0" kern="1200" dirty="0" smtClean="0">
                <a:solidFill>
                  <a:schemeClr val="tx1"/>
                </a:solidFill>
                <a:effectLst/>
                <a:latin typeface="Times New Roman" pitchFamily="18" charset="0"/>
                <a:ea typeface="+mn-ea"/>
                <a:cs typeface="+mn-cs"/>
              </a:rPr>
              <a:t> web mana yang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dikunjungi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saja</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dilihata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orang-orang.</a:t>
            </a:r>
          </a:p>
          <a:p>
            <a:r>
              <a:rPr lang="en-US" sz="1200" b="1" i="0" kern="1200" dirty="0" err="1" smtClean="0">
                <a:solidFill>
                  <a:schemeClr val="tx1"/>
                </a:solidFill>
                <a:effectLst/>
                <a:latin typeface="Times New Roman" pitchFamily="18" charset="0"/>
                <a:ea typeface="+mn-ea"/>
                <a:cs typeface="+mn-cs"/>
              </a:rPr>
              <a:t>Solusi</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Teknis</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Selain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perundang-undangan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bermunculan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selama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berinteraksi</a:t>
            </a:r>
            <a:r>
              <a:rPr lang="en-US" sz="1200" b="0" i="0" kern="1200" dirty="0" smtClean="0">
                <a:solidFill>
                  <a:schemeClr val="tx1"/>
                </a:solidFill>
                <a:effectLst/>
                <a:latin typeface="Times New Roman" pitchFamily="18" charset="0"/>
                <a:ea typeface="+mn-ea"/>
                <a:cs typeface="+mn-cs"/>
              </a:rPr>
              <a:t> di Web. </a:t>
            </a:r>
            <a:r>
              <a:rPr lang="en-US" sz="1200" b="0" i="0" kern="1200" dirty="0" err="1" smtClean="0">
                <a:solidFill>
                  <a:schemeClr val="tx1"/>
                </a:solidFill>
                <a:effectLst/>
                <a:latin typeface="Times New Roman" pitchFamily="18" charset="0"/>
                <a:ea typeface="+mn-ea"/>
                <a:cs typeface="+mn-cs"/>
              </a:rPr>
              <a:t>Saat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juga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perangkat</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membantu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pengguna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menentukan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jenis</a:t>
            </a:r>
            <a:r>
              <a:rPr lang="en-US" sz="1200" b="0" i="0" kern="1200" dirty="0" smtClean="0">
                <a:solidFill>
                  <a:schemeClr val="tx1"/>
                </a:solidFill>
                <a:effectLst/>
                <a:latin typeface="Times New Roman" pitchFamily="18" charset="0"/>
                <a:ea typeface="+mn-ea"/>
                <a:cs typeface="+mn-cs"/>
              </a:rPr>
              <a:t> data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diambil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situs-situs Web. </a:t>
            </a:r>
            <a:r>
              <a:rPr lang="en-US" sz="1200" b="0" i="0" kern="1200" dirty="0" err="1" smtClean="0">
                <a:solidFill>
                  <a:schemeClr val="tx1"/>
                </a:solidFill>
                <a:effectLst/>
                <a:latin typeface="Times New Roman" pitchFamily="18" charset="0"/>
                <a:ea typeface="+mn-ea"/>
                <a:cs typeface="+mn-cs"/>
              </a:rPr>
              <a:t>Batasan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preferensi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disebut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P3P, </a:t>
            </a:r>
            <a:r>
              <a:rPr lang="en-US" sz="1200" b="0" i="0" kern="1200" dirty="0" err="1" smtClean="0">
                <a:solidFill>
                  <a:schemeClr val="tx1"/>
                </a:solidFill>
                <a:effectLst/>
                <a:latin typeface="Times New Roman" pitchFamily="18" charset="0"/>
                <a:ea typeface="+mn-ea"/>
                <a:cs typeface="+mn-cs"/>
              </a:rPr>
              <a:t>menentukan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komunikasi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otomatis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kebujakan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privasi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antara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situs </a:t>
            </a:r>
            <a:r>
              <a:rPr lang="en-US" sz="1200" b="0" i="0" kern="1200" dirty="0" err="1" smtClean="0">
                <a:solidFill>
                  <a:schemeClr val="tx1"/>
                </a:solidFill>
                <a:effectLst/>
                <a:latin typeface="Times New Roman" pitchFamily="18" charset="0"/>
                <a:ea typeface="+mn-ea"/>
                <a:cs typeface="+mn-cs"/>
              </a:rPr>
              <a:t>perdagangan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pengunjungnya</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Kekayaan</a:t>
            </a:r>
            <a:r>
              <a:rPr lang="en-US" sz="1200" b="1" i="0" kern="1200" dirty="0" smtClean="0">
                <a:solidFill>
                  <a:schemeClr val="tx1"/>
                </a:solidFill>
                <a:effectLst/>
                <a:latin typeface="Times New Roman" pitchFamily="18" charset="0"/>
                <a:ea typeface="+mn-ea"/>
                <a:cs typeface="+mn-cs"/>
              </a:rPr>
              <a:t> : </a:t>
            </a:r>
            <a:r>
              <a:rPr lang="en-US" sz="1200" b="1" i="0" kern="1200" dirty="0" err="1" smtClean="0">
                <a:solidFill>
                  <a:schemeClr val="tx1"/>
                </a:solidFill>
                <a:effectLst/>
                <a:latin typeface="Times New Roman" pitchFamily="18" charset="0"/>
                <a:ea typeface="+mn-ea"/>
                <a:cs typeface="+mn-cs"/>
              </a:rPr>
              <a:t>Kekayaan</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Intelektual</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Sistem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kontemporer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tantangan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praktik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serta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pribadi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dianggap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tampak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diciptakan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seseorang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membuat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sulit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terkomputerisasi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mudah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digandakan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didistribusikan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jaringan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tradisi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sah</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berbeda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yakni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a:t>
            </a:r>
          </a:p>
          <a:p>
            <a:r>
              <a:rPr lang="en-US" sz="1200" b="1" i="0" kern="1200" dirty="0" err="1" smtClean="0">
                <a:solidFill>
                  <a:schemeClr val="tx1"/>
                </a:solidFill>
                <a:effectLst/>
                <a:latin typeface="Times New Roman" pitchFamily="18" charset="0"/>
                <a:ea typeface="+mn-ea"/>
                <a:cs typeface="+mn-cs"/>
              </a:rPr>
              <a:t>Rahasia</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Dagang</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apapun-rumus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perangkat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pola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kompilasi</a:t>
            </a:r>
            <a:r>
              <a:rPr lang="en-US" sz="1200" b="0" i="0" kern="1200" dirty="0" smtClean="0">
                <a:solidFill>
                  <a:schemeClr val="tx1"/>
                </a:solidFill>
                <a:effectLst/>
                <a:latin typeface="Times New Roman" pitchFamily="18" charset="0"/>
                <a:ea typeface="+mn-ea"/>
                <a:cs typeface="+mn-cs"/>
              </a:rPr>
              <a:t> data yang </a:t>
            </a:r>
            <a:r>
              <a:rPr lang="en-US" sz="1200" b="0" i="0" kern="1200" dirty="0" err="1" smtClean="0">
                <a:solidFill>
                  <a:schemeClr val="tx1"/>
                </a:solidFill>
                <a:effectLst/>
                <a:latin typeface="Times New Roman" pitchFamily="18" charset="0"/>
                <a:ea typeface="+mn-ea"/>
                <a:cs typeface="+mn-cs"/>
              </a:rPr>
              <a:t>digunakan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dapat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diklasifikasikan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(trade secret), </a:t>
            </a:r>
            <a:r>
              <a:rPr lang="en-US" sz="1200" b="0" i="0" kern="1200" dirty="0" err="1" smtClean="0">
                <a:solidFill>
                  <a:schemeClr val="tx1"/>
                </a:solidFill>
                <a:effectLst/>
                <a:latin typeface="Times New Roman" pitchFamily="18" charset="0"/>
                <a:ea typeface="+mn-ea"/>
                <a:cs typeface="+mn-cs"/>
              </a:rPr>
              <a:t>asalkan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didasarkan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di domain </a:t>
            </a:r>
            <a:r>
              <a:rPr lang="en-US" sz="1200" b="0" i="0" kern="1200" dirty="0" err="1" smtClean="0">
                <a:solidFill>
                  <a:schemeClr val="tx1"/>
                </a:solidFill>
                <a:effectLst/>
                <a:latin typeface="Times New Roman" pitchFamily="18" charset="0"/>
                <a:ea typeface="+mn-ea"/>
                <a:cs typeface="+mn-cs"/>
              </a:rPr>
              <a:t>publik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bervariasi</a:t>
            </a:r>
            <a:r>
              <a:rPr lang="en-US" sz="1200" b="0" i="0" kern="1200" dirty="0" smtClean="0">
                <a:solidFill>
                  <a:schemeClr val="tx1"/>
                </a:solidFill>
                <a:effectLst/>
                <a:latin typeface="Times New Roman" pitchFamily="18" charset="0"/>
                <a:ea typeface="+mn-ea"/>
                <a:cs typeface="+mn-cs"/>
              </a:rPr>
              <a:t> di </a:t>
            </a:r>
            <a:r>
              <a:rPr lang="en-US" sz="1200" b="0" i="0" kern="1200" dirty="0" err="1" smtClean="0">
                <a:solidFill>
                  <a:schemeClr val="tx1"/>
                </a:solidFill>
                <a:effectLst/>
                <a:latin typeface="Times New Roman" pitchFamily="18" charset="0"/>
                <a:ea typeface="+mn-ea"/>
                <a:cs typeface="+mn-cs"/>
              </a:rPr>
              <a:t>setiap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negara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umumnya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rahasia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dagang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mengizinkan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ide-ide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meskipun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tersebut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jadi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lemah</a:t>
            </a:r>
            <a:r>
              <a:rPr lang="en-US" sz="1200" b="0" i="0" kern="1200" dirty="0" smtClean="0">
                <a:solidFill>
                  <a:schemeClr val="tx1"/>
                </a:solidFill>
                <a:effectLst/>
                <a:latin typeface="Times New Roman" pitchFamily="18" charset="0"/>
                <a:ea typeface="+mn-ea"/>
                <a:cs typeface="+mn-cs"/>
              </a:rPr>
              <a:t>.</a:t>
            </a:r>
          </a:p>
          <a:p>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Cipta</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pengakuan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melindungi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kekayaan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intelektual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penggandaan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hasil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karyanya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pihak</a:t>
            </a:r>
            <a:r>
              <a:rPr lang="en-US" sz="1200" b="0" i="0" kern="1200" dirty="0" smtClean="0">
                <a:solidFill>
                  <a:schemeClr val="tx1"/>
                </a:solidFill>
                <a:effectLst/>
                <a:latin typeface="Times New Roman" pitchFamily="18" charset="0"/>
                <a:ea typeface="+mn-ea"/>
                <a:cs typeface="+mn-cs"/>
              </a:rPr>
              <a:t> lain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tujuan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apapun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selama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usia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hidup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ditambah</a:t>
            </a:r>
            <a:r>
              <a:rPr lang="en-US" sz="1200" b="0" i="0" kern="1200" dirty="0" smtClean="0">
                <a:solidFill>
                  <a:schemeClr val="tx1"/>
                </a:solidFill>
                <a:effectLst/>
                <a:latin typeface="Times New Roman" pitchFamily="18" charset="0"/>
                <a:ea typeface="+mn-ea"/>
                <a:cs typeface="+mn-cs"/>
              </a:rPr>
              <a:t> 70 </a:t>
            </a:r>
            <a:r>
              <a:rPr lang="en-US" sz="1200" b="0" i="0" kern="1200" dirty="0" err="1" smtClean="0">
                <a:solidFill>
                  <a:schemeClr val="tx1"/>
                </a:solidFill>
                <a:effectLst/>
                <a:latin typeface="Times New Roman" pitchFamily="18" charset="0"/>
                <a:ea typeface="+mn-ea"/>
                <a:cs typeface="+mn-cs"/>
              </a:rPr>
              <a:t>tahun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meninggal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Sedangkan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cipta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berakhir</a:t>
            </a:r>
            <a:r>
              <a:rPr lang="en-US" sz="1200" b="0" i="0" kern="1200" dirty="0" smtClean="0">
                <a:solidFill>
                  <a:schemeClr val="tx1"/>
                </a:solidFill>
                <a:effectLst/>
                <a:latin typeface="Times New Roman" pitchFamily="18" charset="0"/>
                <a:ea typeface="+mn-ea"/>
                <a:cs typeface="+mn-cs"/>
              </a:rPr>
              <a:t> 95 </a:t>
            </a:r>
            <a:r>
              <a:rPr lang="en-US" sz="1200" b="0" i="0" kern="1200" dirty="0" err="1" smtClean="0">
                <a:solidFill>
                  <a:schemeClr val="tx1"/>
                </a:solidFill>
                <a:effectLst/>
                <a:latin typeface="Times New Roman" pitchFamily="18" charset="0"/>
                <a:ea typeface="+mn-ea"/>
                <a:cs typeface="+mn-cs"/>
              </a:rPr>
              <a:t>tahun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setelah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penciptaan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pertamanya</a:t>
            </a:r>
            <a:r>
              <a:rPr lang="en-US" sz="1200" b="0" i="0" kern="1200" dirty="0" smtClean="0">
                <a:solidFill>
                  <a:schemeClr val="tx1"/>
                </a:solidFill>
                <a:effectLst/>
                <a:latin typeface="Times New Roman" pitchFamily="18" charset="0"/>
                <a:ea typeface="+mn-ea"/>
                <a:cs typeface="+mn-cs"/>
              </a:rPr>
              <a:t>.</a:t>
            </a:r>
          </a:p>
          <a:p>
            <a:r>
              <a:rPr lang="en-US" sz="1200" b="0" i="0" kern="1200" dirty="0" smtClean="0">
                <a:solidFill>
                  <a:schemeClr val="tx1"/>
                </a:solidFill>
                <a:effectLst/>
                <a:latin typeface="Times New Roman" pitchFamily="18" charset="0"/>
                <a:ea typeface="+mn-ea"/>
                <a:cs typeface="+mn-cs"/>
              </a:rPr>
              <a:t>·         </a:t>
            </a:r>
            <a:r>
              <a:rPr lang="en-US" sz="1200" b="1" i="0" kern="1200" dirty="0" err="1" smtClean="0">
                <a:solidFill>
                  <a:schemeClr val="tx1"/>
                </a:solidFill>
                <a:effectLst/>
                <a:latin typeface="Times New Roman" pitchFamily="18" charset="0"/>
                <a:ea typeface="+mn-ea"/>
                <a:cs typeface="+mn-cs"/>
              </a:rPr>
              <a:t>Hak</a:t>
            </a:r>
            <a:r>
              <a:rPr lang="en-US" sz="1200" b="1" i="0" kern="1200" dirty="0" smtClean="0">
                <a:solidFill>
                  <a:schemeClr val="tx1"/>
                </a:solidFill>
                <a:effectLst/>
                <a:latin typeface="Times New Roman" pitchFamily="18" charset="0"/>
                <a:ea typeface="+mn-ea"/>
                <a:cs typeface="+mn-cs"/>
              </a:rPr>
              <a:t> Paten</a:t>
            </a:r>
            <a:endParaRPr lang="en-US" sz="1200" b="0" i="0" kern="1200" dirty="0" smtClean="0">
              <a:solidFill>
                <a:schemeClr val="tx1"/>
              </a:solidFill>
              <a:effectLst/>
              <a:latin typeface="Times New Roman" pitchFamily="18" charset="0"/>
              <a:ea typeface="+mn-ea"/>
              <a:cs typeface="+mn-cs"/>
            </a:endParaRPr>
          </a:p>
          <a:p>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eksklusif</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pemilik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gagasan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melatar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belakangi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penemuan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Konsep-konsep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undang-undang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orisinalitas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kebaruan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penemuan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Kekuatan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perlindungan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adalah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bahwa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paten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monopoli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sebuah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konsep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gagasan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piranti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lunak</a:t>
            </a:r>
            <a:r>
              <a:rPr lang="en-US" sz="1200" b="0" i="0" kern="1200" dirty="0" smtClean="0">
                <a:solidFill>
                  <a:schemeClr val="tx1"/>
                </a:solidFill>
                <a:effectLst/>
                <a:latin typeface="Times New Roman" pitchFamily="18" charset="0"/>
                <a:ea typeface="+mn-ea"/>
                <a:cs typeface="+mn-cs"/>
              </a:rPr>
              <a:t>.</a:t>
            </a:r>
          </a:p>
          <a:p>
            <a:endParaRPr lang="en-US" altLang="en-US" dirty="0" smtClean="0"/>
          </a:p>
        </p:txBody>
      </p:sp>
      <p:sp>
        <p:nvSpPr>
          <p:cNvPr id="922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30C88AE-CE8E-4C5D-9EF8-71EF3EB6FD18}" type="slidenum">
              <a:rPr lang="en-US" altLang="en-US" sz="1200" smtClean="0">
                <a:latin typeface="Times New Roman" panose="02020603050405020304" pitchFamily="18" charset="0"/>
              </a:rPr>
              <a:pPr/>
              <a:t>8</a:t>
            </a:fld>
            <a:endParaRPr lang="en-US" altLang="en-US" sz="1200" smtClean="0">
              <a:latin typeface="Times New Roman" panose="02020603050405020304" pitchFamily="18" charset="0"/>
            </a:endParaRPr>
          </a:p>
        </p:txBody>
      </p:sp>
    </p:spTree>
    <p:extLst>
      <p:ext uri="{BB962C8B-B14F-4D97-AF65-F5344CB8AC3E}">
        <p14:creationId xmlns:p14="http://schemas.microsoft.com/office/powerpoint/2010/main" val="182176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73AECC-DE8F-4328-A527-BD27F3D4C38B}" type="slidenum">
              <a:rPr lang="en-US" altLang="en-US" smtClean="0"/>
              <a:pPr>
                <a:defRPr/>
              </a:pPr>
              <a:t>9</a:t>
            </a:fld>
            <a:endParaRPr lang="en-US" altLang="en-US"/>
          </a:p>
        </p:txBody>
      </p:sp>
    </p:spTree>
    <p:extLst>
      <p:ext uri="{BB962C8B-B14F-4D97-AF65-F5344CB8AC3E}">
        <p14:creationId xmlns:p14="http://schemas.microsoft.com/office/powerpoint/2010/main" val="3540902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d-ID"/>
          </a:p>
        </p:txBody>
      </p:sp>
    </p:spTree>
    <p:extLst>
      <p:ext uri="{BB962C8B-B14F-4D97-AF65-F5344CB8AC3E}">
        <p14:creationId xmlns:p14="http://schemas.microsoft.com/office/powerpoint/2010/main" val="231155124"/>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Tree>
    <p:extLst>
      <p:ext uri="{BB962C8B-B14F-4D97-AF65-F5344CB8AC3E}">
        <p14:creationId xmlns:p14="http://schemas.microsoft.com/office/powerpoint/2010/main" val="3682798034"/>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Tree>
    <p:extLst>
      <p:ext uri="{BB962C8B-B14F-4D97-AF65-F5344CB8AC3E}">
        <p14:creationId xmlns:p14="http://schemas.microsoft.com/office/powerpoint/2010/main" val="335707910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d-ID"/>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Tree>
    <p:extLst>
      <p:ext uri="{BB962C8B-B14F-4D97-AF65-F5344CB8AC3E}">
        <p14:creationId xmlns:p14="http://schemas.microsoft.com/office/powerpoint/2010/main" val="795829675"/>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45709154"/>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Tree>
    <p:extLst>
      <p:ext uri="{BB962C8B-B14F-4D97-AF65-F5344CB8AC3E}">
        <p14:creationId xmlns:p14="http://schemas.microsoft.com/office/powerpoint/2010/main" val="4282753492"/>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Tree>
    <p:extLst>
      <p:ext uri="{BB962C8B-B14F-4D97-AF65-F5344CB8AC3E}">
        <p14:creationId xmlns:p14="http://schemas.microsoft.com/office/powerpoint/2010/main" val="2348992770"/>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id-ID"/>
          </a:p>
        </p:txBody>
      </p:sp>
    </p:spTree>
    <p:extLst>
      <p:ext uri="{BB962C8B-B14F-4D97-AF65-F5344CB8AC3E}">
        <p14:creationId xmlns:p14="http://schemas.microsoft.com/office/powerpoint/2010/main" val="4211664346"/>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883431"/>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976043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9121909"/>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35" descr="main"/>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2"/>
          <p:cNvSpPr>
            <a:spLocks noChangeArrowheads="1"/>
          </p:cNvSpPr>
          <p:nvPr userDrawn="1"/>
        </p:nvSpPr>
        <p:spPr bwMode="auto">
          <a:xfrm>
            <a:off x="0" y="6477000"/>
            <a:ext cx="9144000" cy="381000"/>
          </a:xfrm>
          <a:prstGeom prst="rect">
            <a:avLst/>
          </a:prstGeom>
          <a:solidFill>
            <a:srgbClr val="9F0F1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endParaRPr lang="id-ID" altLang="en-US" smtClean="0"/>
          </a:p>
        </p:txBody>
      </p:sp>
      <p:sp>
        <p:nvSpPr>
          <p:cNvPr id="1028" name="Text Box 36"/>
          <p:cNvSpPr txBox="1">
            <a:spLocks noChangeArrowheads="1"/>
          </p:cNvSpPr>
          <p:nvPr userDrawn="1"/>
        </p:nvSpPr>
        <p:spPr bwMode="auto">
          <a:xfrm>
            <a:off x="0" y="6508750"/>
            <a:ext cx="695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defRPr/>
            </a:pPr>
            <a:r>
              <a:rPr lang="en-US" altLang="en-US" sz="1600" b="1" smtClean="0">
                <a:solidFill>
                  <a:srgbClr val="FFFFFF"/>
                </a:solidFill>
              </a:rPr>
              <a:t>4.</a:t>
            </a:r>
            <a:fld id="{F806BE7C-1777-4DEE-955C-F3990B1DFD26}" type="slidenum">
              <a:rPr lang="en-US" altLang="en-US" sz="1600" b="1" smtClean="0">
                <a:solidFill>
                  <a:srgbClr val="FFFFFF"/>
                </a:solidFill>
              </a:rPr>
              <a:pPr>
                <a:spcBef>
                  <a:spcPct val="50000"/>
                </a:spcBef>
                <a:defRPr/>
              </a:pPr>
              <a:t>‹#›</a:t>
            </a:fld>
            <a:endParaRPr lang="en-US" altLang="en-US" sz="1600" b="1" smtClean="0">
              <a:solidFill>
                <a:srgbClr val="FFFFFF"/>
              </a:solidFill>
            </a:endParaRPr>
          </a:p>
        </p:txBody>
      </p:sp>
      <p:sp>
        <p:nvSpPr>
          <p:cNvPr id="1029" name="Text Box 37"/>
          <p:cNvSpPr txBox="1">
            <a:spLocks noChangeArrowheads="1"/>
          </p:cNvSpPr>
          <p:nvPr userDrawn="1"/>
        </p:nvSpPr>
        <p:spPr bwMode="auto">
          <a:xfrm>
            <a:off x="7045325" y="6553200"/>
            <a:ext cx="2355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defRPr/>
            </a:pPr>
            <a:r>
              <a:rPr lang="en-US" altLang="en-US" sz="1400" b="1" smtClean="0">
                <a:solidFill>
                  <a:srgbClr val="FFFFFF"/>
                </a:solidFill>
              </a:rPr>
              <a:t>©</a:t>
            </a:r>
            <a:r>
              <a:rPr lang="en-US" altLang="en-US" sz="1400" smtClean="0">
                <a:solidFill>
                  <a:srgbClr val="FFFFFF"/>
                </a:solidFill>
              </a:rPr>
              <a:t> 2007 by Prentice Hall</a:t>
            </a:r>
          </a:p>
        </p:txBody>
      </p:sp>
      <p:sp>
        <p:nvSpPr>
          <p:cNvPr id="1030" name="Text Box 39"/>
          <p:cNvSpPr txBox="1">
            <a:spLocks noChangeArrowheads="1"/>
          </p:cNvSpPr>
          <p:nvPr userDrawn="1"/>
        </p:nvSpPr>
        <p:spPr bwMode="auto">
          <a:xfrm>
            <a:off x="1752600" y="990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defRPr/>
            </a:pPr>
            <a:endParaRPr lang="id-ID"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22.m4a"/><Relationship Id="rId13" Type="http://schemas.microsoft.com/office/2007/relationships/media" Target="../media/media25.m4a"/><Relationship Id="rId3" Type="http://schemas.microsoft.com/office/2007/relationships/media" Target="../media/media20.m4a"/><Relationship Id="rId7" Type="http://schemas.microsoft.com/office/2007/relationships/media" Target="../media/media22.m4a"/><Relationship Id="rId12" Type="http://schemas.openxmlformats.org/officeDocument/2006/relationships/audio" Target="../media/media24.m4a"/><Relationship Id="rId17" Type="http://schemas.openxmlformats.org/officeDocument/2006/relationships/image" Target="../media/image3.png"/><Relationship Id="rId2" Type="http://schemas.openxmlformats.org/officeDocument/2006/relationships/audio" Target="../media/media19.m4a"/><Relationship Id="rId16" Type="http://schemas.openxmlformats.org/officeDocument/2006/relationships/image" Target="../media/image6.png"/><Relationship Id="rId1" Type="http://schemas.microsoft.com/office/2007/relationships/media" Target="../media/media19.m4a"/><Relationship Id="rId6" Type="http://schemas.openxmlformats.org/officeDocument/2006/relationships/audio" Target="../media/media21.m4a"/><Relationship Id="rId11" Type="http://schemas.microsoft.com/office/2007/relationships/media" Target="../media/media24.m4a"/><Relationship Id="rId5" Type="http://schemas.microsoft.com/office/2007/relationships/media" Target="../media/media21.m4a"/><Relationship Id="rId15" Type="http://schemas.openxmlformats.org/officeDocument/2006/relationships/slideLayout" Target="../slideLayouts/slideLayout7.xml"/><Relationship Id="rId10" Type="http://schemas.openxmlformats.org/officeDocument/2006/relationships/audio" Target="../media/media23.m4a"/><Relationship Id="rId4" Type="http://schemas.openxmlformats.org/officeDocument/2006/relationships/audio" Target="../media/media20.m4a"/><Relationship Id="rId9" Type="http://schemas.microsoft.com/office/2007/relationships/media" Target="../media/media23.m4a"/><Relationship Id="rId14" Type="http://schemas.openxmlformats.org/officeDocument/2006/relationships/audio" Target="../media/media25.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audio" Target="../media/media32.m4a"/><Relationship Id="rId13" Type="http://schemas.microsoft.com/office/2007/relationships/media" Target="../media/media35.m4a"/><Relationship Id="rId18" Type="http://schemas.openxmlformats.org/officeDocument/2006/relationships/notesSlide" Target="../notesSlides/notesSlide12.xml"/><Relationship Id="rId3" Type="http://schemas.microsoft.com/office/2007/relationships/media" Target="../media/media30.m4a"/><Relationship Id="rId7" Type="http://schemas.microsoft.com/office/2007/relationships/media" Target="../media/media32.m4a"/><Relationship Id="rId12" Type="http://schemas.openxmlformats.org/officeDocument/2006/relationships/audio" Target="../media/media34.m4a"/><Relationship Id="rId17" Type="http://schemas.openxmlformats.org/officeDocument/2006/relationships/slideLayout" Target="../slideLayouts/slideLayout7.xml"/><Relationship Id="rId2" Type="http://schemas.openxmlformats.org/officeDocument/2006/relationships/audio" Target="../media/media29.m4a"/><Relationship Id="rId16" Type="http://schemas.openxmlformats.org/officeDocument/2006/relationships/audio" Target="../media/media36.m4a"/><Relationship Id="rId1" Type="http://schemas.microsoft.com/office/2007/relationships/media" Target="../media/media29.m4a"/><Relationship Id="rId6" Type="http://schemas.openxmlformats.org/officeDocument/2006/relationships/audio" Target="../media/media31.m4a"/><Relationship Id="rId11" Type="http://schemas.microsoft.com/office/2007/relationships/media" Target="../media/media34.m4a"/><Relationship Id="rId5" Type="http://schemas.microsoft.com/office/2007/relationships/media" Target="../media/media31.m4a"/><Relationship Id="rId15" Type="http://schemas.microsoft.com/office/2007/relationships/media" Target="../media/media36.m4a"/><Relationship Id="rId10" Type="http://schemas.openxmlformats.org/officeDocument/2006/relationships/audio" Target="../media/media33.m4a"/><Relationship Id="rId19" Type="http://schemas.openxmlformats.org/officeDocument/2006/relationships/image" Target="../media/image3.png"/><Relationship Id="rId4" Type="http://schemas.openxmlformats.org/officeDocument/2006/relationships/audio" Target="../media/media30.m4a"/><Relationship Id="rId9" Type="http://schemas.microsoft.com/office/2007/relationships/media" Target="../media/media33.m4a"/><Relationship Id="rId14" Type="http://schemas.openxmlformats.org/officeDocument/2006/relationships/audio" Target="../media/media35.m4a"/></Relationships>
</file>

<file path=ppt/slides/_rels/slide15.xml.rels><?xml version="1.0" encoding="UTF-8" standalone="yes"?>
<Relationships xmlns="http://schemas.openxmlformats.org/package/2006/relationships"><Relationship Id="rId3" Type="http://schemas.microsoft.com/office/2007/relationships/media" Target="../media/media38.m4a"/><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38.m4a"/></Relationships>
</file>

<file path=ppt/slides/_rels/slide2.xml.rels><?xml version="1.0" encoding="UTF-8" standalone="yes"?>
<Relationships xmlns="http://schemas.openxmlformats.org/package/2006/relationships"><Relationship Id="rId8" Type="http://schemas.openxmlformats.org/officeDocument/2006/relationships/audio" Target="../media/media5.m4a"/><Relationship Id="rId13" Type="http://schemas.openxmlformats.org/officeDocument/2006/relationships/slideLayout" Target="../slideLayouts/slideLayout7.xml"/><Relationship Id="rId3" Type="http://schemas.microsoft.com/office/2007/relationships/media" Target="../media/media3.m4a"/><Relationship Id="rId7" Type="http://schemas.microsoft.com/office/2007/relationships/media" Target="../media/media5.m4a"/><Relationship Id="rId12" Type="http://schemas.openxmlformats.org/officeDocument/2006/relationships/audio" Target="../media/media7.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microsoft.com/office/2007/relationships/media" Target="../media/media7.m4a"/><Relationship Id="rId5" Type="http://schemas.microsoft.com/office/2007/relationships/media" Target="../media/media4.m4a"/><Relationship Id="rId15" Type="http://schemas.openxmlformats.org/officeDocument/2006/relationships/image" Target="../media/image3.png"/><Relationship Id="rId10" Type="http://schemas.openxmlformats.org/officeDocument/2006/relationships/audio" Target="../media/media6.m4a"/><Relationship Id="rId4" Type="http://schemas.openxmlformats.org/officeDocument/2006/relationships/audio" Target="../media/media3.m4a"/><Relationship Id="rId9" Type="http://schemas.microsoft.com/office/2007/relationships/media" Target="../media/media6.m4a"/><Relationship Id="rId1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9.m4a"/></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1.m4a"/><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11.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14.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8.m4a"/><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1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191000" y="127000"/>
            <a:ext cx="600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a:spAutoFit/>
          </a:bodyPr>
          <a:lstStyle/>
          <a:p>
            <a:pPr algn="ctr">
              <a:spcBef>
                <a:spcPct val="50000"/>
              </a:spcBef>
              <a:defRPr/>
            </a:pPr>
            <a:r>
              <a:rPr lang="en-US" sz="4400" b="1">
                <a:effectLst>
                  <a:outerShdw blurRad="38100" dist="38100" dir="2700000" algn="tl">
                    <a:srgbClr val="C0C0C0"/>
                  </a:outerShdw>
                </a:effectLst>
                <a:latin typeface="Arial" charset="0"/>
              </a:rPr>
              <a:t>4</a:t>
            </a:r>
            <a:endParaRPr lang="en-US" sz="4400">
              <a:effectLst>
                <a:outerShdw blurRad="38100" dist="38100" dir="2700000" algn="tl">
                  <a:srgbClr val="C0C0C0"/>
                </a:outerShdw>
              </a:effectLst>
              <a:latin typeface="Arial" charset="0"/>
            </a:endParaRPr>
          </a:p>
        </p:txBody>
      </p:sp>
      <p:sp>
        <p:nvSpPr>
          <p:cNvPr id="2051" name="Text Box 3"/>
          <p:cNvSpPr txBox="1">
            <a:spLocks noChangeArrowheads="1"/>
          </p:cNvSpPr>
          <p:nvPr/>
        </p:nvSpPr>
        <p:spPr bwMode="auto">
          <a:xfrm>
            <a:off x="2078038" y="165100"/>
            <a:ext cx="2160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4000" b="1">
                <a:effectLst>
                  <a:outerShdw blurRad="38100" dist="38100" dir="2700000" algn="tl">
                    <a:srgbClr val="C0C0C0"/>
                  </a:outerShdw>
                </a:effectLst>
                <a:latin typeface="Arial" charset="0"/>
              </a:rPr>
              <a:t>Chapter</a:t>
            </a:r>
            <a:r>
              <a:rPr lang="en-US" sz="1600" b="1">
                <a:solidFill>
                  <a:srgbClr val="9F0F10"/>
                </a:solidFill>
                <a:effectLst>
                  <a:outerShdw blurRad="38100" dist="38100" dir="2700000" algn="tl">
                    <a:srgbClr val="C0C0C0"/>
                  </a:outerShdw>
                </a:effectLst>
                <a:latin typeface="Arial" charset="0"/>
              </a:rPr>
              <a:t> </a:t>
            </a:r>
          </a:p>
        </p:txBody>
      </p:sp>
      <p:sp>
        <p:nvSpPr>
          <p:cNvPr id="2052" name="Text Box 4"/>
          <p:cNvSpPr txBox="1">
            <a:spLocks noChangeArrowheads="1"/>
          </p:cNvSpPr>
          <p:nvPr/>
        </p:nvSpPr>
        <p:spPr bwMode="auto">
          <a:xfrm>
            <a:off x="1524000" y="2851150"/>
            <a:ext cx="6248400" cy="2124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400" b="1" dirty="0" err="1">
                <a:effectLst>
                  <a:outerShdw blurRad="38100" dist="38100" dir="2700000" algn="tl">
                    <a:srgbClr val="C0C0C0"/>
                  </a:outerShdw>
                </a:effectLst>
                <a:latin typeface="Arial" charset="0"/>
                <a:cs typeface="Times New Roman" pitchFamily="18" charset="0"/>
              </a:rPr>
              <a:t>Isu</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Sosial</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dan</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Etika</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dalam</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Sistem</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Informasi</a:t>
            </a:r>
            <a:endParaRPr lang="en-US" sz="4400" b="1" dirty="0">
              <a:effectLst>
                <a:outerShdw blurRad="38100" dist="38100" dir="2700000" algn="tl">
                  <a:srgbClr val="C0C0C0"/>
                </a:outerShdw>
              </a:effectLst>
              <a:latin typeface="Arial" charset="0"/>
            </a:endParaRPr>
          </a:p>
        </p:txBody>
      </p:sp>
      <p:grpSp>
        <p:nvGrpSpPr>
          <p:cNvPr id="3077" name="Group 12"/>
          <p:cNvGrpSpPr>
            <a:grpSpLocks/>
          </p:cNvGrpSpPr>
          <p:nvPr/>
        </p:nvGrpSpPr>
        <p:grpSpPr bwMode="auto">
          <a:xfrm>
            <a:off x="1676400" y="1905000"/>
            <a:ext cx="5867400" cy="0"/>
            <a:chOff x="768" y="3408"/>
            <a:chExt cx="3696" cy="0"/>
          </a:xfrm>
        </p:grpSpPr>
        <p:sp>
          <p:nvSpPr>
            <p:cNvPr id="3078" name="Line 8"/>
            <p:cNvSpPr>
              <a:spLocks noChangeShapeType="1"/>
            </p:cNvSpPr>
            <p:nvPr/>
          </p:nvSpPr>
          <p:spPr bwMode="auto">
            <a:xfrm>
              <a:off x="768" y="3408"/>
              <a:ext cx="816" cy="0"/>
            </a:xfrm>
            <a:prstGeom prst="line">
              <a:avLst/>
            </a:prstGeom>
            <a:noFill/>
            <a:ln w="127000">
              <a:solidFill>
                <a:srgbClr val="9F0F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9" name="Line 9"/>
            <p:cNvSpPr>
              <a:spLocks noChangeShapeType="1"/>
            </p:cNvSpPr>
            <p:nvPr/>
          </p:nvSpPr>
          <p:spPr bwMode="auto">
            <a:xfrm>
              <a:off x="1728" y="3408"/>
              <a:ext cx="816" cy="0"/>
            </a:xfrm>
            <a:prstGeom prst="line">
              <a:avLst/>
            </a:prstGeom>
            <a:noFill/>
            <a:ln w="1270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 name="Line 10"/>
            <p:cNvSpPr>
              <a:spLocks noChangeShapeType="1"/>
            </p:cNvSpPr>
            <p:nvPr/>
          </p:nvSpPr>
          <p:spPr bwMode="auto">
            <a:xfrm>
              <a:off x="2688" y="3408"/>
              <a:ext cx="816" cy="0"/>
            </a:xfrm>
            <a:prstGeom prst="line">
              <a:avLst/>
            </a:prstGeom>
            <a:noFill/>
            <a:ln w="1270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 name="Line 11"/>
            <p:cNvSpPr>
              <a:spLocks noChangeShapeType="1"/>
            </p:cNvSpPr>
            <p:nvPr/>
          </p:nvSpPr>
          <p:spPr bwMode="auto">
            <a:xfrm>
              <a:off x="3648" y="3408"/>
              <a:ext cx="816" cy="0"/>
            </a:xfrm>
            <a:prstGeom prst="line">
              <a:avLst/>
            </a:prstGeom>
            <a:noFill/>
            <a:ln w="1270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62484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05000" y="10668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The Moral Dimensions of Information Systems</a:t>
            </a:r>
          </a:p>
        </p:txBody>
      </p:sp>
      <p:sp>
        <p:nvSpPr>
          <p:cNvPr id="113667" name="Rectangle 3"/>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sp>
        <p:nvSpPr>
          <p:cNvPr id="113668" name="Rectangle 4"/>
          <p:cNvSpPr>
            <a:spLocks noChangeArrowheads="1"/>
          </p:cNvSpPr>
          <p:nvPr/>
        </p:nvSpPr>
        <p:spPr bwMode="auto">
          <a:xfrm>
            <a:off x="685800" y="16129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b="1">
                <a:solidFill>
                  <a:srgbClr val="9F0F10"/>
                </a:solidFill>
                <a:effectLst>
                  <a:outerShdw blurRad="38100" dist="38100" dir="2700000" algn="tl">
                    <a:srgbClr val="C0C0C0"/>
                  </a:outerShdw>
                </a:effectLst>
                <a:latin typeface="Arial" charset="0"/>
                <a:cs typeface="Times New Roman" pitchFamily="18" charset="0"/>
              </a:rPr>
              <a:t>How Cookies Identify Web Visitors</a:t>
            </a:r>
          </a:p>
        </p:txBody>
      </p:sp>
      <p:sp>
        <p:nvSpPr>
          <p:cNvPr id="12293" name="Text Box 5"/>
          <p:cNvSpPr txBox="1">
            <a:spLocks noChangeArrowheads="1"/>
          </p:cNvSpPr>
          <p:nvPr/>
        </p:nvSpPr>
        <p:spPr bwMode="auto">
          <a:xfrm>
            <a:off x="3905250" y="6096000"/>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t>Figure 4-3</a:t>
            </a:r>
          </a:p>
        </p:txBody>
      </p:sp>
      <p:sp>
        <p:nvSpPr>
          <p:cNvPr id="12294" name="Text Box 6"/>
          <p:cNvSpPr txBox="1">
            <a:spLocks noChangeArrowheads="1"/>
          </p:cNvSpPr>
          <p:nvPr/>
        </p:nvSpPr>
        <p:spPr bwMode="auto">
          <a:xfrm>
            <a:off x="1371600" y="5562600"/>
            <a:ext cx="67056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Cookies are written by a Web site on a visitor’s hard drive. When the visitor returns to that Web site, the Web server requests the ID number from the cookie and uses it to access the data stored by that server on that visitor. The Web site can then use these data to display personalized information. </a:t>
            </a:r>
          </a:p>
        </p:txBody>
      </p:sp>
      <p:pic>
        <p:nvPicPr>
          <p:cNvPr id="12295" name="Picture 7" descr="C:\My Documents\MIS10\Compositing\Chapter-04\Fig-4-3.t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1600" y="2133600"/>
            <a:ext cx="6427788"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9125" y="60960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19125" y="5453063"/>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95313" y="4810126"/>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619125" y="4200526"/>
            <a:ext cx="609600" cy="609600"/>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595313" y="3488531"/>
            <a:ext cx="609600" cy="609600"/>
          </a:xfrm>
          <a:prstGeom prst="rect">
            <a:avLst/>
          </a:prstGeom>
        </p:spPr>
      </p:pic>
      <p:pic>
        <p:nvPicPr>
          <p:cNvPr id="9"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595313" y="2812257"/>
            <a:ext cx="609600" cy="609600"/>
          </a:xfrm>
          <a:prstGeom prst="rect">
            <a:avLst/>
          </a:prstGeom>
        </p:spPr>
      </p:pic>
      <p:pic>
        <p:nvPicPr>
          <p:cNvPr id="16"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619125" y="2118123"/>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352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4355"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6778"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295"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42658"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239" fill="hold"/>
                                        <p:tgtEl>
                                          <p:spTgt spid="16"/>
                                        </p:tgtEl>
                                      </p:cBhvr>
                                    </p:cmd>
                                  </p:childTnLst>
                                </p:cTn>
                              </p:par>
                            </p:childTnLst>
                          </p:cTn>
                        </p:par>
                      </p:childTnLst>
                    </p:cTn>
                  </p:par>
                </p:childTnLst>
              </p:cTn>
              <p:nextCondLst>
                <p:cond evt="onClick" delay="0">
                  <p:tgtEl>
                    <p:spTgt spid="16"/>
                  </p:tgtEl>
                </p:cond>
              </p:nextCondLst>
            </p:seq>
            <p:audio>
              <p:cMediaNode vol="80000">
                <p:cTn id="43"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762000" y="1828800"/>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buFont typeface="Times New Roman" panose="02020603050405020304" pitchFamily="18" charset="0"/>
              <a:buAutoNum type="arabicPeriod"/>
            </a:pPr>
            <a:r>
              <a:rPr lang="en-US" altLang="en-US" b="1">
                <a:cs typeface="Times New Roman" panose="02020603050405020304" pitchFamily="18" charset="0"/>
              </a:rPr>
              <a:t>Hak Informasi: Privasi dan kebebasan di Era Internet</a:t>
            </a:r>
          </a:p>
          <a:p>
            <a:pPr lvl="1" eaLnBrk="1" hangingPunct="1">
              <a:lnSpc>
                <a:spcPct val="80000"/>
              </a:lnSpc>
              <a:spcBef>
                <a:spcPct val="50000"/>
              </a:spcBef>
              <a:buFontTx/>
              <a:buChar char="•"/>
            </a:pPr>
            <a:r>
              <a:rPr lang="en-US" altLang="en-US" sz="2000" b="1">
                <a:cs typeface="Times New Roman" panose="02020603050405020304" pitchFamily="18" charset="0"/>
              </a:rPr>
              <a:t>Instruksi Eropa mengenai perlindungan data</a:t>
            </a:r>
          </a:p>
          <a:p>
            <a:pPr lvl="1" eaLnBrk="1" hangingPunct="1">
              <a:lnSpc>
                <a:spcPct val="80000"/>
              </a:lnSpc>
              <a:spcBef>
                <a:spcPct val="50000"/>
              </a:spcBef>
              <a:buFontTx/>
              <a:buChar char="•"/>
            </a:pPr>
            <a:r>
              <a:rPr lang="en-US" altLang="en-US" sz="2000" b="1">
                <a:cs typeface="Times New Roman" panose="02020603050405020304" pitchFamily="18" charset="0"/>
              </a:rPr>
              <a:t>Tantangan internet terhadap privasi</a:t>
            </a:r>
          </a:p>
          <a:p>
            <a:pPr lvl="1" eaLnBrk="1" hangingPunct="1">
              <a:lnSpc>
                <a:spcPct val="80000"/>
              </a:lnSpc>
              <a:spcBef>
                <a:spcPct val="50000"/>
              </a:spcBef>
              <a:buFontTx/>
              <a:buChar char="•"/>
            </a:pPr>
            <a:r>
              <a:rPr lang="en-US" altLang="en-US" sz="2000" b="1">
                <a:cs typeface="Times New Roman" panose="02020603050405020304" pitchFamily="18" charset="0"/>
              </a:rPr>
              <a:t>Solusi teknis</a:t>
            </a:r>
          </a:p>
        </p:txBody>
      </p:sp>
      <p:sp>
        <p:nvSpPr>
          <p:cNvPr id="8195" name="Text Box 3"/>
          <p:cNvSpPr txBox="1">
            <a:spLocks noChangeArrowheads="1"/>
          </p:cNvSpPr>
          <p:nvPr/>
        </p:nvSpPr>
        <p:spPr bwMode="auto">
          <a:xfrm>
            <a:off x="1905000" y="10668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5 Dimensi Moral dalam Sistem Informasi</a:t>
            </a:r>
          </a:p>
        </p:txBody>
      </p:sp>
      <p:sp>
        <p:nvSpPr>
          <p:cNvPr id="110596"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6248400"/>
            <a:ext cx="609600" cy="609600"/>
          </a:xfrm>
          <a:prstGeom prst="rect">
            <a:avLst/>
          </a:prstGeom>
        </p:spPr>
      </p:pic>
    </p:spTree>
    <p:extLst>
      <p:ext uri="{BB962C8B-B14F-4D97-AF65-F5344CB8AC3E}">
        <p14:creationId xmlns:p14="http://schemas.microsoft.com/office/powerpoint/2010/main" val="33449069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anim calcmode="lin" valueType="num">
                                      <p:cBhvr additive="base">
                                        <p:cTn id="7" dur="500" fill="hold"/>
                                        <p:tgtEl>
                                          <p:spTgt spid="1105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0594">
                                            <p:txEl>
                                              <p:pRg st="1" end="1"/>
                                            </p:txEl>
                                          </p:spTgt>
                                        </p:tgtEl>
                                        <p:attrNameLst>
                                          <p:attrName>style.visibility</p:attrName>
                                        </p:attrNameLst>
                                      </p:cBhvr>
                                      <p:to>
                                        <p:strVal val="visible"/>
                                      </p:to>
                                    </p:set>
                                    <p:anim calcmode="lin" valueType="num">
                                      <p:cBhvr additive="base">
                                        <p:cTn id="11" dur="500" fill="hold"/>
                                        <p:tgtEl>
                                          <p:spTgt spid="11059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594">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0594">
                                            <p:txEl>
                                              <p:pRg st="2" end="2"/>
                                            </p:txEl>
                                          </p:spTgt>
                                        </p:tgtEl>
                                        <p:attrNameLst>
                                          <p:attrName>style.visibility</p:attrName>
                                        </p:attrNameLst>
                                      </p:cBhvr>
                                      <p:to>
                                        <p:strVal val="visible"/>
                                      </p:to>
                                    </p:set>
                                    <p:anim calcmode="lin" valueType="num">
                                      <p:cBhvr additive="base">
                                        <p:cTn id="15" dur="500" fill="hold"/>
                                        <p:tgtEl>
                                          <p:spTgt spid="11059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0594">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10594">
                                            <p:txEl>
                                              <p:pRg st="3" end="3"/>
                                            </p:txEl>
                                          </p:spTgt>
                                        </p:tgtEl>
                                        <p:attrNameLst>
                                          <p:attrName>style.visibility</p:attrName>
                                        </p:attrNameLst>
                                      </p:cBhvr>
                                      <p:to>
                                        <p:strVal val="visible"/>
                                      </p:to>
                                    </p:set>
                                    <p:anim calcmode="lin" valueType="num">
                                      <p:cBhvr additive="base">
                                        <p:cTn id="19" dur="500" fill="hold"/>
                                        <p:tgtEl>
                                          <p:spTgt spid="11059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4">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8465"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110594"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762000" y="1828800"/>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spcBef>
                <a:spcPct val="50000"/>
              </a:spcBef>
              <a:buFont typeface="Times New Roman" panose="02020603050405020304" pitchFamily="18" charset="0"/>
              <a:buAutoNum type="arabicPeriod" startAt="2"/>
            </a:pPr>
            <a:r>
              <a:rPr lang="en-US" altLang="en-US" b="1">
                <a:cs typeface="Times New Roman" panose="02020603050405020304" pitchFamily="18" charset="0"/>
              </a:rPr>
              <a:t>Hak Kekayaan: Kekayaan Intelektual</a:t>
            </a:r>
          </a:p>
          <a:p>
            <a:pPr lvl="1" eaLnBrk="1" hangingPunct="1">
              <a:lnSpc>
                <a:spcPct val="80000"/>
              </a:lnSpc>
              <a:spcBef>
                <a:spcPct val="50000"/>
              </a:spcBef>
              <a:buFontTx/>
              <a:buChar char="•"/>
            </a:pPr>
            <a:r>
              <a:rPr lang="en-US" altLang="en-US" sz="2000" b="1">
                <a:cs typeface="Times New Roman" panose="02020603050405020304" pitchFamily="18" charset="0"/>
              </a:rPr>
              <a:t>Rahasia Dagang</a:t>
            </a:r>
          </a:p>
          <a:p>
            <a:pPr lvl="1" eaLnBrk="1" hangingPunct="1">
              <a:lnSpc>
                <a:spcPct val="80000"/>
              </a:lnSpc>
              <a:spcBef>
                <a:spcPct val="50000"/>
              </a:spcBef>
              <a:buFontTx/>
              <a:buChar char="•"/>
            </a:pPr>
            <a:r>
              <a:rPr lang="en-US" altLang="en-US" sz="2000" b="1">
                <a:cs typeface="Times New Roman" panose="02020603050405020304" pitchFamily="18" charset="0"/>
              </a:rPr>
              <a:t>Hak Cipta</a:t>
            </a:r>
          </a:p>
          <a:p>
            <a:pPr lvl="1" eaLnBrk="1" hangingPunct="1">
              <a:lnSpc>
                <a:spcPct val="80000"/>
              </a:lnSpc>
              <a:spcBef>
                <a:spcPct val="50000"/>
              </a:spcBef>
              <a:buFontTx/>
              <a:buChar char="•"/>
            </a:pPr>
            <a:r>
              <a:rPr lang="en-US" altLang="en-US" sz="2000" b="1">
                <a:cs typeface="Times New Roman" panose="02020603050405020304" pitchFamily="18" charset="0"/>
              </a:rPr>
              <a:t>Paten</a:t>
            </a:r>
          </a:p>
          <a:p>
            <a:pPr lvl="1" eaLnBrk="1" hangingPunct="1">
              <a:lnSpc>
                <a:spcPct val="80000"/>
              </a:lnSpc>
              <a:spcBef>
                <a:spcPct val="50000"/>
              </a:spcBef>
              <a:buFontTx/>
              <a:buChar char="•"/>
            </a:pPr>
            <a:r>
              <a:rPr lang="en-US" altLang="en-US" sz="2000" b="1">
                <a:cs typeface="Times New Roman" panose="02020603050405020304" pitchFamily="18" charset="0"/>
              </a:rPr>
              <a:t>Tantangan bagi hak kekayaan intelektual</a:t>
            </a:r>
          </a:p>
        </p:txBody>
      </p:sp>
      <p:sp>
        <p:nvSpPr>
          <p:cNvPr id="14339" name="Text Box 3"/>
          <p:cNvSpPr txBox="1">
            <a:spLocks noChangeArrowheads="1"/>
          </p:cNvSpPr>
          <p:nvPr/>
        </p:nvSpPr>
        <p:spPr bwMode="auto">
          <a:xfrm>
            <a:off x="1905000" y="10668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5 Dimensi Moral dalam Sistem Informasi</a:t>
            </a:r>
          </a:p>
        </p:txBody>
      </p:sp>
      <p:sp>
        <p:nvSpPr>
          <p:cNvPr id="110596"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62484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anim calcmode="lin" valueType="num">
                                      <p:cBhvr additive="base">
                                        <p:cTn id="7" dur="500" fill="hold"/>
                                        <p:tgtEl>
                                          <p:spTgt spid="1105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0594">
                                            <p:txEl>
                                              <p:pRg st="1" end="1"/>
                                            </p:txEl>
                                          </p:spTgt>
                                        </p:tgtEl>
                                        <p:attrNameLst>
                                          <p:attrName>style.visibility</p:attrName>
                                        </p:attrNameLst>
                                      </p:cBhvr>
                                      <p:to>
                                        <p:strVal val="visible"/>
                                      </p:to>
                                    </p:set>
                                    <p:anim calcmode="lin" valueType="num">
                                      <p:cBhvr additive="base">
                                        <p:cTn id="11" dur="500" fill="hold"/>
                                        <p:tgtEl>
                                          <p:spTgt spid="11059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594">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0594">
                                            <p:txEl>
                                              <p:pRg st="2" end="2"/>
                                            </p:txEl>
                                          </p:spTgt>
                                        </p:tgtEl>
                                        <p:attrNameLst>
                                          <p:attrName>style.visibility</p:attrName>
                                        </p:attrNameLst>
                                      </p:cBhvr>
                                      <p:to>
                                        <p:strVal val="visible"/>
                                      </p:to>
                                    </p:set>
                                    <p:anim calcmode="lin" valueType="num">
                                      <p:cBhvr additive="base">
                                        <p:cTn id="15" dur="500" fill="hold"/>
                                        <p:tgtEl>
                                          <p:spTgt spid="11059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0594">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10594">
                                            <p:txEl>
                                              <p:pRg st="3" end="3"/>
                                            </p:txEl>
                                          </p:spTgt>
                                        </p:tgtEl>
                                        <p:attrNameLst>
                                          <p:attrName>style.visibility</p:attrName>
                                        </p:attrNameLst>
                                      </p:cBhvr>
                                      <p:to>
                                        <p:strVal val="visible"/>
                                      </p:to>
                                    </p:set>
                                    <p:anim calcmode="lin" valueType="num">
                                      <p:cBhvr additive="base">
                                        <p:cTn id="19" dur="500" fill="hold"/>
                                        <p:tgtEl>
                                          <p:spTgt spid="11059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4">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10594">
                                            <p:txEl>
                                              <p:pRg st="4" end="4"/>
                                            </p:txEl>
                                          </p:spTgt>
                                        </p:tgtEl>
                                        <p:attrNameLst>
                                          <p:attrName>style.visibility</p:attrName>
                                        </p:attrNameLst>
                                      </p:cBhvr>
                                      <p:to>
                                        <p:strVal val="visible"/>
                                      </p:to>
                                    </p:set>
                                    <p:anim calcmode="lin" valueType="num">
                                      <p:cBhvr additive="base">
                                        <p:cTn id="23" dur="500" fill="hold"/>
                                        <p:tgtEl>
                                          <p:spTgt spid="11059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059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5870"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1059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1905000" y="10668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dirty="0">
                <a:cs typeface="Times New Roman" panose="02020603050405020304" pitchFamily="18" charset="0"/>
              </a:rPr>
              <a:t>5 </a:t>
            </a:r>
            <a:r>
              <a:rPr lang="en-US" altLang="en-US" sz="1600" b="1" dirty="0" err="1">
                <a:cs typeface="Times New Roman" panose="02020603050405020304" pitchFamily="18" charset="0"/>
              </a:rPr>
              <a:t>Dimensi</a:t>
            </a:r>
            <a:r>
              <a:rPr lang="en-US" altLang="en-US" sz="1600" b="1" dirty="0">
                <a:cs typeface="Times New Roman" panose="02020603050405020304" pitchFamily="18" charset="0"/>
              </a:rPr>
              <a:t> Moral </a:t>
            </a:r>
            <a:r>
              <a:rPr lang="en-US" altLang="en-US" sz="1600" b="1" dirty="0" err="1">
                <a:cs typeface="Times New Roman" panose="02020603050405020304" pitchFamily="18" charset="0"/>
              </a:rPr>
              <a:t>dalam</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Sistem</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Informasi</a:t>
            </a:r>
            <a:endParaRPr lang="en-US" altLang="en-US" sz="1600" b="1" dirty="0">
              <a:cs typeface="Times New Roman" panose="02020603050405020304" pitchFamily="18" charset="0"/>
            </a:endParaRPr>
          </a:p>
        </p:txBody>
      </p:sp>
      <p:sp>
        <p:nvSpPr>
          <p:cNvPr id="110596"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pic>
        <p:nvPicPr>
          <p:cNvPr id="15364" name="Picture 1"/>
          <p:cNvPicPr>
            <a:picLocks noChangeAspect="1"/>
          </p:cNvPicPr>
          <p:nvPr/>
        </p:nvPicPr>
        <p:blipFill>
          <a:blip r:embed="rId4">
            <a:extLst>
              <a:ext uri="{28A0092B-C50C-407E-A947-70E740481C1C}">
                <a14:useLocalDpi xmlns:a14="http://schemas.microsoft.com/office/drawing/2010/main" val="0"/>
              </a:ext>
            </a:extLst>
          </a:blip>
          <a:srcRect l="3146" t="20833" r="11932" b="6250"/>
          <a:stretch>
            <a:fillRect/>
          </a:stretch>
        </p:blipFill>
        <p:spPr bwMode="auto">
          <a:xfrm>
            <a:off x="228600" y="1763713"/>
            <a:ext cx="82296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5737225"/>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762000" y="1828800"/>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buFont typeface="Times New Roman" panose="02020603050405020304" pitchFamily="18" charset="0"/>
              <a:buAutoNum type="arabicPeriod" startAt="3"/>
            </a:pPr>
            <a:r>
              <a:rPr lang="en-US" altLang="en-US" b="1" dirty="0" err="1">
                <a:cs typeface="Times New Roman" panose="02020603050405020304" pitchFamily="18" charset="0"/>
              </a:rPr>
              <a:t>Akuntabilitas</a:t>
            </a:r>
            <a:r>
              <a:rPr lang="en-US" altLang="en-US" b="1" dirty="0">
                <a:cs typeface="Times New Roman" panose="02020603050405020304" pitchFamily="18" charset="0"/>
              </a:rPr>
              <a:t>, </a:t>
            </a:r>
            <a:r>
              <a:rPr lang="en-US" altLang="en-US" b="1" dirty="0" err="1">
                <a:cs typeface="Times New Roman" panose="02020603050405020304" pitchFamily="18" charset="0"/>
              </a:rPr>
              <a:t>Liabilitas</a:t>
            </a:r>
            <a:r>
              <a:rPr lang="en-US" altLang="en-US" b="1" dirty="0">
                <a:cs typeface="Times New Roman" panose="02020603050405020304" pitchFamily="18" charset="0"/>
              </a:rPr>
              <a:t>, </a:t>
            </a:r>
            <a:r>
              <a:rPr lang="en-US" altLang="en-US" b="1" dirty="0" err="1">
                <a:cs typeface="Times New Roman" panose="02020603050405020304" pitchFamily="18" charset="0"/>
              </a:rPr>
              <a:t>dan</a:t>
            </a:r>
            <a:r>
              <a:rPr lang="en-US" altLang="en-US" b="1" dirty="0">
                <a:cs typeface="Times New Roman" panose="02020603050405020304" pitchFamily="18" charset="0"/>
              </a:rPr>
              <a:t> </a:t>
            </a:r>
            <a:r>
              <a:rPr lang="en-US" altLang="en-US" b="1" dirty="0" err="1">
                <a:cs typeface="Times New Roman" panose="02020603050405020304" pitchFamily="18" charset="0"/>
              </a:rPr>
              <a:t>Pengendalian</a:t>
            </a:r>
            <a:endParaRPr lang="en-US" altLang="en-US" b="1" dirty="0">
              <a:cs typeface="Times New Roman" panose="02020603050405020304" pitchFamily="18" charset="0"/>
            </a:endParaRPr>
          </a:p>
          <a:p>
            <a:pPr lvl="1" eaLnBrk="1" hangingPunct="1">
              <a:lnSpc>
                <a:spcPct val="80000"/>
              </a:lnSpc>
              <a:spcBef>
                <a:spcPct val="50000"/>
              </a:spcBef>
              <a:buFontTx/>
              <a:buChar char="•"/>
            </a:pPr>
            <a:r>
              <a:rPr lang="en-US" altLang="en-US" sz="2000" b="1" dirty="0" err="1">
                <a:cs typeface="Times New Roman" panose="02020603050405020304" pitchFamily="18" charset="0"/>
              </a:rPr>
              <a:t>Masalah</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Liabilitas</a:t>
            </a:r>
            <a:r>
              <a:rPr lang="en-US" altLang="en-US" sz="2000" b="1" dirty="0">
                <a:cs typeface="Times New Roman" panose="02020603050405020304" pitchFamily="18" charset="0"/>
              </a:rPr>
              <a:t> yang </a:t>
            </a:r>
            <a:r>
              <a:rPr lang="en-US" altLang="en-US" sz="2000" b="1" dirty="0" err="1">
                <a:cs typeface="Times New Roman" panose="02020603050405020304" pitchFamily="18" charset="0"/>
              </a:rPr>
              <a:t>berkaitan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dengan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komputer</a:t>
            </a:r>
            <a:endParaRPr lang="en-US" altLang="en-US" sz="2000" b="1" dirty="0">
              <a:cs typeface="Times New Roman" panose="02020603050405020304" pitchFamily="18" charset="0"/>
            </a:endParaRPr>
          </a:p>
          <a:p>
            <a:pPr eaLnBrk="1" hangingPunct="1">
              <a:lnSpc>
                <a:spcPct val="120000"/>
              </a:lnSpc>
              <a:spcBef>
                <a:spcPct val="50000"/>
              </a:spcBef>
              <a:buFont typeface="Times New Roman" panose="02020603050405020304" pitchFamily="18" charset="0"/>
              <a:buAutoNum type="arabicPeriod" startAt="4"/>
            </a:pPr>
            <a:r>
              <a:rPr lang="en-US" altLang="en-US" b="1" dirty="0" err="1">
                <a:cs typeface="Times New Roman" panose="02020603050405020304" pitchFamily="18" charset="0"/>
              </a:rPr>
              <a:t>Kualitas</a:t>
            </a:r>
            <a:r>
              <a:rPr lang="en-US" altLang="en-US" b="1" dirty="0">
                <a:cs typeface="Times New Roman" panose="02020603050405020304" pitchFamily="18" charset="0"/>
              </a:rPr>
              <a:t> </a:t>
            </a:r>
            <a:r>
              <a:rPr lang="en-US" altLang="en-US" b="1" dirty="0" err="1">
                <a:cs typeface="Times New Roman" panose="02020603050405020304" pitchFamily="18" charset="0"/>
              </a:rPr>
              <a:t>Sistem</a:t>
            </a:r>
            <a:r>
              <a:rPr lang="en-US" altLang="en-US" b="1" dirty="0">
                <a:cs typeface="Times New Roman" panose="02020603050405020304" pitchFamily="18" charset="0"/>
              </a:rPr>
              <a:t> : </a:t>
            </a:r>
            <a:r>
              <a:rPr lang="en-US" altLang="en-US" b="1" dirty="0" err="1">
                <a:cs typeface="Times New Roman" panose="02020603050405020304" pitchFamily="18" charset="0"/>
              </a:rPr>
              <a:t>Kualitas</a:t>
            </a:r>
            <a:r>
              <a:rPr lang="en-US" altLang="en-US" b="1" dirty="0">
                <a:cs typeface="Times New Roman" panose="02020603050405020304" pitchFamily="18" charset="0"/>
              </a:rPr>
              <a:t> Data </a:t>
            </a:r>
            <a:r>
              <a:rPr lang="en-US" altLang="en-US" b="1" dirty="0" err="1">
                <a:cs typeface="Times New Roman" panose="02020603050405020304" pitchFamily="18" charset="0"/>
              </a:rPr>
              <a:t>dan</a:t>
            </a:r>
            <a:r>
              <a:rPr lang="en-US" altLang="en-US" b="1" dirty="0">
                <a:cs typeface="Times New Roman" panose="02020603050405020304" pitchFamily="18" charset="0"/>
              </a:rPr>
              <a:t> </a:t>
            </a:r>
            <a:r>
              <a:rPr lang="en-US" altLang="en-US" b="1" dirty="0" err="1">
                <a:cs typeface="Times New Roman" panose="02020603050405020304" pitchFamily="18" charset="0"/>
              </a:rPr>
              <a:t>Kesalahan</a:t>
            </a:r>
            <a:r>
              <a:rPr lang="en-US" altLang="en-US" b="1" dirty="0">
                <a:cs typeface="Times New Roman" panose="02020603050405020304" pitchFamily="18" charset="0"/>
              </a:rPr>
              <a:t> </a:t>
            </a:r>
            <a:r>
              <a:rPr lang="en-US" altLang="en-US" b="1" dirty="0" err="1" smtClean="0">
                <a:cs typeface="Times New Roman" panose="02020603050405020304" pitchFamily="18" charset="0"/>
              </a:rPr>
              <a:t>Sistem</a:t>
            </a:r>
            <a:endParaRPr lang="en-US" altLang="en-US" b="1" dirty="0" smtClean="0">
              <a:cs typeface="Times New Roman" panose="02020603050405020304" pitchFamily="18" charset="0"/>
            </a:endParaRPr>
          </a:p>
          <a:p>
            <a:pPr eaLnBrk="1" hangingPunct="1">
              <a:lnSpc>
                <a:spcPct val="120000"/>
              </a:lnSpc>
              <a:spcBef>
                <a:spcPct val="50000"/>
              </a:spcBef>
              <a:buFont typeface="Times New Roman" panose="02020603050405020304" pitchFamily="18" charset="0"/>
              <a:buAutoNum type="arabicPeriod" startAt="4"/>
            </a:pPr>
            <a:r>
              <a:rPr lang="en-US" altLang="en-US" b="1" dirty="0" err="1">
                <a:cs typeface="Times New Roman" panose="02020603050405020304" pitchFamily="18" charset="0"/>
              </a:rPr>
              <a:t>Kualitas</a:t>
            </a:r>
            <a:r>
              <a:rPr lang="en-US" altLang="en-US" b="1" dirty="0">
                <a:cs typeface="Times New Roman" panose="02020603050405020304" pitchFamily="18" charset="0"/>
              </a:rPr>
              <a:t> </a:t>
            </a:r>
            <a:r>
              <a:rPr lang="en-US" altLang="en-US" b="1" dirty="0" err="1">
                <a:cs typeface="Times New Roman" panose="02020603050405020304" pitchFamily="18" charset="0"/>
              </a:rPr>
              <a:t>Hidup</a:t>
            </a:r>
            <a:r>
              <a:rPr lang="en-US" altLang="en-US" b="1" dirty="0">
                <a:cs typeface="Times New Roman" panose="02020603050405020304" pitchFamily="18" charset="0"/>
              </a:rPr>
              <a:t> : </a:t>
            </a:r>
            <a:r>
              <a:rPr lang="en-US" altLang="en-US" b="1" dirty="0" err="1">
                <a:cs typeface="Times New Roman" panose="02020603050405020304" pitchFamily="18" charset="0"/>
              </a:rPr>
              <a:t>Keadilan</a:t>
            </a:r>
            <a:r>
              <a:rPr lang="en-US" altLang="en-US" b="1" dirty="0">
                <a:cs typeface="Times New Roman" panose="02020603050405020304" pitchFamily="18" charset="0"/>
              </a:rPr>
              <a:t>, </a:t>
            </a:r>
            <a:r>
              <a:rPr lang="en-US" altLang="en-US" b="1" dirty="0" err="1">
                <a:cs typeface="Times New Roman" panose="02020603050405020304" pitchFamily="18" charset="0"/>
              </a:rPr>
              <a:t>Akses</a:t>
            </a:r>
            <a:r>
              <a:rPr lang="en-US" altLang="en-US" b="1" dirty="0">
                <a:cs typeface="Times New Roman" panose="02020603050405020304" pitchFamily="18" charset="0"/>
              </a:rPr>
              <a:t> </a:t>
            </a:r>
            <a:r>
              <a:rPr lang="en-US" altLang="en-US" b="1" dirty="0" err="1">
                <a:cs typeface="Times New Roman" panose="02020603050405020304" pitchFamily="18" charset="0"/>
              </a:rPr>
              <a:t>dan</a:t>
            </a:r>
            <a:r>
              <a:rPr lang="en-US" altLang="en-US" b="1" dirty="0">
                <a:cs typeface="Times New Roman" panose="02020603050405020304" pitchFamily="18" charset="0"/>
              </a:rPr>
              <a:t> </a:t>
            </a:r>
            <a:r>
              <a:rPr lang="en-US" altLang="en-US" b="1" dirty="0" err="1">
                <a:cs typeface="Times New Roman" panose="02020603050405020304" pitchFamily="18" charset="0"/>
              </a:rPr>
              <a:t>Batasan</a:t>
            </a:r>
            <a:endParaRPr lang="en-US" altLang="en-US" b="1" dirty="0">
              <a:cs typeface="Times New Roman" panose="02020603050405020304" pitchFamily="18" charset="0"/>
            </a:endParaRPr>
          </a:p>
          <a:p>
            <a:pPr marL="0" indent="0" eaLnBrk="1" hangingPunct="1">
              <a:lnSpc>
                <a:spcPct val="120000"/>
              </a:lnSpc>
              <a:spcBef>
                <a:spcPct val="50000"/>
              </a:spcBef>
            </a:pPr>
            <a:endParaRPr lang="en-US" altLang="en-US" b="1" dirty="0">
              <a:cs typeface="Times New Roman" panose="02020603050405020304" pitchFamily="18" charset="0"/>
            </a:endParaRPr>
          </a:p>
        </p:txBody>
      </p:sp>
      <p:sp>
        <p:nvSpPr>
          <p:cNvPr id="16387" name="Text Box 3"/>
          <p:cNvSpPr txBox="1">
            <a:spLocks noChangeArrowheads="1"/>
          </p:cNvSpPr>
          <p:nvPr/>
        </p:nvSpPr>
        <p:spPr bwMode="auto">
          <a:xfrm>
            <a:off x="1905000" y="10668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dirty="0">
                <a:cs typeface="Times New Roman" panose="02020603050405020304" pitchFamily="18" charset="0"/>
              </a:rPr>
              <a:t>5 </a:t>
            </a:r>
            <a:r>
              <a:rPr lang="en-US" altLang="en-US" sz="1600" b="1" dirty="0" err="1">
                <a:cs typeface="Times New Roman" panose="02020603050405020304" pitchFamily="18" charset="0"/>
              </a:rPr>
              <a:t>Dimensi</a:t>
            </a:r>
            <a:r>
              <a:rPr lang="en-US" altLang="en-US" sz="1600" b="1" dirty="0">
                <a:cs typeface="Times New Roman" panose="02020603050405020304" pitchFamily="18" charset="0"/>
              </a:rPr>
              <a:t> Moral </a:t>
            </a:r>
            <a:r>
              <a:rPr lang="en-US" altLang="en-US" sz="1600" b="1" dirty="0" err="1">
                <a:cs typeface="Times New Roman" panose="02020603050405020304" pitchFamily="18" charset="0"/>
              </a:rPr>
              <a:t>dalam</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Sistem</a:t>
            </a:r>
            <a:r>
              <a:rPr lang="en-US" altLang="en-US" sz="1600" b="1" dirty="0">
                <a:cs typeface="Times New Roman" panose="02020603050405020304" pitchFamily="18" charset="0"/>
              </a:rPr>
              <a:t> </a:t>
            </a:r>
            <a:r>
              <a:rPr lang="en-US" altLang="en-US" sz="1600" b="1" dirty="0" err="1" smtClean="0">
                <a:cs typeface="Times New Roman" panose="02020603050405020304" pitchFamily="18" charset="0"/>
              </a:rPr>
              <a:t>Informasi</a:t>
            </a:r>
            <a:endParaRPr lang="en-US" altLang="en-US" sz="1600" b="1" dirty="0">
              <a:cs typeface="Times New Roman" panose="02020603050405020304" pitchFamily="18" charset="0"/>
            </a:endParaRPr>
          </a:p>
        </p:txBody>
      </p:sp>
      <p:sp>
        <p:nvSpPr>
          <p:cNvPr id="111620"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dirty="0">
                <a:effectLst>
                  <a:outerShdw blurRad="38100" dist="38100" dir="2700000" algn="tl">
                    <a:srgbClr val="C0C0C0"/>
                  </a:outerShdw>
                </a:effectLst>
                <a:latin typeface="Arial" charset="0"/>
              </a:rPr>
              <a:t>Management Information Systems</a:t>
            </a:r>
          </a:p>
          <a:p>
            <a:pPr algn="ctr">
              <a:defRPr/>
            </a:pPr>
            <a:r>
              <a:rPr lang="en-US" sz="1600" b="1" dirty="0">
                <a:effectLst>
                  <a:outerShdw blurRad="38100" dist="38100" dir="2700000" algn="tl">
                    <a:srgbClr val="C0C0C0"/>
                  </a:outerShdw>
                </a:effectLst>
                <a:latin typeface="Arial" charset="0"/>
              </a:rPr>
              <a:t>Chapter 4 Ethical and Social Issues in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000" y="586740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43000" y="5105400"/>
            <a:ext cx="609600" cy="609600"/>
          </a:xfrm>
          <a:prstGeom prst="rect">
            <a:avLst/>
          </a:prstGeom>
        </p:spPr>
      </p:pic>
      <p:pic>
        <p:nvPicPr>
          <p:cNvPr id="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43000" y="4325815"/>
            <a:ext cx="609600" cy="609600"/>
          </a:xfrm>
          <a:prstGeom prst="rect">
            <a:avLst/>
          </a:prstGeom>
        </p:spPr>
      </p:pic>
      <p:pic>
        <p:nvPicPr>
          <p:cNvPr id="4"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43000" y="3640015"/>
            <a:ext cx="609600" cy="609600"/>
          </a:xfrm>
          <a:prstGeom prst="rect">
            <a:avLst/>
          </a:prstGeom>
        </p:spPr>
      </p:pic>
      <p:pic>
        <p:nvPicPr>
          <p:cNvPr id="5"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43000" y="2954215"/>
            <a:ext cx="609600" cy="609600"/>
          </a:xfrm>
          <a:prstGeom prst="rect">
            <a:avLst/>
          </a:prstGeom>
        </p:spPr>
      </p:pic>
      <p:pic>
        <p:nvPicPr>
          <p:cNvPr id="11"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43000" y="2327409"/>
            <a:ext cx="609600" cy="609600"/>
          </a:xfrm>
          <a:prstGeom prst="rect">
            <a:avLst/>
          </a:prstGeom>
        </p:spPr>
      </p:pic>
      <p:pic>
        <p:nvPicPr>
          <p:cNvPr id="12"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43000" y="1527309"/>
            <a:ext cx="609600" cy="609600"/>
          </a:xfrm>
          <a:prstGeom prst="rect">
            <a:avLst/>
          </a:prstGeom>
        </p:spPr>
      </p:pic>
      <p:pic>
        <p:nvPicPr>
          <p:cNvPr id="13"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143000" y="862024"/>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anim calcmode="lin" valueType="num">
                                      <p:cBhvr additive="base">
                                        <p:cTn id="7" dur="500" fill="hold"/>
                                        <p:tgtEl>
                                          <p:spTgt spid="1116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1618">
                                            <p:txEl>
                                              <p:pRg st="1" end="1"/>
                                            </p:txEl>
                                          </p:spTgt>
                                        </p:tgtEl>
                                        <p:attrNameLst>
                                          <p:attrName>style.visibility</p:attrName>
                                        </p:attrNameLst>
                                      </p:cBhvr>
                                      <p:to>
                                        <p:strVal val="visible"/>
                                      </p:to>
                                    </p:set>
                                    <p:anim calcmode="lin" valueType="num">
                                      <p:cBhvr additive="base">
                                        <p:cTn id="11" dur="500" fill="hold"/>
                                        <p:tgtEl>
                                          <p:spTgt spid="11161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161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11618">
                                            <p:txEl>
                                              <p:pRg st="2" end="2"/>
                                            </p:txEl>
                                          </p:spTgt>
                                        </p:tgtEl>
                                        <p:attrNameLst>
                                          <p:attrName>style.visibility</p:attrName>
                                        </p:attrNameLst>
                                      </p:cBhvr>
                                      <p:to>
                                        <p:strVal val="visible"/>
                                      </p:to>
                                    </p:set>
                                    <p:anim calcmode="lin" valueType="num">
                                      <p:cBhvr additive="base">
                                        <p:cTn id="17" dur="500" fill="hold"/>
                                        <p:tgtEl>
                                          <p:spTgt spid="11161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161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11618">
                                            <p:txEl>
                                              <p:pRg st="3" end="3"/>
                                            </p:txEl>
                                          </p:spTgt>
                                        </p:tgtEl>
                                        <p:attrNameLst>
                                          <p:attrName>style.visibility</p:attrName>
                                        </p:attrNameLst>
                                      </p:cBhvr>
                                      <p:to>
                                        <p:strVal val="visible"/>
                                      </p:to>
                                    </p:set>
                                    <p:anim calcmode="lin" valueType="num">
                                      <p:cBhvr additive="base">
                                        <p:cTn id="23" dur="500" fill="hold"/>
                                        <p:tgtEl>
                                          <p:spTgt spid="11161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1618">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2091"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4599" fill="hold"/>
                                        <p:tgtEl>
                                          <p:spTgt spid="6"/>
                                        </p:tgtEl>
                                      </p:cBhvr>
                                    </p:cmd>
                                  </p:childTnLst>
                                </p:cTn>
                              </p:par>
                            </p:childTnLst>
                          </p:cTn>
                        </p:par>
                      </p:childTnLst>
                    </p:cTn>
                  </p:par>
                </p:childTnLst>
              </p:cTn>
              <p:nextCondLst>
                <p:cond evt="onClick" delay="0">
                  <p:tgtEl>
                    <p:spTgt spid="6"/>
                  </p:tgtEl>
                </p:cond>
              </p:nextCondLst>
            </p:seq>
            <p:audio>
              <p:cMediaNode vol="80000">
                <p:cTn id="36" fill="hold" display="0">
                  <p:stCondLst>
                    <p:cond delay="indefinite"/>
                  </p:stCondLst>
                  <p:endCondLst>
                    <p:cond evt="onStopAudio" delay="0">
                      <p:tgtEl>
                        <p:sldTgt/>
                      </p:tgtEl>
                    </p:cond>
                  </p:endCondLst>
                </p:cTn>
                <p:tgtEl>
                  <p:spTgt spid="6"/>
                </p:tgtEl>
              </p:cMediaNode>
            </p:audi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6580"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0574"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39862" fill="hold"/>
                                        <p:tgtEl>
                                          <p:spTgt spid="5"/>
                                        </p:tgtEl>
                                      </p:cBhvr>
                                    </p:cmd>
                                  </p:childTnLst>
                                </p:cTn>
                              </p:par>
                            </p:childTnLst>
                          </p:cTn>
                        </p:par>
                      </p:childTnLst>
                    </p:cTn>
                  </p:par>
                </p:childTnLst>
              </p:cTn>
              <p:nextCondLst>
                <p:cond evt="onClick" delay="0">
                  <p:tgtEl>
                    <p:spTgt spid="5"/>
                  </p:tgtEl>
                </p:cond>
              </p:nextCondLst>
            </p:seq>
            <p:audio>
              <p:cMediaNode vol="80000">
                <p:cTn id="54" fill="hold" display="0">
                  <p:stCondLst>
                    <p:cond delay="indefinite"/>
                  </p:stCondLst>
                  <p:endCondLst>
                    <p:cond evt="onStopAudio" delay="0">
                      <p:tgtEl>
                        <p:sldTgt/>
                      </p:tgtEl>
                    </p:cond>
                  </p:endCondLst>
                </p:cTn>
                <p:tgtEl>
                  <p:spTgt spid="5"/>
                </p:tgtEl>
              </p:cMediaNode>
            </p:audio>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8120" fill="hold"/>
                                        <p:tgtEl>
                                          <p:spTgt spid="11"/>
                                        </p:tgtEl>
                                      </p:cBhvr>
                                    </p:cmd>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39142" fill="hold"/>
                                        <p:tgtEl>
                                          <p:spTgt spid="12"/>
                                        </p:tgtEl>
                                      </p:cBhvr>
                                    </p:cmd>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61201" fill="hold"/>
                                        <p:tgtEl>
                                          <p:spTgt spid="13"/>
                                        </p:tgtEl>
                                      </p:cBhvr>
                                    </p:cmd>
                                  </p:childTnLst>
                                </p:cTn>
                              </p:par>
                            </p:childTnLst>
                          </p:cTn>
                        </p:par>
                      </p:childTnLst>
                    </p:cTn>
                  </p:par>
                </p:childTnLst>
              </p:cTn>
              <p:nextCondLst>
                <p:cond evt="onClick" delay="0">
                  <p:tgtEl>
                    <p:spTgt spid="13"/>
                  </p:tgtEl>
                </p:cond>
              </p:nextCondLst>
            </p:seq>
            <p:audio>
              <p:cMediaNode vol="80000">
                <p:cTn id="70" fill="hold" display="0">
                  <p:stCondLst>
                    <p:cond delay="indefinite"/>
                  </p:stCondLst>
                  <p:endCondLst>
                    <p:cond evt="onStopAudio" delay="0">
                      <p:tgtEl>
                        <p:sldTgt/>
                      </p:tgtEl>
                    </p:cond>
                  </p:endCondLst>
                </p:cTn>
                <p:tgtEl>
                  <p:spTgt spid="11"/>
                </p:tgtEl>
              </p:cMediaNode>
            </p:audio>
            <p:audio>
              <p:cMediaNode vol="80000">
                <p:cTn id="71" fill="hold" display="0">
                  <p:stCondLst>
                    <p:cond delay="indefinite"/>
                  </p:stCondLst>
                  <p:endCondLst>
                    <p:cond evt="onStopAudio" delay="0">
                      <p:tgtEl>
                        <p:sldTgt/>
                      </p:tgtEl>
                    </p:cond>
                  </p:endCondLst>
                </p:cTn>
                <p:tgtEl>
                  <p:spTgt spid="12"/>
                </p:tgtEl>
              </p:cMediaNode>
            </p:audio>
            <p:audio>
              <p:cMediaNode vol="80000">
                <p:cTn id="72" fill="hold" display="0">
                  <p:stCondLst>
                    <p:cond delay="indefinite"/>
                  </p:stCondLst>
                  <p:endCondLst>
                    <p:cond evt="onStopAudio" delay="0">
                      <p:tgtEl>
                        <p:sldTgt/>
                      </p:tgtEl>
                    </p:cond>
                  </p:endCondLst>
                </p:cTn>
                <p:tgtEl>
                  <p:spTgt spid="13"/>
                </p:tgtEl>
              </p:cMediaNode>
            </p:audio>
          </p:childTnLst>
        </p:cTn>
      </p:par>
    </p:tnLst>
    <p:bldLst>
      <p:bldP spid="111618"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3"/>
          <p:cNvSpPr>
            <a:spLocks noGrp="1" noChangeArrowheads="1"/>
          </p:cNvSpPr>
          <p:nvPr>
            <p:ph type="body" idx="1"/>
          </p:nvPr>
        </p:nvSpPr>
        <p:spPr bwMode="auto">
          <a:xfrm>
            <a:off x="685800" y="2286000"/>
            <a:ext cx="7772400" cy="1676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lgn="ctr">
              <a:buNone/>
              <a:defRPr/>
            </a:pPr>
            <a:r>
              <a:rPr lang="en-US" sz="3600" dirty="0" err="1" smtClean="0"/>
              <a:t>Carilah</a:t>
            </a:r>
            <a:r>
              <a:rPr lang="en-US" sz="3600" dirty="0" smtClean="0"/>
              <a:t> 2 </a:t>
            </a:r>
            <a:r>
              <a:rPr lang="en-US" sz="3600" dirty="0" err="1" smtClean="0"/>
              <a:t>perusahaan</a:t>
            </a:r>
            <a:r>
              <a:rPr lang="en-US" sz="3600" dirty="0" smtClean="0"/>
              <a:t> di Indonesia yang </a:t>
            </a:r>
            <a:r>
              <a:rPr lang="en-US" sz="3600" dirty="0" err="1" smtClean="0"/>
              <a:t>melanggar</a:t>
            </a:r>
            <a:r>
              <a:rPr lang="en-US" sz="3600" dirty="0" smtClean="0"/>
              <a:t> </a:t>
            </a:r>
            <a:r>
              <a:rPr lang="en-US" sz="3600" dirty="0" err="1" smtClean="0"/>
              <a:t>privasi</a:t>
            </a:r>
            <a:r>
              <a:rPr lang="en-US" sz="3600" dirty="0" smtClean="0"/>
              <a:t> </a:t>
            </a:r>
            <a:r>
              <a:rPr lang="en-US" sz="3600" dirty="0" err="1" smtClean="0"/>
              <a:t>dalam</a:t>
            </a:r>
            <a:r>
              <a:rPr lang="en-US" sz="3600" dirty="0" smtClean="0"/>
              <a:t> </a:t>
            </a:r>
            <a:r>
              <a:rPr lang="en-US" sz="3600" dirty="0" err="1" smtClean="0"/>
              <a:t>dunia</a:t>
            </a:r>
            <a:r>
              <a:rPr lang="en-US" sz="3600" dirty="0" smtClean="0"/>
              <a:t> internet/TI </a:t>
            </a:r>
            <a:r>
              <a:rPr lang="en-US" sz="3600" dirty="0" err="1" smtClean="0"/>
              <a:t>baik</a:t>
            </a:r>
            <a:r>
              <a:rPr lang="en-US" sz="3600" dirty="0" smtClean="0"/>
              <a:t> yang </a:t>
            </a:r>
            <a:r>
              <a:rPr lang="en-US" sz="3600" dirty="0" err="1" smtClean="0"/>
              <a:t>dilakukan</a:t>
            </a:r>
            <a:r>
              <a:rPr lang="en-US" sz="3600" dirty="0" smtClean="0"/>
              <a:t> </a:t>
            </a:r>
            <a:r>
              <a:rPr lang="en-US" sz="3600" dirty="0" err="1" smtClean="0"/>
              <a:t>oleh</a:t>
            </a:r>
            <a:r>
              <a:rPr lang="en-US" sz="3600" dirty="0" smtClean="0"/>
              <a:t> </a:t>
            </a:r>
            <a:r>
              <a:rPr lang="en-US" sz="3600" dirty="0" err="1" smtClean="0"/>
              <a:t>karyawan</a:t>
            </a:r>
            <a:r>
              <a:rPr lang="en-US" sz="3600" dirty="0" smtClean="0"/>
              <a:t> </a:t>
            </a:r>
            <a:r>
              <a:rPr lang="en-US" sz="3600" dirty="0" err="1" smtClean="0"/>
              <a:t>atau</a:t>
            </a:r>
            <a:r>
              <a:rPr lang="en-US" sz="3600" dirty="0" smtClean="0"/>
              <a:t> manager</a:t>
            </a:r>
          </a:p>
          <a:p>
            <a:pPr marL="0" indent="0" algn="ctr">
              <a:buNone/>
              <a:defRPr/>
            </a:pPr>
            <a:endParaRPr lang="id-ID" sz="3600" dirty="0" smtClean="0"/>
          </a:p>
        </p:txBody>
      </p:sp>
      <p:sp>
        <p:nvSpPr>
          <p:cNvPr id="18435"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dirty="0">
                <a:cs typeface="Times New Roman" panose="02020603050405020304" pitchFamily="18" charset="0"/>
              </a:rPr>
              <a:t>T</a:t>
            </a:r>
            <a:r>
              <a:rPr lang="id-ID" altLang="en-US" sz="1600" b="1" dirty="0">
                <a:cs typeface="Times New Roman" panose="02020603050405020304" pitchFamily="18" charset="0"/>
              </a:rPr>
              <a:t>ugas </a:t>
            </a:r>
            <a:r>
              <a:rPr lang="en-US" altLang="en-US" sz="1600" b="1" dirty="0" err="1" smtClean="0">
                <a:cs typeface="Times New Roman" panose="02020603050405020304" pitchFamily="18" charset="0"/>
              </a:rPr>
              <a:t>Mandiri</a:t>
            </a:r>
            <a:r>
              <a:rPr lang="en-US" altLang="en-US" sz="1600" b="1" dirty="0" smtClean="0">
                <a:cs typeface="Times New Roman" panose="02020603050405020304" pitchFamily="18" charset="0"/>
              </a:rPr>
              <a:t> </a:t>
            </a:r>
            <a:r>
              <a:rPr lang="en-US" altLang="en-US" sz="1600" b="1" dirty="0" smtClean="0">
                <a:cs typeface="Times New Roman" panose="02020603050405020304" pitchFamily="18" charset="0"/>
              </a:rPr>
              <a:t>4</a:t>
            </a:r>
            <a:endParaRPr lang="en-US" altLang="en-US" sz="1600" b="1" dirty="0">
              <a:cs typeface="Times New Roman" panose="02020603050405020304" pitchFamily="18" charset="0"/>
            </a:endParaRPr>
          </a:p>
        </p:txBody>
      </p:sp>
      <p:sp>
        <p:nvSpPr>
          <p:cNvPr id="7"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dirty="0">
                <a:effectLst>
                  <a:outerShdw blurRad="38100" dist="38100" dir="2700000" algn="tl">
                    <a:srgbClr val="C0C0C0"/>
                  </a:outerShdw>
                </a:effectLst>
                <a:latin typeface="Arial" charset="0"/>
              </a:rPr>
              <a:t>Management Information Systems</a:t>
            </a:r>
          </a:p>
          <a:p>
            <a:pPr algn="ctr">
              <a:defRPr/>
            </a:pPr>
            <a:r>
              <a:rPr lang="en-US" sz="1600" b="1" dirty="0">
                <a:effectLst>
                  <a:outerShdw blurRad="38100" dist="38100" dir="2700000" algn="tl">
                    <a:srgbClr val="C0C0C0"/>
                  </a:outerShdw>
                </a:effectLst>
                <a:latin typeface="Arial" charset="0"/>
              </a:rPr>
              <a:t>Chapter 4 Ethical and Social Issues in Information Systems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2484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 y="5638800"/>
            <a:ext cx="609600" cy="609600"/>
          </a:xfrm>
          <a:prstGeom prst="rect">
            <a:avLst/>
          </a:prstGeom>
        </p:spPr>
      </p:pic>
    </p:spTree>
    <p:extLst>
      <p:ext uri="{BB962C8B-B14F-4D97-AF65-F5344CB8AC3E}">
        <p14:creationId xmlns:p14="http://schemas.microsoft.com/office/powerpoint/2010/main" val="334118601"/>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00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2209800" y="1066800"/>
            <a:ext cx="66294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Kegagalan Penilaian Etika oleh Manager Senior</a:t>
            </a:r>
          </a:p>
        </p:txBody>
      </p:sp>
      <p:sp>
        <p:nvSpPr>
          <p:cNvPr id="10246" name="Rectangle 6"/>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buFontTx/>
              <a:buChar char="•"/>
            </a:pPr>
            <a:endParaRPr lang="en-US" altLang="en-US" sz="2000" b="1">
              <a:cs typeface="Times New Roman" panose="02020603050405020304" pitchFamily="18" charset="0"/>
            </a:endParaRPr>
          </a:p>
        </p:txBody>
      </p:sp>
      <p:sp>
        <p:nvSpPr>
          <p:cNvPr id="10254" name="Rectangle 1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graphicFrame>
        <p:nvGraphicFramePr>
          <p:cNvPr id="2" name="Table 1"/>
          <p:cNvGraphicFramePr>
            <a:graphicFrameLocks noGrp="1"/>
          </p:cNvGraphicFramePr>
          <p:nvPr/>
        </p:nvGraphicFramePr>
        <p:xfrm>
          <a:off x="565150" y="2312988"/>
          <a:ext cx="8045450" cy="3773668"/>
        </p:xfrm>
        <a:graphic>
          <a:graphicData uri="http://schemas.openxmlformats.org/drawingml/2006/table">
            <a:tbl>
              <a:tblPr firstRow="1" bandRow="1">
                <a:tableStyleId>{5C22544A-7EE6-4342-B048-85BDC9FD1C3A}</a:tableStyleId>
              </a:tblPr>
              <a:tblGrid>
                <a:gridCol w="540834">
                  <a:extLst>
                    <a:ext uri="{9D8B030D-6E8A-4147-A177-3AD203B41FA5}">
                      <a16:colId xmlns:a16="http://schemas.microsoft.com/office/drawing/2014/main" val="34185612"/>
                    </a:ext>
                  </a:extLst>
                </a:gridCol>
                <a:gridCol w="1995641">
                  <a:extLst>
                    <a:ext uri="{9D8B030D-6E8A-4147-A177-3AD203B41FA5}">
                      <a16:colId xmlns:a16="http://schemas.microsoft.com/office/drawing/2014/main" val="739661610"/>
                    </a:ext>
                  </a:extLst>
                </a:gridCol>
                <a:gridCol w="5508975">
                  <a:extLst>
                    <a:ext uri="{9D8B030D-6E8A-4147-A177-3AD203B41FA5}">
                      <a16:colId xmlns:a16="http://schemas.microsoft.com/office/drawing/2014/main" val="2512491458"/>
                    </a:ext>
                  </a:extLst>
                </a:gridCol>
              </a:tblGrid>
              <a:tr h="370706">
                <a:tc>
                  <a:txBody>
                    <a:bodyPr/>
                    <a:lstStyle/>
                    <a:p>
                      <a:r>
                        <a:rPr lang="en-US" sz="1800" dirty="0" smtClean="0"/>
                        <a:t>No.</a:t>
                      </a:r>
                      <a:endParaRPr lang="en-US" sz="1800" dirty="0"/>
                    </a:p>
                  </a:txBody>
                  <a:tcPr marL="91436" marR="91436" marT="45703" marB="45703">
                    <a:solidFill>
                      <a:srgbClr val="C00000"/>
                    </a:solidFill>
                  </a:tcPr>
                </a:tc>
                <a:tc>
                  <a:txBody>
                    <a:bodyPr/>
                    <a:lstStyle/>
                    <a:p>
                      <a:r>
                        <a:rPr lang="en-US" sz="1800" dirty="0" smtClean="0"/>
                        <a:t>Nama</a:t>
                      </a:r>
                      <a:r>
                        <a:rPr lang="en-US" sz="1800" baseline="0" dirty="0" smtClean="0"/>
                        <a:t> </a:t>
                      </a:r>
                      <a:r>
                        <a:rPr lang="en-US" sz="1800" baseline="0" dirty="0" err="1" smtClean="0"/>
                        <a:t>perusahaan</a:t>
                      </a:r>
                      <a:endParaRPr lang="en-US" sz="1800" dirty="0"/>
                    </a:p>
                  </a:txBody>
                  <a:tcPr marL="91436" marR="91436" marT="45703" marB="45703">
                    <a:solidFill>
                      <a:srgbClr val="C00000"/>
                    </a:solidFill>
                  </a:tcPr>
                </a:tc>
                <a:tc>
                  <a:txBody>
                    <a:bodyPr/>
                    <a:lstStyle/>
                    <a:p>
                      <a:r>
                        <a:rPr lang="en-US" sz="1800" dirty="0" err="1" smtClean="0"/>
                        <a:t>Etika</a:t>
                      </a:r>
                      <a:r>
                        <a:rPr lang="en-US" sz="1800" dirty="0" smtClean="0"/>
                        <a:t> yang </a:t>
                      </a:r>
                      <a:r>
                        <a:rPr lang="en-US" sz="1800" dirty="0" err="1" smtClean="0"/>
                        <a:t>Dilanggar</a:t>
                      </a:r>
                      <a:endParaRPr lang="en-US" sz="1800" dirty="0"/>
                    </a:p>
                  </a:txBody>
                  <a:tcPr marL="91436" marR="91436" marT="45703" marB="45703">
                    <a:solidFill>
                      <a:srgbClr val="C00000"/>
                    </a:solidFill>
                  </a:tcPr>
                </a:tc>
                <a:extLst>
                  <a:ext uri="{0D108BD9-81ED-4DB2-BD59-A6C34878D82A}">
                    <a16:rowId xmlns:a16="http://schemas.microsoft.com/office/drawing/2014/main" val="3551243979"/>
                  </a:ext>
                </a:extLst>
              </a:tr>
              <a:tr h="370706">
                <a:tc>
                  <a:txBody>
                    <a:bodyPr/>
                    <a:lstStyle/>
                    <a:p>
                      <a:r>
                        <a:rPr lang="en-US" sz="1800" dirty="0" smtClean="0"/>
                        <a:t>1.</a:t>
                      </a:r>
                      <a:endParaRPr lang="en-US" sz="1800" dirty="0"/>
                    </a:p>
                  </a:txBody>
                  <a:tcPr marL="91436" marR="91436" marT="45703" marB="45703"/>
                </a:tc>
                <a:tc>
                  <a:txBody>
                    <a:bodyPr/>
                    <a:lstStyle/>
                    <a:p>
                      <a:r>
                        <a:rPr lang="en-US" sz="1800" dirty="0" smtClean="0"/>
                        <a:t>Barclay Bank</a:t>
                      </a:r>
                      <a:endParaRPr lang="en-US" sz="1800" dirty="0"/>
                    </a:p>
                  </a:txBody>
                  <a:tcPr marL="91436" marR="91436" marT="45703" marB="45703"/>
                </a:tc>
                <a:tc>
                  <a:txBody>
                    <a:bodyPr/>
                    <a:lstStyle/>
                    <a:p>
                      <a:r>
                        <a:rPr lang="en-US" sz="1800" dirty="0" err="1" smtClean="0"/>
                        <a:t>Memanipulasi</a:t>
                      </a:r>
                      <a:r>
                        <a:rPr lang="en-US" sz="1800" baseline="0" dirty="0" smtClean="0"/>
                        <a:t> </a:t>
                      </a:r>
                      <a:r>
                        <a:rPr lang="en-US" sz="1800" baseline="0" dirty="0" err="1" smtClean="0"/>
                        <a:t>patokan</a:t>
                      </a:r>
                      <a:r>
                        <a:rPr lang="en-US" sz="1800" baseline="0" dirty="0" smtClean="0"/>
                        <a:t> </a:t>
                      </a:r>
                      <a:r>
                        <a:rPr lang="en-US" sz="1800" baseline="0" dirty="0" err="1" smtClean="0"/>
                        <a:t>tingakt</a:t>
                      </a:r>
                      <a:r>
                        <a:rPr lang="en-US" sz="1800" baseline="0" dirty="0" smtClean="0"/>
                        <a:t> </a:t>
                      </a:r>
                      <a:r>
                        <a:rPr lang="en-US" sz="1800" baseline="0" dirty="0" err="1" smtClean="0"/>
                        <a:t>suku</a:t>
                      </a:r>
                      <a:r>
                        <a:rPr lang="en-US" sz="1800" baseline="0" dirty="0" smtClean="0"/>
                        <a:t> </a:t>
                      </a:r>
                      <a:r>
                        <a:rPr lang="en-US" sz="1800" baseline="0" dirty="0" err="1" smtClean="0"/>
                        <a:t>bunga</a:t>
                      </a:r>
                      <a:endParaRPr lang="en-US" sz="1800" dirty="0"/>
                    </a:p>
                  </a:txBody>
                  <a:tcPr marL="91436" marR="91436" marT="45703" marB="45703"/>
                </a:tc>
                <a:extLst>
                  <a:ext uri="{0D108BD9-81ED-4DB2-BD59-A6C34878D82A}">
                    <a16:rowId xmlns:a16="http://schemas.microsoft.com/office/drawing/2014/main" val="2175959060"/>
                  </a:ext>
                </a:extLst>
              </a:tr>
              <a:tr h="639986">
                <a:tc>
                  <a:txBody>
                    <a:bodyPr/>
                    <a:lstStyle/>
                    <a:p>
                      <a:r>
                        <a:rPr lang="en-US" sz="1800" dirty="0" smtClean="0"/>
                        <a:t>2.</a:t>
                      </a:r>
                      <a:endParaRPr lang="en-US" sz="1800" dirty="0"/>
                    </a:p>
                  </a:txBody>
                  <a:tcPr marL="91436" marR="91436" marT="45703" marB="45703"/>
                </a:tc>
                <a:tc>
                  <a:txBody>
                    <a:bodyPr/>
                    <a:lstStyle/>
                    <a:p>
                      <a:r>
                        <a:rPr lang="en-US" sz="1800" dirty="0" smtClean="0"/>
                        <a:t>Glaxo Smith</a:t>
                      </a:r>
                      <a:r>
                        <a:rPr lang="en-US" sz="1800" baseline="0" dirty="0" smtClean="0"/>
                        <a:t> Kline</a:t>
                      </a:r>
                      <a:endParaRPr lang="en-US" sz="1800" dirty="0"/>
                    </a:p>
                  </a:txBody>
                  <a:tcPr marL="91436" marR="91436" marT="45703" marB="45703"/>
                </a:tc>
                <a:tc>
                  <a:txBody>
                    <a:bodyPr/>
                    <a:lstStyle/>
                    <a:p>
                      <a:r>
                        <a:rPr lang="en-US" sz="1800" dirty="0" err="1" smtClean="0"/>
                        <a:t>Melakukan</a:t>
                      </a:r>
                      <a:r>
                        <a:rPr lang="en-US" sz="1800" dirty="0" smtClean="0"/>
                        <a:t> </a:t>
                      </a:r>
                      <a:r>
                        <a:rPr lang="en-US" sz="1800" dirty="0" err="1" smtClean="0"/>
                        <a:t>tindakan</a:t>
                      </a:r>
                      <a:r>
                        <a:rPr lang="en-US" sz="1800" dirty="0" smtClean="0"/>
                        <a:t> criminal </a:t>
                      </a:r>
                      <a:r>
                        <a:rPr lang="en-US" sz="1800" dirty="0" err="1" smtClean="0"/>
                        <a:t>dan</a:t>
                      </a:r>
                      <a:r>
                        <a:rPr lang="en-US" sz="1800" dirty="0" smtClean="0"/>
                        <a:t> </a:t>
                      </a:r>
                      <a:r>
                        <a:rPr lang="en-US" sz="1800" dirty="0" err="1" smtClean="0"/>
                        <a:t>melanggar</a:t>
                      </a:r>
                      <a:r>
                        <a:rPr lang="en-US" sz="1800" dirty="0" smtClean="0"/>
                        <a:t> hokum </a:t>
                      </a:r>
                      <a:r>
                        <a:rPr lang="en-US" sz="1800" dirty="0" err="1" smtClean="0"/>
                        <a:t>dalam</a:t>
                      </a:r>
                      <a:r>
                        <a:rPr lang="en-US" sz="1800" dirty="0" smtClean="0"/>
                        <a:t> </a:t>
                      </a:r>
                      <a:r>
                        <a:rPr lang="en-US" sz="1800" dirty="0" err="1" smtClean="0"/>
                        <a:t>mempromosikan</a:t>
                      </a:r>
                      <a:r>
                        <a:rPr lang="en-US" sz="1800" dirty="0" smtClean="0"/>
                        <a:t> </a:t>
                      </a:r>
                      <a:r>
                        <a:rPr lang="en-US" sz="1800" dirty="0" err="1" smtClean="0"/>
                        <a:t>resep</a:t>
                      </a:r>
                      <a:r>
                        <a:rPr lang="en-US" sz="1800" dirty="0" smtClean="0"/>
                        <a:t> </a:t>
                      </a:r>
                      <a:r>
                        <a:rPr lang="en-US" sz="1800" dirty="0" err="1" smtClean="0"/>
                        <a:t>obat</a:t>
                      </a:r>
                      <a:r>
                        <a:rPr lang="en-US" sz="1800" dirty="0" smtClean="0"/>
                        <a:t> </a:t>
                      </a:r>
                      <a:r>
                        <a:rPr lang="en-US" sz="1800" dirty="0" err="1" smtClean="0"/>
                        <a:t>tertentu</a:t>
                      </a:r>
                      <a:endParaRPr lang="en-US" sz="1800" dirty="0"/>
                    </a:p>
                  </a:txBody>
                  <a:tcPr marL="91436" marR="91436" marT="45703" marB="45703"/>
                </a:tc>
                <a:extLst>
                  <a:ext uri="{0D108BD9-81ED-4DB2-BD59-A6C34878D82A}">
                    <a16:rowId xmlns:a16="http://schemas.microsoft.com/office/drawing/2014/main" val="1349035569"/>
                  </a:ext>
                </a:extLst>
              </a:tr>
              <a:tr h="370706">
                <a:tc>
                  <a:txBody>
                    <a:bodyPr/>
                    <a:lstStyle/>
                    <a:p>
                      <a:r>
                        <a:rPr lang="en-US" sz="1800" dirty="0" smtClean="0"/>
                        <a:t>3.</a:t>
                      </a:r>
                      <a:endParaRPr lang="en-US" sz="1800" dirty="0"/>
                    </a:p>
                  </a:txBody>
                  <a:tcPr marL="91436" marR="91436" marT="45703" marB="45703"/>
                </a:tc>
                <a:tc>
                  <a:txBody>
                    <a:bodyPr/>
                    <a:lstStyle/>
                    <a:p>
                      <a:r>
                        <a:rPr lang="en-US" sz="1800" dirty="0" smtClean="0"/>
                        <a:t>Walmart</a:t>
                      </a:r>
                      <a:r>
                        <a:rPr lang="en-US" sz="1800" baseline="0" dirty="0" smtClean="0"/>
                        <a:t> </a:t>
                      </a:r>
                      <a:endParaRPr lang="en-US" sz="1800" dirty="0"/>
                    </a:p>
                  </a:txBody>
                  <a:tcPr marL="91436" marR="91436" marT="45703" marB="45703"/>
                </a:tc>
                <a:tc>
                  <a:txBody>
                    <a:bodyPr/>
                    <a:lstStyle/>
                    <a:p>
                      <a:r>
                        <a:rPr lang="en-US" sz="1800" dirty="0" err="1" smtClean="0"/>
                        <a:t>Penyuapan</a:t>
                      </a:r>
                      <a:r>
                        <a:rPr lang="en-US" sz="1800" dirty="0" smtClean="0"/>
                        <a:t> </a:t>
                      </a:r>
                      <a:r>
                        <a:rPr lang="en-US" sz="1800" dirty="0" err="1" smtClean="0"/>
                        <a:t>kepada</a:t>
                      </a:r>
                      <a:r>
                        <a:rPr lang="en-US" sz="1800" dirty="0" smtClean="0"/>
                        <a:t> </a:t>
                      </a:r>
                      <a:r>
                        <a:rPr lang="en-US" sz="1800" dirty="0" err="1" smtClean="0"/>
                        <a:t>sejumlah</a:t>
                      </a:r>
                      <a:r>
                        <a:rPr lang="en-US" sz="1800" dirty="0" smtClean="0"/>
                        <a:t> </a:t>
                      </a:r>
                      <a:r>
                        <a:rPr lang="en-US" sz="1800" dirty="0" err="1" smtClean="0"/>
                        <a:t>pejabat</a:t>
                      </a:r>
                      <a:r>
                        <a:rPr lang="en-US" sz="1800" dirty="0" smtClean="0"/>
                        <a:t> di </a:t>
                      </a:r>
                      <a:r>
                        <a:rPr lang="en-US" sz="1800" dirty="0" err="1" smtClean="0"/>
                        <a:t>meksiko</a:t>
                      </a:r>
                      <a:endParaRPr lang="en-US" sz="1800" dirty="0"/>
                    </a:p>
                  </a:txBody>
                  <a:tcPr marL="91436" marR="91436" marT="45703" marB="45703"/>
                </a:tc>
                <a:extLst>
                  <a:ext uri="{0D108BD9-81ED-4DB2-BD59-A6C34878D82A}">
                    <a16:rowId xmlns:a16="http://schemas.microsoft.com/office/drawing/2014/main" val="3452382978"/>
                  </a:ext>
                </a:extLst>
              </a:tr>
              <a:tr h="639986">
                <a:tc>
                  <a:txBody>
                    <a:bodyPr/>
                    <a:lstStyle/>
                    <a:p>
                      <a:r>
                        <a:rPr lang="en-US" sz="1800" dirty="0" smtClean="0"/>
                        <a:t>4. </a:t>
                      </a:r>
                      <a:endParaRPr lang="en-US" sz="1800" dirty="0"/>
                    </a:p>
                  </a:txBody>
                  <a:tcPr marL="91436" marR="91436" marT="45703" marB="45703"/>
                </a:tc>
                <a:tc>
                  <a:txBody>
                    <a:bodyPr/>
                    <a:lstStyle/>
                    <a:p>
                      <a:r>
                        <a:rPr lang="en-US" sz="1800" dirty="0" smtClean="0"/>
                        <a:t>Siemens</a:t>
                      </a:r>
                      <a:endParaRPr lang="en-US" sz="1800" dirty="0"/>
                    </a:p>
                  </a:txBody>
                  <a:tcPr marL="91436" marR="91436" marT="45703" marB="45703"/>
                </a:tc>
                <a:tc>
                  <a:txBody>
                    <a:bodyPr/>
                    <a:lstStyle/>
                    <a:p>
                      <a:r>
                        <a:rPr lang="en-US" sz="1800" dirty="0" err="1" smtClean="0"/>
                        <a:t>Penyuapan</a:t>
                      </a:r>
                      <a:r>
                        <a:rPr lang="en-US" sz="1800" baseline="0" dirty="0" smtClean="0"/>
                        <a:t> caliber </a:t>
                      </a:r>
                      <a:r>
                        <a:rPr lang="en-US" sz="1800" baseline="0" dirty="0" err="1" smtClean="0"/>
                        <a:t>dunia</a:t>
                      </a:r>
                      <a:r>
                        <a:rPr lang="en-US" sz="1800" baseline="0" dirty="0" smtClean="0"/>
                        <a:t> </a:t>
                      </a:r>
                      <a:r>
                        <a:rPr lang="en-US" sz="1800" baseline="0" dirty="0" err="1" smtClean="0"/>
                        <a:t>untuk</a:t>
                      </a:r>
                      <a:r>
                        <a:rPr lang="en-US" sz="1800" baseline="0" dirty="0" smtClean="0"/>
                        <a:t> </a:t>
                      </a:r>
                      <a:r>
                        <a:rPr lang="en-US" sz="1800" baseline="0" dirty="0" err="1" smtClean="0"/>
                        <a:t>mempengaruhi</a:t>
                      </a:r>
                      <a:r>
                        <a:rPr lang="en-US" sz="1800" baseline="0" dirty="0" smtClean="0"/>
                        <a:t> </a:t>
                      </a:r>
                      <a:r>
                        <a:rPr lang="en-US" sz="1800" baseline="0" dirty="0" err="1" smtClean="0"/>
                        <a:t>calon</a:t>
                      </a:r>
                      <a:r>
                        <a:rPr lang="en-US" sz="1800" baseline="0" dirty="0" smtClean="0"/>
                        <a:t> </a:t>
                      </a:r>
                      <a:r>
                        <a:rPr lang="en-US" sz="1800" baseline="0" dirty="0" err="1" smtClean="0"/>
                        <a:t>pelanggan</a:t>
                      </a:r>
                      <a:r>
                        <a:rPr lang="en-US" sz="1800" baseline="0" dirty="0" smtClean="0"/>
                        <a:t> </a:t>
                      </a:r>
                      <a:r>
                        <a:rPr lang="en-US" sz="1800" baseline="0" dirty="0" err="1" smtClean="0"/>
                        <a:t>dan</a:t>
                      </a:r>
                      <a:r>
                        <a:rPr lang="en-US" sz="1800" baseline="0" dirty="0" smtClean="0"/>
                        <a:t> </a:t>
                      </a:r>
                      <a:r>
                        <a:rPr lang="en-US" sz="1800" baseline="0" dirty="0" err="1" smtClean="0"/>
                        <a:t>pemerintah</a:t>
                      </a:r>
                      <a:endParaRPr lang="en-US" sz="1800" baseline="0" dirty="0" smtClean="0"/>
                    </a:p>
                  </a:txBody>
                  <a:tcPr marL="91436" marR="91436" marT="45703" marB="45703"/>
                </a:tc>
                <a:extLst>
                  <a:ext uri="{0D108BD9-81ED-4DB2-BD59-A6C34878D82A}">
                    <a16:rowId xmlns:a16="http://schemas.microsoft.com/office/drawing/2014/main" val="675197028"/>
                  </a:ext>
                </a:extLst>
              </a:tr>
              <a:tr h="370706">
                <a:tc>
                  <a:txBody>
                    <a:bodyPr/>
                    <a:lstStyle/>
                    <a:p>
                      <a:r>
                        <a:rPr lang="en-US" sz="1800" dirty="0" smtClean="0"/>
                        <a:t>5.</a:t>
                      </a:r>
                      <a:endParaRPr lang="en-US" sz="1800" dirty="0"/>
                    </a:p>
                  </a:txBody>
                  <a:tcPr marL="91436" marR="91436" marT="45703" marB="45703"/>
                </a:tc>
                <a:tc>
                  <a:txBody>
                    <a:bodyPr/>
                    <a:lstStyle/>
                    <a:p>
                      <a:r>
                        <a:rPr lang="en-US" sz="1800" dirty="0" smtClean="0"/>
                        <a:t>IBM</a:t>
                      </a:r>
                      <a:endParaRPr lang="en-US" sz="1800" dirty="0"/>
                    </a:p>
                  </a:txBody>
                  <a:tcPr marL="91436" marR="91436" marT="45703" marB="45703"/>
                </a:tc>
                <a:tc>
                  <a:txBody>
                    <a:bodyPr/>
                    <a:lstStyle/>
                    <a:p>
                      <a:r>
                        <a:rPr lang="en-US" sz="1800" dirty="0" err="1" smtClean="0"/>
                        <a:t>Peyuapan</a:t>
                      </a:r>
                      <a:r>
                        <a:rPr lang="en-US" sz="1800" dirty="0" smtClean="0"/>
                        <a:t> </a:t>
                      </a:r>
                      <a:r>
                        <a:rPr lang="en-US" sz="1800" dirty="0" err="1" smtClean="0"/>
                        <a:t>pejabat</a:t>
                      </a:r>
                      <a:r>
                        <a:rPr lang="en-US" sz="1800" dirty="0" smtClean="0"/>
                        <a:t> </a:t>
                      </a:r>
                      <a:r>
                        <a:rPr lang="en-US" sz="1800" dirty="0" err="1" smtClean="0"/>
                        <a:t>pemerintah</a:t>
                      </a:r>
                      <a:r>
                        <a:rPr lang="en-US" sz="1800" dirty="0" smtClean="0"/>
                        <a:t> </a:t>
                      </a:r>
                      <a:r>
                        <a:rPr lang="en-US" sz="1800" dirty="0" err="1" smtClean="0"/>
                        <a:t>Korsel</a:t>
                      </a:r>
                      <a:r>
                        <a:rPr lang="en-US" sz="1800" dirty="0" smtClean="0"/>
                        <a:t> </a:t>
                      </a:r>
                      <a:r>
                        <a:rPr lang="en-US" sz="1800" dirty="0" err="1" smtClean="0"/>
                        <a:t>dan</a:t>
                      </a:r>
                      <a:r>
                        <a:rPr lang="en-US" sz="1800" dirty="0" smtClean="0"/>
                        <a:t> </a:t>
                      </a:r>
                      <a:r>
                        <a:rPr lang="en-US" sz="1800" dirty="0" err="1" smtClean="0"/>
                        <a:t>Cina</a:t>
                      </a:r>
                      <a:endParaRPr lang="en-US" sz="1800" dirty="0"/>
                    </a:p>
                  </a:txBody>
                  <a:tcPr marL="91436" marR="91436" marT="45703" marB="45703"/>
                </a:tc>
                <a:extLst>
                  <a:ext uri="{0D108BD9-81ED-4DB2-BD59-A6C34878D82A}">
                    <a16:rowId xmlns:a16="http://schemas.microsoft.com/office/drawing/2014/main" val="35238681"/>
                  </a:ext>
                </a:extLst>
              </a:tr>
              <a:tr h="370706">
                <a:tc>
                  <a:txBody>
                    <a:bodyPr/>
                    <a:lstStyle/>
                    <a:p>
                      <a:r>
                        <a:rPr lang="en-US" sz="1800" dirty="0" smtClean="0"/>
                        <a:t>6.</a:t>
                      </a:r>
                      <a:endParaRPr lang="en-US" sz="1800" dirty="0"/>
                    </a:p>
                  </a:txBody>
                  <a:tcPr marL="91436" marR="91436" marT="45703" marB="45703"/>
                </a:tc>
                <a:tc>
                  <a:txBody>
                    <a:bodyPr/>
                    <a:lstStyle/>
                    <a:p>
                      <a:r>
                        <a:rPr lang="en-US" sz="1800" dirty="0" smtClean="0"/>
                        <a:t>Mc Kinsey Co</a:t>
                      </a:r>
                      <a:endParaRPr lang="en-US" sz="1800" dirty="0"/>
                    </a:p>
                  </a:txBody>
                  <a:tcPr marL="91436" marR="91436" marT="45703" marB="45703"/>
                </a:tc>
                <a:tc>
                  <a:txBody>
                    <a:bodyPr/>
                    <a:lstStyle/>
                    <a:p>
                      <a:r>
                        <a:rPr lang="en-US" sz="1800" dirty="0" err="1" smtClean="0"/>
                        <a:t>Membocorkan</a:t>
                      </a:r>
                      <a:r>
                        <a:rPr lang="en-US" sz="1800" baseline="0" dirty="0" smtClean="0"/>
                        <a:t> </a:t>
                      </a:r>
                      <a:r>
                        <a:rPr lang="en-US" sz="1800" baseline="0" dirty="0" err="1" smtClean="0"/>
                        <a:t>informasi</a:t>
                      </a:r>
                      <a:r>
                        <a:rPr lang="en-US" sz="1800" baseline="0" dirty="0" smtClean="0"/>
                        <a:t> internal </a:t>
                      </a:r>
                      <a:r>
                        <a:rPr lang="en-US" sz="1800" baseline="0" dirty="0" err="1" smtClean="0"/>
                        <a:t>perusahaan</a:t>
                      </a:r>
                      <a:endParaRPr lang="en-US" sz="1800" dirty="0"/>
                    </a:p>
                  </a:txBody>
                  <a:tcPr marL="91436" marR="91436" marT="45703" marB="45703"/>
                </a:tc>
                <a:extLst>
                  <a:ext uri="{0D108BD9-81ED-4DB2-BD59-A6C34878D82A}">
                    <a16:rowId xmlns:a16="http://schemas.microsoft.com/office/drawing/2014/main" val="2517098150"/>
                  </a:ext>
                </a:extLst>
              </a:tr>
              <a:tr h="639986">
                <a:tc>
                  <a:txBody>
                    <a:bodyPr/>
                    <a:lstStyle/>
                    <a:p>
                      <a:r>
                        <a:rPr lang="en-US" sz="1800" dirty="0" smtClean="0"/>
                        <a:t>7.</a:t>
                      </a:r>
                      <a:endParaRPr lang="en-US" sz="1800" dirty="0"/>
                    </a:p>
                  </a:txBody>
                  <a:tcPr marL="91436" marR="91436" marT="45703" marB="45703"/>
                </a:tc>
                <a:tc>
                  <a:txBody>
                    <a:bodyPr/>
                    <a:lstStyle/>
                    <a:p>
                      <a:r>
                        <a:rPr lang="en-US" sz="1800" dirty="0" smtClean="0"/>
                        <a:t>Tyson Food</a:t>
                      </a:r>
                      <a:endParaRPr lang="en-US" sz="1800" dirty="0"/>
                    </a:p>
                  </a:txBody>
                  <a:tcPr marL="91436" marR="91436" marT="45703" marB="45703"/>
                </a:tc>
                <a:tc>
                  <a:txBody>
                    <a:bodyPr/>
                    <a:lstStyle/>
                    <a:p>
                      <a:r>
                        <a:rPr lang="en-US" sz="1800" dirty="0" err="1" smtClean="0"/>
                        <a:t>Menyuap</a:t>
                      </a:r>
                      <a:r>
                        <a:rPr lang="en-US" sz="1800" baseline="0" dirty="0" smtClean="0"/>
                        <a:t> para </a:t>
                      </a:r>
                      <a:r>
                        <a:rPr lang="en-US" sz="1800" baseline="0" dirty="0" err="1" smtClean="0"/>
                        <a:t>pejabat</a:t>
                      </a:r>
                      <a:r>
                        <a:rPr lang="en-US" sz="1800" baseline="0" dirty="0" smtClean="0"/>
                        <a:t> </a:t>
                      </a:r>
                      <a:r>
                        <a:rPr lang="en-US" sz="1800" baseline="0" dirty="0" err="1" smtClean="0"/>
                        <a:t>untuk</a:t>
                      </a:r>
                      <a:r>
                        <a:rPr lang="en-US" sz="1800" baseline="0" dirty="0" smtClean="0"/>
                        <a:t> </a:t>
                      </a:r>
                      <a:r>
                        <a:rPr lang="en-US" sz="1800" baseline="0" dirty="0" err="1" smtClean="0"/>
                        <a:t>mengabaikan</a:t>
                      </a:r>
                      <a:r>
                        <a:rPr lang="en-US" sz="1800" baseline="0" dirty="0" smtClean="0"/>
                        <a:t> </a:t>
                      </a:r>
                      <a:r>
                        <a:rPr lang="en-US" sz="1800" baseline="0" dirty="0" err="1" smtClean="0"/>
                        <a:t>pelanggaran</a:t>
                      </a:r>
                      <a:r>
                        <a:rPr lang="en-US" sz="1800" baseline="0" dirty="0" smtClean="0"/>
                        <a:t> </a:t>
                      </a:r>
                      <a:r>
                        <a:rPr lang="en-US" sz="1800" baseline="0" dirty="0" err="1" smtClean="0"/>
                        <a:t>kesehatan</a:t>
                      </a:r>
                      <a:endParaRPr lang="en-US" sz="1800" dirty="0"/>
                    </a:p>
                  </a:txBody>
                  <a:tcPr marL="91436" marR="91436" marT="45703" marB="45703"/>
                </a:tc>
                <a:extLst>
                  <a:ext uri="{0D108BD9-81ED-4DB2-BD59-A6C34878D82A}">
                    <a16:rowId xmlns:a16="http://schemas.microsoft.com/office/drawing/2014/main" val="2427626473"/>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200" y="6278592"/>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5325" y="5489996"/>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884208" y="4880396"/>
            <a:ext cx="609600" cy="609600"/>
          </a:xfrm>
          <a:prstGeom prst="rect">
            <a:avLst/>
          </a:prstGeom>
        </p:spPr>
      </p:pic>
      <p:pic>
        <p:nvPicPr>
          <p:cNvPr id="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884208" y="3965996"/>
            <a:ext cx="609600" cy="609600"/>
          </a:xfrm>
          <a:prstGeom prst="rect">
            <a:avLst/>
          </a:prstGeom>
        </p:spPr>
      </p:pic>
      <p:pic>
        <p:nvPicPr>
          <p:cNvPr id="7"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884208" y="3228079"/>
            <a:ext cx="609600" cy="609600"/>
          </a:xfrm>
          <a:prstGeom prst="rect">
            <a:avLst/>
          </a:prstGeom>
        </p:spPr>
      </p:pic>
      <p:pic>
        <p:nvPicPr>
          <p:cNvPr id="8"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884208" y="2528981"/>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298"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6675"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7041"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0349" fill="hold"/>
                                        <p:tgtEl>
                                          <p:spTgt spid="6"/>
                                        </p:tgtEl>
                                      </p:cBhvr>
                                    </p:cmd>
                                  </p:childTnLst>
                                </p:cTn>
                              </p:par>
                            </p:childTnLst>
                          </p:cTn>
                        </p:par>
                      </p:childTnLst>
                    </p:cTn>
                  </p:par>
                </p:childTnLst>
              </p:cTn>
              <p:nextCondLst>
                <p:cond evt="onClick" delay="0">
                  <p:tgtEl>
                    <p:spTgt spid="6"/>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73541" fill="hold"/>
                                        <p:tgtEl>
                                          <p:spTgt spid="7"/>
                                        </p:tgtEl>
                                      </p:cBhvr>
                                    </p:cmd>
                                  </p:childTnLst>
                                </p:cTn>
                              </p:par>
                            </p:childTnLst>
                          </p:cTn>
                        </p:par>
                      </p:childTnLst>
                    </p:cTn>
                  </p:par>
                </p:childTnLst>
              </p:cTn>
              <p:nextCondLst>
                <p:cond evt="onClick" delay="0">
                  <p:tgtEl>
                    <p:spTgt spid="7"/>
                  </p:tgtEl>
                </p:cond>
              </p:nextCondLst>
            </p:seq>
            <p:audio>
              <p:cMediaNode vol="80000">
                <p:cTn id="38" fill="hold" display="0">
                  <p:stCondLst>
                    <p:cond delay="indefinite"/>
                  </p:stCondLst>
                  <p:endCondLst>
                    <p:cond evt="onStopAudio" delay="0">
                      <p:tgtEl>
                        <p:sldTgt/>
                      </p:tgtEl>
                    </p:cond>
                  </p:endCondLst>
                </p:cTn>
                <p:tgtEl>
                  <p:spTgt spid="7"/>
                </p:tgtEl>
              </p:cMediaNode>
            </p:audio>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47901" fill="hold"/>
                                        <p:tgtEl>
                                          <p:spTgt spid="8"/>
                                        </p:tgtEl>
                                      </p:cBhvr>
                                    </p:cmd>
                                  </p:childTnLst>
                                </p:cTn>
                              </p:par>
                            </p:childTnLst>
                          </p:cTn>
                        </p:par>
                      </p:childTnLst>
                    </p:cTn>
                  </p:par>
                </p:childTnLst>
              </p:cTn>
              <p:nextCondLst>
                <p:cond evt="onClick" delay="0">
                  <p:tgtEl>
                    <p:spTgt spid="8"/>
                  </p:tgtEl>
                </p:cond>
              </p:nextCondLst>
            </p:seq>
            <p:audio>
              <p:cMediaNode vol="80000">
                <p:cTn id="44" fill="hold" display="0">
                  <p:stCondLst>
                    <p:cond delay="indefinite"/>
                  </p:stCondLst>
                  <p:endCondLst>
                    <p:cond evt="onStopAudio" delay="0">
                      <p:tgtEl>
                        <p:sldTgt/>
                      </p:tgtEl>
                    </p:cond>
                  </p:endCondLst>
                </p:cTn>
                <p:tgtEl>
                  <p:spTgt spid="8"/>
                </p:tgtEl>
              </p:cMediaNode>
            </p:audio>
          </p:childTnLst>
        </p:cTn>
      </p:par>
    </p:tnLst>
    <p:bldLst>
      <p:bldP spid="10246"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447800" y="1066800"/>
            <a:ext cx="7391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dirty="0" err="1">
                <a:cs typeface="Times New Roman" panose="02020603050405020304" pitchFamily="18" charset="0"/>
              </a:rPr>
              <a:t>Memahami</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Isu</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Sosial</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dan</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Etika</a:t>
            </a:r>
            <a:r>
              <a:rPr lang="en-US" altLang="en-US" sz="1600" b="1" dirty="0">
                <a:cs typeface="Times New Roman" panose="02020603050405020304" pitchFamily="18" charset="0"/>
              </a:rPr>
              <a:t> yang </a:t>
            </a:r>
            <a:r>
              <a:rPr lang="en-US" altLang="en-US" sz="1600" b="1" dirty="0" err="1">
                <a:cs typeface="Times New Roman" panose="02020603050405020304" pitchFamily="18" charset="0"/>
              </a:rPr>
              <a:t>Berkaitan</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dengan</a:t>
            </a:r>
            <a:r>
              <a:rPr lang="en-US" altLang="en-US" sz="1600" b="1" dirty="0">
                <a:cs typeface="Times New Roman" panose="02020603050405020304" pitchFamily="18" charset="0"/>
              </a:rPr>
              <a:t> </a:t>
            </a:r>
            <a:r>
              <a:rPr lang="en-US" altLang="en-US" sz="1600" b="1" dirty="0" err="1" smtClean="0">
                <a:cs typeface="Times New Roman" panose="02020603050405020304" pitchFamily="18" charset="0"/>
              </a:rPr>
              <a:t>Sistem</a:t>
            </a:r>
            <a:r>
              <a:rPr lang="en-US" altLang="en-US" sz="1600" b="1" dirty="0" smtClean="0">
                <a:cs typeface="Times New Roman" panose="02020603050405020304" pitchFamily="18" charset="0"/>
              </a:rPr>
              <a:t> </a:t>
            </a:r>
            <a:r>
              <a:rPr lang="en-US" altLang="en-US" sz="1600" b="1" dirty="0" err="1" smtClean="0">
                <a:cs typeface="Times New Roman" panose="02020603050405020304" pitchFamily="18" charset="0"/>
              </a:rPr>
              <a:t>Informasi</a:t>
            </a:r>
            <a:endParaRPr lang="en-US" altLang="en-US" sz="1600" b="1" dirty="0">
              <a:cs typeface="Times New Roman" panose="02020603050405020304" pitchFamily="18" charset="0"/>
            </a:endParaRPr>
          </a:p>
        </p:txBody>
      </p:sp>
      <p:sp>
        <p:nvSpPr>
          <p:cNvPr id="10246" name="Rectangle 6"/>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buFontTx/>
              <a:buChar char="•"/>
            </a:pPr>
            <a:r>
              <a:rPr lang="en-US" altLang="en-US" b="1" dirty="0">
                <a:cs typeface="Times New Roman" panose="02020603050405020304" pitchFamily="18" charset="0"/>
              </a:rPr>
              <a:t>Model </a:t>
            </a:r>
            <a:r>
              <a:rPr lang="en-US" altLang="en-US" b="1" dirty="0" err="1">
                <a:cs typeface="Times New Roman" panose="02020603050405020304" pitchFamily="18" charset="0"/>
              </a:rPr>
              <a:t>Pemikiran</a:t>
            </a:r>
            <a:r>
              <a:rPr lang="en-US" altLang="en-US" b="1" dirty="0">
                <a:cs typeface="Times New Roman" panose="02020603050405020304" pitchFamily="18" charset="0"/>
              </a:rPr>
              <a:t> </a:t>
            </a:r>
            <a:r>
              <a:rPr lang="en-US" altLang="en-US" b="1" dirty="0" err="1">
                <a:cs typeface="Times New Roman" panose="02020603050405020304" pitchFamily="18" charset="0"/>
              </a:rPr>
              <a:t>tentang</a:t>
            </a:r>
            <a:r>
              <a:rPr lang="en-US" altLang="en-US" b="1" dirty="0">
                <a:cs typeface="Times New Roman" panose="02020603050405020304" pitchFamily="18" charset="0"/>
              </a:rPr>
              <a:t> </a:t>
            </a:r>
            <a:r>
              <a:rPr lang="en-US" altLang="en-US" b="1" dirty="0" err="1">
                <a:cs typeface="Times New Roman" panose="02020603050405020304" pitchFamily="18" charset="0"/>
              </a:rPr>
              <a:t>Isu</a:t>
            </a:r>
            <a:r>
              <a:rPr lang="en-US" altLang="en-US" b="1" dirty="0">
                <a:cs typeface="Times New Roman" panose="02020603050405020304" pitchFamily="18" charset="0"/>
              </a:rPr>
              <a:t> </a:t>
            </a:r>
            <a:r>
              <a:rPr lang="en-US" altLang="en-US" b="1" dirty="0" err="1" smtClean="0">
                <a:cs typeface="Times New Roman" panose="02020603050405020304" pitchFamily="18" charset="0"/>
              </a:rPr>
              <a:t>Etika</a:t>
            </a:r>
            <a:r>
              <a:rPr lang="en-US" altLang="en-US" b="1" dirty="0">
                <a:cs typeface="Times New Roman" panose="02020603050405020304" pitchFamily="18" charset="0"/>
              </a:rPr>
              <a:t>, </a:t>
            </a:r>
            <a:r>
              <a:rPr lang="en-US" altLang="en-US" b="1" dirty="0" err="1">
                <a:cs typeface="Times New Roman" panose="02020603050405020304" pitchFamily="18" charset="0"/>
              </a:rPr>
              <a:t>Sosial</a:t>
            </a:r>
            <a:r>
              <a:rPr lang="en-US" altLang="en-US" b="1" dirty="0">
                <a:cs typeface="Times New Roman" panose="02020603050405020304" pitchFamily="18" charset="0"/>
              </a:rPr>
              <a:t> </a:t>
            </a:r>
            <a:r>
              <a:rPr lang="en-US" altLang="en-US" b="1" dirty="0" err="1">
                <a:cs typeface="Times New Roman" panose="02020603050405020304" pitchFamily="18" charset="0"/>
              </a:rPr>
              <a:t>dan</a:t>
            </a:r>
            <a:r>
              <a:rPr lang="en-US" altLang="en-US" b="1" dirty="0">
                <a:cs typeface="Times New Roman" panose="02020603050405020304" pitchFamily="18" charset="0"/>
              </a:rPr>
              <a:t> </a:t>
            </a:r>
            <a:r>
              <a:rPr lang="en-US" altLang="en-US" b="1" dirty="0" err="1">
                <a:cs typeface="Times New Roman" panose="02020603050405020304" pitchFamily="18" charset="0"/>
              </a:rPr>
              <a:t>Politik</a:t>
            </a:r>
            <a:endParaRPr lang="en-US" altLang="en-US" b="1" dirty="0"/>
          </a:p>
          <a:p>
            <a:pPr eaLnBrk="1" hangingPunct="1">
              <a:lnSpc>
                <a:spcPct val="110000"/>
              </a:lnSpc>
              <a:spcBef>
                <a:spcPct val="50000"/>
              </a:spcBef>
              <a:buFontTx/>
              <a:buChar char="•"/>
            </a:pPr>
            <a:r>
              <a:rPr lang="en-US" altLang="en-US" b="1" dirty="0">
                <a:cs typeface="Times New Roman" panose="02020603050405020304" pitchFamily="18" charset="0"/>
              </a:rPr>
              <a:t>Lima </a:t>
            </a:r>
            <a:r>
              <a:rPr lang="en-US" altLang="en-US" b="1" dirty="0" err="1">
                <a:cs typeface="Times New Roman" panose="02020603050405020304" pitchFamily="18" charset="0"/>
              </a:rPr>
              <a:t>Dimensi</a:t>
            </a:r>
            <a:r>
              <a:rPr lang="en-US" altLang="en-US" b="1" dirty="0">
                <a:cs typeface="Times New Roman" panose="02020603050405020304" pitchFamily="18" charset="0"/>
              </a:rPr>
              <a:t> Moral di Era </a:t>
            </a:r>
            <a:r>
              <a:rPr lang="en-US" altLang="en-US" b="1" dirty="0" err="1">
                <a:cs typeface="Times New Roman" panose="02020603050405020304" pitchFamily="18" charset="0"/>
              </a:rPr>
              <a:t>Informasi</a:t>
            </a:r>
            <a:endParaRPr lang="en-US" altLang="en-US" b="1" dirty="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a:cs typeface="Times New Roman" panose="02020603050405020304" pitchFamily="18" charset="0"/>
              </a:rPr>
              <a:t>Hak</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dan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Kewajiban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Informasi</a:t>
            </a:r>
            <a:endParaRPr lang="en-US" altLang="en-US" sz="2000" b="1" dirty="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a:cs typeface="Times New Roman" panose="02020603050405020304" pitchFamily="18" charset="0"/>
              </a:rPr>
              <a:t>Hak</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dan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kewajiban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terkait</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kepemilikan</a:t>
            </a:r>
            <a:endParaRPr lang="en-US" altLang="en-US" sz="2000" b="1" dirty="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a:cs typeface="Times New Roman" panose="02020603050405020304" pitchFamily="18" charset="0"/>
              </a:rPr>
              <a:t>Akuntabilitas</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dan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Pengendalian</a:t>
            </a:r>
            <a:endParaRPr lang="en-US" altLang="en-US" sz="2000" b="1" dirty="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a:cs typeface="Times New Roman" panose="02020603050405020304" pitchFamily="18" charset="0"/>
              </a:rPr>
              <a:t>Kualitas</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Sistem</a:t>
            </a:r>
            <a:endParaRPr lang="en-US" altLang="en-US" sz="2000" b="1" dirty="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a:cs typeface="Times New Roman" panose="02020603050405020304" pitchFamily="18" charset="0"/>
              </a:rPr>
              <a:t>Kualitas</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Hidup</a:t>
            </a:r>
            <a:endParaRPr lang="en-US" altLang="en-US" sz="2000" b="1" dirty="0">
              <a:cs typeface="Times New Roman" panose="02020603050405020304" pitchFamily="18" charset="0"/>
            </a:endParaRPr>
          </a:p>
        </p:txBody>
      </p:sp>
      <p:sp>
        <p:nvSpPr>
          <p:cNvPr id="10254" name="Rectangle 1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 y="62484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6320" y="545592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1" end="1"/>
                                            </p:txEl>
                                          </p:spTgt>
                                        </p:tgtEl>
                                        <p:attrNameLst>
                                          <p:attrName>style.visibility</p:attrName>
                                        </p:attrNameLst>
                                      </p:cBhvr>
                                      <p:to>
                                        <p:strVal val="visible"/>
                                      </p:to>
                                    </p:set>
                                    <p:anim calcmode="lin" valueType="num">
                                      <p:cBhvr additive="base">
                                        <p:cTn id="13" dur="500" fill="hold"/>
                                        <p:tgtEl>
                                          <p:spTgt spid="1024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0246">
                                            <p:txEl>
                                              <p:pRg st="2" end="2"/>
                                            </p:txEl>
                                          </p:spTgt>
                                        </p:tgtEl>
                                        <p:attrNameLst>
                                          <p:attrName>style.visibility</p:attrName>
                                        </p:attrNameLst>
                                      </p:cBhvr>
                                      <p:to>
                                        <p:strVal val="visible"/>
                                      </p:to>
                                    </p:set>
                                    <p:anim calcmode="lin" valueType="num">
                                      <p:cBhvr additive="base">
                                        <p:cTn id="17"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6">
                                            <p:txEl>
                                              <p:pRg st="2" end="2"/>
                                            </p:txEl>
                                          </p:spTgt>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246">
                                            <p:txEl>
                                              <p:pRg st="3" end="3"/>
                                            </p:txEl>
                                          </p:spTgt>
                                        </p:tgtEl>
                                        <p:attrNameLst>
                                          <p:attrName>style.visibility</p:attrName>
                                        </p:attrNameLst>
                                      </p:cBhvr>
                                      <p:to>
                                        <p:strVal val="visible"/>
                                      </p:to>
                                    </p:set>
                                    <p:anim calcmode="lin" valueType="num">
                                      <p:cBhvr additive="base">
                                        <p:cTn id="21" dur="500" fill="hold"/>
                                        <p:tgtEl>
                                          <p:spTgt spid="1024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246">
                                            <p:txEl>
                                              <p:pRg st="3" end="3"/>
                                            </p:txEl>
                                          </p:spTgt>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0246">
                                            <p:txEl>
                                              <p:pRg st="4" end="4"/>
                                            </p:txEl>
                                          </p:spTgt>
                                        </p:tgtEl>
                                        <p:attrNameLst>
                                          <p:attrName>style.visibility</p:attrName>
                                        </p:attrNameLst>
                                      </p:cBhvr>
                                      <p:to>
                                        <p:strVal val="visible"/>
                                      </p:to>
                                    </p:set>
                                    <p:anim calcmode="lin" valueType="num">
                                      <p:cBhvr additive="base">
                                        <p:cTn id="25" dur="500" fill="hold"/>
                                        <p:tgtEl>
                                          <p:spTgt spid="1024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6">
                                            <p:txEl>
                                              <p:pRg st="4" end="4"/>
                                            </p:txEl>
                                          </p:spTgt>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0246">
                                            <p:txEl>
                                              <p:pRg st="5" end="5"/>
                                            </p:txEl>
                                          </p:spTgt>
                                        </p:tgtEl>
                                        <p:attrNameLst>
                                          <p:attrName>style.visibility</p:attrName>
                                        </p:attrNameLst>
                                      </p:cBhvr>
                                      <p:to>
                                        <p:strVal val="visible"/>
                                      </p:to>
                                    </p:set>
                                    <p:anim calcmode="lin" valueType="num">
                                      <p:cBhvr additive="base">
                                        <p:cTn id="29" dur="500" fill="hold"/>
                                        <p:tgtEl>
                                          <p:spTgt spid="1024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246">
                                            <p:txEl>
                                              <p:pRg st="5" end="5"/>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0246">
                                            <p:txEl>
                                              <p:pRg st="6" end="6"/>
                                            </p:txEl>
                                          </p:spTgt>
                                        </p:tgtEl>
                                        <p:attrNameLst>
                                          <p:attrName>style.visibility</p:attrName>
                                        </p:attrNameLst>
                                      </p:cBhvr>
                                      <p:to>
                                        <p:strVal val="visible"/>
                                      </p:to>
                                    </p:set>
                                    <p:anim calcmode="lin" valueType="num">
                                      <p:cBhvr additive="base">
                                        <p:cTn id="33" dur="500" fill="hold"/>
                                        <p:tgtEl>
                                          <p:spTgt spid="1024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246">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84696"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1770" fill="hold"/>
                                        <p:tgtEl>
                                          <p:spTgt spid="3"/>
                                        </p:tgtEl>
                                      </p:cBhvr>
                                    </p:cmd>
                                  </p:childTnLst>
                                </p:cTn>
                              </p:par>
                            </p:childTnLst>
                          </p:cTn>
                        </p:par>
                      </p:childTnLst>
                    </p:cTn>
                  </p:par>
                </p:childTnLst>
              </p:cTn>
              <p:nextCondLst>
                <p:cond evt="onClick" delay="0">
                  <p:tgtEl>
                    <p:spTgt spid="3"/>
                  </p:tgtEl>
                </p:cond>
              </p:nextCondLst>
            </p:seq>
            <p:audio>
              <p:cMediaNode vol="80000">
                <p:cTn id="46" fill="hold" display="0">
                  <p:stCondLst>
                    <p:cond delay="indefinite"/>
                  </p:stCondLst>
                  <p:endCondLst>
                    <p:cond evt="onStopAudio" delay="0">
                      <p:tgtEl>
                        <p:sldTgt/>
                      </p:tgtEl>
                    </p:cond>
                  </p:endCondLst>
                </p:cTn>
                <p:tgtEl>
                  <p:spTgt spid="3"/>
                </p:tgtEl>
              </p:cMediaNode>
            </p:audio>
          </p:childTnLst>
        </p:cTn>
      </p:par>
    </p:tnLst>
    <p:bldLst>
      <p:bldP spid="10246"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85800" y="1612900"/>
            <a:ext cx="7772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b="1" dirty="0" err="1">
                <a:solidFill>
                  <a:srgbClr val="9F0F10"/>
                </a:solidFill>
                <a:effectLst>
                  <a:outerShdw blurRad="38100" dist="38100" dir="2700000" algn="tl">
                    <a:srgbClr val="C0C0C0"/>
                  </a:outerShdw>
                </a:effectLst>
                <a:latin typeface="Arial" charset="0"/>
                <a:cs typeface="Times New Roman" pitchFamily="18" charset="0"/>
              </a:rPr>
              <a:t>Hubungan</a:t>
            </a:r>
            <a:r>
              <a:rPr lang="en-US" b="1" dirty="0">
                <a:solidFill>
                  <a:srgbClr val="9F0F10"/>
                </a:solidFill>
                <a:effectLst>
                  <a:outerShdw blurRad="38100" dist="38100" dir="2700000" algn="tl">
                    <a:srgbClr val="C0C0C0"/>
                  </a:outerShdw>
                </a:effectLst>
                <a:latin typeface="Arial" charset="0"/>
                <a:cs typeface="Times New Roman" pitchFamily="18" charset="0"/>
              </a:rPr>
              <a:t> Antara </a:t>
            </a:r>
            <a:r>
              <a:rPr lang="en-US" b="1" dirty="0" err="1">
                <a:solidFill>
                  <a:srgbClr val="9F0F10"/>
                </a:solidFill>
                <a:effectLst>
                  <a:outerShdw blurRad="38100" dist="38100" dir="2700000" algn="tl">
                    <a:srgbClr val="C0C0C0"/>
                  </a:outerShdw>
                </a:effectLst>
                <a:latin typeface="Arial" charset="0"/>
                <a:cs typeface="Times New Roman" pitchFamily="18" charset="0"/>
              </a:rPr>
              <a:t>Isu</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Etika</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Sosial</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dan</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Politik</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dalam</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Masyarakat</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Informasi</a:t>
            </a:r>
            <a:endParaRPr lang="en-US" b="1" dirty="0">
              <a:solidFill>
                <a:srgbClr val="9F0F10"/>
              </a:solidFill>
              <a:effectLst>
                <a:outerShdw blurRad="38100" dist="38100" dir="2700000" algn="tl">
                  <a:srgbClr val="C0C0C0"/>
                </a:outerShdw>
              </a:effectLst>
              <a:latin typeface="Arial" charset="0"/>
              <a:cs typeface="Times New Roman" pitchFamily="18" charset="0"/>
            </a:endParaRPr>
          </a:p>
        </p:txBody>
      </p:sp>
      <p:sp>
        <p:nvSpPr>
          <p:cNvPr id="7171" name="Text Box 3"/>
          <p:cNvSpPr txBox="1">
            <a:spLocks noChangeArrowheads="1"/>
          </p:cNvSpPr>
          <p:nvPr/>
        </p:nvSpPr>
        <p:spPr bwMode="auto">
          <a:xfrm>
            <a:off x="3905250" y="6096000"/>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t>Figure 4-1</a:t>
            </a:r>
          </a:p>
        </p:txBody>
      </p:sp>
      <p:sp>
        <p:nvSpPr>
          <p:cNvPr id="7172" name="Text Box 4"/>
          <p:cNvSpPr txBox="1">
            <a:spLocks noChangeArrowheads="1"/>
          </p:cNvSpPr>
          <p:nvPr/>
        </p:nvSpPr>
        <p:spPr bwMode="auto">
          <a:xfrm>
            <a:off x="0" y="5410200"/>
            <a:ext cx="3429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Pengenalan TI baru memeiliki dampak seperti gelombang, menimbulkan isu etika, sosial dan politis baru yang harus ditangani di tingkat individu, sosial dan politik. Isu ini memiliki 5 dimensi moral : hak dan kewajiban informasi, hak dan kewajiban kepemilikan, kualitas sistem, kualitas hidup, serta akuntabilitas dan pengendalian</a:t>
            </a:r>
          </a:p>
        </p:txBody>
      </p:sp>
      <p:sp>
        <p:nvSpPr>
          <p:cNvPr id="100363" name="Rectangle 11"/>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sp>
        <p:nvSpPr>
          <p:cNvPr id="7174" name="Text Box 12"/>
          <p:cNvSpPr txBox="1">
            <a:spLocks noChangeArrowheads="1"/>
          </p:cNvSpPr>
          <p:nvPr/>
        </p:nvSpPr>
        <p:spPr bwMode="auto">
          <a:xfrm>
            <a:off x="2209800" y="1066800"/>
            <a:ext cx="6172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Understanding Ethical and Social Issues Related to Systems</a:t>
            </a:r>
          </a:p>
        </p:txBody>
      </p:sp>
      <p:pic>
        <p:nvPicPr>
          <p:cNvPr id="7175" name="Picture 13" descr="C:\My Documents\MIS10\Compositing\Chapter-04\Fig-4-1.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2590800"/>
            <a:ext cx="440372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725" y="6279356"/>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6615" y="5599113"/>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2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26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447800" y="1066800"/>
            <a:ext cx="7391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dirty="0" err="1">
                <a:cs typeface="Times New Roman" panose="02020603050405020304" pitchFamily="18" charset="0"/>
              </a:rPr>
              <a:t>Memahami</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Isu</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Sosial</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dan</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Etika</a:t>
            </a:r>
            <a:r>
              <a:rPr lang="en-US" altLang="en-US" sz="1600" b="1" dirty="0">
                <a:cs typeface="Times New Roman" panose="02020603050405020304" pitchFamily="18" charset="0"/>
              </a:rPr>
              <a:t> yang </a:t>
            </a:r>
            <a:r>
              <a:rPr lang="en-US" altLang="en-US" sz="1600" b="1" dirty="0" err="1">
                <a:cs typeface="Times New Roman" panose="02020603050405020304" pitchFamily="18" charset="0"/>
              </a:rPr>
              <a:t>Berkaitan</a:t>
            </a:r>
            <a:r>
              <a:rPr lang="en-US" altLang="en-US" sz="1600" b="1" dirty="0">
                <a:cs typeface="Times New Roman" panose="02020603050405020304" pitchFamily="18" charset="0"/>
              </a:rPr>
              <a:t> </a:t>
            </a:r>
            <a:r>
              <a:rPr lang="en-US" altLang="en-US" sz="1600" b="1" dirty="0" err="1">
                <a:cs typeface="Times New Roman" panose="02020603050405020304" pitchFamily="18" charset="0"/>
              </a:rPr>
              <a:t>dengan</a:t>
            </a:r>
            <a:r>
              <a:rPr lang="en-US" altLang="en-US" sz="1600" b="1" dirty="0">
                <a:cs typeface="Times New Roman" panose="02020603050405020304" pitchFamily="18" charset="0"/>
              </a:rPr>
              <a:t> </a:t>
            </a:r>
            <a:r>
              <a:rPr lang="en-US" altLang="en-US" sz="1600" b="1" dirty="0" err="1" smtClean="0">
                <a:cs typeface="Times New Roman" panose="02020603050405020304" pitchFamily="18" charset="0"/>
              </a:rPr>
              <a:t>Sistem</a:t>
            </a:r>
            <a:r>
              <a:rPr lang="en-US" altLang="en-US" sz="1600" b="1" dirty="0" smtClean="0">
                <a:cs typeface="Times New Roman" panose="02020603050405020304" pitchFamily="18" charset="0"/>
              </a:rPr>
              <a:t> </a:t>
            </a:r>
            <a:r>
              <a:rPr lang="en-US" altLang="en-US" sz="1600" b="1" dirty="0" err="1" smtClean="0">
                <a:cs typeface="Times New Roman" panose="02020603050405020304" pitchFamily="18" charset="0"/>
              </a:rPr>
              <a:t>Informasi</a:t>
            </a:r>
            <a:endParaRPr lang="en-US" altLang="en-US" sz="1600" b="1" dirty="0">
              <a:cs typeface="Times New Roman" panose="02020603050405020304" pitchFamily="18" charset="0"/>
            </a:endParaRPr>
          </a:p>
        </p:txBody>
      </p:sp>
      <p:sp>
        <p:nvSpPr>
          <p:cNvPr id="10246" name="Rectangle 6"/>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buFontTx/>
              <a:buChar char="•"/>
            </a:pPr>
            <a:r>
              <a:rPr lang="en-US" altLang="en-US" b="1" dirty="0">
                <a:cs typeface="Times New Roman" panose="02020603050405020304" pitchFamily="18" charset="0"/>
              </a:rPr>
              <a:t>Model </a:t>
            </a:r>
            <a:r>
              <a:rPr lang="en-US" altLang="en-US" b="1" dirty="0" err="1">
                <a:cs typeface="Times New Roman" panose="02020603050405020304" pitchFamily="18" charset="0"/>
              </a:rPr>
              <a:t>Pemikiran</a:t>
            </a:r>
            <a:r>
              <a:rPr lang="en-US" altLang="en-US" b="1" dirty="0">
                <a:cs typeface="Times New Roman" panose="02020603050405020304" pitchFamily="18" charset="0"/>
              </a:rPr>
              <a:t> </a:t>
            </a:r>
            <a:r>
              <a:rPr lang="en-US" altLang="en-US" b="1" dirty="0" err="1">
                <a:cs typeface="Times New Roman" panose="02020603050405020304" pitchFamily="18" charset="0"/>
              </a:rPr>
              <a:t>tentang</a:t>
            </a:r>
            <a:r>
              <a:rPr lang="en-US" altLang="en-US" b="1" dirty="0">
                <a:cs typeface="Times New Roman" panose="02020603050405020304" pitchFamily="18" charset="0"/>
              </a:rPr>
              <a:t> </a:t>
            </a:r>
            <a:r>
              <a:rPr lang="en-US" altLang="en-US" b="1" dirty="0" err="1">
                <a:cs typeface="Times New Roman" panose="02020603050405020304" pitchFamily="18" charset="0"/>
              </a:rPr>
              <a:t>Isu</a:t>
            </a:r>
            <a:r>
              <a:rPr lang="en-US" altLang="en-US" b="1" dirty="0">
                <a:cs typeface="Times New Roman" panose="02020603050405020304" pitchFamily="18" charset="0"/>
              </a:rPr>
              <a:t> </a:t>
            </a:r>
            <a:r>
              <a:rPr lang="en-US" altLang="en-US" b="1" dirty="0" err="1" smtClean="0">
                <a:cs typeface="Times New Roman" panose="02020603050405020304" pitchFamily="18" charset="0"/>
              </a:rPr>
              <a:t>Etika</a:t>
            </a:r>
            <a:r>
              <a:rPr lang="en-US" altLang="en-US" b="1" dirty="0">
                <a:cs typeface="Times New Roman" panose="02020603050405020304" pitchFamily="18" charset="0"/>
              </a:rPr>
              <a:t>, </a:t>
            </a:r>
            <a:r>
              <a:rPr lang="en-US" altLang="en-US" b="1" dirty="0" err="1">
                <a:cs typeface="Times New Roman" panose="02020603050405020304" pitchFamily="18" charset="0"/>
              </a:rPr>
              <a:t>Sosial</a:t>
            </a:r>
            <a:r>
              <a:rPr lang="en-US" altLang="en-US" b="1" dirty="0">
                <a:cs typeface="Times New Roman" panose="02020603050405020304" pitchFamily="18" charset="0"/>
              </a:rPr>
              <a:t> </a:t>
            </a:r>
            <a:r>
              <a:rPr lang="en-US" altLang="en-US" b="1" dirty="0" err="1">
                <a:cs typeface="Times New Roman" panose="02020603050405020304" pitchFamily="18" charset="0"/>
              </a:rPr>
              <a:t>dan</a:t>
            </a:r>
            <a:r>
              <a:rPr lang="en-US" altLang="en-US" b="1" dirty="0">
                <a:cs typeface="Times New Roman" panose="02020603050405020304" pitchFamily="18" charset="0"/>
              </a:rPr>
              <a:t> </a:t>
            </a:r>
            <a:r>
              <a:rPr lang="en-US" altLang="en-US" b="1" dirty="0" err="1">
                <a:cs typeface="Times New Roman" panose="02020603050405020304" pitchFamily="18" charset="0"/>
              </a:rPr>
              <a:t>Politik</a:t>
            </a:r>
            <a:endParaRPr lang="en-US" altLang="en-US" b="1" dirty="0"/>
          </a:p>
          <a:p>
            <a:pPr eaLnBrk="1" hangingPunct="1">
              <a:lnSpc>
                <a:spcPct val="110000"/>
              </a:lnSpc>
              <a:spcBef>
                <a:spcPct val="50000"/>
              </a:spcBef>
              <a:buFontTx/>
              <a:buChar char="•"/>
            </a:pPr>
            <a:r>
              <a:rPr lang="en-US" altLang="en-US" b="1" dirty="0">
                <a:cs typeface="Times New Roman" panose="02020603050405020304" pitchFamily="18" charset="0"/>
              </a:rPr>
              <a:t>Lima </a:t>
            </a:r>
            <a:r>
              <a:rPr lang="en-US" altLang="en-US" b="1" dirty="0" err="1">
                <a:cs typeface="Times New Roman" panose="02020603050405020304" pitchFamily="18" charset="0"/>
              </a:rPr>
              <a:t>Dimensi</a:t>
            </a:r>
            <a:r>
              <a:rPr lang="en-US" altLang="en-US" b="1" dirty="0">
                <a:cs typeface="Times New Roman" panose="02020603050405020304" pitchFamily="18" charset="0"/>
              </a:rPr>
              <a:t> Moral di Era </a:t>
            </a:r>
            <a:r>
              <a:rPr lang="en-US" altLang="en-US" b="1" dirty="0" err="1">
                <a:cs typeface="Times New Roman" panose="02020603050405020304" pitchFamily="18" charset="0"/>
              </a:rPr>
              <a:t>Informasi</a:t>
            </a:r>
            <a:endParaRPr lang="en-US" altLang="en-US" b="1" dirty="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a:cs typeface="Times New Roman" panose="02020603050405020304" pitchFamily="18" charset="0"/>
              </a:rPr>
              <a:t>Hak</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dan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Kewajiban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Informasi</a:t>
            </a:r>
            <a:endParaRPr lang="en-US" altLang="en-US" sz="2000" b="1" dirty="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a:cs typeface="Times New Roman" panose="02020603050405020304" pitchFamily="18" charset="0"/>
              </a:rPr>
              <a:t>Hak</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dan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kewajiban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terkait</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kepemilikan</a:t>
            </a:r>
            <a:endParaRPr lang="en-US" altLang="en-US" sz="2000" b="1" dirty="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smtClean="0">
                <a:cs typeface="Times New Roman" panose="02020603050405020304" pitchFamily="18" charset="0"/>
              </a:rPr>
              <a:t>Kualitas</a:t>
            </a:r>
            <a:r>
              <a:rPr lang="en-US" altLang="en-US" sz="2000" b="1" dirty="0" smtClean="0">
                <a:cs typeface="Times New Roman" panose="02020603050405020304" pitchFamily="18" charset="0"/>
              </a:rPr>
              <a:t> </a:t>
            </a:r>
            <a:r>
              <a:rPr lang="en-US" altLang="en-US" sz="2000" b="1" dirty="0" err="1">
                <a:cs typeface="Times New Roman" panose="02020603050405020304" pitchFamily="18" charset="0"/>
              </a:rPr>
              <a:t>Sistem</a:t>
            </a:r>
            <a:endParaRPr lang="en-US" altLang="en-US" sz="2000" b="1" dirty="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a:cs typeface="Times New Roman" panose="02020603050405020304" pitchFamily="18" charset="0"/>
              </a:rPr>
              <a:t>Kualitas</a:t>
            </a:r>
            <a:r>
              <a:rPr lang="en-US" altLang="en-US" sz="2000" b="1" dirty="0">
                <a:cs typeface="Times New Roman" panose="02020603050405020304" pitchFamily="18" charset="0"/>
              </a:rPr>
              <a:t> </a:t>
            </a:r>
            <a:r>
              <a:rPr lang="en-US" altLang="en-US" sz="2000" b="1" dirty="0" err="1" smtClean="0">
                <a:cs typeface="Times New Roman" panose="02020603050405020304" pitchFamily="18" charset="0"/>
              </a:rPr>
              <a:t>Hidup</a:t>
            </a:r>
            <a:endParaRPr lang="en-US" altLang="en-US" sz="2000" b="1" dirty="0" smtClean="0">
              <a:cs typeface="Times New Roman" panose="02020603050405020304" pitchFamily="18" charset="0"/>
            </a:endParaRPr>
          </a:p>
          <a:p>
            <a:pPr lvl="1" eaLnBrk="1" hangingPunct="1">
              <a:lnSpc>
                <a:spcPct val="70000"/>
              </a:lnSpc>
              <a:spcBef>
                <a:spcPct val="50000"/>
              </a:spcBef>
              <a:buFont typeface="Times New Roman" panose="02020603050405020304" pitchFamily="18" charset="0"/>
              <a:buAutoNum type="arabicPeriod"/>
            </a:pPr>
            <a:r>
              <a:rPr lang="en-US" altLang="en-US" sz="2000" b="1" dirty="0" err="1">
                <a:cs typeface="Times New Roman" panose="02020603050405020304" pitchFamily="18" charset="0"/>
              </a:rPr>
              <a:t>Akuntabilitas</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dan</a:t>
            </a:r>
            <a:r>
              <a:rPr lang="en-US" altLang="en-US" sz="2000" b="1" dirty="0">
                <a:cs typeface="Times New Roman" panose="02020603050405020304" pitchFamily="18" charset="0"/>
              </a:rPr>
              <a:t> </a:t>
            </a:r>
            <a:r>
              <a:rPr lang="en-US" altLang="en-US" sz="2000" b="1" dirty="0" err="1">
                <a:cs typeface="Times New Roman" panose="02020603050405020304" pitchFamily="18" charset="0"/>
              </a:rPr>
              <a:t>Pengendalian</a:t>
            </a:r>
            <a:endParaRPr lang="en-US" altLang="en-US" sz="2000" b="1" dirty="0">
              <a:cs typeface="Times New Roman" panose="02020603050405020304" pitchFamily="18" charset="0"/>
            </a:endParaRPr>
          </a:p>
          <a:p>
            <a:pPr marL="457200" lvl="1" indent="0" eaLnBrk="1" hangingPunct="1">
              <a:lnSpc>
                <a:spcPct val="70000"/>
              </a:lnSpc>
              <a:spcBef>
                <a:spcPct val="50000"/>
              </a:spcBef>
            </a:pPr>
            <a:endParaRPr lang="en-US" altLang="en-US" sz="2000" b="1" dirty="0">
              <a:cs typeface="Times New Roman" panose="02020603050405020304" pitchFamily="18" charset="0"/>
            </a:endParaRPr>
          </a:p>
        </p:txBody>
      </p:sp>
      <p:sp>
        <p:nvSpPr>
          <p:cNvPr id="10254" name="Rectangle 1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5791200"/>
            <a:ext cx="609600" cy="609600"/>
          </a:xfrm>
          <a:prstGeom prst="rect">
            <a:avLst/>
          </a:prstGeom>
        </p:spPr>
      </p:pic>
    </p:spTree>
    <p:extLst>
      <p:ext uri="{BB962C8B-B14F-4D97-AF65-F5344CB8AC3E}">
        <p14:creationId xmlns:p14="http://schemas.microsoft.com/office/powerpoint/2010/main" val="8437558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1" end="1"/>
                                            </p:txEl>
                                          </p:spTgt>
                                        </p:tgtEl>
                                        <p:attrNameLst>
                                          <p:attrName>style.visibility</p:attrName>
                                        </p:attrNameLst>
                                      </p:cBhvr>
                                      <p:to>
                                        <p:strVal val="visible"/>
                                      </p:to>
                                    </p:set>
                                    <p:anim calcmode="lin" valueType="num">
                                      <p:cBhvr additive="base">
                                        <p:cTn id="13" dur="500" fill="hold"/>
                                        <p:tgtEl>
                                          <p:spTgt spid="1024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0246">
                                            <p:txEl>
                                              <p:pRg st="2" end="2"/>
                                            </p:txEl>
                                          </p:spTgt>
                                        </p:tgtEl>
                                        <p:attrNameLst>
                                          <p:attrName>style.visibility</p:attrName>
                                        </p:attrNameLst>
                                      </p:cBhvr>
                                      <p:to>
                                        <p:strVal val="visible"/>
                                      </p:to>
                                    </p:set>
                                    <p:anim calcmode="lin" valueType="num">
                                      <p:cBhvr additive="base">
                                        <p:cTn id="17"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6">
                                            <p:txEl>
                                              <p:pRg st="2" end="2"/>
                                            </p:txEl>
                                          </p:spTgt>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246">
                                            <p:txEl>
                                              <p:pRg st="3" end="3"/>
                                            </p:txEl>
                                          </p:spTgt>
                                        </p:tgtEl>
                                        <p:attrNameLst>
                                          <p:attrName>style.visibility</p:attrName>
                                        </p:attrNameLst>
                                      </p:cBhvr>
                                      <p:to>
                                        <p:strVal val="visible"/>
                                      </p:to>
                                    </p:set>
                                    <p:anim calcmode="lin" valueType="num">
                                      <p:cBhvr additive="base">
                                        <p:cTn id="21" dur="500" fill="hold"/>
                                        <p:tgtEl>
                                          <p:spTgt spid="1024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246">
                                            <p:txEl>
                                              <p:pRg st="3" end="3"/>
                                            </p:txEl>
                                          </p:spTgt>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0246">
                                            <p:txEl>
                                              <p:pRg st="4" end="4"/>
                                            </p:txEl>
                                          </p:spTgt>
                                        </p:tgtEl>
                                        <p:attrNameLst>
                                          <p:attrName>style.visibility</p:attrName>
                                        </p:attrNameLst>
                                      </p:cBhvr>
                                      <p:to>
                                        <p:strVal val="visible"/>
                                      </p:to>
                                    </p:set>
                                    <p:anim calcmode="lin" valueType="num">
                                      <p:cBhvr additive="base">
                                        <p:cTn id="25" dur="500" fill="hold"/>
                                        <p:tgtEl>
                                          <p:spTgt spid="1024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6">
                                            <p:txEl>
                                              <p:pRg st="4" end="4"/>
                                            </p:txEl>
                                          </p:spTgt>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0246">
                                            <p:txEl>
                                              <p:pRg st="5" end="5"/>
                                            </p:txEl>
                                          </p:spTgt>
                                        </p:tgtEl>
                                        <p:attrNameLst>
                                          <p:attrName>style.visibility</p:attrName>
                                        </p:attrNameLst>
                                      </p:cBhvr>
                                      <p:to>
                                        <p:strVal val="visible"/>
                                      </p:to>
                                    </p:set>
                                    <p:anim calcmode="lin" valueType="num">
                                      <p:cBhvr additive="base">
                                        <p:cTn id="29" dur="500" fill="hold"/>
                                        <p:tgtEl>
                                          <p:spTgt spid="1024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246">
                                            <p:txEl>
                                              <p:pRg st="5" end="5"/>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0246">
                                            <p:txEl>
                                              <p:pRg st="6" end="6"/>
                                            </p:txEl>
                                          </p:spTgt>
                                        </p:tgtEl>
                                        <p:attrNameLst>
                                          <p:attrName>style.visibility</p:attrName>
                                        </p:attrNameLst>
                                      </p:cBhvr>
                                      <p:to>
                                        <p:strVal val="visible"/>
                                      </p:to>
                                    </p:set>
                                    <p:anim calcmode="lin" valueType="num">
                                      <p:cBhvr additive="base">
                                        <p:cTn id="33" dur="500" fill="hold"/>
                                        <p:tgtEl>
                                          <p:spTgt spid="1024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246">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37142" fill="hold"/>
                                        <p:tgtEl>
                                          <p:spTgt spid="7"/>
                                        </p:tgtEl>
                                      </p:cBhvr>
                                    </p:cmd>
                                  </p:childTnLst>
                                </p:cTn>
                              </p:par>
                            </p:childTnLst>
                          </p:cTn>
                        </p:par>
                      </p:childTnLst>
                    </p:cTn>
                  </p:par>
                </p:childTnLst>
              </p:cTn>
              <p:nextCondLst>
                <p:cond evt="onClick" delay="0">
                  <p:tgtEl>
                    <p:spTgt spid="7"/>
                  </p:tgtEl>
                </p:cond>
              </p:nextCondLst>
            </p:seq>
            <p:audio>
              <p:cMediaNode vol="80000">
                <p:cTn id="40" fill="hold" display="0">
                  <p:stCondLst>
                    <p:cond delay="indefinite"/>
                  </p:stCondLst>
                  <p:endCondLst>
                    <p:cond evt="onStopAudio" delay="0">
                      <p:tgtEl>
                        <p:sldTgt/>
                      </p:tgtEl>
                    </p:cond>
                  </p:endCondLst>
                </p:cTn>
                <p:tgtEl>
                  <p:spTgt spid="7"/>
                </p:tgtEl>
              </p:cMediaNode>
            </p:audio>
          </p:childTnLst>
        </p:cTn>
      </p:par>
    </p:tnLst>
    <p:bldLst>
      <p:bldP spid="1024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762000" y="1828800"/>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buFont typeface="Times New Roman" panose="02020603050405020304" pitchFamily="18" charset="0"/>
              <a:buAutoNum type="arabicPeriod"/>
            </a:pPr>
            <a:r>
              <a:rPr lang="en-US" altLang="en-US" b="1">
                <a:cs typeface="Times New Roman" panose="02020603050405020304" pitchFamily="18" charset="0"/>
              </a:rPr>
              <a:t>Hak Informasi: Privasi dan kebebasan di Era Internet</a:t>
            </a:r>
          </a:p>
          <a:p>
            <a:pPr lvl="1" eaLnBrk="1" hangingPunct="1">
              <a:lnSpc>
                <a:spcPct val="80000"/>
              </a:lnSpc>
              <a:spcBef>
                <a:spcPct val="50000"/>
              </a:spcBef>
              <a:buFontTx/>
              <a:buChar char="•"/>
            </a:pPr>
            <a:r>
              <a:rPr lang="en-US" altLang="en-US" sz="2000" b="1">
                <a:cs typeface="Times New Roman" panose="02020603050405020304" pitchFamily="18" charset="0"/>
              </a:rPr>
              <a:t>Instruksi Eropa mengenai perlindungan data</a:t>
            </a:r>
          </a:p>
          <a:p>
            <a:pPr lvl="1" eaLnBrk="1" hangingPunct="1">
              <a:lnSpc>
                <a:spcPct val="80000"/>
              </a:lnSpc>
              <a:spcBef>
                <a:spcPct val="50000"/>
              </a:spcBef>
              <a:buFontTx/>
              <a:buChar char="•"/>
            </a:pPr>
            <a:r>
              <a:rPr lang="en-US" altLang="en-US" sz="2000" b="1">
                <a:cs typeface="Times New Roman" panose="02020603050405020304" pitchFamily="18" charset="0"/>
              </a:rPr>
              <a:t>Tantangan internet terhadap privasi</a:t>
            </a:r>
          </a:p>
          <a:p>
            <a:pPr lvl="1" eaLnBrk="1" hangingPunct="1">
              <a:lnSpc>
                <a:spcPct val="80000"/>
              </a:lnSpc>
              <a:spcBef>
                <a:spcPct val="50000"/>
              </a:spcBef>
              <a:buFontTx/>
              <a:buChar char="•"/>
            </a:pPr>
            <a:r>
              <a:rPr lang="en-US" altLang="en-US" sz="2000" b="1">
                <a:cs typeface="Times New Roman" panose="02020603050405020304" pitchFamily="18" charset="0"/>
              </a:rPr>
              <a:t>Solusi teknis</a:t>
            </a:r>
          </a:p>
        </p:txBody>
      </p:sp>
      <p:sp>
        <p:nvSpPr>
          <p:cNvPr id="8195" name="Text Box 3"/>
          <p:cNvSpPr txBox="1">
            <a:spLocks noChangeArrowheads="1"/>
          </p:cNvSpPr>
          <p:nvPr/>
        </p:nvSpPr>
        <p:spPr bwMode="auto">
          <a:xfrm>
            <a:off x="1905000" y="10668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5 Dimensi Moral dalam Sistem Informasi</a:t>
            </a:r>
          </a:p>
        </p:txBody>
      </p:sp>
      <p:sp>
        <p:nvSpPr>
          <p:cNvPr id="110596"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 y="6276109"/>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 y="5666509"/>
            <a:ext cx="609600" cy="609600"/>
          </a:xfrm>
          <a:prstGeom prst="rect">
            <a:avLst/>
          </a:prstGeom>
        </p:spPr>
      </p:pic>
    </p:spTree>
    <p:extLst>
      <p:ext uri="{BB962C8B-B14F-4D97-AF65-F5344CB8AC3E}">
        <p14:creationId xmlns:p14="http://schemas.microsoft.com/office/powerpoint/2010/main" val="4476215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anim calcmode="lin" valueType="num">
                                      <p:cBhvr additive="base">
                                        <p:cTn id="7" dur="500" fill="hold"/>
                                        <p:tgtEl>
                                          <p:spTgt spid="1105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0594">
                                            <p:txEl>
                                              <p:pRg st="1" end="1"/>
                                            </p:txEl>
                                          </p:spTgt>
                                        </p:tgtEl>
                                        <p:attrNameLst>
                                          <p:attrName>style.visibility</p:attrName>
                                        </p:attrNameLst>
                                      </p:cBhvr>
                                      <p:to>
                                        <p:strVal val="visible"/>
                                      </p:to>
                                    </p:set>
                                    <p:anim calcmode="lin" valueType="num">
                                      <p:cBhvr additive="base">
                                        <p:cTn id="11" dur="500" fill="hold"/>
                                        <p:tgtEl>
                                          <p:spTgt spid="11059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594">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0594">
                                            <p:txEl>
                                              <p:pRg st="2" end="2"/>
                                            </p:txEl>
                                          </p:spTgt>
                                        </p:tgtEl>
                                        <p:attrNameLst>
                                          <p:attrName>style.visibility</p:attrName>
                                        </p:attrNameLst>
                                      </p:cBhvr>
                                      <p:to>
                                        <p:strVal val="visible"/>
                                      </p:to>
                                    </p:set>
                                    <p:anim calcmode="lin" valueType="num">
                                      <p:cBhvr additive="base">
                                        <p:cTn id="15" dur="500" fill="hold"/>
                                        <p:tgtEl>
                                          <p:spTgt spid="11059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0594">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10594">
                                            <p:txEl>
                                              <p:pRg st="3" end="3"/>
                                            </p:txEl>
                                          </p:spTgt>
                                        </p:tgtEl>
                                        <p:attrNameLst>
                                          <p:attrName>style.visibility</p:attrName>
                                        </p:attrNameLst>
                                      </p:cBhvr>
                                      <p:to>
                                        <p:strVal val="visible"/>
                                      </p:to>
                                    </p:set>
                                    <p:anim calcmode="lin" valueType="num">
                                      <p:cBhvr additive="base">
                                        <p:cTn id="19" dur="500" fill="hold"/>
                                        <p:tgtEl>
                                          <p:spTgt spid="11059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4">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829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097"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110594"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762000" y="1828800"/>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buFont typeface="Times New Roman" panose="02020603050405020304" pitchFamily="18" charset="0"/>
              <a:buAutoNum type="arabicPeriod"/>
            </a:pPr>
            <a:endParaRPr lang="en-US" altLang="en-US" sz="2000" b="1">
              <a:cs typeface="Times New Roman" panose="02020603050405020304" pitchFamily="18" charset="0"/>
            </a:endParaRPr>
          </a:p>
        </p:txBody>
      </p:sp>
      <p:sp>
        <p:nvSpPr>
          <p:cNvPr id="10243" name="Text Box 3"/>
          <p:cNvSpPr txBox="1">
            <a:spLocks noChangeArrowheads="1"/>
          </p:cNvSpPr>
          <p:nvPr/>
        </p:nvSpPr>
        <p:spPr bwMode="auto">
          <a:xfrm>
            <a:off x="1905000" y="10668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5 Dimensi Moral dalam Sistem Informasi</a:t>
            </a:r>
          </a:p>
        </p:txBody>
      </p:sp>
      <p:sp>
        <p:nvSpPr>
          <p:cNvPr id="110596"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graphicFrame>
        <p:nvGraphicFramePr>
          <p:cNvPr id="3" name="Table 2"/>
          <p:cNvGraphicFramePr>
            <a:graphicFrameLocks noGrp="1"/>
          </p:cNvGraphicFramePr>
          <p:nvPr/>
        </p:nvGraphicFramePr>
        <p:xfrm>
          <a:off x="379413" y="1635125"/>
          <a:ext cx="8459787" cy="4673600"/>
        </p:xfrm>
        <a:graphic>
          <a:graphicData uri="http://schemas.openxmlformats.org/drawingml/2006/table">
            <a:tbl>
              <a:tblPr firstRow="1" bandRow="1">
                <a:tableStyleId>{5C22544A-7EE6-4342-B048-85BDC9FD1C3A}</a:tableStyleId>
              </a:tblPr>
              <a:tblGrid>
                <a:gridCol w="2252234">
                  <a:extLst>
                    <a:ext uri="{9D8B030D-6E8A-4147-A177-3AD203B41FA5}">
                      <a16:colId xmlns:a16="http://schemas.microsoft.com/office/drawing/2014/main" val="686716096"/>
                    </a:ext>
                  </a:extLst>
                </a:gridCol>
                <a:gridCol w="6207553">
                  <a:extLst>
                    <a:ext uri="{9D8B030D-6E8A-4147-A177-3AD203B41FA5}">
                      <a16:colId xmlns:a16="http://schemas.microsoft.com/office/drawing/2014/main" val="3585287700"/>
                    </a:ext>
                  </a:extLst>
                </a:gridCol>
              </a:tblGrid>
              <a:tr h="370840">
                <a:tc>
                  <a:txBody>
                    <a:bodyPr/>
                    <a:lstStyle/>
                    <a:p>
                      <a:pPr algn="ctr"/>
                      <a:r>
                        <a:rPr lang="en-US" dirty="0" err="1" smtClean="0"/>
                        <a:t>Undang-Undang</a:t>
                      </a:r>
                      <a:endParaRPr lang="en-US" dirty="0"/>
                    </a:p>
                  </a:txBody>
                  <a:tcPr marL="91442" marR="91442">
                    <a:solidFill>
                      <a:srgbClr val="C00000"/>
                    </a:solidFill>
                  </a:tcPr>
                </a:tc>
                <a:tc>
                  <a:txBody>
                    <a:bodyPr/>
                    <a:lstStyle/>
                    <a:p>
                      <a:pPr algn="ctr"/>
                      <a:r>
                        <a:rPr lang="en-US" dirty="0" err="1" smtClean="0"/>
                        <a:t>Bunyi</a:t>
                      </a:r>
                      <a:endParaRPr lang="en-US" dirty="0"/>
                    </a:p>
                  </a:txBody>
                  <a:tcPr marL="91442" marR="91442">
                    <a:solidFill>
                      <a:srgbClr val="C00000"/>
                    </a:solidFill>
                  </a:tcPr>
                </a:tc>
                <a:extLst>
                  <a:ext uri="{0D108BD9-81ED-4DB2-BD59-A6C34878D82A}">
                    <a16:rowId xmlns:a16="http://schemas.microsoft.com/office/drawing/2014/main" val="4274342852"/>
                  </a:ext>
                </a:extLst>
              </a:tr>
              <a:tr h="370840">
                <a:tc>
                  <a:txBody>
                    <a:bodyPr/>
                    <a:lstStyle/>
                    <a:p>
                      <a:r>
                        <a:rPr lang="en-US" dirty="0" err="1" smtClean="0"/>
                        <a:t>Pasal</a:t>
                      </a:r>
                      <a:r>
                        <a:rPr lang="en-US" dirty="0" smtClean="0"/>
                        <a:t> 29 </a:t>
                      </a:r>
                      <a:r>
                        <a:rPr lang="en-US" dirty="0" err="1" smtClean="0"/>
                        <a:t>ayat</a:t>
                      </a:r>
                      <a:r>
                        <a:rPr lang="en-US" dirty="0" smtClean="0"/>
                        <a:t> (1)</a:t>
                      </a:r>
                      <a:endParaRPr lang="en-US" dirty="0"/>
                    </a:p>
                  </a:txBody>
                  <a:tcPr marL="91442" marR="91442"/>
                </a:tc>
                <a:tc>
                  <a:txBody>
                    <a:bodyPr/>
                    <a:lstStyle/>
                    <a:p>
                      <a:r>
                        <a:rPr lang="en-US" dirty="0" err="1" smtClean="0"/>
                        <a:t>setiap</a:t>
                      </a:r>
                      <a:r>
                        <a:rPr lang="en-US" dirty="0" smtClean="0"/>
                        <a:t> orang </a:t>
                      </a:r>
                      <a:r>
                        <a:rPr lang="en-US" dirty="0" err="1" smtClean="0"/>
                        <a:t>berhak</a:t>
                      </a:r>
                      <a:r>
                        <a:rPr lang="en-US" dirty="0" smtClean="0"/>
                        <a:t> </a:t>
                      </a:r>
                      <a:r>
                        <a:rPr lang="en-US" dirty="0" err="1" smtClean="0"/>
                        <a:t>atas</a:t>
                      </a:r>
                      <a:r>
                        <a:rPr lang="en-US" dirty="0" smtClean="0"/>
                        <a:t> </a:t>
                      </a:r>
                      <a:r>
                        <a:rPr lang="en-US" dirty="0" err="1" smtClean="0"/>
                        <a:t>perlindungan</a:t>
                      </a:r>
                      <a:r>
                        <a:rPr lang="en-US" dirty="0" smtClean="0"/>
                        <a:t> </a:t>
                      </a:r>
                      <a:r>
                        <a:rPr lang="en-US" dirty="0" err="1" smtClean="0"/>
                        <a:t>diri</a:t>
                      </a:r>
                      <a:r>
                        <a:rPr lang="en-US" dirty="0" smtClean="0"/>
                        <a:t> </a:t>
                      </a:r>
                      <a:r>
                        <a:rPr lang="en-US" dirty="0" err="1" smtClean="0"/>
                        <a:t>pribadi</a:t>
                      </a:r>
                      <a:r>
                        <a:rPr lang="en-US" dirty="0" smtClean="0"/>
                        <a:t>, </a:t>
                      </a:r>
                      <a:r>
                        <a:rPr lang="en-US" dirty="0" err="1" smtClean="0"/>
                        <a:t>keluarga</a:t>
                      </a:r>
                      <a:r>
                        <a:rPr lang="en-US" dirty="0" smtClean="0"/>
                        <a:t>, </a:t>
                      </a:r>
                      <a:r>
                        <a:rPr lang="en-US" dirty="0" err="1" smtClean="0"/>
                        <a:t>kehormatan</a:t>
                      </a:r>
                      <a:r>
                        <a:rPr lang="en-US" dirty="0" smtClean="0"/>
                        <a:t>, </a:t>
                      </a:r>
                      <a:r>
                        <a:rPr lang="en-US" dirty="0" err="1" smtClean="0"/>
                        <a:t>martabat</a:t>
                      </a:r>
                      <a:r>
                        <a:rPr lang="en-US" dirty="0" smtClean="0"/>
                        <a:t> </a:t>
                      </a:r>
                      <a:r>
                        <a:rPr lang="en-US" dirty="0" err="1" smtClean="0"/>
                        <a:t>dan</a:t>
                      </a:r>
                      <a:r>
                        <a:rPr lang="en-US" dirty="0" smtClean="0"/>
                        <a:t> </a:t>
                      </a:r>
                      <a:r>
                        <a:rPr lang="en-US" dirty="0" err="1" smtClean="0"/>
                        <a:t>hak</a:t>
                      </a:r>
                      <a:r>
                        <a:rPr lang="en-US" dirty="0" smtClean="0"/>
                        <a:t> </a:t>
                      </a:r>
                      <a:r>
                        <a:rPr lang="en-US" dirty="0" err="1" smtClean="0"/>
                        <a:t>miliknya</a:t>
                      </a:r>
                      <a:endParaRPr lang="en-US" dirty="0"/>
                    </a:p>
                  </a:txBody>
                  <a:tcPr marL="91442" marR="91442"/>
                </a:tc>
                <a:extLst>
                  <a:ext uri="{0D108BD9-81ED-4DB2-BD59-A6C34878D82A}">
                    <a16:rowId xmlns:a16="http://schemas.microsoft.com/office/drawing/2014/main" val="43136057"/>
                  </a:ext>
                </a:extLst>
              </a:tr>
              <a:tr h="370840">
                <a:tc>
                  <a:txBody>
                    <a:bodyPr/>
                    <a:lstStyle/>
                    <a:p>
                      <a:r>
                        <a:rPr lang="en-US" dirty="0" err="1" smtClean="0"/>
                        <a:t>Pasal</a:t>
                      </a:r>
                      <a:r>
                        <a:rPr lang="en-US" dirty="0" smtClean="0"/>
                        <a:t> 30</a:t>
                      </a:r>
                      <a:endParaRPr lang="en-US" dirty="0"/>
                    </a:p>
                  </a:txBody>
                  <a:tcPr marL="91442" marR="91442"/>
                </a:tc>
                <a:tc>
                  <a:txBody>
                    <a:bodyPr/>
                    <a:lstStyle/>
                    <a:p>
                      <a:r>
                        <a:rPr lang="en-US" dirty="0" err="1" smtClean="0"/>
                        <a:t>Setiap</a:t>
                      </a:r>
                      <a:r>
                        <a:rPr lang="en-US" dirty="0" smtClean="0"/>
                        <a:t> orang </a:t>
                      </a:r>
                      <a:r>
                        <a:rPr lang="en-US" dirty="0" err="1" smtClean="0"/>
                        <a:t>berhak</a:t>
                      </a:r>
                      <a:r>
                        <a:rPr lang="en-US" dirty="0" smtClean="0"/>
                        <a:t> </a:t>
                      </a:r>
                      <a:r>
                        <a:rPr lang="en-US" dirty="0" err="1" smtClean="0"/>
                        <a:t>atas</a:t>
                      </a:r>
                      <a:r>
                        <a:rPr lang="en-US" dirty="0" smtClean="0"/>
                        <a:t> rasa </a:t>
                      </a:r>
                      <a:r>
                        <a:rPr lang="en-US" dirty="0" err="1" smtClean="0"/>
                        <a:t>aman</a:t>
                      </a:r>
                      <a:r>
                        <a:rPr lang="en-US" dirty="0" smtClean="0"/>
                        <a:t> </a:t>
                      </a:r>
                      <a:r>
                        <a:rPr lang="en-US" dirty="0" err="1" smtClean="0"/>
                        <a:t>dan</a:t>
                      </a:r>
                      <a:r>
                        <a:rPr lang="en-US" dirty="0" smtClean="0"/>
                        <a:t> </a:t>
                      </a:r>
                      <a:r>
                        <a:rPr lang="en-US" dirty="0" err="1" smtClean="0"/>
                        <a:t>tenteram</a:t>
                      </a:r>
                      <a:r>
                        <a:rPr lang="en-US" dirty="0" smtClean="0"/>
                        <a:t> </a:t>
                      </a:r>
                      <a:r>
                        <a:rPr lang="en-US" dirty="0" err="1" smtClean="0"/>
                        <a:t>serta</a:t>
                      </a:r>
                      <a:r>
                        <a:rPr lang="en-US" dirty="0" smtClean="0"/>
                        <a:t> </a:t>
                      </a:r>
                      <a:r>
                        <a:rPr lang="en-US" dirty="0" err="1" smtClean="0"/>
                        <a:t>perlindungan</a:t>
                      </a:r>
                      <a:r>
                        <a:rPr lang="en-US" dirty="0" smtClean="0"/>
                        <a:t> </a:t>
                      </a:r>
                      <a:r>
                        <a:rPr lang="en-US" dirty="0" err="1" smtClean="0"/>
                        <a:t>terhadap</a:t>
                      </a:r>
                      <a:r>
                        <a:rPr lang="en-US" dirty="0" smtClean="0"/>
                        <a:t> </a:t>
                      </a:r>
                      <a:r>
                        <a:rPr lang="en-US" dirty="0" err="1" smtClean="0"/>
                        <a:t>ancaman</a:t>
                      </a:r>
                      <a:r>
                        <a:rPr lang="en-US" dirty="0" smtClean="0"/>
                        <a:t> </a:t>
                      </a:r>
                      <a:r>
                        <a:rPr lang="en-US" dirty="0" err="1" smtClean="0"/>
                        <a:t>ketakutan</a:t>
                      </a:r>
                      <a:r>
                        <a:rPr lang="en-US" dirty="0" smtClean="0"/>
                        <a:t> </a:t>
                      </a:r>
                      <a:r>
                        <a:rPr lang="en-US" dirty="0" err="1" smtClean="0"/>
                        <a:t>untuk</a:t>
                      </a:r>
                      <a:r>
                        <a:rPr lang="en-US" dirty="0" smtClean="0"/>
                        <a:t> </a:t>
                      </a:r>
                      <a:r>
                        <a:rPr lang="en-US" dirty="0" err="1" smtClean="0"/>
                        <a:t>berbuat</a:t>
                      </a:r>
                      <a:r>
                        <a:rPr lang="en-US" dirty="0" smtClean="0"/>
                        <a:t> </a:t>
                      </a:r>
                      <a:r>
                        <a:rPr lang="en-US" dirty="0" err="1" smtClean="0"/>
                        <a:t>atau</a:t>
                      </a:r>
                      <a:r>
                        <a:rPr lang="en-US" dirty="0" smtClean="0"/>
                        <a:t> </a:t>
                      </a:r>
                      <a:r>
                        <a:rPr lang="en-US" dirty="0" err="1" smtClean="0"/>
                        <a:t>tidak</a:t>
                      </a:r>
                      <a:r>
                        <a:rPr lang="en-US" dirty="0" smtClean="0"/>
                        <a:t> </a:t>
                      </a:r>
                      <a:r>
                        <a:rPr lang="en-US" dirty="0" err="1" smtClean="0"/>
                        <a:t>berbuat</a:t>
                      </a:r>
                      <a:r>
                        <a:rPr lang="en-US" dirty="0" smtClean="0"/>
                        <a:t> </a:t>
                      </a:r>
                      <a:r>
                        <a:rPr lang="en-US" dirty="0" err="1" smtClean="0"/>
                        <a:t>sesuatu</a:t>
                      </a:r>
                      <a:endParaRPr lang="en-US" dirty="0"/>
                    </a:p>
                  </a:txBody>
                  <a:tcPr marL="91442" marR="91442"/>
                </a:tc>
                <a:extLst>
                  <a:ext uri="{0D108BD9-81ED-4DB2-BD59-A6C34878D82A}">
                    <a16:rowId xmlns:a16="http://schemas.microsoft.com/office/drawing/2014/main" val="1928473142"/>
                  </a:ext>
                </a:extLst>
              </a:tr>
              <a:tr h="370840">
                <a:tc>
                  <a:txBody>
                    <a:bodyPr/>
                    <a:lstStyle/>
                    <a:p>
                      <a:r>
                        <a:rPr lang="en-US" dirty="0" err="1" smtClean="0"/>
                        <a:t>Pasal</a:t>
                      </a:r>
                      <a:r>
                        <a:rPr lang="en-US" dirty="0" smtClean="0"/>
                        <a:t> 31 </a:t>
                      </a:r>
                      <a:r>
                        <a:rPr lang="en-US" dirty="0" err="1" smtClean="0"/>
                        <a:t>ayat</a:t>
                      </a:r>
                      <a:r>
                        <a:rPr lang="en-US" dirty="0" smtClean="0"/>
                        <a:t> (1)</a:t>
                      </a:r>
                      <a:endParaRPr lang="en-US" dirty="0"/>
                    </a:p>
                  </a:txBody>
                  <a:tcPr marL="91442" marR="91442"/>
                </a:tc>
                <a:tc>
                  <a:txBody>
                    <a:bodyPr/>
                    <a:lstStyle/>
                    <a:p>
                      <a:r>
                        <a:rPr lang="sv-SE" dirty="0" smtClean="0"/>
                        <a:t>Tempat kediaman siapapun tidak boleh diganggu</a:t>
                      </a:r>
                      <a:endParaRPr lang="en-US" dirty="0"/>
                    </a:p>
                  </a:txBody>
                  <a:tcPr marL="91442" marR="91442"/>
                </a:tc>
                <a:extLst>
                  <a:ext uri="{0D108BD9-81ED-4DB2-BD59-A6C34878D82A}">
                    <a16:rowId xmlns:a16="http://schemas.microsoft.com/office/drawing/2014/main" val="3246697616"/>
                  </a:ext>
                </a:extLst>
              </a:tr>
              <a:tr h="370840">
                <a:tc>
                  <a:txBody>
                    <a:bodyPr/>
                    <a:lstStyle/>
                    <a:p>
                      <a:r>
                        <a:rPr lang="en-US" dirty="0" err="1" smtClean="0"/>
                        <a:t>Pasal</a:t>
                      </a:r>
                      <a:r>
                        <a:rPr lang="en-US" dirty="0" smtClean="0"/>
                        <a:t> 31 </a:t>
                      </a:r>
                      <a:r>
                        <a:rPr lang="en-US" dirty="0" err="1" smtClean="0"/>
                        <a:t>ayat</a:t>
                      </a:r>
                      <a:r>
                        <a:rPr lang="en-US" dirty="0" smtClean="0"/>
                        <a:t> (2) </a:t>
                      </a:r>
                      <a:endParaRPr lang="en-US" dirty="0"/>
                    </a:p>
                  </a:txBody>
                  <a:tcPr marL="91442" marR="91442"/>
                </a:tc>
                <a:tc>
                  <a:txBody>
                    <a:bodyPr/>
                    <a:lstStyle/>
                    <a:p>
                      <a:r>
                        <a:rPr lang="en-US" dirty="0" err="1" smtClean="0"/>
                        <a:t>Menginjak</a:t>
                      </a:r>
                      <a:r>
                        <a:rPr lang="en-US" dirty="0" smtClean="0"/>
                        <a:t> </a:t>
                      </a:r>
                      <a:r>
                        <a:rPr lang="en-US" dirty="0" err="1" smtClean="0"/>
                        <a:t>atau</a:t>
                      </a:r>
                      <a:r>
                        <a:rPr lang="en-US" dirty="0" smtClean="0"/>
                        <a:t> </a:t>
                      </a:r>
                      <a:r>
                        <a:rPr lang="en-US" dirty="0" err="1" smtClean="0"/>
                        <a:t>memasuki</a:t>
                      </a:r>
                      <a:r>
                        <a:rPr lang="en-US" dirty="0" smtClean="0"/>
                        <a:t> </a:t>
                      </a:r>
                      <a:r>
                        <a:rPr lang="en-US" dirty="0" err="1" smtClean="0"/>
                        <a:t>suatu</a:t>
                      </a:r>
                      <a:r>
                        <a:rPr lang="en-US" dirty="0" smtClean="0"/>
                        <a:t> </a:t>
                      </a:r>
                      <a:r>
                        <a:rPr lang="en-US" dirty="0" err="1" smtClean="0"/>
                        <a:t>pekarangan</a:t>
                      </a:r>
                      <a:r>
                        <a:rPr lang="en-US" dirty="0" smtClean="0"/>
                        <a:t> </a:t>
                      </a:r>
                      <a:r>
                        <a:rPr lang="en-US" dirty="0" err="1" smtClean="0"/>
                        <a:t>tempat</a:t>
                      </a:r>
                      <a:r>
                        <a:rPr lang="en-US" dirty="0" smtClean="0"/>
                        <a:t> </a:t>
                      </a:r>
                      <a:r>
                        <a:rPr lang="en-US" dirty="0" err="1" smtClean="0"/>
                        <a:t>kediaman</a:t>
                      </a:r>
                      <a:r>
                        <a:rPr lang="en-US" dirty="0" smtClean="0"/>
                        <a:t> </a:t>
                      </a:r>
                      <a:r>
                        <a:rPr lang="en-US" dirty="0" err="1" smtClean="0"/>
                        <a:t>atau</a:t>
                      </a:r>
                      <a:r>
                        <a:rPr lang="en-US" dirty="0" smtClean="0"/>
                        <a:t> </a:t>
                      </a:r>
                      <a:r>
                        <a:rPr lang="en-US" dirty="0" err="1" smtClean="0"/>
                        <a:t>memasuki</a:t>
                      </a:r>
                      <a:r>
                        <a:rPr lang="en-US" dirty="0" smtClean="0"/>
                        <a:t> </a:t>
                      </a:r>
                      <a:r>
                        <a:rPr lang="en-US" dirty="0" err="1" smtClean="0"/>
                        <a:t>suatu</a:t>
                      </a:r>
                      <a:r>
                        <a:rPr lang="en-US" dirty="0" smtClean="0"/>
                        <a:t> </a:t>
                      </a:r>
                      <a:r>
                        <a:rPr lang="en-US" dirty="0" err="1" smtClean="0"/>
                        <a:t>rumah</a:t>
                      </a:r>
                      <a:r>
                        <a:rPr lang="en-US" dirty="0" smtClean="0"/>
                        <a:t> </a:t>
                      </a:r>
                      <a:r>
                        <a:rPr lang="en-US" dirty="0" err="1" smtClean="0"/>
                        <a:t>bertentangan</a:t>
                      </a:r>
                      <a:r>
                        <a:rPr lang="en-US" dirty="0" smtClean="0"/>
                        <a:t> </a:t>
                      </a:r>
                      <a:r>
                        <a:rPr lang="en-US" dirty="0" err="1" smtClean="0"/>
                        <a:t>dengan</a:t>
                      </a:r>
                      <a:r>
                        <a:rPr lang="en-US" dirty="0" smtClean="0"/>
                        <a:t> </a:t>
                      </a:r>
                      <a:r>
                        <a:rPr lang="en-US" dirty="0" err="1" smtClean="0"/>
                        <a:t>kehendak</a:t>
                      </a:r>
                      <a:r>
                        <a:rPr lang="en-US" dirty="0" smtClean="0"/>
                        <a:t> orang yang </a:t>
                      </a:r>
                      <a:r>
                        <a:rPr lang="en-US" dirty="0" err="1" smtClean="0"/>
                        <a:t>mendiaminya</a:t>
                      </a:r>
                      <a:r>
                        <a:rPr lang="en-US" dirty="0" smtClean="0"/>
                        <a:t>, </a:t>
                      </a:r>
                      <a:r>
                        <a:rPr lang="en-US" dirty="0" err="1" smtClean="0"/>
                        <a:t>hanya</a:t>
                      </a:r>
                      <a:r>
                        <a:rPr lang="en-US" dirty="0" smtClean="0"/>
                        <a:t> </a:t>
                      </a:r>
                      <a:r>
                        <a:rPr lang="en-US" dirty="0" err="1" smtClean="0"/>
                        <a:t>diperbolehkan</a:t>
                      </a:r>
                      <a:r>
                        <a:rPr lang="en-US" dirty="0" smtClean="0"/>
                        <a:t> </a:t>
                      </a:r>
                      <a:r>
                        <a:rPr lang="en-US" dirty="0" err="1" smtClean="0"/>
                        <a:t>dalam</a:t>
                      </a:r>
                      <a:r>
                        <a:rPr lang="en-US" dirty="0" smtClean="0"/>
                        <a:t> </a:t>
                      </a:r>
                      <a:r>
                        <a:rPr lang="en-US" dirty="0" err="1" smtClean="0"/>
                        <a:t>halhal</a:t>
                      </a:r>
                      <a:r>
                        <a:rPr lang="en-US" dirty="0" smtClean="0"/>
                        <a:t> yang </a:t>
                      </a:r>
                      <a:r>
                        <a:rPr lang="en-US" dirty="0" err="1" smtClean="0"/>
                        <a:t>telah</a:t>
                      </a:r>
                      <a:r>
                        <a:rPr lang="en-US" dirty="0" smtClean="0"/>
                        <a:t> </a:t>
                      </a:r>
                      <a:r>
                        <a:rPr lang="en-US" dirty="0" err="1" smtClean="0"/>
                        <a:t>ditetapkan</a:t>
                      </a:r>
                      <a:r>
                        <a:rPr lang="en-US" dirty="0" smtClean="0"/>
                        <a:t> </a:t>
                      </a:r>
                      <a:r>
                        <a:rPr lang="en-US" dirty="0" err="1" smtClean="0"/>
                        <a:t>dengan</a:t>
                      </a:r>
                      <a:r>
                        <a:rPr lang="en-US" dirty="0" smtClean="0"/>
                        <a:t> </a:t>
                      </a:r>
                      <a:r>
                        <a:rPr lang="en-US" dirty="0" err="1" smtClean="0"/>
                        <a:t>undangundang</a:t>
                      </a:r>
                      <a:r>
                        <a:rPr lang="en-US" dirty="0" smtClean="0"/>
                        <a:t> </a:t>
                      </a:r>
                      <a:endParaRPr lang="en-US" dirty="0"/>
                    </a:p>
                  </a:txBody>
                  <a:tcPr marL="91442" marR="91442"/>
                </a:tc>
                <a:extLst>
                  <a:ext uri="{0D108BD9-81ED-4DB2-BD59-A6C34878D82A}">
                    <a16:rowId xmlns:a16="http://schemas.microsoft.com/office/drawing/2014/main" val="3772743586"/>
                  </a:ext>
                </a:extLst>
              </a:tr>
              <a:tr h="370840">
                <a:tc>
                  <a:txBody>
                    <a:bodyPr/>
                    <a:lstStyle/>
                    <a:p>
                      <a:r>
                        <a:rPr lang="en-US" dirty="0" err="1" smtClean="0"/>
                        <a:t>Pasal</a:t>
                      </a:r>
                      <a:r>
                        <a:rPr lang="en-US" dirty="0" smtClean="0"/>
                        <a:t> 32</a:t>
                      </a:r>
                      <a:endParaRPr lang="en-US" dirty="0"/>
                    </a:p>
                  </a:txBody>
                  <a:tcPr marL="91442" marR="91442"/>
                </a:tc>
                <a:tc>
                  <a:txBody>
                    <a:bodyPr/>
                    <a:lstStyle/>
                    <a:p>
                      <a:r>
                        <a:rPr lang="en-US" dirty="0" err="1" smtClean="0"/>
                        <a:t>emerdekaan</a:t>
                      </a:r>
                      <a:r>
                        <a:rPr lang="en-US" dirty="0" smtClean="0"/>
                        <a:t> </a:t>
                      </a:r>
                      <a:r>
                        <a:rPr lang="en-US" dirty="0" err="1" smtClean="0"/>
                        <a:t>dan</a:t>
                      </a:r>
                      <a:r>
                        <a:rPr lang="en-US" dirty="0" smtClean="0"/>
                        <a:t> </a:t>
                      </a:r>
                      <a:r>
                        <a:rPr lang="en-US" dirty="0" err="1" smtClean="0"/>
                        <a:t>rahasia</a:t>
                      </a:r>
                      <a:r>
                        <a:rPr lang="en-US" dirty="0" smtClean="0"/>
                        <a:t> </a:t>
                      </a:r>
                      <a:r>
                        <a:rPr lang="en-US" dirty="0" err="1" smtClean="0"/>
                        <a:t>dalam</a:t>
                      </a:r>
                      <a:r>
                        <a:rPr lang="en-US" dirty="0" smtClean="0"/>
                        <a:t> </a:t>
                      </a:r>
                      <a:r>
                        <a:rPr lang="en-US" dirty="0" err="1" smtClean="0"/>
                        <a:t>hubungan</a:t>
                      </a:r>
                      <a:r>
                        <a:rPr lang="en-US" dirty="0" smtClean="0"/>
                        <a:t> </a:t>
                      </a:r>
                      <a:r>
                        <a:rPr lang="en-US" dirty="0" err="1" smtClean="0"/>
                        <a:t>surat</a:t>
                      </a:r>
                      <a:r>
                        <a:rPr lang="en-US" dirty="0" smtClean="0"/>
                        <a:t> </a:t>
                      </a:r>
                      <a:r>
                        <a:rPr lang="en-US" dirty="0" err="1" smtClean="0"/>
                        <a:t>menyurat</a:t>
                      </a:r>
                      <a:r>
                        <a:rPr lang="en-US" dirty="0" smtClean="0"/>
                        <a:t> </a:t>
                      </a:r>
                      <a:r>
                        <a:rPr lang="en-US" dirty="0" err="1" smtClean="0"/>
                        <a:t>termasuk</a:t>
                      </a:r>
                      <a:r>
                        <a:rPr lang="en-US" dirty="0" smtClean="0"/>
                        <a:t> </a:t>
                      </a:r>
                      <a:r>
                        <a:rPr lang="en-US" dirty="0" err="1" smtClean="0"/>
                        <a:t>hubungan</a:t>
                      </a:r>
                      <a:r>
                        <a:rPr lang="en-US" dirty="0" smtClean="0"/>
                        <a:t> </a:t>
                      </a:r>
                      <a:r>
                        <a:rPr lang="en-US" dirty="0" err="1" smtClean="0"/>
                        <a:t>komunikasi</a:t>
                      </a:r>
                      <a:r>
                        <a:rPr lang="en-US" dirty="0" smtClean="0"/>
                        <a:t> </a:t>
                      </a:r>
                      <a:r>
                        <a:rPr lang="en-US" dirty="0" err="1" smtClean="0"/>
                        <a:t>sarana</a:t>
                      </a:r>
                      <a:r>
                        <a:rPr lang="en-US" dirty="0" smtClean="0"/>
                        <a:t> </a:t>
                      </a:r>
                      <a:r>
                        <a:rPr lang="en-US" dirty="0" err="1" smtClean="0"/>
                        <a:t>elektronika</a:t>
                      </a:r>
                      <a:r>
                        <a:rPr lang="en-US" dirty="0" smtClean="0"/>
                        <a:t> </a:t>
                      </a:r>
                      <a:r>
                        <a:rPr lang="en-US" dirty="0" err="1" smtClean="0"/>
                        <a:t>tidak</a:t>
                      </a:r>
                      <a:r>
                        <a:rPr lang="en-US" dirty="0" smtClean="0"/>
                        <a:t> </a:t>
                      </a:r>
                      <a:r>
                        <a:rPr lang="en-US" dirty="0" err="1" smtClean="0"/>
                        <a:t>boleh</a:t>
                      </a:r>
                      <a:r>
                        <a:rPr lang="en-US" dirty="0" smtClean="0"/>
                        <a:t> </a:t>
                      </a:r>
                      <a:r>
                        <a:rPr lang="en-US" dirty="0" err="1" smtClean="0"/>
                        <a:t>diganggu</a:t>
                      </a:r>
                      <a:r>
                        <a:rPr lang="en-US" dirty="0" smtClean="0"/>
                        <a:t>, </a:t>
                      </a:r>
                      <a:r>
                        <a:rPr lang="en-US" dirty="0" err="1" smtClean="0"/>
                        <a:t>kecuali</a:t>
                      </a:r>
                      <a:r>
                        <a:rPr lang="en-US" dirty="0" smtClean="0"/>
                        <a:t> </a:t>
                      </a:r>
                      <a:r>
                        <a:rPr lang="en-US" dirty="0" err="1" smtClean="0"/>
                        <a:t>atas</a:t>
                      </a:r>
                      <a:r>
                        <a:rPr lang="en-US" dirty="0" smtClean="0"/>
                        <a:t> </a:t>
                      </a:r>
                      <a:r>
                        <a:rPr lang="en-US" dirty="0" err="1" smtClean="0"/>
                        <a:t>perintah</a:t>
                      </a:r>
                      <a:r>
                        <a:rPr lang="en-US" dirty="0" smtClean="0"/>
                        <a:t> hakim </a:t>
                      </a:r>
                      <a:r>
                        <a:rPr lang="en-US" dirty="0" err="1" smtClean="0"/>
                        <a:t>atau</a:t>
                      </a:r>
                      <a:r>
                        <a:rPr lang="en-US" dirty="0" smtClean="0"/>
                        <a:t> </a:t>
                      </a:r>
                      <a:r>
                        <a:rPr lang="en-US" dirty="0" err="1" smtClean="0"/>
                        <a:t>kekuasaan</a:t>
                      </a:r>
                      <a:r>
                        <a:rPr lang="en-US" dirty="0" smtClean="0"/>
                        <a:t> lain yang </a:t>
                      </a:r>
                      <a:r>
                        <a:rPr lang="en-US" dirty="0" err="1" smtClean="0"/>
                        <a:t>sah</a:t>
                      </a:r>
                      <a:r>
                        <a:rPr lang="en-US" dirty="0" smtClean="0"/>
                        <a:t> </a:t>
                      </a:r>
                      <a:r>
                        <a:rPr lang="en-US" dirty="0" err="1" smtClean="0"/>
                        <a:t>sesuai</a:t>
                      </a:r>
                      <a:r>
                        <a:rPr lang="en-US" dirty="0" smtClean="0"/>
                        <a:t> </a:t>
                      </a:r>
                      <a:r>
                        <a:rPr lang="en-US" dirty="0" err="1" smtClean="0"/>
                        <a:t>dengan</a:t>
                      </a:r>
                      <a:r>
                        <a:rPr lang="en-US" dirty="0" smtClean="0"/>
                        <a:t> </a:t>
                      </a:r>
                      <a:r>
                        <a:rPr lang="en-US" dirty="0" err="1" smtClean="0"/>
                        <a:t>ketentuan</a:t>
                      </a:r>
                      <a:r>
                        <a:rPr lang="en-US" dirty="0" smtClean="0"/>
                        <a:t> </a:t>
                      </a:r>
                      <a:r>
                        <a:rPr lang="en-US" dirty="0" err="1" smtClean="0"/>
                        <a:t>perundang-undangan</a:t>
                      </a:r>
                      <a:endParaRPr lang="en-US" dirty="0"/>
                    </a:p>
                  </a:txBody>
                  <a:tcPr marL="91442" marR="91442"/>
                </a:tc>
                <a:extLst>
                  <a:ext uri="{0D108BD9-81ED-4DB2-BD59-A6C34878D82A}">
                    <a16:rowId xmlns:a16="http://schemas.microsoft.com/office/drawing/2014/main" val="2059118265"/>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58674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110594">
                                            <p:txEl>
                                              <p:pRg st="0" end="0"/>
                                            </p:txEl>
                                          </p:spTgt>
                                        </p:tgtEl>
                                        <p:attrNameLst>
                                          <p:attrName>style.visibility</p:attrName>
                                        </p:attrNameLst>
                                      </p:cBhvr>
                                      <p:to>
                                        <p:strVal val="visible"/>
                                      </p:to>
                                    </p:set>
                                    <p:anim calcmode="lin" valueType="num">
                                      <p:cBhvr additive="base">
                                        <p:cTn id="7" dur="500" fill="hold"/>
                                        <p:tgtEl>
                                          <p:spTgt spid="1105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108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10594"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762000" y="1828800"/>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buFont typeface="Times New Roman" panose="02020603050405020304" pitchFamily="18" charset="0"/>
              <a:buAutoNum type="arabicPeriod"/>
            </a:pPr>
            <a:r>
              <a:rPr lang="en-US" altLang="en-US" b="1">
                <a:cs typeface="Times New Roman" panose="02020603050405020304" pitchFamily="18" charset="0"/>
              </a:rPr>
              <a:t>Hak Informasi: Privasi dan kebebasan di Era Internet</a:t>
            </a:r>
          </a:p>
          <a:p>
            <a:pPr lvl="1" eaLnBrk="1" hangingPunct="1">
              <a:lnSpc>
                <a:spcPct val="80000"/>
              </a:lnSpc>
              <a:spcBef>
                <a:spcPct val="50000"/>
              </a:spcBef>
              <a:buFontTx/>
              <a:buChar char="•"/>
            </a:pPr>
            <a:r>
              <a:rPr lang="en-US" altLang="en-US" sz="2000" b="1">
                <a:cs typeface="Times New Roman" panose="02020603050405020304" pitchFamily="18" charset="0"/>
              </a:rPr>
              <a:t>Instruksi Eropa mengenai perlindungan data</a:t>
            </a:r>
          </a:p>
          <a:p>
            <a:pPr lvl="1" eaLnBrk="1" hangingPunct="1">
              <a:lnSpc>
                <a:spcPct val="80000"/>
              </a:lnSpc>
              <a:spcBef>
                <a:spcPct val="50000"/>
              </a:spcBef>
              <a:buFontTx/>
              <a:buChar char="•"/>
            </a:pPr>
            <a:r>
              <a:rPr lang="en-US" altLang="en-US" sz="2000" b="1">
                <a:cs typeface="Times New Roman" panose="02020603050405020304" pitchFamily="18" charset="0"/>
              </a:rPr>
              <a:t>Tantangan internet terhadap privasi</a:t>
            </a:r>
          </a:p>
          <a:p>
            <a:pPr lvl="1" eaLnBrk="1" hangingPunct="1">
              <a:lnSpc>
                <a:spcPct val="80000"/>
              </a:lnSpc>
              <a:spcBef>
                <a:spcPct val="50000"/>
              </a:spcBef>
              <a:buFontTx/>
              <a:buChar char="•"/>
            </a:pPr>
            <a:r>
              <a:rPr lang="en-US" altLang="en-US" sz="2000" b="1">
                <a:cs typeface="Times New Roman" panose="02020603050405020304" pitchFamily="18" charset="0"/>
              </a:rPr>
              <a:t>Solusi teknis</a:t>
            </a:r>
          </a:p>
        </p:txBody>
      </p:sp>
      <p:sp>
        <p:nvSpPr>
          <p:cNvPr id="8195" name="Text Box 3"/>
          <p:cNvSpPr txBox="1">
            <a:spLocks noChangeArrowheads="1"/>
          </p:cNvSpPr>
          <p:nvPr/>
        </p:nvSpPr>
        <p:spPr bwMode="auto">
          <a:xfrm>
            <a:off x="1905000" y="10668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5 Dimensi Moral dalam Sistem Informasi</a:t>
            </a:r>
          </a:p>
        </p:txBody>
      </p:sp>
      <p:sp>
        <p:nvSpPr>
          <p:cNvPr id="110596" name="Rectangle 4"/>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6248400"/>
            <a:ext cx="609600" cy="609600"/>
          </a:xfrm>
          <a:prstGeom prst="rect">
            <a:avLst/>
          </a:prstGeom>
        </p:spPr>
      </p:pic>
    </p:spTree>
    <p:extLst>
      <p:ext uri="{BB962C8B-B14F-4D97-AF65-F5344CB8AC3E}">
        <p14:creationId xmlns:p14="http://schemas.microsoft.com/office/powerpoint/2010/main" val="34454567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anim calcmode="lin" valueType="num">
                                      <p:cBhvr additive="base">
                                        <p:cTn id="7" dur="500" fill="hold"/>
                                        <p:tgtEl>
                                          <p:spTgt spid="1105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0594">
                                            <p:txEl>
                                              <p:pRg st="1" end="1"/>
                                            </p:txEl>
                                          </p:spTgt>
                                        </p:tgtEl>
                                        <p:attrNameLst>
                                          <p:attrName>style.visibility</p:attrName>
                                        </p:attrNameLst>
                                      </p:cBhvr>
                                      <p:to>
                                        <p:strVal val="visible"/>
                                      </p:to>
                                    </p:set>
                                    <p:anim calcmode="lin" valueType="num">
                                      <p:cBhvr additive="base">
                                        <p:cTn id="11" dur="500" fill="hold"/>
                                        <p:tgtEl>
                                          <p:spTgt spid="11059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594">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0594">
                                            <p:txEl>
                                              <p:pRg st="2" end="2"/>
                                            </p:txEl>
                                          </p:spTgt>
                                        </p:tgtEl>
                                        <p:attrNameLst>
                                          <p:attrName>style.visibility</p:attrName>
                                        </p:attrNameLst>
                                      </p:cBhvr>
                                      <p:to>
                                        <p:strVal val="visible"/>
                                      </p:to>
                                    </p:set>
                                    <p:anim calcmode="lin" valueType="num">
                                      <p:cBhvr additive="base">
                                        <p:cTn id="15" dur="500" fill="hold"/>
                                        <p:tgtEl>
                                          <p:spTgt spid="11059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0594">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10594">
                                            <p:txEl>
                                              <p:pRg st="3" end="3"/>
                                            </p:txEl>
                                          </p:spTgt>
                                        </p:tgtEl>
                                        <p:attrNameLst>
                                          <p:attrName>style.visibility</p:attrName>
                                        </p:attrNameLst>
                                      </p:cBhvr>
                                      <p:to>
                                        <p:strVal val="visible"/>
                                      </p:to>
                                    </p:set>
                                    <p:anim calcmode="lin" valueType="num">
                                      <p:cBhvr additive="base">
                                        <p:cTn id="19" dur="500" fill="hold"/>
                                        <p:tgtEl>
                                          <p:spTgt spid="11059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4">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4051" fill="hold"/>
                                        <p:tgtEl>
                                          <p:spTgt spid="4"/>
                                        </p:tgtEl>
                                      </p:cBhvr>
                                    </p:cmd>
                                  </p:childTnLst>
                                </p:cTn>
                              </p:par>
                            </p:childTnLst>
                          </p:cTn>
                        </p:par>
                      </p:childTnLst>
                    </p:cTn>
                  </p:par>
                </p:childTnLst>
              </p:cTn>
              <p:nextCondLst>
                <p:cond evt="onClick" delay="0">
                  <p:tgtEl>
                    <p:spTgt spid="4"/>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110594"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05000" y="1066800"/>
            <a:ext cx="678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The Moral Dimensions of Information Systems</a:t>
            </a:r>
          </a:p>
        </p:txBody>
      </p:sp>
      <p:sp>
        <p:nvSpPr>
          <p:cNvPr id="113667" name="Rectangle 3"/>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4 Ethical and Social Issues in Information Systems</a:t>
            </a:r>
          </a:p>
        </p:txBody>
      </p:sp>
      <p:pic>
        <p:nvPicPr>
          <p:cNvPr id="13316" name="Picture 1"/>
          <p:cNvPicPr>
            <a:picLocks noChangeAspect="1"/>
          </p:cNvPicPr>
          <p:nvPr/>
        </p:nvPicPr>
        <p:blipFill>
          <a:blip r:embed="rId7">
            <a:extLst>
              <a:ext uri="{28A0092B-C50C-407E-A947-70E740481C1C}">
                <a14:useLocalDpi xmlns:a14="http://schemas.microsoft.com/office/drawing/2010/main" val="0"/>
              </a:ext>
            </a:extLst>
          </a:blip>
          <a:srcRect t="77083" r="38872"/>
          <a:stretch>
            <a:fillRect/>
          </a:stretch>
        </p:blipFill>
        <p:spPr bwMode="auto">
          <a:xfrm>
            <a:off x="228600" y="2743200"/>
            <a:ext cx="86756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 y="6243637"/>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2000" y="5634037"/>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0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3599</TotalTime>
  <Words>1442</Words>
  <Application>Microsoft Office PowerPoint</Application>
  <PresentationFormat>On-screen Show (4:3)</PresentationFormat>
  <Paragraphs>211</Paragraphs>
  <Slides>15</Slides>
  <Notes>12</Notes>
  <HiddenSlides>0</HiddenSlides>
  <MMClips>38</MMClips>
  <ScaleCrop>false</ScaleCrop>
  <HeadingPairs>
    <vt:vector size="8" baseType="variant">
      <vt:variant>
        <vt:lpstr>Fonts Used</vt:lpstr>
      </vt:variant>
      <vt:variant>
        <vt:i4>2</vt:i4>
      </vt:variant>
      <vt:variant>
        <vt:lpstr>Theme</vt:lpstr>
      </vt:variant>
      <vt:variant>
        <vt:i4>1</vt:i4>
      </vt:variant>
      <vt:variant>
        <vt:lpstr>Slide Titles</vt:lpstr>
      </vt:variant>
      <vt:variant>
        <vt:i4>15</vt:i4>
      </vt:variant>
      <vt:variant>
        <vt:lpstr>Custom Shows</vt:lpstr>
      </vt:variant>
      <vt:variant>
        <vt:i4>1</vt:i4>
      </vt:variant>
    </vt:vector>
  </HeadingPairs>
  <TitlesOfParts>
    <vt:vector size="1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Azimuth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dc:creator>
  <cp:lastModifiedBy>ThinkPad L440</cp:lastModifiedBy>
  <cp:revision>396</cp:revision>
  <dcterms:created xsi:type="dcterms:W3CDTF">2005-03-05T09:57:46Z</dcterms:created>
  <dcterms:modified xsi:type="dcterms:W3CDTF">2021-03-21T14:33:59Z</dcterms:modified>
</cp:coreProperties>
</file>