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6"/>
    <p:sldId id="257" r:id="rId57"/>
    <p:sldId id="258" r:id="rId58"/>
    <p:sldId id="259" r:id="rId59"/>
    <p:sldId id="260" r:id="rId60"/>
    <p:sldId id="261" r:id="rId61"/>
    <p:sldId id="262" r:id="rId62"/>
    <p:sldId id="263" r:id="rId63"/>
    <p:sldId id="264" r:id="rId64"/>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grandir" charset="1" panose="00000500000000000000"/>
      <p:regular r:id="rId10"/>
    </p:embeddedFont>
    <p:embeddedFont>
      <p:font typeface="Agrandir Bold" charset="1" panose="00000800000000000000"/>
      <p:regular r:id="rId11"/>
    </p:embeddedFont>
    <p:embeddedFont>
      <p:font typeface="Agrandir Italics" charset="1" panose="00000500000000000000"/>
      <p:regular r:id="rId12"/>
    </p:embeddedFont>
    <p:embeddedFont>
      <p:font typeface="Agrandir Bold Italics" charset="1" panose="00000800000000000000"/>
      <p:regular r:id="rId13"/>
    </p:embeddedFont>
    <p:embeddedFont>
      <p:font typeface="Agrandir Thin" charset="1" panose="00000200000000000000"/>
      <p:regular r:id="rId14"/>
    </p:embeddedFont>
    <p:embeddedFont>
      <p:font typeface="Agrandir Thin Italics" charset="1" panose="00000200000000000000"/>
      <p:regular r:id="rId15"/>
    </p:embeddedFont>
    <p:embeddedFont>
      <p:font typeface="Agrandir Medium" charset="1" panose="00000600000000000000"/>
      <p:regular r:id="rId16"/>
    </p:embeddedFont>
    <p:embeddedFont>
      <p:font typeface="Agrandir Medium Italics" charset="1" panose="00000600000000000000"/>
      <p:regular r:id="rId17"/>
    </p:embeddedFont>
    <p:embeddedFont>
      <p:font typeface="Agrandir Ultra-Bold" charset="1" panose="00000A00000000000000"/>
      <p:regular r:id="rId18"/>
    </p:embeddedFont>
    <p:embeddedFont>
      <p:font typeface="Agrandir Ultra-Bold Italics" charset="1" panose="00000A00000000000000"/>
      <p:regular r:id="rId19"/>
    </p:embeddedFont>
    <p:embeddedFont>
      <p:font typeface="Agrandir Heavy" charset="1" panose="00000900000000000000"/>
      <p:regular r:id="rId20"/>
    </p:embeddedFont>
    <p:embeddedFont>
      <p:font typeface="Agrandir Heavy Italics" charset="1" panose="00000900000000000000"/>
      <p:regular r:id="rId21"/>
    </p:embeddedFont>
    <p:embeddedFont>
      <p:font typeface="Open Sauce" charset="1" panose="00000500000000000000"/>
      <p:regular r:id="rId22"/>
    </p:embeddedFont>
    <p:embeddedFont>
      <p:font typeface="Open Sauce Bold" charset="1" panose="00000800000000000000"/>
      <p:regular r:id="rId23"/>
    </p:embeddedFont>
    <p:embeddedFont>
      <p:font typeface="Open Sauce Italics" charset="1" panose="00000500000000000000"/>
      <p:regular r:id="rId24"/>
    </p:embeddedFont>
    <p:embeddedFont>
      <p:font typeface="Open Sauce Bold Italics" charset="1" panose="00000800000000000000"/>
      <p:regular r:id="rId25"/>
    </p:embeddedFont>
    <p:embeddedFont>
      <p:font typeface="Open Sauce Light" charset="1" panose="00000400000000000000"/>
      <p:regular r:id="rId26"/>
    </p:embeddedFont>
    <p:embeddedFont>
      <p:font typeface="Open Sauce Light Italics" charset="1" panose="00000400000000000000"/>
      <p:regular r:id="rId27"/>
    </p:embeddedFont>
    <p:embeddedFont>
      <p:font typeface="Open Sauce Medium" charset="1" panose="00000600000000000000"/>
      <p:regular r:id="rId28"/>
    </p:embeddedFont>
    <p:embeddedFont>
      <p:font typeface="Open Sauce Medium Italics" charset="1" panose="00000600000000000000"/>
      <p:regular r:id="rId29"/>
    </p:embeddedFont>
    <p:embeddedFont>
      <p:font typeface="Open Sauce Semi-Bold" charset="1" panose="00000700000000000000"/>
      <p:regular r:id="rId30"/>
    </p:embeddedFont>
    <p:embeddedFont>
      <p:font typeface="Open Sauce Semi-Bold Italics" charset="1" panose="00000700000000000000"/>
      <p:regular r:id="rId31"/>
    </p:embeddedFont>
    <p:embeddedFont>
      <p:font typeface="Open Sauce Heavy" charset="1" panose="00000A00000000000000"/>
      <p:regular r:id="rId32"/>
    </p:embeddedFont>
    <p:embeddedFont>
      <p:font typeface="Open Sauce Heavy Italics" charset="1" panose="00000A00000000000000"/>
      <p:regular r:id="rId33"/>
    </p:embeddedFont>
    <p:embeddedFont>
      <p:font typeface="Open Sans" charset="1" panose="020B0606030504020204"/>
      <p:regular r:id="rId34"/>
    </p:embeddedFont>
    <p:embeddedFont>
      <p:font typeface="Open Sans Bold" charset="1" panose="020B0806030504020204"/>
      <p:regular r:id="rId35"/>
    </p:embeddedFont>
    <p:embeddedFont>
      <p:font typeface="Open Sans Italics" charset="1" panose="020B0606030504020204"/>
      <p:regular r:id="rId36"/>
    </p:embeddedFont>
    <p:embeddedFont>
      <p:font typeface="Open Sans Bold Italics" charset="1" panose="020B0806030504020204"/>
      <p:regular r:id="rId37"/>
    </p:embeddedFont>
    <p:embeddedFont>
      <p:font typeface="Open Sans Light" charset="1" panose="020B0306030504020204"/>
      <p:regular r:id="rId38"/>
    </p:embeddedFont>
    <p:embeddedFont>
      <p:font typeface="Open Sans Light Italics" charset="1" panose="020B0306030504020204"/>
      <p:regular r:id="rId39"/>
    </p:embeddedFont>
    <p:embeddedFont>
      <p:font typeface="Open Sans Ultra-Bold" charset="1" panose="00000000000000000000"/>
      <p:regular r:id="rId40"/>
    </p:embeddedFont>
    <p:embeddedFont>
      <p:font typeface="Open Sans Ultra-Bold Italics" charset="1" panose="00000000000000000000"/>
      <p:regular r:id="rId41"/>
    </p:embeddedFont>
    <p:embeddedFont>
      <p:font typeface="Muli" charset="1" panose="00000500000000000000"/>
      <p:regular r:id="rId42"/>
    </p:embeddedFont>
    <p:embeddedFont>
      <p:font typeface="Muli Bold" charset="1" panose="00000800000000000000"/>
      <p:regular r:id="rId43"/>
    </p:embeddedFont>
    <p:embeddedFont>
      <p:font typeface="Muli Italics" charset="1" panose="00000500000000000000"/>
      <p:regular r:id="rId44"/>
    </p:embeddedFont>
    <p:embeddedFont>
      <p:font typeface="Muli Bold Italics" charset="1" panose="00000800000000000000"/>
      <p:regular r:id="rId45"/>
    </p:embeddedFont>
    <p:embeddedFont>
      <p:font typeface="Muli Extra-Light" charset="1" panose="00000300000000000000"/>
      <p:regular r:id="rId46"/>
    </p:embeddedFont>
    <p:embeddedFont>
      <p:font typeface="Muli Extra-Light Italics" charset="1" panose="00000300000000000000"/>
      <p:regular r:id="rId47"/>
    </p:embeddedFont>
    <p:embeddedFont>
      <p:font typeface="Muli Light" charset="1" panose="00000400000000000000"/>
      <p:regular r:id="rId48"/>
    </p:embeddedFont>
    <p:embeddedFont>
      <p:font typeface="Muli Light Italics" charset="1" panose="00000400000000000000"/>
      <p:regular r:id="rId49"/>
    </p:embeddedFont>
    <p:embeddedFont>
      <p:font typeface="Muli Semi-Bold" charset="1" panose="00000700000000000000"/>
      <p:regular r:id="rId50"/>
    </p:embeddedFont>
    <p:embeddedFont>
      <p:font typeface="Muli Semi-Bold Italics" charset="1" panose="00000700000000000000"/>
      <p:regular r:id="rId51"/>
    </p:embeddedFont>
    <p:embeddedFont>
      <p:font typeface="Muli Ultra-Bold" charset="1" panose="00000900000000000000"/>
      <p:regular r:id="rId52"/>
    </p:embeddedFont>
    <p:embeddedFont>
      <p:font typeface="Muli Ultra-Bold Italics" charset="1" panose="00000900000000000000"/>
      <p:regular r:id="rId53"/>
    </p:embeddedFont>
    <p:embeddedFont>
      <p:font typeface="Muli Heavy" charset="1" panose="00000A00000000000000"/>
      <p:regular r:id="rId54"/>
    </p:embeddedFont>
    <p:embeddedFont>
      <p:font typeface="Muli Heavy Italics" charset="1" panose="00000A0000000000000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slides/slide1.xml" Type="http://schemas.openxmlformats.org/officeDocument/2006/relationships/slide"/><Relationship Id="rId57" Target="slides/slide2.xml" Type="http://schemas.openxmlformats.org/officeDocument/2006/relationships/slide"/><Relationship Id="rId58" Target="slides/slide3.xml" Type="http://schemas.openxmlformats.org/officeDocument/2006/relationships/slide"/><Relationship Id="rId59" Target="slides/slide4.xml" Type="http://schemas.openxmlformats.org/officeDocument/2006/relationships/slide"/><Relationship Id="rId6" Target="fonts/font6.fntdata" Type="http://schemas.openxmlformats.org/officeDocument/2006/relationships/font"/><Relationship Id="rId60" Target="slides/slide5.xml" Type="http://schemas.openxmlformats.org/officeDocument/2006/relationships/slide"/><Relationship Id="rId61" Target="slides/slide6.xml" Type="http://schemas.openxmlformats.org/officeDocument/2006/relationships/slide"/><Relationship Id="rId62" Target="slides/slide7.xml" Type="http://schemas.openxmlformats.org/officeDocument/2006/relationships/slide"/><Relationship Id="rId63" Target="slides/slide8.xml" Type="http://schemas.openxmlformats.org/officeDocument/2006/relationships/slide"/><Relationship Id="rId64" Target="slides/slide9.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5513832" cy="8229600"/>
          </a:xfrm>
          <a:custGeom>
            <a:avLst/>
            <a:gdLst/>
            <a:ahLst/>
            <a:cxnLst/>
            <a:rect r="r" b="b" t="t" l="l"/>
            <a:pathLst>
              <a:path h="8229600" w="5513832">
                <a:moveTo>
                  <a:pt x="0" y="0"/>
                </a:moveTo>
                <a:lnTo>
                  <a:pt x="5513832" y="0"/>
                </a:lnTo>
                <a:lnTo>
                  <a:pt x="551383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7552173" y="886086"/>
            <a:ext cx="1514306" cy="1689326"/>
          </a:xfrm>
          <a:custGeom>
            <a:avLst/>
            <a:gdLst/>
            <a:ahLst/>
            <a:cxnLst/>
            <a:rect r="r" b="b" t="t" l="l"/>
            <a:pathLst>
              <a:path h="1689326" w="1514306">
                <a:moveTo>
                  <a:pt x="0" y="0"/>
                </a:moveTo>
                <a:lnTo>
                  <a:pt x="1514305" y="0"/>
                </a:lnTo>
                <a:lnTo>
                  <a:pt x="1514305" y="1689326"/>
                </a:lnTo>
                <a:lnTo>
                  <a:pt x="0" y="1689326"/>
                </a:lnTo>
                <a:lnTo>
                  <a:pt x="0" y="0"/>
                </a:lnTo>
                <a:close/>
              </a:path>
            </a:pathLst>
          </a:custGeom>
          <a:blipFill>
            <a:blip r:embed="rId3"/>
            <a:stretch>
              <a:fillRect l="0" t="0" r="0" b="0"/>
            </a:stretch>
          </a:blipFill>
        </p:spPr>
      </p:sp>
      <p:sp>
        <p:nvSpPr>
          <p:cNvPr name="TextBox 4" id="4"/>
          <p:cNvSpPr txBox="true"/>
          <p:nvPr/>
        </p:nvSpPr>
        <p:spPr>
          <a:xfrm rot="0">
            <a:off x="16525551" y="-228600"/>
            <a:ext cx="1762449" cy="2062086"/>
          </a:xfrm>
          <a:prstGeom prst="rect">
            <a:avLst/>
          </a:prstGeom>
        </p:spPr>
        <p:txBody>
          <a:bodyPr anchor="t" rtlCol="false" tIns="0" lIns="0" bIns="0" rIns="0">
            <a:spAutoFit/>
          </a:bodyPr>
          <a:lstStyle/>
          <a:p>
            <a:pPr algn="ctr">
              <a:lnSpc>
                <a:spcPts val="16988"/>
              </a:lnSpc>
              <a:spcBef>
                <a:spcPct val="0"/>
              </a:spcBef>
            </a:pPr>
            <a:r>
              <a:rPr lang="en-US" sz="12134">
                <a:solidFill>
                  <a:srgbClr val="FF914D"/>
                </a:solidFill>
                <a:latin typeface="Open Sans"/>
              </a:rPr>
              <a:t>10</a:t>
            </a:r>
          </a:p>
        </p:txBody>
      </p:sp>
      <p:sp>
        <p:nvSpPr>
          <p:cNvPr name="TextBox 5" id="5"/>
          <p:cNvSpPr txBox="true"/>
          <p:nvPr/>
        </p:nvSpPr>
        <p:spPr>
          <a:xfrm rot="0">
            <a:off x="7552173" y="3512956"/>
            <a:ext cx="8115300" cy="2664432"/>
          </a:xfrm>
          <a:prstGeom prst="rect">
            <a:avLst/>
          </a:prstGeom>
        </p:spPr>
        <p:txBody>
          <a:bodyPr anchor="t" rtlCol="false" tIns="0" lIns="0" bIns="0" rIns="0">
            <a:spAutoFit/>
          </a:bodyPr>
          <a:lstStyle/>
          <a:p>
            <a:pPr>
              <a:lnSpc>
                <a:spcPts val="9846"/>
              </a:lnSpc>
            </a:pPr>
            <a:r>
              <a:rPr lang="en-US" sz="7033">
                <a:solidFill>
                  <a:srgbClr val="513A71"/>
                </a:solidFill>
                <a:latin typeface="Agrandir Bold"/>
              </a:rPr>
              <a:t>AL-QURAN /</a:t>
            </a:r>
          </a:p>
          <a:p>
            <a:pPr>
              <a:lnSpc>
                <a:spcPts val="9846"/>
              </a:lnSpc>
            </a:pPr>
            <a:r>
              <a:rPr lang="en-US" sz="7033">
                <a:solidFill>
                  <a:srgbClr val="513A71"/>
                </a:solidFill>
                <a:latin typeface="Agrandir Bold"/>
              </a:rPr>
              <a:t>STUDI AL-QURAN</a:t>
            </a:r>
          </a:p>
        </p:txBody>
      </p:sp>
      <p:sp>
        <p:nvSpPr>
          <p:cNvPr name="TextBox 6" id="6"/>
          <p:cNvSpPr txBox="true"/>
          <p:nvPr/>
        </p:nvSpPr>
        <p:spPr>
          <a:xfrm rot="0">
            <a:off x="7619649" y="8789172"/>
            <a:ext cx="4917587" cy="372745"/>
          </a:xfrm>
          <a:prstGeom prst="rect">
            <a:avLst/>
          </a:prstGeom>
        </p:spPr>
        <p:txBody>
          <a:bodyPr anchor="t" rtlCol="false" tIns="0" lIns="0" bIns="0" rIns="0">
            <a:spAutoFit/>
          </a:bodyPr>
          <a:lstStyle/>
          <a:p>
            <a:pPr>
              <a:lnSpc>
                <a:spcPts val="3079"/>
              </a:lnSpc>
            </a:pPr>
            <a:r>
              <a:rPr lang="en-US" sz="2199">
                <a:solidFill>
                  <a:srgbClr val="513A71"/>
                </a:solidFill>
                <a:latin typeface="Open Sauce Bold"/>
              </a:rPr>
              <a:t>Arif Marsal, Lc., MA</a:t>
            </a:r>
          </a:p>
        </p:txBody>
      </p:sp>
      <p:sp>
        <p:nvSpPr>
          <p:cNvPr name="TextBox 7" id="7"/>
          <p:cNvSpPr txBox="true"/>
          <p:nvPr/>
        </p:nvSpPr>
        <p:spPr>
          <a:xfrm rot="0">
            <a:off x="7619649" y="6020905"/>
            <a:ext cx="3380065"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Sistem Informasi</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5513832" cy="8229600"/>
          </a:xfrm>
          <a:custGeom>
            <a:avLst/>
            <a:gdLst/>
            <a:ahLst/>
            <a:cxnLst/>
            <a:rect r="r" b="b" t="t" l="l"/>
            <a:pathLst>
              <a:path h="8229600" w="5513832">
                <a:moveTo>
                  <a:pt x="0" y="0"/>
                </a:moveTo>
                <a:lnTo>
                  <a:pt x="5513832" y="0"/>
                </a:lnTo>
                <a:lnTo>
                  <a:pt x="5513832" y="8229600"/>
                </a:lnTo>
                <a:lnTo>
                  <a:pt x="0" y="8229600"/>
                </a:lnTo>
                <a:lnTo>
                  <a:pt x="0" y="0"/>
                </a:lnTo>
                <a:close/>
              </a:path>
            </a:pathLst>
          </a:custGeom>
          <a:blipFill>
            <a:blip r:embed="rId2"/>
            <a:stretch>
              <a:fillRect l="0" t="0" r="0" b="0"/>
            </a:stretch>
          </a:blipFill>
        </p:spPr>
      </p:sp>
      <p:sp>
        <p:nvSpPr>
          <p:cNvPr name="TextBox 3" id="3"/>
          <p:cNvSpPr txBox="true"/>
          <p:nvPr/>
        </p:nvSpPr>
        <p:spPr>
          <a:xfrm rot="0">
            <a:off x="8267109" y="742950"/>
            <a:ext cx="8992191" cy="1207320"/>
          </a:xfrm>
          <a:prstGeom prst="rect">
            <a:avLst/>
          </a:prstGeom>
        </p:spPr>
        <p:txBody>
          <a:bodyPr anchor="t" rtlCol="false" tIns="0" lIns="0" bIns="0" rIns="0">
            <a:spAutoFit/>
          </a:bodyPr>
          <a:lstStyle/>
          <a:p>
            <a:pPr>
              <a:lnSpc>
                <a:spcPts val="8487"/>
              </a:lnSpc>
            </a:pPr>
            <a:r>
              <a:rPr lang="en-US" sz="6062">
                <a:solidFill>
                  <a:srgbClr val="513A71"/>
                </a:solidFill>
                <a:latin typeface="Agrandir Bold"/>
              </a:rPr>
              <a:t>APA ITU ISRAILIYAT?</a:t>
            </a:r>
          </a:p>
        </p:txBody>
      </p:sp>
      <p:sp>
        <p:nvSpPr>
          <p:cNvPr name="TextBox 4" id="4"/>
          <p:cNvSpPr txBox="true"/>
          <p:nvPr/>
        </p:nvSpPr>
        <p:spPr>
          <a:xfrm rot="0">
            <a:off x="7619649" y="2921518"/>
            <a:ext cx="9639651"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Israiliyat</a:t>
            </a:r>
            <a:r>
              <a:rPr lang="en-US" sz="2100">
                <a:solidFill>
                  <a:srgbClr val="513A71"/>
                </a:solidFill>
                <a:latin typeface="Open Sauce"/>
              </a:rPr>
              <a:t> adalah berita yang dinukil dari orang Bani Israil, baik yang beragama Yahudi atau Nasrani. Dan umumnya berasal dari masyarakat Yahudi.</a:t>
            </a:r>
          </a:p>
        </p:txBody>
      </p:sp>
      <p:sp>
        <p:nvSpPr>
          <p:cNvPr name="TextBox 5" id="5"/>
          <p:cNvSpPr txBox="true"/>
          <p:nvPr/>
        </p:nvSpPr>
        <p:spPr>
          <a:xfrm rot="0">
            <a:off x="7619649" y="4112895"/>
            <a:ext cx="8855650"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Ditinjau dari statusnya, israiliyat dibagi menjadi 3:</a:t>
            </a:r>
          </a:p>
        </p:txBody>
      </p:sp>
      <p:sp>
        <p:nvSpPr>
          <p:cNvPr name="TextBox 6" id="6"/>
          <p:cNvSpPr txBox="true"/>
          <p:nvPr/>
        </p:nvSpPr>
        <p:spPr>
          <a:xfrm rot="0">
            <a:off x="7619649" y="4619625"/>
            <a:ext cx="9639651"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Pertama, </a:t>
            </a:r>
            <a:r>
              <a:rPr lang="en-US" sz="2100">
                <a:solidFill>
                  <a:srgbClr val="513A71"/>
                </a:solidFill>
                <a:latin typeface="Open Sauce"/>
              </a:rPr>
              <a:t>berita yang diakui kebenarannya dalam Islam. Berita israiliyat semacam ini boleh dibenarkan. Dan yang menjadi standar dalam hal ini adalah dalil Alquran atau hadis shahih.</a:t>
            </a:r>
          </a:p>
        </p:txBody>
      </p:sp>
      <p:sp>
        <p:nvSpPr>
          <p:cNvPr name="TextBox 7" id="7"/>
          <p:cNvSpPr txBox="true"/>
          <p:nvPr/>
        </p:nvSpPr>
        <p:spPr>
          <a:xfrm rot="0">
            <a:off x="8403650" y="5812155"/>
            <a:ext cx="8855650"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Di antara contohnya adalah hadis dari Ibnu Mas’ud, bahwa ada seorang pendeta Yahudi yang mendatangi Nabi shallallahu ‘alaihi wa sallam, dan mengatakan,</a:t>
            </a:r>
          </a:p>
        </p:txBody>
      </p:sp>
      <p:sp>
        <p:nvSpPr>
          <p:cNvPr name="TextBox 8" id="8"/>
          <p:cNvSpPr txBox="true"/>
          <p:nvPr/>
        </p:nvSpPr>
        <p:spPr>
          <a:xfrm rot="0">
            <a:off x="7619649" y="7004684"/>
            <a:ext cx="9639651"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“Wahai Muhammad, kami mendengar bahwa Allah menjadikan langit di satu jari dan semua makhluk juga di salah satu jari. Lalu Allah berfirman: “Sayalah Raja.”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5513832" cy="8229600"/>
          </a:xfrm>
          <a:custGeom>
            <a:avLst/>
            <a:gdLst/>
            <a:ahLst/>
            <a:cxnLst/>
            <a:rect r="r" b="b" t="t" l="l"/>
            <a:pathLst>
              <a:path h="8229600" w="5513832">
                <a:moveTo>
                  <a:pt x="0" y="0"/>
                </a:moveTo>
                <a:lnTo>
                  <a:pt x="5513832" y="0"/>
                </a:lnTo>
                <a:lnTo>
                  <a:pt x="5513832" y="8229600"/>
                </a:lnTo>
                <a:lnTo>
                  <a:pt x="0" y="8229600"/>
                </a:lnTo>
                <a:lnTo>
                  <a:pt x="0" y="0"/>
                </a:lnTo>
                <a:close/>
              </a:path>
            </a:pathLst>
          </a:custGeom>
          <a:blipFill>
            <a:blip r:embed="rId2"/>
            <a:stretch>
              <a:fillRect l="0" t="0" r="0" b="0"/>
            </a:stretch>
          </a:blipFill>
        </p:spPr>
      </p:sp>
      <p:sp>
        <p:nvSpPr>
          <p:cNvPr name="Freeform 3" id="3"/>
          <p:cNvSpPr/>
          <p:nvPr/>
        </p:nvSpPr>
        <p:spPr>
          <a:xfrm flipH="false" flipV="false" rot="0">
            <a:off x="12763205" y="5271306"/>
            <a:ext cx="4496095" cy="718554"/>
          </a:xfrm>
          <a:custGeom>
            <a:avLst/>
            <a:gdLst/>
            <a:ahLst/>
            <a:cxnLst/>
            <a:rect r="r" b="b" t="t" l="l"/>
            <a:pathLst>
              <a:path h="718554" w="4496095">
                <a:moveTo>
                  <a:pt x="0" y="0"/>
                </a:moveTo>
                <a:lnTo>
                  <a:pt x="4496095" y="0"/>
                </a:lnTo>
                <a:lnTo>
                  <a:pt x="4496095" y="718554"/>
                </a:lnTo>
                <a:lnTo>
                  <a:pt x="0" y="718554"/>
                </a:lnTo>
                <a:lnTo>
                  <a:pt x="0" y="0"/>
                </a:lnTo>
                <a:close/>
              </a:path>
            </a:pathLst>
          </a:custGeom>
          <a:blipFill>
            <a:blip r:embed="rId3"/>
            <a:stretch>
              <a:fillRect l="0" t="0" r="0" b="0"/>
            </a:stretch>
          </a:blipFill>
        </p:spPr>
      </p:sp>
      <p:sp>
        <p:nvSpPr>
          <p:cNvPr name="TextBox 4" id="4"/>
          <p:cNvSpPr txBox="true"/>
          <p:nvPr/>
        </p:nvSpPr>
        <p:spPr>
          <a:xfrm rot="0">
            <a:off x="7619649" y="2243428"/>
            <a:ext cx="9639651"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Kedua, </a:t>
            </a:r>
            <a:r>
              <a:rPr lang="en-US" sz="2100">
                <a:solidFill>
                  <a:srgbClr val="513A71"/>
                </a:solidFill>
                <a:latin typeface="Open Sauce"/>
              </a:rPr>
              <a:t>berita yang didustakan dalam Islam; berita semacam ini statusnya batil, dan wajib diingkari. Misal, Nabi Isa adalah putra Allah, atau seperti yang disebutkan dalam hadis Jabir berikut:</a:t>
            </a:r>
          </a:p>
        </p:txBody>
      </p:sp>
      <p:sp>
        <p:nvSpPr>
          <p:cNvPr name="TextBox 5" id="5"/>
          <p:cNvSpPr txBox="true"/>
          <p:nvPr/>
        </p:nvSpPr>
        <p:spPr>
          <a:xfrm rot="0">
            <a:off x="7619649" y="4583601"/>
            <a:ext cx="9639651"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Kemudian Allah dustakan anggapan orang Yahudi ini dengan menurunkan firman-Nya:</a:t>
            </a:r>
          </a:p>
        </p:txBody>
      </p:sp>
      <p:sp>
        <p:nvSpPr>
          <p:cNvPr name="TextBox 6" id="6"/>
          <p:cNvSpPr txBox="true"/>
          <p:nvPr/>
        </p:nvSpPr>
        <p:spPr>
          <a:xfrm rot="0">
            <a:off x="8578983" y="3581572"/>
            <a:ext cx="8680317"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“Orang Yahudi mengatakan, jika seorang suami mendatangi istrinya dari belakang maka anaknya nanti juling.”</a:t>
            </a:r>
          </a:p>
        </p:txBody>
      </p:sp>
      <p:sp>
        <p:nvSpPr>
          <p:cNvPr name="TextBox 7" id="7"/>
          <p:cNvSpPr txBox="true"/>
          <p:nvPr/>
        </p:nvSpPr>
        <p:spPr>
          <a:xfrm rot="0">
            <a:off x="8578983" y="6136353"/>
            <a:ext cx="8680317"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“Istri kalian addalah ladang bagi kalian, maka datangilah ladang kalian, dari mana saja yang kalian inginkan.” (QS. Al-Baqarah: 223)</a:t>
            </a:r>
          </a:p>
        </p:txBody>
      </p:sp>
      <p:sp>
        <p:nvSpPr>
          <p:cNvPr name="TextBox 8" id="8"/>
          <p:cNvSpPr txBox="true"/>
          <p:nvPr/>
        </p:nvSpPr>
        <p:spPr>
          <a:xfrm rot="0">
            <a:off x="8578983" y="7544186"/>
            <a:ext cx="3496610" cy="238199"/>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(HR. Bukhari 4528 dan Muslim 1435)</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5513832" cy="8229600"/>
          </a:xfrm>
          <a:custGeom>
            <a:avLst/>
            <a:gdLst/>
            <a:ahLst/>
            <a:cxnLst/>
            <a:rect r="r" b="b" t="t" l="l"/>
            <a:pathLst>
              <a:path h="8229600" w="5513832">
                <a:moveTo>
                  <a:pt x="0" y="0"/>
                </a:moveTo>
                <a:lnTo>
                  <a:pt x="5513832" y="0"/>
                </a:lnTo>
                <a:lnTo>
                  <a:pt x="5513832" y="8229600"/>
                </a:lnTo>
                <a:lnTo>
                  <a:pt x="0" y="8229600"/>
                </a:lnTo>
                <a:lnTo>
                  <a:pt x="0" y="0"/>
                </a:lnTo>
                <a:close/>
              </a:path>
            </a:pathLst>
          </a:custGeom>
          <a:blipFill>
            <a:blip r:embed="rId2"/>
            <a:stretch>
              <a:fillRect l="0" t="0" r="0" b="0"/>
            </a:stretch>
          </a:blipFill>
        </p:spPr>
      </p:sp>
      <p:sp>
        <p:nvSpPr>
          <p:cNvPr name="TextBox 3" id="3"/>
          <p:cNvSpPr txBox="true"/>
          <p:nvPr/>
        </p:nvSpPr>
        <p:spPr>
          <a:xfrm rot="0">
            <a:off x="7619649" y="1767841"/>
            <a:ext cx="9639651" cy="13735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Ketiga, </a:t>
            </a:r>
            <a:r>
              <a:rPr lang="en-US" sz="2100">
                <a:solidFill>
                  <a:srgbClr val="513A71"/>
                </a:solidFill>
                <a:latin typeface="Open Sauce"/>
              </a:rPr>
              <a:t>berita yang tidak dibenarkan dan tidak didustakan dalam Islam. Status berita semacam ini disikapi pertengahan (tawaquf), tidak boleh didustakan, karena bisa jadi itu benar, dan tidak dibenarkan, karena bisa jadi itu dusta.</a:t>
            </a:r>
          </a:p>
        </p:txBody>
      </p:sp>
      <p:sp>
        <p:nvSpPr>
          <p:cNvPr name="TextBox 4" id="4"/>
          <p:cNvSpPr txBox="true"/>
          <p:nvPr/>
        </p:nvSpPr>
        <p:spPr>
          <a:xfrm rot="0">
            <a:off x="7619649" y="3491436"/>
            <a:ext cx="9639651"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Dari Abu Hurairah radhiallahu ‘anhu, beliau mengatakan, “Orang ahli kitab membaca Taurat dengan bahasa ibrani dan menafsirkannya dengan bahasa Arab kepada kaum muslimin.”</a:t>
            </a:r>
          </a:p>
        </p:txBody>
      </p:sp>
      <p:sp>
        <p:nvSpPr>
          <p:cNvPr name="TextBox 5" id="5"/>
          <p:cNvSpPr txBox="true"/>
          <p:nvPr/>
        </p:nvSpPr>
        <p:spPr>
          <a:xfrm rot="0">
            <a:off x="8578983" y="5571696"/>
            <a:ext cx="8680317" cy="13735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“Janganlah kalian membenarkan ahli kitab dan jangan pula mendustakannya, namun ucapkan: Kami beriman dengan kitab yang diturunkan kepada kami (alquran) dan kitab yang diturunkan kepada kalian.” (HR. Bukhari, 4485)</a:t>
            </a:r>
          </a:p>
        </p:txBody>
      </p:sp>
      <p:sp>
        <p:nvSpPr>
          <p:cNvPr name="TextBox 6" id="6"/>
          <p:cNvSpPr txBox="true"/>
          <p:nvPr/>
        </p:nvSpPr>
        <p:spPr>
          <a:xfrm rot="0">
            <a:off x="7619649" y="4874466"/>
            <a:ext cx="9639651" cy="3448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Kemudian Nabi shallallahu ‘alaihi wa sallam bersabda,</a:t>
            </a:r>
          </a:p>
        </p:txBody>
      </p:sp>
      <p:sp>
        <p:nvSpPr>
          <p:cNvPr name="TextBox 7" id="7"/>
          <p:cNvSpPr txBox="true"/>
          <p:nvPr/>
        </p:nvSpPr>
        <p:spPr>
          <a:xfrm rot="0">
            <a:off x="7619649" y="7392619"/>
            <a:ext cx="9639651"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Hanya saja, dalam syariat kita, dibolehkan menceritakan berita Bani Israil, tanpa untuk tujuan diimani dan dibenarkan atau didustakan.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5513832" cy="8229600"/>
          </a:xfrm>
          <a:custGeom>
            <a:avLst/>
            <a:gdLst/>
            <a:ahLst/>
            <a:cxnLst/>
            <a:rect r="r" b="b" t="t" l="l"/>
            <a:pathLst>
              <a:path h="8229600" w="5513832">
                <a:moveTo>
                  <a:pt x="0" y="0"/>
                </a:moveTo>
                <a:lnTo>
                  <a:pt x="5513832" y="0"/>
                </a:lnTo>
                <a:lnTo>
                  <a:pt x="5513832" y="8229600"/>
                </a:lnTo>
                <a:lnTo>
                  <a:pt x="0" y="8229600"/>
                </a:lnTo>
                <a:lnTo>
                  <a:pt x="0" y="0"/>
                </a:lnTo>
                <a:close/>
              </a:path>
            </a:pathLst>
          </a:custGeom>
          <a:blipFill>
            <a:blip r:embed="rId2"/>
            <a:stretch>
              <a:fillRect l="0" t="0" r="0" b="0"/>
            </a:stretch>
          </a:blipFill>
        </p:spPr>
      </p:sp>
      <p:sp>
        <p:nvSpPr>
          <p:cNvPr name="TextBox 3" id="3"/>
          <p:cNvSpPr txBox="true"/>
          <p:nvPr/>
        </p:nvSpPr>
        <p:spPr>
          <a:xfrm rot="0">
            <a:off x="7943379" y="742950"/>
            <a:ext cx="8992191" cy="1207320"/>
          </a:xfrm>
          <a:prstGeom prst="rect">
            <a:avLst/>
          </a:prstGeom>
        </p:spPr>
        <p:txBody>
          <a:bodyPr anchor="t" rtlCol="false" tIns="0" lIns="0" bIns="0" rIns="0">
            <a:spAutoFit/>
          </a:bodyPr>
          <a:lstStyle/>
          <a:p>
            <a:pPr>
              <a:lnSpc>
                <a:spcPts val="8487"/>
              </a:lnSpc>
            </a:pPr>
            <a:r>
              <a:rPr lang="en-US" sz="6062">
                <a:solidFill>
                  <a:srgbClr val="513A71"/>
                </a:solidFill>
                <a:latin typeface="Agrandir Bold"/>
              </a:rPr>
              <a:t>APA ITU MAUDHUAT ?</a:t>
            </a:r>
          </a:p>
        </p:txBody>
      </p:sp>
      <p:sp>
        <p:nvSpPr>
          <p:cNvPr name="TextBox 4" id="4"/>
          <p:cNvSpPr txBox="true"/>
          <p:nvPr/>
        </p:nvSpPr>
        <p:spPr>
          <a:xfrm rot="0">
            <a:off x="7619649" y="2995313"/>
            <a:ext cx="9639651"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Yang dimaksudkan dengan </a:t>
            </a:r>
            <a:r>
              <a:rPr lang="en-US" sz="2100">
                <a:solidFill>
                  <a:srgbClr val="513A71"/>
                </a:solidFill>
                <a:latin typeface="Open Sauce Bold"/>
              </a:rPr>
              <a:t>hadits maudhu’</a:t>
            </a:r>
            <a:r>
              <a:rPr lang="en-US" sz="2100">
                <a:solidFill>
                  <a:srgbClr val="513A71"/>
                </a:solidFill>
                <a:latin typeface="Open Sauce"/>
              </a:rPr>
              <a:t> adalah hadits yang dikarang-karang oleh orang yang berdusta atas nama Nabi shallallahu ‘alaihi wa sallam.</a:t>
            </a:r>
          </a:p>
        </p:txBody>
      </p:sp>
      <p:sp>
        <p:nvSpPr>
          <p:cNvPr name="TextBox 5" id="5"/>
          <p:cNvSpPr txBox="true"/>
          <p:nvPr/>
        </p:nvSpPr>
        <p:spPr>
          <a:xfrm rot="0">
            <a:off x="7619649" y="4163958"/>
            <a:ext cx="8855650"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Mengenai orang-orang semacam itu Nabi shallallahu ‘alaihi wa sallam mengatakan :</a:t>
            </a:r>
          </a:p>
        </p:txBody>
      </p:sp>
      <p:sp>
        <p:nvSpPr>
          <p:cNvPr name="TextBox 6" id="6"/>
          <p:cNvSpPr txBox="true"/>
          <p:nvPr/>
        </p:nvSpPr>
        <p:spPr>
          <a:xfrm rot="0">
            <a:off x="8079920" y="4985013"/>
            <a:ext cx="9179380"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Italics"/>
              </a:rPr>
              <a:t>“Barangsiapa yang berdusta atas namaku dengan sengaja, maka silakan dia ambil tempat duduknya di neraka.”</a:t>
            </a:r>
          </a:p>
        </p:txBody>
      </p:sp>
      <p:sp>
        <p:nvSpPr>
          <p:cNvPr name="TextBox 7" id="7"/>
          <p:cNvSpPr txBox="true"/>
          <p:nvPr/>
        </p:nvSpPr>
        <p:spPr>
          <a:xfrm rot="0">
            <a:off x="8079920" y="5815592"/>
            <a:ext cx="4815987" cy="304877"/>
          </a:xfrm>
          <a:prstGeom prst="rect">
            <a:avLst/>
          </a:prstGeom>
        </p:spPr>
        <p:txBody>
          <a:bodyPr anchor="t" rtlCol="false" tIns="0" lIns="0" bIns="0" rIns="0">
            <a:spAutoFit/>
          </a:bodyPr>
          <a:lstStyle/>
          <a:p>
            <a:pPr>
              <a:lnSpc>
                <a:spcPts val="2467"/>
              </a:lnSpc>
            </a:pPr>
            <a:r>
              <a:rPr lang="en-US" sz="1898">
                <a:solidFill>
                  <a:srgbClr val="513A71"/>
                </a:solidFill>
                <a:latin typeface="Open Sauce Bold"/>
              </a:rPr>
              <a:t>HR. Bukhari no. 1291 dan Muslim no. 3</a:t>
            </a:r>
          </a:p>
        </p:txBody>
      </p:sp>
      <p:sp>
        <p:nvSpPr>
          <p:cNvPr name="TextBox 8" id="8"/>
          <p:cNvSpPr txBox="true"/>
          <p:nvPr/>
        </p:nvSpPr>
        <p:spPr>
          <a:xfrm rot="0">
            <a:off x="7619649" y="6607558"/>
            <a:ext cx="8855650" cy="10306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Yang dimaksud dengan hadits dho’if adalah hadits yang tidak memenuhi syarat-syarat hadits shahih, semisal karena terputusnya sanad.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5513832" cy="8229600"/>
          </a:xfrm>
          <a:custGeom>
            <a:avLst/>
            <a:gdLst/>
            <a:ahLst/>
            <a:cxnLst/>
            <a:rect r="r" b="b" t="t" l="l"/>
            <a:pathLst>
              <a:path h="8229600" w="5513832">
                <a:moveTo>
                  <a:pt x="0" y="0"/>
                </a:moveTo>
                <a:lnTo>
                  <a:pt x="5513832" y="0"/>
                </a:lnTo>
                <a:lnTo>
                  <a:pt x="5513832" y="8229600"/>
                </a:lnTo>
                <a:lnTo>
                  <a:pt x="0" y="8229600"/>
                </a:lnTo>
                <a:lnTo>
                  <a:pt x="0" y="0"/>
                </a:lnTo>
                <a:close/>
              </a:path>
            </a:pathLst>
          </a:custGeom>
          <a:blipFill>
            <a:blip r:embed="rId2"/>
            <a:stretch>
              <a:fillRect l="0" t="0" r="0" b="0"/>
            </a:stretch>
          </a:blipFill>
        </p:spPr>
      </p:sp>
      <p:sp>
        <p:nvSpPr>
          <p:cNvPr name="TextBox 3" id="3"/>
          <p:cNvSpPr txBox="true"/>
          <p:nvPr/>
        </p:nvSpPr>
        <p:spPr>
          <a:xfrm rot="0">
            <a:off x="7619649" y="2173100"/>
            <a:ext cx="9639651" cy="351790"/>
          </a:xfrm>
          <a:prstGeom prst="rect">
            <a:avLst/>
          </a:prstGeom>
        </p:spPr>
        <p:txBody>
          <a:bodyPr anchor="t" rtlCol="false" tIns="0" lIns="0" bIns="0" rIns="0">
            <a:spAutoFit/>
          </a:bodyPr>
          <a:lstStyle/>
          <a:p>
            <a:pPr>
              <a:lnSpc>
                <a:spcPts val="2990"/>
              </a:lnSpc>
            </a:pPr>
            <a:r>
              <a:rPr lang="en-US" sz="2300">
                <a:solidFill>
                  <a:srgbClr val="513A71"/>
                </a:solidFill>
                <a:latin typeface="Open Sauce Bold"/>
              </a:rPr>
              <a:t>Bagaimana hukum menggunakan hadits maudhu’ dan dho’if ?</a:t>
            </a:r>
          </a:p>
        </p:txBody>
      </p:sp>
      <p:sp>
        <p:nvSpPr>
          <p:cNvPr name="TextBox 4" id="4"/>
          <p:cNvSpPr txBox="true"/>
          <p:nvPr/>
        </p:nvSpPr>
        <p:spPr>
          <a:xfrm rot="0">
            <a:off x="7619649" y="2938962"/>
            <a:ext cx="9639651" cy="24022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Syaikh Muhammad bin Sholih Al Utsaimin -rahimahullah- berkata, “Hadits maudhu’ –berdasarkan kesepakatan para ulama- tidak boleh disebut-sebut dan disebarluaskan di tengah-tengah manusia. Hadits maudhu’ tidak boleh digunakan baik dalam masalah at targhib (untuk memotivasi) atau at tarhib (untuk menakut-nakuti) dan tidak boleh digunakan untuk hal-hal lainnya. Hadits maudhu’ boleh disebutkan jika memang ingin dijelaskan status haditsnya yang maudhu’.”</a:t>
            </a:r>
          </a:p>
        </p:txBody>
      </p:sp>
      <p:sp>
        <p:nvSpPr>
          <p:cNvPr name="TextBox 5" id="5"/>
          <p:cNvSpPr txBox="true"/>
          <p:nvPr/>
        </p:nvSpPr>
        <p:spPr>
          <a:xfrm rot="0">
            <a:off x="8403650" y="5632670"/>
            <a:ext cx="8855650" cy="17164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Adapun mengenai hadits dho’if, Syaikh Muhammad bin Sholih Al Utsaimin mengatakan, “Sedangkan hadits dho’if diperselisihkan oleh para ulama -rahimahumullah-. Ada yang membolehkan untuk disebarluaskan dan dinukil, namun mereka memberikan tiga syarat dalam masalah ini,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5513832" cy="8229600"/>
          </a:xfrm>
          <a:custGeom>
            <a:avLst/>
            <a:gdLst/>
            <a:ahLst/>
            <a:cxnLst/>
            <a:rect r="r" b="b" t="t" l="l"/>
            <a:pathLst>
              <a:path h="8229600" w="5513832">
                <a:moveTo>
                  <a:pt x="0" y="0"/>
                </a:moveTo>
                <a:lnTo>
                  <a:pt x="5513832" y="0"/>
                </a:lnTo>
                <a:lnTo>
                  <a:pt x="5513832" y="8229600"/>
                </a:lnTo>
                <a:lnTo>
                  <a:pt x="0" y="8229600"/>
                </a:lnTo>
                <a:lnTo>
                  <a:pt x="0" y="0"/>
                </a:lnTo>
                <a:close/>
              </a:path>
            </a:pathLst>
          </a:custGeom>
          <a:blipFill>
            <a:blip r:embed="rId2"/>
            <a:stretch>
              <a:fillRect l="0" t="0" r="0" b="0"/>
            </a:stretch>
          </a:blipFill>
        </p:spPr>
      </p:sp>
      <p:sp>
        <p:nvSpPr>
          <p:cNvPr name="TextBox 3" id="3"/>
          <p:cNvSpPr txBox="true"/>
          <p:nvPr/>
        </p:nvSpPr>
        <p:spPr>
          <a:xfrm rot="0">
            <a:off x="7619649" y="1610653"/>
            <a:ext cx="9639651" cy="41167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[Syarat pertama]</a:t>
            </a:r>
            <a:r>
              <a:rPr lang="en-US" sz="2100">
                <a:solidFill>
                  <a:srgbClr val="513A71"/>
                </a:solidFill>
                <a:latin typeface="Open Sauce"/>
              </a:rPr>
              <a:t> Hadits tersebut tidaklah terlalu dho’if (tidak terlalu lemah).</a:t>
            </a:r>
          </a:p>
          <a:p>
            <a:pPr>
              <a:lnSpc>
                <a:spcPts val="2730"/>
              </a:lnSpc>
            </a:pPr>
          </a:p>
          <a:p>
            <a:pPr>
              <a:lnSpc>
                <a:spcPts val="2730"/>
              </a:lnSpc>
            </a:pPr>
            <a:r>
              <a:rPr lang="en-US" sz="2100">
                <a:solidFill>
                  <a:srgbClr val="513A71"/>
                </a:solidFill>
                <a:latin typeface="Open Sauce Bold"/>
              </a:rPr>
              <a:t>[Syarat kedua] </a:t>
            </a:r>
            <a:r>
              <a:rPr lang="en-US" sz="2100">
                <a:solidFill>
                  <a:srgbClr val="513A71"/>
                </a:solidFill>
                <a:latin typeface="Open Sauce"/>
              </a:rPr>
              <a:t>Hadits tersebut didukung oleh dalil lain yang shahih yang menjelaskan adanya pahala dan hukuman.</a:t>
            </a:r>
          </a:p>
          <a:p>
            <a:pPr>
              <a:lnSpc>
                <a:spcPts val="2730"/>
              </a:lnSpc>
            </a:pPr>
          </a:p>
          <a:p>
            <a:pPr>
              <a:lnSpc>
                <a:spcPts val="2730"/>
              </a:lnSpc>
            </a:pPr>
            <a:r>
              <a:rPr lang="en-US" sz="2100">
                <a:solidFill>
                  <a:srgbClr val="513A71"/>
                </a:solidFill>
                <a:latin typeface="Open Sauce Semi-Bold"/>
              </a:rPr>
              <a:t>[Syarat ketiga]</a:t>
            </a:r>
            <a:r>
              <a:rPr lang="en-US" sz="2100">
                <a:solidFill>
                  <a:srgbClr val="513A71"/>
                </a:solidFill>
                <a:latin typeface="Open Sauce"/>
              </a:rPr>
              <a:t> Tidak boleh diyakini bahwa hadits tersebut dikatakan oleh Nabi shallallahu ‘alaihi wa sallam. Hadits tersebut haruslah disampaikan dengan lafazh tidak jazim (yaitu tidak tegas). Hadits tersebut hanya digunakan dalam masalah at targhib untuk memotivasi dan at tarhib untuk menakut-nakuti.”</a:t>
            </a:r>
          </a:p>
          <a:p>
            <a:pPr>
              <a:lnSpc>
                <a:spcPts val="2730"/>
              </a:lnSpc>
            </a:pPr>
          </a:p>
        </p:txBody>
      </p:sp>
      <p:sp>
        <p:nvSpPr>
          <p:cNvPr name="TextBox 4" id="4"/>
          <p:cNvSpPr txBox="true"/>
          <p:nvPr/>
        </p:nvSpPr>
        <p:spPr>
          <a:xfrm rot="0">
            <a:off x="8403650" y="5632670"/>
            <a:ext cx="8855650" cy="3088005"/>
          </a:xfrm>
          <a:prstGeom prst="rect">
            <a:avLst/>
          </a:prstGeom>
        </p:spPr>
        <p:txBody>
          <a:bodyPr anchor="t" rtlCol="false" tIns="0" lIns="0" bIns="0" rIns="0">
            <a:spAutoFit/>
          </a:bodyPr>
          <a:lstStyle/>
          <a:p>
            <a:pPr>
              <a:lnSpc>
                <a:spcPts val="2730"/>
              </a:lnSpc>
            </a:pPr>
            <a:r>
              <a:rPr lang="en-US" sz="2100">
                <a:solidFill>
                  <a:srgbClr val="513A71"/>
                </a:solidFill>
                <a:latin typeface="Open Sauce"/>
                <a:cs typeface="Open Sauce"/>
              </a:rPr>
              <a:t>Yang dimaksudkan tidak boleh menggunakan lafazh jazim adalah tidak boleh menggunakan kata “qola Rasulullah” (رَسُوْل اللهِ قَالَ), yaitu Rasulullah bersabda. Namun kalau hadits dho’if tersebut ingin disebarluaskan maka harus menggunakan lafazh “ruwiya ‘an rosulillah” (ada yang meriwayatkan dari Rasulullah) atau lafazh “dzukiro ‘anhu” (ada yang menyebutkan dari Rasulullah), atau ”qiila”, atau semacam itu. Jadi intinya, tidaklah boleh menggunakan lafazh “Qola Rosulullah” (Rasulullah bersabda) tatkala menyebutkan hadits dho’if.</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28700" y="1028700"/>
            <a:ext cx="5513832" cy="8229600"/>
          </a:xfrm>
          <a:custGeom>
            <a:avLst/>
            <a:gdLst/>
            <a:ahLst/>
            <a:cxnLst/>
            <a:rect r="r" b="b" t="t" l="l"/>
            <a:pathLst>
              <a:path h="8229600" w="5513832">
                <a:moveTo>
                  <a:pt x="0" y="0"/>
                </a:moveTo>
                <a:lnTo>
                  <a:pt x="5513832" y="0"/>
                </a:lnTo>
                <a:lnTo>
                  <a:pt x="5513832" y="8229600"/>
                </a:lnTo>
                <a:lnTo>
                  <a:pt x="0" y="8229600"/>
                </a:lnTo>
                <a:lnTo>
                  <a:pt x="0" y="0"/>
                </a:lnTo>
                <a:close/>
              </a:path>
            </a:pathLst>
          </a:custGeom>
          <a:blipFill>
            <a:blip r:embed="rId2"/>
            <a:stretch>
              <a:fillRect l="0" t="0" r="0" b="0"/>
            </a:stretch>
          </a:blipFill>
        </p:spPr>
      </p:sp>
      <p:sp>
        <p:nvSpPr>
          <p:cNvPr name="TextBox 3" id="3"/>
          <p:cNvSpPr txBox="true"/>
          <p:nvPr/>
        </p:nvSpPr>
        <p:spPr>
          <a:xfrm rot="0">
            <a:off x="7532870" y="1957682"/>
            <a:ext cx="9726430" cy="1373505"/>
          </a:xfrm>
          <a:prstGeom prst="rect">
            <a:avLst/>
          </a:prstGeom>
        </p:spPr>
        <p:txBody>
          <a:bodyPr anchor="t" rtlCol="false" tIns="0" lIns="0" bIns="0" rIns="0">
            <a:spAutoFit/>
          </a:bodyPr>
          <a:lstStyle/>
          <a:p>
            <a:pPr>
              <a:lnSpc>
                <a:spcPts val="2730"/>
              </a:lnSpc>
            </a:pPr>
            <a:r>
              <a:rPr lang="en-US" sz="2100">
                <a:solidFill>
                  <a:srgbClr val="513A71"/>
                </a:solidFill>
                <a:latin typeface="Open Sauce"/>
                <a:cs typeface="Open Sauce"/>
              </a:rPr>
              <a:t>Jika di masyarakat tidak bisa membedakan antara perkataan dzukira (ذُكِرَ),</a:t>
            </a:r>
          </a:p>
          <a:p>
            <a:pPr>
              <a:lnSpc>
                <a:spcPts val="2730"/>
              </a:lnSpc>
            </a:pPr>
            <a:r>
              <a:rPr lang="en-US" sz="2100">
                <a:solidFill>
                  <a:srgbClr val="513A71"/>
                </a:solidFill>
                <a:latin typeface="Open Sauce"/>
                <a:cs typeface="Open Sauce"/>
              </a:rPr>
              <a:t>qiila (قِيْلَ), ruwiya (رُوِيَ) dan qoola (قَالَ), maka hadits dho’if tidak boleh disebarluaskan sama sekali. Karena ditakutkan masyarakat akan menyangka bahwa itu adalah hadits Nabi shallallahu ‘alaihi wa sallam.</a:t>
            </a:r>
          </a:p>
        </p:txBody>
      </p:sp>
      <p:sp>
        <p:nvSpPr>
          <p:cNvPr name="TextBox 4" id="4"/>
          <p:cNvSpPr txBox="true"/>
          <p:nvPr/>
        </p:nvSpPr>
        <p:spPr>
          <a:xfrm rot="0">
            <a:off x="7532870" y="3792607"/>
            <a:ext cx="9726430" cy="30880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Faedah penting lainnya</a:t>
            </a:r>
            <a:r>
              <a:rPr lang="en-US" sz="2100">
                <a:solidFill>
                  <a:srgbClr val="513A71"/>
                </a:solidFill>
                <a:latin typeface="Open Sauce"/>
              </a:rPr>
              <a:t>: Dari sini menunjukkan bahwa hadits dho’if tidak boleh digunakan untuk menentukan suatu amalan kecuali jika ada hadits shahih lain yang mendukungnya. Karena di sini hanya disebutkan boleh hadits dho’if untuk memotivasi beramal atau menakut-nakuti, bukan untuk menentukan dianjurkannya suatu amalan kecuali jika ada hadits shahih yang mendukung hal ini. Perhatikanlah! Misalnya ada hadits dho’if mengenai amalan pada malam nishfu sya’ban. Kalau landasannya dari hadits dho’if tanpa pendukung dari hadits shahih, maka tidak boleh digunakan sama sekali sebagai landasan untuk beramal.</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7214968" y="2328990"/>
            <a:ext cx="3858065" cy="891608"/>
          </a:xfrm>
          <a:prstGeom prst="rect">
            <a:avLst/>
          </a:prstGeom>
        </p:spPr>
        <p:txBody>
          <a:bodyPr anchor="t" rtlCol="false" tIns="0" lIns="0" bIns="0" rIns="0">
            <a:spAutoFit/>
          </a:bodyPr>
          <a:lstStyle/>
          <a:p>
            <a:pPr algn="ctr">
              <a:lnSpc>
                <a:spcPts val="7286"/>
              </a:lnSpc>
              <a:spcBef>
                <a:spcPct val="0"/>
              </a:spcBef>
            </a:pPr>
            <a:r>
              <a:rPr lang="en-US" sz="5604">
                <a:solidFill>
                  <a:srgbClr val="000000"/>
                </a:solidFill>
                <a:latin typeface="Open Sauce"/>
              </a:rPr>
              <a:t>REFERENSI</a:t>
            </a:r>
          </a:p>
        </p:txBody>
      </p:sp>
      <p:sp>
        <p:nvSpPr>
          <p:cNvPr name="TextBox 3" id="3"/>
          <p:cNvSpPr txBox="true"/>
          <p:nvPr/>
        </p:nvSpPr>
        <p:spPr>
          <a:xfrm rot="0">
            <a:off x="5242133" y="4442460"/>
            <a:ext cx="7803734" cy="1373505"/>
          </a:xfrm>
          <a:prstGeom prst="rect">
            <a:avLst/>
          </a:prstGeom>
        </p:spPr>
        <p:txBody>
          <a:bodyPr anchor="t" rtlCol="false" tIns="0" lIns="0" bIns="0" rIns="0">
            <a:spAutoFit/>
          </a:bodyPr>
          <a:lstStyle/>
          <a:p>
            <a:pPr marL="453396" indent="-226698" lvl="1">
              <a:lnSpc>
                <a:spcPts val="2730"/>
              </a:lnSpc>
              <a:buFont typeface="Arial"/>
              <a:buChar char="•"/>
            </a:pPr>
            <a:r>
              <a:rPr lang="en-US" sz="2100">
                <a:solidFill>
                  <a:srgbClr val="000000"/>
                </a:solidFill>
                <a:latin typeface="Open Sauce Bold"/>
              </a:rPr>
              <a:t>Muhammad Abduh Tuasikal</a:t>
            </a:r>
          </a:p>
          <a:p>
            <a:pPr marL="453396" indent="-226698" lvl="1">
              <a:lnSpc>
                <a:spcPts val="2730"/>
              </a:lnSpc>
              <a:buFont typeface="Arial"/>
              <a:buChar char="•"/>
            </a:pPr>
            <a:r>
              <a:rPr lang="en-US" sz="2100">
                <a:solidFill>
                  <a:srgbClr val="000000"/>
                </a:solidFill>
                <a:latin typeface="Open Sauce Bold"/>
              </a:rPr>
              <a:t>Fedah Ilmu dari Syarh Al ‘Aqidah Al Wasithiyyah, Syaikh Muhammad bin Sholih Al ‘Utsaimin, hal. 401-402, cetakan pertama, 1424 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DAF6oC-CLnY</dc:identifier>
  <dcterms:modified xsi:type="dcterms:W3CDTF">2011-08-01T06:04:30Z</dcterms:modified>
  <cp:revision>1</cp:revision>
  <dc:title>Studi Alquran part 10</dc:title>
</cp:coreProperties>
</file>