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42"/>
    <p:sldId id="257" r:id="rId43"/>
    <p:sldId id="258" r:id="rId44"/>
    <p:sldId id="259" r:id="rId45"/>
    <p:sldId id="260" r:id="rId46"/>
    <p:sldId id="261" r:id="rId47"/>
    <p:sldId id="262" r:id="rId48"/>
    <p:sldId id="263" r:id="rId49"/>
    <p:sldId id="264" r:id="rId50"/>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Agrandir" charset="1" panose="00000500000000000000"/>
      <p:regular r:id="rId10"/>
    </p:embeddedFont>
    <p:embeddedFont>
      <p:font typeface="Agrandir Bold" charset="1" panose="00000800000000000000"/>
      <p:regular r:id="rId11"/>
    </p:embeddedFont>
    <p:embeddedFont>
      <p:font typeface="Agrandir Italics" charset="1" panose="00000500000000000000"/>
      <p:regular r:id="rId12"/>
    </p:embeddedFont>
    <p:embeddedFont>
      <p:font typeface="Agrandir Bold Italics" charset="1" panose="00000800000000000000"/>
      <p:regular r:id="rId13"/>
    </p:embeddedFont>
    <p:embeddedFont>
      <p:font typeface="Agrandir Thin" charset="1" panose="00000200000000000000"/>
      <p:regular r:id="rId14"/>
    </p:embeddedFont>
    <p:embeddedFont>
      <p:font typeface="Agrandir Thin Italics" charset="1" panose="00000200000000000000"/>
      <p:regular r:id="rId15"/>
    </p:embeddedFont>
    <p:embeddedFont>
      <p:font typeface="Agrandir Medium" charset="1" panose="00000600000000000000"/>
      <p:regular r:id="rId16"/>
    </p:embeddedFont>
    <p:embeddedFont>
      <p:font typeface="Agrandir Medium Italics" charset="1" panose="00000600000000000000"/>
      <p:regular r:id="rId17"/>
    </p:embeddedFont>
    <p:embeddedFont>
      <p:font typeface="Agrandir Ultra-Bold" charset="1" panose="00000A00000000000000"/>
      <p:regular r:id="rId18"/>
    </p:embeddedFont>
    <p:embeddedFont>
      <p:font typeface="Agrandir Ultra-Bold Italics" charset="1" panose="00000A00000000000000"/>
      <p:regular r:id="rId19"/>
    </p:embeddedFont>
    <p:embeddedFont>
      <p:font typeface="Agrandir Heavy" charset="1" panose="00000900000000000000"/>
      <p:regular r:id="rId20"/>
    </p:embeddedFont>
    <p:embeddedFont>
      <p:font typeface="Agrandir Heavy Italics" charset="1" panose="00000900000000000000"/>
      <p:regular r:id="rId21"/>
    </p:embeddedFont>
    <p:embeddedFont>
      <p:font typeface="Open Sauce" charset="1" panose="00000500000000000000"/>
      <p:regular r:id="rId22"/>
    </p:embeddedFont>
    <p:embeddedFont>
      <p:font typeface="Open Sauce Bold" charset="1" panose="00000800000000000000"/>
      <p:regular r:id="rId23"/>
    </p:embeddedFont>
    <p:embeddedFont>
      <p:font typeface="Open Sauce Italics" charset="1" panose="00000500000000000000"/>
      <p:regular r:id="rId24"/>
    </p:embeddedFont>
    <p:embeddedFont>
      <p:font typeface="Open Sauce Bold Italics" charset="1" panose="00000800000000000000"/>
      <p:regular r:id="rId25"/>
    </p:embeddedFont>
    <p:embeddedFont>
      <p:font typeface="Open Sauce Light" charset="1" panose="00000400000000000000"/>
      <p:regular r:id="rId26"/>
    </p:embeddedFont>
    <p:embeddedFont>
      <p:font typeface="Open Sauce Light Italics" charset="1" panose="00000400000000000000"/>
      <p:regular r:id="rId27"/>
    </p:embeddedFont>
    <p:embeddedFont>
      <p:font typeface="Open Sauce Medium" charset="1" panose="00000600000000000000"/>
      <p:regular r:id="rId28"/>
    </p:embeddedFont>
    <p:embeddedFont>
      <p:font typeface="Open Sauce Medium Italics" charset="1" panose="00000600000000000000"/>
      <p:regular r:id="rId29"/>
    </p:embeddedFont>
    <p:embeddedFont>
      <p:font typeface="Open Sauce Semi-Bold" charset="1" panose="00000700000000000000"/>
      <p:regular r:id="rId30"/>
    </p:embeddedFont>
    <p:embeddedFont>
      <p:font typeface="Open Sauce Semi-Bold Italics" charset="1" panose="00000700000000000000"/>
      <p:regular r:id="rId31"/>
    </p:embeddedFont>
    <p:embeddedFont>
      <p:font typeface="Open Sauce Heavy" charset="1" panose="00000A00000000000000"/>
      <p:regular r:id="rId32"/>
    </p:embeddedFont>
    <p:embeddedFont>
      <p:font typeface="Open Sauce Heavy Italics" charset="1" panose="00000A00000000000000"/>
      <p:regular r:id="rId33"/>
    </p:embeddedFont>
    <p:embeddedFont>
      <p:font typeface="Open Sans" charset="1" panose="020B0606030504020204"/>
      <p:regular r:id="rId34"/>
    </p:embeddedFont>
    <p:embeddedFont>
      <p:font typeface="Open Sans Bold" charset="1" panose="020B0806030504020204"/>
      <p:regular r:id="rId35"/>
    </p:embeddedFont>
    <p:embeddedFont>
      <p:font typeface="Open Sans Italics" charset="1" panose="020B0606030504020204"/>
      <p:regular r:id="rId36"/>
    </p:embeddedFont>
    <p:embeddedFont>
      <p:font typeface="Open Sans Bold Italics" charset="1" panose="020B0806030504020204"/>
      <p:regular r:id="rId37"/>
    </p:embeddedFont>
    <p:embeddedFont>
      <p:font typeface="Open Sans Light" charset="1" panose="020B0306030504020204"/>
      <p:regular r:id="rId38"/>
    </p:embeddedFont>
    <p:embeddedFont>
      <p:font typeface="Open Sans Light Italics" charset="1" panose="020B0306030504020204"/>
      <p:regular r:id="rId39"/>
    </p:embeddedFont>
    <p:embeddedFont>
      <p:font typeface="Open Sans Ultra-Bold" charset="1" panose="00000000000000000000"/>
      <p:regular r:id="rId40"/>
    </p:embeddedFont>
    <p:embeddedFont>
      <p:font typeface="Open Sans Ultra-Bold Italics" charset="1" panose="00000000000000000000"/>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fonts/font38.fntdata" Type="http://schemas.openxmlformats.org/officeDocument/2006/relationships/font"/><Relationship Id="rId39" Target="fonts/font39.fntdata" Type="http://schemas.openxmlformats.org/officeDocument/2006/relationships/font"/><Relationship Id="rId4" Target="theme/theme1.xml" Type="http://schemas.openxmlformats.org/officeDocument/2006/relationships/theme"/><Relationship Id="rId40" Target="fonts/font40.fntdata" Type="http://schemas.openxmlformats.org/officeDocument/2006/relationships/font"/><Relationship Id="rId41" Target="fonts/font41.fntdata" Type="http://schemas.openxmlformats.org/officeDocument/2006/relationships/font"/><Relationship Id="rId42" Target="slides/slide1.xml" Type="http://schemas.openxmlformats.org/officeDocument/2006/relationships/slide"/><Relationship Id="rId43" Target="slides/slide2.xml" Type="http://schemas.openxmlformats.org/officeDocument/2006/relationships/slide"/><Relationship Id="rId44" Target="slides/slide3.xml" Type="http://schemas.openxmlformats.org/officeDocument/2006/relationships/slide"/><Relationship Id="rId45" Target="slides/slide4.xml" Type="http://schemas.openxmlformats.org/officeDocument/2006/relationships/slide"/><Relationship Id="rId46" Target="slides/slide5.xml" Type="http://schemas.openxmlformats.org/officeDocument/2006/relationships/slide"/><Relationship Id="rId47" Target="slides/slide6.xml" Type="http://schemas.openxmlformats.org/officeDocument/2006/relationships/slide"/><Relationship Id="rId48" Target="slides/slide7.xml" Type="http://schemas.openxmlformats.org/officeDocument/2006/relationships/slide"/><Relationship Id="rId49" Target="slides/slide8.xml" Type="http://schemas.openxmlformats.org/officeDocument/2006/relationships/slide"/><Relationship Id="rId5" Target="tableStyles.xml" Type="http://schemas.openxmlformats.org/officeDocument/2006/relationships/tableStyles"/><Relationship Id="rId50" Target="slides/slide9.xml" Type="http://schemas.openxmlformats.org/officeDocument/2006/relationships/slide"/><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jpe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3.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4.png" Type="http://schemas.openxmlformats.org/officeDocument/2006/relationships/image"/><Relationship Id="rId4" Target="../media/image5.pn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https://www.radiorodja.com/download/kajian/ustadz-abu-yahya-badrusalam/" TargetMode="External" Type="http://schemas.openxmlformats.org/officeDocument/2006/relationships/hyperlink"/></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8700" y="982469"/>
            <a:ext cx="8115300" cy="8275831"/>
            <a:chOff x="0" y="0"/>
            <a:chExt cx="10820400" cy="11034441"/>
          </a:xfrm>
        </p:grpSpPr>
        <p:sp>
          <p:nvSpPr>
            <p:cNvPr name="Freeform 3" id="3"/>
            <p:cNvSpPr/>
            <p:nvPr/>
          </p:nvSpPr>
          <p:spPr>
            <a:xfrm flipH="false" flipV="false" rot="0">
              <a:off x="0" y="0"/>
              <a:ext cx="2019074" cy="2252435"/>
            </a:xfrm>
            <a:custGeom>
              <a:avLst/>
              <a:gdLst/>
              <a:ahLst/>
              <a:cxnLst/>
              <a:rect r="r" b="b" t="t" l="l"/>
              <a:pathLst>
                <a:path h="2252435" w="2019074">
                  <a:moveTo>
                    <a:pt x="0" y="0"/>
                  </a:moveTo>
                  <a:lnTo>
                    <a:pt x="2019074" y="0"/>
                  </a:lnTo>
                  <a:lnTo>
                    <a:pt x="2019074" y="2252435"/>
                  </a:lnTo>
                  <a:lnTo>
                    <a:pt x="0" y="2252435"/>
                  </a:lnTo>
                  <a:lnTo>
                    <a:pt x="0" y="0"/>
                  </a:lnTo>
                  <a:close/>
                </a:path>
              </a:pathLst>
            </a:custGeom>
            <a:blipFill>
              <a:blip r:embed="rId2"/>
              <a:stretch>
                <a:fillRect l="0" t="0" r="0" b="0"/>
              </a:stretch>
            </a:blipFill>
          </p:spPr>
        </p:sp>
        <p:sp>
          <p:nvSpPr>
            <p:cNvPr name="TextBox 4" id="4"/>
            <p:cNvSpPr txBox="true"/>
            <p:nvPr/>
          </p:nvSpPr>
          <p:spPr>
            <a:xfrm rot="0">
              <a:off x="5987317" y="8361193"/>
              <a:ext cx="2349932" cy="2673248"/>
            </a:xfrm>
            <a:prstGeom prst="rect">
              <a:avLst/>
            </a:prstGeom>
          </p:spPr>
          <p:txBody>
            <a:bodyPr anchor="t" rtlCol="false" tIns="0" lIns="0" bIns="0" rIns="0">
              <a:spAutoFit/>
            </a:bodyPr>
            <a:lstStyle/>
            <a:p>
              <a:pPr algn="ctr">
                <a:lnSpc>
                  <a:spcPts val="16988"/>
                </a:lnSpc>
                <a:spcBef>
                  <a:spcPct val="0"/>
                </a:spcBef>
              </a:pPr>
              <a:r>
                <a:rPr lang="en-US" sz="12134">
                  <a:solidFill>
                    <a:srgbClr val="FF914D"/>
                  </a:solidFill>
                  <a:latin typeface="Open Sans"/>
                </a:rPr>
                <a:t>14</a:t>
              </a:r>
            </a:p>
          </p:txBody>
        </p:sp>
        <p:sp>
          <p:nvSpPr>
            <p:cNvPr name="TextBox 5" id="5"/>
            <p:cNvSpPr txBox="true"/>
            <p:nvPr/>
          </p:nvSpPr>
          <p:spPr>
            <a:xfrm rot="0">
              <a:off x="0" y="3616793"/>
              <a:ext cx="10820400" cy="3438276"/>
            </a:xfrm>
            <a:prstGeom prst="rect">
              <a:avLst/>
            </a:prstGeom>
          </p:spPr>
          <p:txBody>
            <a:bodyPr anchor="t" rtlCol="false" tIns="0" lIns="0" bIns="0" rIns="0">
              <a:spAutoFit/>
            </a:bodyPr>
            <a:lstStyle/>
            <a:p>
              <a:pPr>
                <a:lnSpc>
                  <a:spcPts val="9846"/>
                </a:lnSpc>
              </a:pPr>
              <a:r>
                <a:rPr lang="en-US" sz="7033">
                  <a:solidFill>
                    <a:srgbClr val="513A71"/>
                  </a:solidFill>
                  <a:latin typeface="Agrandir Bold"/>
                </a:rPr>
                <a:t>AL-QURAN /</a:t>
              </a:r>
            </a:p>
            <a:p>
              <a:pPr>
                <a:lnSpc>
                  <a:spcPts val="9846"/>
                </a:lnSpc>
              </a:pPr>
              <a:r>
                <a:rPr lang="en-US" sz="7033">
                  <a:solidFill>
                    <a:srgbClr val="513A71"/>
                  </a:solidFill>
                  <a:latin typeface="Agrandir Bold"/>
                </a:rPr>
                <a:t>STUDI AL-QURAN</a:t>
              </a:r>
            </a:p>
          </p:txBody>
        </p:sp>
        <p:sp>
          <p:nvSpPr>
            <p:cNvPr name="TextBox 6" id="6"/>
            <p:cNvSpPr txBox="true"/>
            <p:nvPr/>
          </p:nvSpPr>
          <p:spPr>
            <a:xfrm rot="0">
              <a:off x="89968" y="10550147"/>
              <a:ext cx="6556782" cy="484293"/>
            </a:xfrm>
            <a:prstGeom prst="rect">
              <a:avLst/>
            </a:prstGeom>
          </p:spPr>
          <p:txBody>
            <a:bodyPr anchor="t" rtlCol="false" tIns="0" lIns="0" bIns="0" rIns="0">
              <a:spAutoFit/>
            </a:bodyPr>
            <a:lstStyle/>
            <a:p>
              <a:pPr>
                <a:lnSpc>
                  <a:spcPts val="3079"/>
                </a:lnSpc>
              </a:pPr>
              <a:r>
                <a:rPr lang="en-US" sz="2199">
                  <a:solidFill>
                    <a:srgbClr val="513A71"/>
                  </a:solidFill>
                  <a:latin typeface="Open Sauce Bold"/>
                </a:rPr>
                <a:t>Arif Marsal, Lc., MA</a:t>
              </a:r>
            </a:p>
          </p:txBody>
        </p:sp>
        <p:sp>
          <p:nvSpPr>
            <p:cNvPr name="TextBox 7" id="7"/>
            <p:cNvSpPr txBox="true"/>
            <p:nvPr/>
          </p:nvSpPr>
          <p:spPr>
            <a:xfrm rot="0">
              <a:off x="89968" y="6855950"/>
              <a:ext cx="4506754" cy="450214"/>
            </a:xfrm>
            <a:prstGeom prst="rect">
              <a:avLst/>
            </a:prstGeom>
          </p:spPr>
          <p:txBody>
            <a:bodyPr anchor="t" rtlCol="false" tIns="0" lIns="0" bIns="0" rIns="0">
              <a:spAutoFit/>
            </a:bodyPr>
            <a:lstStyle/>
            <a:p>
              <a:pPr>
                <a:lnSpc>
                  <a:spcPts val="2730"/>
                </a:lnSpc>
              </a:pPr>
              <a:r>
                <a:rPr lang="en-US" sz="2100">
                  <a:solidFill>
                    <a:srgbClr val="513A71"/>
                  </a:solidFill>
                  <a:latin typeface="Open Sauce Bold"/>
                </a:rPr>
                <a:t>Sistem Informasi</a:t>
              </a:r>
            </a:p>
          </p:txBody>
        </p:sp>
      </p:grpSp>
      <p:sp>
        <p:nvSpPr>
          <p:cNvPr name="Freeform 8" id="8"/>
          <p:cNvSpPr/>
          <p:nvPr/>
        </p:nvSpPr>
        <p:spPr>
          <a:xfrm flipH="false" flipV="false" rot="0">
            <a:off x="11776329" y="1028700"/>
            <a:ext cx="5482971" cy="8229600"/>
          </a:xfrm>
          <a:custGeom>
            <a:avLst/>
            <a:gdLst/>
            <a:ahLst/>
            <a:cxnLst/>
            <a:rect r="r" b="b" t="t" l="l"/>
            <a:pathLst>
              <a:path h="8229600" w="5482971">
                <a:moveTo>
                  <a:pt x="0" y="0"/>
                </a:moveTo>
                <a:lnTo>
                  <a:pt x="5482971" y="0"/>
                </a:lnTo>
                <a:lnTo>
                  <a:pt x="5482971" y="8229600"/>
                </a:lnTo>
                <a:lnTo>
                  <a:pt x="0" y="8229600"/>
                </a:lnTo>
                <a:lnTo>
                  <a:pt x="0" y="0"/>
                </a:lnTo>
                <a:close/>
              </a:path>
            </a:pathLst>
          </a:custGeom>
          <a:blipFill>
            <a:blip r:embed="rId3"/>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2718733" y="936154"/>
            <a:ext cx="6096437" cy="1050813"/>
          </a:xfrm>
          <a:prstGeom prst="rect">
            <a:avLst/>
          </a:prstGeom>
        </p:spPr>
        <p:txBody>
          <a:bodyPr anchor="t" rtlCol="false" tIns="0" lIns="0" bIns="0" rIns="0">
            <a:spAutoFit/>
          </a:bodyPr>
          <a:lstStyle/>
          <a:p>
            <a:pPr algn="ctr">
              <a:lnSpc>
                <a:spcPts val="7396"/>
              </a:lnSpc>
            </a:pPr>
            <a:r>
              <a:rPr lang="en-US" sz="5283">
                <a:solidFill>
                  <a:srgbClr val="513A71"/>
                </a:solidFill>
                <a:latin typeface="Agrandir Bold"/>
              </a:rPr>
              <a:t>I’JAZ AL-QURAN</a:t>
            </a:r>
          </a:p>
        </p:txBody>
      </p:sp>
      <p:sp>
        <p:nvSpPr>
          <p:cNvPr name="TextBox 3" id="3"/>
          <p:cNvSpPr txBox="true"/>
          <p:nvPr/>
        </p:nvSpPr>
        <p:spPr>
          <a:xfrm rot="0">
            <a:off x="1028700" y="3147444"/>
            <a:ext cx="10393324" cy="4346346"/>
          </a:xfrm>
          <a:prstGeom prst="rect">
            <a:avLst/>
          </a:prstGeom>
        </p:spPr>
        <p:txBody>
          <a:bodyPr anchor="t" rtlCol="false" tIns="0" lIns="0" bIns="0" rIns="0">
            <a:spAutoFit/>
          </a:bodyPr>
          <a:lstStyle/>
          <a:p>
            <a:pPr>
              <a:lnSpc>
                <a:spcPts val="2896"/>
              </a:lnSpc>
            </a:pPr>
            <a:r>
              <a:rPr lang="en-US" sz="2227">
                <a:solidFill>
                  <a:srgbClr val="513A71"/>
                </a:solidFill>
                <a:latin typeface="Open Sauce Bold"/>
              </a:rPr>
              <a:t> Pengertian I’jaz menurut bahasa</a:t>
            </a:r>
          </a:p>
          <a:p>
            <a:pPr>
              <a:lnSpc>
                <a:spcPts val="2896"/>
              </a:lnSpc>
            </a:pPr>
          </a:p>
          <a:p>
            <a:pPr>
              <a:lnSpc>
                <a:spcPts val="2896"/>
              </a:lnSpc>
            </a:pPr>
            <a:r>
              <a:rPr lang="en-US" sz="2227">
                <a:solidFill>
                  <a:srgbClr val="513A71"/>
                </a:solidFill>
                <a:latin typeface="Open Sauce Bold"/>
              </a:rPr>
              <a:t> </a:t>
            </a:r>
            <a:r>
              <a:rPr lang="en-US" sz="2227">
                <a:solidFill>
                  <a:srgbClr val="513A71"/>
                </a:solidFill>
                <a:latin typeface="Open Sauce"/>
              </a:rPr>
              <a:t>Untuk mendapatkan makna i’jaz al-Quran, yang merupakan kata majemuk yang dalam bahasa Arab dinamakan tarkib idhofi, terlebih dahulu kita harus memahami makna i’jaz secara etimologi. I’jaz adalah isim mashdar dari ‘ajaza-yu’jizu-i’jazan yang mempunyai arti “ketidakberdayaan atau keluputan” (naqid al-hazm). Dikatakan : a’jazani al-amru, artinya: “perkara itu luput dariku”. Makna leksikal kedua adalaha “membuat tidak mampi”, seperti dalam contoh a’jaza akhoohu “dia telah membuat saudaranya tidak mampi” manakala dia telah menetapkan ketidakmampuan saudaranya itu dalam suatu hal. Kata i’jaz juga berarti “terwujudnya ketidakmampuan”, seperti dalam contoh: a’jaztu zaidan “aku mendapati Zaid tidak mampu”</a:t>
            </a:r>
          </a:p>
        </p:txBody>
      </p:sp>
      <p:sp>
        <p:nvSpPr>
          <p:cNvPr name="Freeform 4" id="4"/>
          <p:cNvSpPr/>
          <p:nvPr/>
        </p:nvSpPr>
        <p:spPr>
          <a:xfrm flipH="false" flipV="false" rot="0">
            <a:off x="11776329" y="1028700"/>
            <a:ext cx="5482971" cy="8229600"/>
          </a:xfrm>
          <a:custGeom>
            <a:avLst/>
            <a:gdLst/>
            <a:ahLst/>
            <a:cxnLst/>
            <a:rect r="r" b="b" t="t" l="l"/>
            <a:pathLst>
              <a:path h="8229600" w="5482971">
                <a:moveTo>
                  <a:pt x="0" y="0"/>
                </a:moveTo>
                <a:lnTo>
                  <a:pt x="5482971" y="0"/>
                </a:lnTo>
                <a:lnTo>
                  <a:pt x="5482971" y="8229600"/>
                </a:lnTo>
                <a:lnTo>
                  <a:pt x="0" y="8229600"/>
                </a:lnTo>
                <a:lnTo>
                  <a:pt x="0" y="0"/>
                </a:lnTo>
                <a:close/>
              </a:path>
            </a:pathLst>
          </a:custGeom>
          <a:blipFill>
            <a:blip r:embed="rId2"/>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2718733" y="936154"/>
            <a:ext cx="6096437" cy="1050813"/>
          </a:xfrm>
          <a:prstGeom prst="rect">
            <a:avLst/>
          </a:prstGeom>
        </p:spPr>
        <p:txBody>
          <a:bodyPr anchor="t" rtlCol="false" tIns="0" lIns="0" bIns="0" rIns="0">
            <a:spAutoFit/>
          </a:bodyPr>
          <a:lstStyle/>
          <a:p>
            <a:pPr algn="ctr">
              <a:lnSpc>
                <a:spcPts val="7396"/>
              </a:lnSpc>
            </a:pPr>
            <a:r>
              <a:rPr lang="en-US" sz="5283">
                <a:solidFill>
                  <a:srgbClr val="513A71"/>
                </a:solidFill>
                <a:latin typeface="Agrandir Bold"/>
              </a:rPr>
              <a:t>I’JAZ AL-QURAN</a:t>
            </a:r>
          </a:p>
        </p:txBody>
      </p:sp>
      <p:sp>
        <p:nvSpPr>
          <p:cNvPr name="TextBox 3" id="3"/>
          <p:cNvSpPr txBox="true"/>
          <p:nvPr/>
        </p:nvSpPr>
        <p:spPr>
          <a:xfrm rot="0">
            <a:off x="1028700" y="2976421"/>
            <a:ext cx="10393324" cy="4686582"/>
          </a:xfrm>
          <a:prstGeom prst="rect">
            <a:avLst/>
          </a:prstGeom>
        </p:spPr>
        <p:txBody>
          <a:bodyPr anchor="t" rtlCol="false" tIns="0" lIns="0" bIns="0" rIns="0">
            <a:spAutoFit/>
          </a:bodyPr>
          <a:lstStyle/>
          <a:p>
            <a:pPr>
              <a:lnSpc>
                <a:spcPts val="2896"/>
              </a:lnSpc>
            </a:pPr>
            <a:r>
              <a:rPr lang="en-US" sz="2227">
                <a:solidFill>
                  <a:srgbClr val="513A71"/>
                </a:solidFill>
                <a:latin typeface="Open Sauce Bold"/>
              </a:rPr>
              <a:t> Pengertian I’jaz menurut istilah</a:t>
            </a:r>
          </a:p>
          <a:p>
            <a:pPr>
              <a:lnSpc>
                <a:spcPts val="2896"/>
              </a:lnSpc>
            </a:pPr>
          </a:p>
          <a:p>
            <a:pPr>
              <a:lnSpc>
                <a:spcPts val="2896"/>
              </a:lnSpc>
            </a:pPr>
            <a:r>
              <a:rPr lang="en-US" sz="2227">
                <a:solidFill>
                  <a:srgbClr val="513A71"/>
                </a:solidFill>
                <a:latin typeface="Open Sauce"/>
              </a:rPr>
              <a:t> Penampakan kebenaran pengklaiman kerasulan nabi Muhammad SAW dalam ketidakmampuan orang Arab untu menandingi mukjizat nabi yang abadi, yaitu al-Quran.Perbuatan seseorang pengklaim bahwa ia menjalankan fungsi ilahiyah dengan cara melanggar ketentuan hokum alam dan membuat orang lain tidak mampu melakukannya dan bersaksi akan kebenaran klaimnya.</a:t>
            </a:r>
          </a:p>
          <a:p>
            <a:pPr>
              <a:lnSpc>
                <a:spcPts val="2896"/>
              </a:lnSpc>
            </a:pPr>
          </a:p>
          <a:p>
            <a:pPr>
              <a:lnSpc>
                <a:spcPts val="2896"/>
              </a:lnSpc>
            </a:pPr>
            <a:r>
              <a:rPr lang="en-US" sz="2227">
                <a:solidFill>
                  <a:srgbClr val="513A71"/>
                </a:solidFill>
                <a:latin typeface="Open Sauce"/>
              </a:rPr>
              <a:t> Jadi I'jaz al-Qur'an adalah ilmu Al-Qur'an yang membahas kekuatan susunan lafal dan kandungan Al-Qur'an, hingga dapat mengalahkan ahli-ahli bahasa Arab dan ahli-ahli lain.</a:t>
            </a:r>
          </a:p>
          <a:p>
            <a:pPr>
              <a:lnSpc>
                <a:spcPts val="2896"/>
              </a:lnSpc>
            </a:pPr>
          </a:p>
        </p:txBody>
      </p:sp>
      <p:sp>
        <p:nvSpPr>
          <p:cNvPr name="Freeform 4" id="4"/>
          <p:cNvSpPr/>
          <p:nvPr/>
        </p:nvSpPr>
        <p:spPr>
          <a:xfrm flipH="false" flipV="false" rot="0">
            <a:off x="11776329" y="1028700"/>
            <a:ext cx="5482971" cy="8229600"/>
          </a:xfrm>
          <a:custGeom>
            <a:avLst/>
            <a:gdLst/>
            <a:ahLst/>
            <a:cxnLst/>
            <a:rect r="r" b="b" t="t" l="l"/>
            <a:pathLst>
              <a:path h="8229600" w="5482971">
                <a:moveTo>
                  <a:pt x="0" y="0"/>
                </a:moveTo>
                <a:lnTo>
                  <a:pt x="5482971" y="0"/>
                </a:lnTo>
                <a:lnTo>
                  <a:pt x="5482971" y="8229600"/>
                </a:lnTo>
                <a:lnTo>
                  <a:pt x="0" y="8229600"/>
                </a:lnTo>
                <a:lnTo>
                  <a:pt x="0" y="0"/>
                </a:lnTo>
                <a:close/>
              </a:path>
            </a:pathLst>
          </a:custGeom>
          <a:blipFill>
            <a:blip r:embed="rId2"/>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558248" y="781050"/>
            <a:ext cx="9334227" cy="1050813"/>
          </a:xfrm>
          <a:prstGeom prst="rect">
            <a:avLst/>
          </a:prstGeom>
        </p:spPr>
        <p:txBody>
          <a:bodyPr anchor="t" rtlCol="false" tIns="0" lIns="0" bIns="0" rIns="0">
            <a:spAutoFit/>
          </a:bodyPr>
          <a:lstStyle/>
          <a:p>
            <a:pPr algn="ctr">
              <a:lnSpc>
                <a:spcPts val="7396"/>
              </a:lnSpc>
            </a:pPr>
            <a:r>
              <a:rPr lang="en-US" sz="5283">
                <a:solidFill>
                  <a:srgbClr val="513A71"/>
                </a:solidFill>
                <a:latin typeface="Agrandir Bold"/>
              </a:rPr>
              <a:t> TUJUAN I’JAZUL QUR’AN</a:t>
            </a:r>
          </a:p>
        </p:txBody>
      </p:sp>
      <p:sp>
        <p:nvSpPr>
          <p:cNvPr name="TextBox 3" id="3"/>
          <p:cNvSpPr txBox="true"/>
          <p:nvPr/>
        </p:nvSpPr>
        <p:spPr>
          <a:xfrm rot="0">
            <a:off x="1028700" y="2162127"/>
            <a:ext cx="10393324" cy="6858282"/>
          </a:xfrm>
          <a:prstGeom prst="rect">
            <a:avLst/>
          </a:prstGeom>
        </p:spPr>
        <p:txBody>
          <a:bodyPr anchor="t" rtlCol="false" tIns="0" lIns="0" bIns="0" rIns="0">
            <a:spAutoFit/>
          </a:bodyPr>
          <a:lstStyle/>
          <a:p>
            <a:pPr marL="480977" indent="-240489" lvl="1">
              <a:lnSpc>
                <a:spcPts val="2896"/>
              </a:lnSpc>
              <a:buFont typeface="Arial"/>
              <a:buChar char="•"/>
            </a:pPr>
            <a:r>
              <a:rPr lang="en-US" sz="2227">
                <a:solidFill>
                  <a:srgbClr val="513A71"/>
                </a:solidFill>
                <a:latin typeface="Open Sauce"/>
              </a:rPr>
              <a:t> Membuktikan bahwa Nabi Muhammad saw yang membawa mukjizat kitab Al-Qur’an itu adalah benar-benar seorang Nabi dan Rasul Allah. Beliau diutus untuk menyampaikan ajaran-ajaran Allah SWT kepada umat manusia dan untuk mencanangkan tantangan supaya menandingi al-Qur’an kepada mereka yang ingkar.</a:t>
            </a:r>
          </a:p>
          <a:p>
            <a:pPr marL="480977" indent="-240489" lvl="1">
              <a:lnSpc>
                <a:spcPts val="2896"/>
              </a:lnSpc>
              <a:buFont typeface="Arial"/>
              <a:buChar char="•"/>
            </a:pPr>
            <a:r>
              <a:rPr lang="en-US" sz="2227">
                <a:solidFill>
                  <a:srgbClr val="513A71"/>
                </a:solidFill>
                <a:latin typeface="Open Sauce"/>
              </a:rPr>
              <a:t> Membuktikan bahwa kitab al-Qur’an itu adalah benar-benar wahyu Allah SWT, bukan buatan malaikat Jibril dan bukan tulisan Nabi Muhammad saw. Sebab pada kenyataannya mereka tidak bisa membuat tandingan seperti al-Qur’an sehingga jelaslah bahwa al-Qur’an itu bukan buatan manusia.</a:t>
            </a:r>
          </a:p>
          <a:p>
            <a:pPr marL="480977" indent="-240489" lvl="1">
              <a:lnSpc>
                <a:spcPts val="2896"/>
              </a:lnSpc>
              <a:buFont typeface="Arial"/>
              <a:buChar char="•"/>
            </a:pPr>
            <a:r>
              <a:rPr lang="en-US" sz="2227">
                <a:solidFill>
                  <a:srgbClr val="513A71"/>
                </a:solidFill>
                <a:latin typeface="Open Sauce"/>
              </a:rPr>
              <a:t> Menunjukkan kelemahan mutu sastra dan balaghahnya bahasa manusia, karena terbukti pakar-pakar pujangga sastra dan seni bahasa Arab tidak ada yang mampu mendatangkan kitab tandingan yang sama seperti al-Qur’an, yang telah ditantangkan kepada mereka dalam berbagai tingkat dan bagian al-Qur’an.</a:t>
            </a:r>
          </a:p>
          <a:p>
            <a:pPr marL="480977" indent="-240489" lvl="1">
              <a:lnSpc>
                <a:spcPts val="2896"/>
              </a:lnSpc>
              <a:buFont typeface="Arial"/>
              <a:buChar char="•"/>
            </a:pPr>
            <a:r>
              <a:rPr lang="en-US" sz="2227">
                <a:solidFill>
                  <a:srgbClr val="513A71"/>
                </a:solidFill>
                <a:latin typeface="Open Sauce"/>
              </a:rPr>
              <a:t>Menunjukkan kelemahan daya upaya dan rekayasa umat manusia yang tidak sebanding dengan keangkuhan dan kesombongannya. Mereka ingkar tidak mau beriman dan sombong tidak mau menerima kitab suci itu.</a:t>
            </a:r>
          </a:p>
        </p:txBody>
      </p:sp>
      <p:sp>
        <p:nvSpPr>
          <p:cNvPr name="Freeform 4" id="4"/>
          <p:cNvSpPr/>
          <p:nvPr/>
        </p:nvSpPr>
        <p:spPr>
          <a:xfrm flipH="false" flipV="false" rot="0">
            <a:off x="11776329" y="1028700"/>
            <a:ext cx="5482971" cy="8229600"/>
          </a:xfrm>
          <a:custGeom>
            <a:avLst/>
            <a:gdLst/>
            <a:ahLst/>
            <a:cxnLst/>
            <a:rect r="r" b="b" t="t" l="l"/>
            <a:pathLst>
              <a:path h="8229600" w="5482971">
                <a:moveTo>
                  <a:pt x="0" y="0"/>
                </a:moveTo>
                <a:lnTo>
                  <a:pt x="5482971" y="0"/>
                </a:lnTo>
                <a:lnTo>
                  <a:pt x="5482971" y="8229600"/>
                </a:lnTo>
                <a:lnTo>
                  <a:pt x="0" y="8229600"/>
                </a:lnTo>
                <a:lnTo>
                  <a:pt x="0" y="0"/>
                </a:lnTo>
                <a:close/>
              </a:path>
            </a:pathLst>
          </a:custGeom>
          <a:blipFill>
            <a:blip r:embed="rId2"/>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3766708" y="879004"/>
            <a:ext cx="4917307" cy="1292808"/>
          </a:xfrm>
          <a:prstGeom prst="rect">
            <a:avLst/>
          </a:prstGeom>
        </p:spPr>
        <p:txBody>
          <a:bodyPr anchor="t" rtlCol="false" tIns="0" lIns="0" bIns="0" rIns="0">
            <a:spAutoFit/>
          </a:bodyPr>
          <a:lstStyle/>
          <a:p>
            <a:pPr algn="ctr">
              <a:lnSpc>
                <a:spcPts val="9099"/>
              </a:lnSpc>
            </a:pPr>
            <a:r>
              <a:rPr lang="en-US" sz="6499">
                <a:solidFill>
                  <a:srgbClr val="513A71"/>
                </a:solidFill>
                <a:latin typeface="Agrandir Bold"/>
              </a:rPr>
              <a:t> MUKJIZAT</a:t>
            </a:r>
          </a:p>
        </p:txBody>
      </p:sp>
      <p:sp>
        <p:nvSpPr>
          <p:cNvPr name="TextBox 3" id="3"/>
          <p:cNvSpPr txBox="true"/>
          <p:nvPr/>
        </p:nvSpPr>
        <p:spPr>
          <a:xfrm rot="0">
            <a:off x="1028700" y="2895401"/>
            <a:ext cx="10393324" cy="343182"/>
          </a:xfrm>
          <a:prstGeom prst="rect">
            <a:avLst/>
          </a:prstGeom>
        </p:spPr>
        <p:txBody>
          <a:bodyPr anchor="t" rtlCol="false" tIns="0" lIns="0" bIns="0" rIns="0">
            <a:spAutoFit/>
          </a:bodyPr>
          <a:lstStyle/>
          <a:p>
            <a:pPr>
              <a:lnSpc>
                <a:spcPts val="2896"/>
              </a:lnSpc>
            </a:pPr>
            <a:r>
              <a:rPr lang="en-US" sz="2227">
                <a:solidFill>
                  <a:srgbClr val="513A71"/>
                </a:solidFill>
                <a:latin typeface="Open Sauce Bold"/>
              </a:rPr>
              <a:t>MAKNA MUKJIZAT</a:t>
            </a:r>
          </a:p>
        </p:txBody>
      </p:sp>
      <p:sp>
        <p:nvSpPr>
          <p:cNvPr name="Freeform 4" id="4"/>
          <p:cNvSpPr/>
          <p:nvPr/>
        </p:nvSpPr>
        <p:spPr>
          <a:xfrm flipH="false" flipV="false" rot="0">
            <a:off x="11776329" y="1028700"/>
            <a:ext cx="5482971" cy="8229600"/>
          </a:xfrm>
          <a:custGeom>
            <a:avLst/>
            <a:gdLst/>
            <a:ahLst/>
            <a:cxnLst/>
            <a:rect r="r" b="b" t="t" l="l"/>
            <a:pathLst>
              <a:path h="8229600" w="5482971">
                <a:moveTo>
                  <a:pt x="0" y="0"/>
                </a:moveTo>
                <a:lnTo>
                  <a:pt x="5482971" y="0"/>
                </a:lnTo>
                <a:lnTo>
                  <a:pt x="5482971" y="8229600"/>
                </a:lnTo>
                <a:lnTo>
                  <a:pt x="0" y="8229600"/>
                </a:lnTo>
                <a:lnTo>
                  <a:pt x="0" y="0"/>
                </a:lnTo>
                <a:close/>
              </a:path>
            </a:pathLst>
          </a:custGeom>
          <a:blipFill>
            <a:blip r:embed="rId2"/>
            <a:stretch>
              <a:fillRect l="0" t="0" r="0" b="0"/>
            </a:stretch>
          </a:blipFill>
        </p:spPr>
      </p:sp>
      <p:sp>
        <p:nvSpPr>
          <p:cNvPr name="TextBox 5" id="5"/>
          <p:cNvSpPr txBox="true"/>
          <p:nvPr/>
        </p:nvSpPr>
        <p:spPr>
          <a:xfrm rot="0">
            <a:off x="1028700" y="3616348"/>
            <a:ext cx="10393324" cy="2152932"/>
          </a:xfrm>
          <a:prstGeom prst="rect">
            <a:avLst/>
          </a:prstGeom>
        </p:spPr>
        <p:txBody>
          <a:bodyPr anchor="t" rtlCol="false" tIns="0" lIns="0" bIns="0" rIns="0">
            <a:spAutoFit/>
          </a:bodyPr>
          <a:lstStyle/>
          <a:p>
            <a:pPr>
              <a:lnSpc>
                <a:spcPts val="2896"/>
              </a:lnSpc>
            </a:pPr>
            <a:r>
              <a:rPr lang="en-US" sz="2227">
                <a:solidFill>
                  <a:srgbClr val="513A71"/>
                </a:solidFill>
                <a:latin typeface="Open Sauce"/>
              </a:rPr>
              <a:t>Lafadz mukjizat barulah muncul dikemudian hari. Kalau yang disebutkan dalam Al-Qur’an, hadits, demikian pula salafush shalih, mereka menyebutnya dengan istilah ayat. Maksudnya yaitu mukjizat. Kenapa disebut mukjizat? Karena dari kata ‘ajaza yu’jizu yang artinya membuat orang lemah. Orang lain tidak akan mampu melakukan apa yang seperti dilakukan oleh Nabi tersebut.</a:t>
            </a:r>
          </a:p>
        </p:txBody>
      </p:sp>
      <p:sp>
        <p:nvSpPr>
          <p:cNvPr name="TextBox 6" id="6"/>
          <p:cNvSpPr txBox="true"/>
          <p:nvPr/>
        </p:nvSpPr>
        <p:spPr>
          <a:xfrm rot="0">
            <a:off x="2056262" y="6150280"/>
            <a:ext cx="8706571" cy="1429032"/>
          </a:xfrm>
          <a:prstGeom prst="rect">
            <a:avLst/>
          </a:prstGeom>
        </p:spPr>
        <p:txBody>
          <a:bodyPr anchor="t" rtlCol="false" tIns="0" lIns="0" bIns="0" rIns="0">
            <a:spAutoFit/>
          </a:bodyPr>
          <a:lstStyle/>
          <a:p>
            <a:pPr>
              <a:lnSpc>
                <a:spcPts val="2896"/>
              </a:lnSpc>
            </a:pPr>
            <a:r>
              <a:rPr lang="en-US" sz="2227">
                <a:solidFill>
                  <a:srgbClr val="513A71"/>
                </a:solidFill>
                <a:latin typeface="Open Sauce"/>
              </a:rPr>
              <a:t>Oleh karena itu, rata-rata kaumnya para Nabi yang tidak beriman kepada Nabi itu bukan karena mendustakan. Tapi karena mereka juhud. Kufur juhud adalah seseorang meyakini kebenaran Rasul, tapi ia mengingkari dengan lisannya.</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776329" y="1028700"/>
            <a:ext cx="5482971" cy="8229600"/>
          </a:xfrm>
          <a:custGeom>
            <a:avLst/>
            <a:gdLst/>
            <a:ahLst/>
            <a:cxnLst/>
            <a:rect r="r" b="b" t="t" l="l"/>
            <a:pathLst>
              <a:path h="8229600" w="5482971">
                <a:moveTo>
                  <a:pt x="0" y="0"/>
                </a:moveTo>
                <a:lnTo>
                  <a:pt x="5482971" y="0"/>
                </a:lnTo>
                <a:lnTo>
                  <a:pt x="5482971" y="8229600"/>
                </a:lnTo>
                <a:lnTo>
                  <a:pt x="0" y="8229600"/>
                </a:lnTo>
                <a:lnTo>
                  <a:pt x="0" y="0"/>
                </a:lnTo>
                <a:close/>
              </a:path>
            </a:pathLst>
          </a:custGeom>
          <a:blipFill>
            <a:blip r:embed="rId2"/>
            <a:stretch>
              <a:fillRect l="0" t="0" r="0" b="0"/>
            </a:stretch>
          </a:blipFill>
        </p:spPr>
      </p:sp>
      <p:sp>
        <p:nvSpPr>
          <p:cNvPr name="Freeform 3" id="3"/>
          <p:cNvSpPr/>
          <p:nvPr/>
        </p:nvSpPr>
        <p:spPr>
          <a:xfrm flipH="false" flipV="false" rot="0">
            <a:off x="3318953" y="2387812"/>
            <a:ext cx="8022815" cy="954698"/>
          </a:xfrm>
          <a:custGeom>
            <a:avLst/>
            <a:gdLst/>
            <a:ahLst/>
            <a:cxnLst/>
            <a:rect r="r" b="b" t="t" l="l"/>
            <a:pathLst>
              <a:path h="954698" w="8022815">
                <a:moveTo>
                  <a:pt x="0" y="0"/>
                </a:moveTo>
                <a:lnTo>
                  <a:pt x="8022815" y="0"/>
                </a:lnTo>
                <a:lnTo>
                  <a:pt x="8022815" y="954698"/>
                </a:lnTo>
                <a:lnTo>
                  <a:pt x="0" y="954698"/>
                </a:lnTo>
                <a:lnTo>
                  <a:pt x="0" y="0"/>
                </a:lnTo>
                <a:close/>
              </a:path>
            </a:pathLst>
          </a:custGeom>
          <a:blipFill>
            <a:blip r:embed="rId3"/>
            <a:stretch>
              <a:fillRect l="0" t="0" r="0" b="0"/>
            </a:stretch>
          </a:blipFill>
        </p:spPr>
      </p:sp>
      <p:sp>
        <p:nvSpPr>
          <p:cNvPr name="TextBox 4" id="4"/>
          <p:cNvSpPr txBox="true"/>
          <p:nvPr/>
        </p:nvSpPr>
        <p:spPr>
          <a:xfrm rot="0">
            <a:off x="1028700" y="1477781"/>
            <a:ext cx="8706571" cy="705132"/>
          </a:xfrm>
          <a:prstGeom prst="rect">
            <a:avLst/>
          </a:prstGeom>
        </p:spPr>
        <p:txBody>
          <a:bodyPr anchor="t" rtlCol="false" tIns="0" lIns="0" bIns="0" rIns="0">
            <a:spAutoFit/>
          </a:bodyPr>
          <a:lstStyle/>
          <a:p>
            <a:pPr>
              <a:lnSpc>
                <a:spcPts val="2896"/>
              </a:lnSpc>
            </a:pPr>
            <a:r>
              <a:rPr lang="en-US" sz="2227">
                <a:solidFill>
                  <a:srgbClr val="513A71"/>
                </a:solidFill>
                <a:latin typeface="Open Sauce Bold"/>
              </a:rPr>
              <a:t>Contohnya Fir’aun. Fir’aun sebenarnya meyakini bahwa Nabi Musa benar. Maka dari itu Allah berfirman:</a:t>
            </a:r>
          </a:p>
        </p:txBody>
      </p:sp>
      <p:sp>
        <p:nvSpPr>
          <p:cNvPr name="TextBox 5" id="5"/>
          <p:cNvSpPr txBox="true"/>
          <p:nvPr/>
        </p:nvSpPr>
        <p:spPr>
          <a:xfrm rot="0">
            <a:off x="1028700" y="5466171"/>
            <a:ext cx="10313068" cy="1067082"/>
          </a:xfrm>
          <a:prstGeom prst="rect">
            <a:avLst/>
          </a:prstGeom>
        </p:spPr>
        <p:txBody>
          <a:bodyPr anchor="t" rtlCol="false" tIns="0" lIns="0" bIns="0" rIns="0">
            <a:spAutoFit/>
          </a:bodyPr>
          <a:lstStyle/>
          <a:p>
            <a:pPr>
              <a:lnSpc>
                <a:spcPts val="2896"/>
              </a:lnSpc>
            </a:pPr>
            <a:r>
              <a:rPr lang="en-US" sz="2227">
                <a:solidFill>
                  <a:srgbClr val="513A71"/>
                </a:solidFill>
                <a:latin typeface="Open Sauce"/>
              </a:rPr>
              <a:t>Maka ketika mereka melihat mukjizat para Nabi itu sebetulnya mereka yakin bahwa itu benar-benar seorang Nabi. Namun akhirnya kesombongan mereka itulah yang tidak mau beriman kepada para Nabi itu.</a:t>
            </a:r>
          </a:p>
        </p:txBody>
      </p:sp>
      <p:sp>
        <p:nvSpPr>
          <p:cNvPr name="TextBox 6" id="6"/>
          <p:cNvSpPr txBox="true"/>
          <p:nvPr/>
        </p:nvSpPr>
        <p:spPr>
          <a:xfrm rot="0">
            <a:off x="2189274" y="3542535"/>
            <a:ext cx="9152494" cy="1067082"/>
          </a:xfrm>
          <a:prstGeom prst="rect">
            <a:avLst/>
          </a:prstGeom>
        </p:spPr>
        <p:txBody>
          <a:bodyPr anchor="t" rtlCol="false" tIns="0" lIns="0" bIns="0" rIns="0">
            <a:spAutoFit/>
          </a:bodyPr>
          <a:lstStyle/>
          <a:p>
            <a:pPr>
              <a:lnSpc>
                <a:spcPts val="2896"/>
              </a:lnSpc>
            </a:pPr>
            <a:r>
              <a:rPr lang="en-US" sz="2227">
                <a:solidFill>
                  <a:srgbClr val="513A71"/>
                </a:solidFill>
                <a:latin typeface="Open Sauce Italics"/>
              </a:rPr>
              <a:t>“Dan mereka mengingkarinya karena kezaliman dan kesombongan (mereka) padahal hati mereka meyakini (kebenaran)nya…” (QS. An-Naml[27]: 14)</a:t>
            </a:r>
          </a:p>
        </p:txBody>
      </p:sp>
      <p:sp>
        <p:nvSpPr>
          <p:cNvPr name="TextBox 7" id="7"/>
          <p:cNvSpPr txBox="true"/>
          <p:nvPr/>
        </p:nvSpPr>
        <p:spPr>
          <a:xfrm rot="0">
            <a:off x="1028700" y="6733278"/>
            <a:ext cx="10313068" cy="2152932"/>
          </a:xfrm>
          <a:prstGeom prst="rect">
            <a:avLst/>
          </a:prstGeom>
        </p:spPr>
        <p:txBody>
          <a:bodyPr anchor="t" rtlCol="false" tIns="0" lIns="0" bIns="0" rIns="0">
            <a:spAutoFit/>
          </a:bodyPr>
          <a:lstStyle/>
          <a:p>
            <a:pPr>
              <a:lnSpc>
                <a:spcPts val="2896"/>
              </a:lnSpc>
            </a:pPr>
            <a:r>
              <a:rPr lang="en-US" sz="2227">
                <a:solidFill>
                  <a:srgbClr val="513A71"/>
                </a:solidFill>
                <a:latin typeface="Open Sauce"/>
              </a:rPr>
              <a:t>Al-Qur’an yang diberikan oleh Allah kepada Nabi Muhammad shallallahu ‘alaihi wa sallam tidak ada satupun orang yang bisa membuat seperti Al-Qur’an. Allah menantang seluruh orang arab untuk membuat satu surat saja yang sama dengan Al-Qur’an. Sampai detik ini tidak ada yang bisa. Bahkan orang-orang kafir Quraisy yang saat itu meraka sangat fasih saja tidak bisa membuat satu surat yang semisal dengan Al-Qur’an.</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876382" y="859616"/>
            <a:ext cx="9066331" cy="1292808"/>
          </a:xfrm>
          <a:prstGeom prst="rect">
            <a:avLst/>
          </a:prstGeom>
        </p:spPr>
        <p:txBody>
          <a:bodyPr anchor="t" rtlCol="false" tIns="0" lIns="0" bIns="0" rIns="0">
            <a:spAutoFit/>
          </a:bodyPr>
          <a:lstStyle/>
          <a:p>
            <a:pPr algn="ctr">
              <a:lnSpc>
                <a:spcPts val="9099"/>
              </a:lnSpc>
            </a:pPr>
            <a:r>
              <a:rPr lang="en-US" sz="6499">
                <a:solidFill>
                  <a:srgbClr val="513A71"/>
                </a:solidFill>
                <a:latin typeface="Agrandir Bold"/>
              </a:rPr>
              <a:t>AL-SHIRFAH ( NAZM )</a:t>
            </a:r>
          </a:p>
        </p:txBody>
      </p:sp>
      <p:sp>
        <p:nvSpPr>
          <p:cNvPr name="Freeform 3" id="3"/>
          <p:cNvSpPr/>
          <p:nvPr/>
        </p:nvSpPr>
        <p:spPr>
          <a:xfrm flipH="false" flipV="false" rot="0">
            <a:off x="11776329" y="1028700"/>
            <a:ext cx="5482971" cy="8229600"/>
          </a:xfrm>
          <a:custGeom>
            <a:avLst/>
            <a:gdLst/>
            <a:ahLst/>
            <a:cxnLst/>
            <a:rect r="r" b="b" t="t" l="l"/>
            <a:pathLst>
              <a:path h="8229600" w="5482971">
                <a:moveTo>
                  <a:pt x="0" y="0"/>
                </a:moveTo>
                <a:lnTo>
                  <a:pt x="5482971" y="0"/>
                </a:lnTo>
                <a:lnTo>
                  <a:pt x="5482971" y="8229600"/>
                </a:lnTo>
                <a:lnTo>
                  <a:pt x="0" y="8229600"/>
                </a:lnTo>
                <a:lnTo>
                  <a:pt x="0" y="0"/>
                </a:lnTo>
                <a:close/>
              </a:path>
            </a:pathLst>
          </a:custGeom>
          <a:blipFill>
            <a:blip r:embed="rId2"/>
            <a:stretch>
              <a:fillRect l="0" t="0" r="0" b="0"/>
            </a:stretch>
          </a:blipFill>
        </p:spPr>
      </p:sp>
      <p:sp>
        <p:nvSpPr>
          <p:cNvPr name="TextBox 4" id="4"/>
          <p:cNvSpPr txBox="true"/>
          <p:nvPr/>
        </p:nvSpPr>
        <p:spPr>
          <a:xfrm rot="0">
            <a:off x="1433837" y="3161238"/>
            <a:ext cx="9508876" cy="4882257"/>
          </a:xfrm>
          <a:prstGeom prst="rect">
            <a:avLst/>
          </a:prstGeom>
        </p:spPr>
        <p:txBody>
          <a:bodyPr anchor="t" rtlCol="false" tIns="0" lIns="0" bIns="0" rIns="0">
            <a:spAutoFit/>
          </a:bodyPr>
          <a:lstStyle/>
          <a:p>
            <a:pPr>
              <a:lnSpc>
                <a:spcPts val="4316"/>
              </a:lnSpc>
            </a:pPr>
            <a:r>
              <a:rPr lang="en-US" sz="3320">
                <a:solidFill>
                  <a:srgbClr val="513A71"/>
                </a:solidFill>
                <a:latin typeface="Open Sauce Bold"/>
              </a:rPr>
              <a:t>Al-Shirfah </a:t>
            </a:r>
            <a:r>
              <a:rPr lang="en-US" sz="3320">
                <a:solidFill>
                  <a:srgbClr val="513A71"/>
                </a:solidFill>
                <a:latin typeface="Open Sauce"/>
              </a:rPr>
              <a:t>menurut para Ulama,diantaranya :</a:t>
            </a:r>
          </a:p>
          <a:p>
            <a:pPr>
              <a:lnSpc>
                <a:spcPts val="4316"/>
              </a:lnSpc>
            </a:pPr>
            <a:r>
              <a:rPr lang="en-US" sz="3320">
                <a:solidFill>
                  <a:srgbClr val="513A71"/>
                </a:solidFill>
                <a:latin typeface="Open Sauce"/>
              </a:rPr>
              <a:t>1. An-Nazm ( Abu Ishaq Ibrahim Bin Sayyar al-Nizami), yang menyamakan al-Shirfa dengan Nazm.</a:t>
            </a:r>
          </a:p>
          <a:p>
            <a:pPr>
              <a:lnSpc>
                <a:spcPts val="4316"/>
              </a:lnSpc>
            </a:pPr>
            <a:r>
              <a:rPr lang="en-US" sz="3320">
                <a:solidFill>
                  <a:srgbClr val="513A71"/>
                </a:solidFill>
                <a:latin typeface="Open Sauce"/>
              </a:rPr>
              <a:t>2. al-Syarif al-Murtadha’ ( )</a:t>
            </a:r>
          </a:p>
          <a:p>
            <a:pPr>
              <a:lnSpc>
                <a:spcPts val="4316"/>
              </a:lnSpc>
            </a:pPr>
            <a:r>
              <a:rPr lang="en-US" sz="3320">
                <a:solidFill>
                  <a:srgbClr val="513A71"/>
                </a:solidFill>
                <a:latin typeface="Open Sauce"/>
              </a:rPr>
              <a:t>3. Ibn Hazm al-Andalusi (w.456 H )</a:t>
            </a:r>
          </a:p>
          <a:p>
            <a:pPr>
              <a:lnSpc>
                <a:spcPts val="4316"/>
              </a:lnSpc>
            </a:pPr>
            <a:r>
              <a:rPr lang="en-US" sz="3320">
                <a:solidFill>
                  <a:srgbClr val="513A71"/>
                </a:solidFill>
                <a:latin typeface="Open Sauce"/>
              </a:rPr>
              <a:t>4. Abu Zahra ( w. )</a:t>
            </a:r>
          </a:p>
          <a:p>
            <a:pPr>
              <a:lnSpc>
                <a:spcPts val="4316"/>
              </a:lnSpc>
            </a:pPr>
            <a:r>
              <a:rPr lang="en-US" sz="3320">
                <a:solidFill>
                  <a:srgbClr val="513A71"/>
                </a:solidFill>
                <a:latin typeface="Open Sauce"/>
              </a:rPr>
              <a:t>5. al-Khafaji (w.466 H )</a:t>
            </a:r>
          </a:p>
          <a:p>
            <a:pPr>
              <a:lnSpc>
                <a:spcPts val="4316"/>
              </a:lnSpc>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776329" y="1028700"/>
            <a:ext cx="5482971" cy="8229600"/>
          </a:xfrm>
          <a:custGeom>
            <a:avLst/>
            <a:gdLst/>
            <a:ahLst/>
            <a:cxnLst/>
            <a:rect r="r" b="b" t="t" l="l"/>
            <a:pathLst>
              <a:path h="8229600" w="5482971">
                <a:moveTo>
                  <a:pt x="0" y="0"/>
                </a:moveTo>
                <a:lnTo>
                  <a:pt x="5482971" y="0"/>
                </a:lnTo>
                <a:lnTo>
                  <a:pt x="5482971" y="8229600"/>
                </a:lnTo>
                <a:lnTo>
                  <a:pt x="0" y="8229600"/>
                </a:lnTo>
                <a:lnTo>
                  <a:pt x="0" y="0"/>
                </a:lnTo>
                <a:close/>
              </a:path>
            </a:pathLst>
          </a:custGeom>
          <a:blipFill>
            <a:blip r:embed="rId2"/>
            <a:stretch>
              <a:fillRect l="0" t="0" r="0" b="0"/>
            </a:stretch>
          </a:blipFill>
        </p:spPr>
      </p:sp>
      <p:sp>
        <p:nvSpPr>
          <p:cNvPr name="Freeform 3" id="3"/>
          <p:cNvSpPr/>
          <p:nvPr/>
        </p:nvSpPr>
        <p:spPr>
          <a:xfrm flipH="false" flipV="false" rot="0">
            <a:off x="1336897" y="1722135"/>
            <a:ext cx="9928643" cy="1430869"/>
          </a:xfrm>
          <a:custGeom>
            <a:avLst/>
            <a:gdLst/>
            <a:ahLst/>
            <a:cxnLst/>
            <a:rect r="r" b="b" t="t" l="l"/>
            <a:pathLst>
              <a:path h="1430869" w="9928643">
                <a:moveTo>
                  <a:pt x="0" y="0"/>
                </a:moveTo>
                <a:lnTo>
                  <a:pt x="9928643" y="0"/>
                </a:lnTo>
                <a:lnTo>
                  <a:pt x="9928643" y="1430869"/>
                </a:lnTo>
                <a:lnTo>
                  <a:pt x="0" y="1430869"/>
                </a:lnTo>
                <a:lnTo>
                  <a:pt x="0" y="0"/>
                </a:lnTo>
                <a:close/>
              </a:path>
            </a:pathLst>
          </a:custGeom>
          <a:blipFill>
            <a:blip r:embed="rId3"/>
            <a:stretch>
              <a:fillRect l="0" t="0" r="0" b="0"/>
            </a:stretch>
          </a:blipFill>
        </p:spPr>
      </p:sp>
      <p:sp>
        <p:nvSpPr>
          <p:cNvPr name="Freeform 4" id="4"/>
          <p:cNvSpPr/>
          <p:nvPr/>
        </p:nvSpPr>
        <p:spPr>
          <a:xfrm flipH="false" flipV="false" rot="0">
            <a:off x="1336897" y="3343504"/>
            <a:ext cx="9928643" cy="4193127"/>
          </a:xfrm>
          <a:custGeom>
            <a:avLst/>
            <a:gdLst/>
            <a:ahLst/>
            <a:cxnLst/>
            <a:rect r="r" b="b" t="t" l="l"/>
            <a:pathLst>
              <a:path h="4193127" w="9928643">
                <a:moveTo>
                  <a:pt x="0" y="0"/>
                </a:moveTo>
                <a:lnTo>
                  <a:pt x="9928643" y="0"/>
                </a:lnTo>
                <a:lnTo>
                  <a:pt x="9928643" y="4193127"/>
                </a:lnTo>
                <a:lnTo>
                  <a:pt x="0" y="4193127"/>
                </a:lnTo>
                <a:lnTo>
                  <a:pt x="0" y="0"/>
                </a:lnTo>
                <a:close/>
              </a:path>
            </a:pathLst>
          </a:custGeom>
          <a:blipFill>
            <a:blip r:embed="rId4"/>
            <a:stretch>
              <a:fillRect l="0" t="0" r="0" b="0"/>
            </a:stretch>
          </a:blipFill>
        </p:spPr>
      </p:sp>
      <p:sp>
        <p:nvSpPr>
          <p:cNvPr name="TextBox 5" id="5"/>
          <p:cNvSpPr txBox="true"/>
          <p:nvPr/>
        </p:nvSpPr>
        <p:spPr>
          <a:xfrm rot="0">
            <a:off x="1028700" y="990600"/>
            <a:ext cx="9508876" cy="538857"/>
          </a:xfrm>
          <a:prstGeom prst="rect">
            <a:avLst/>
          </a:prstGeom>
        </p:spPr>
        <p:txBody>
          <a:bodyPr anchor="t" rtlCol="false" tIns="0" lIns="0" bIns="0" rIns="0">
            <a:spAutoFit/>
          </a:bodyPr>
          <a:lstStyle/>
          <a:p>
            <a:pPr>
              <a:lnSpc>
                <a:spcPts val="4316"/>
              </a:lnSpc>
            </a:pPr>
            <a:r>
              <a:rPr lang="en-US" sz="3320">
                <a:solidFill>
                  <a:srgbClr val="513A71"/>
                </a:solidFill>
                <a:latin typeface="Open Sauce Bold"/>
              </a:rPr>
              <a:t>Pengertian al-Shirfah</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3987466" y="4445498"/>
            <a:ext cx="10313068" cy="1067082"/>
          </a:xfrm>
          <a:prstGeom prst="rect">
            <a:avLst/>
          </a:prstGeom>
        </p:spPr>
        <p:txBody>
          <a:bodyPr anchor="t" rtlCol="false" tIns="0" lIns="0" bIns="0" rIns="0">
            <a:spAutoFit/>
          </a:bodyPr>
          <a:lstStyle/>
          <a:p>
            <a:pPr>
              <a:lnSpc>
                <a:spcPts val="2896"/>
              </a:lnSpc>
            </a:pPr>
            <a:r>
              <a:rPr lang="en-US" sz="2227">
                <a:solidFill>
                  <a:srgbClr val="513A71"/>
                </a:solidFill>
                <a:latin typeface="Open Sauce Bold"/>
              </a:rPr>
              <a:t>Kumpulan shahih Bukhari dan Muslim karya Syaikh Yahya bin Abdul Aziz Al-Yahya. Pembahasan ini disampaikan oleh: </a:t>
            </a:r>
            <a:r>
              <a:rPr lang="en-US" sz="2227" u="sng">
                <a:solidFill>
                  <a:srgbClr val="513A71"/>
                </a:solidFill>
                <a:latin typeface="Open Sauce Bold"/>
                <a:hlinkClick r:id="rId2" tooltip="https://www.radiorodja.com/download/kajian/ustadz-abu-yahya-badrusalam/"/>
              </a:rPr>
              <a:t>Ustadz Abu Yahya Badrusalam, Lc.</a:t>
            </a:r>
            <a:r>
              <a:rPr lang="en-US" sz="2227">
                <a:solidFill>
                  <a:srgbClr val="513A71"/>
                </a:solidFill>
                <a:latin typeface="Open Sauce Bold"/>
              </a:rPr>
              <a:t> pada 10 Rabbi’ul Awwal 1440 H / 18 November 2018 M.</a:t>
            </a:r>
          </a:p>
        </p:txBody>
      </p:sp>
      <p:sp>
        <p:nvSpPr>
          <p:cNvPr name="TextBox 3" id="3"/>
          <p:cNvSpPr txBox="true"/>
          <p:nvPr/>
        </p:nvSpPr>
        <p:spPr>
          <a:xfrm rot="0">
            <a:off x="7293843" y="1878850"/>
            <a:ext cx="3700314" cy="1046901"/>
          </a:xfrm>
          <a:prstGeom prst="rect">
            <a:avLst/>
          </a:prstGeom>
        </p:spPr>
        <p:txBody>
          <a:bodyPr anchor="t" rtlCol="false" tIns="0" lIns="0" bIns="0" rIns="0">
            <a:spAutoFit/>
          </a:bodyPr>
          <a:lstStyle/>
          <a:p>
            <a:pPr algn="ctr">
              <a:lnSpc>
                <a:spcPts val="7396"/>
              </a:lnSpc>
              <a:spcBef>
                <a:spcPct val="0"/>
              </a:spcBef>
            </a:pPr>
            <a:r>
              <a:rPr lang="en-US" sz="5283">
                <a:solidFill>
                  <a:srgbClr val="513A71"/>
                </a:solidFill>
                <a:latin typeface="Agrandir Bold"/>
              </a:rPr>
              <a:t>REFERENSI</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DAF6rFzFyJY</dc:identifier>
  <dcterms:modified xsi:type="dcterms:W3CDTF">2011-08-01T06:04:30Z</dcterms:modified>
  <cp:revision>1</cp:revision>
  <dc:title>Studi Alquran part 14</dc:title>
</cp:coreProperties>
</file>