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7" r:id="rId8"/>
    <p:sldId id="268" r:id="rId9"/>
    <p:sldId id="269" r:id="rId10"/>
    <p:sldId id="272" r:id="rId11"/>
    <p:sldId id="271" r:id="rId12"/>
    <p:sldId id="274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B470FA-68D2-48A7-B419-4DFCF36063DA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F92A3-4D31-46DC-A549-86F91C8C13B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44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FF320-CADC-451F-8851-E723B4B787DE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E0FC9-E455-48D7-A153-1BD353CA623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830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FF320-CADC-451F-8851-E723B4B787DE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E0FC9-E455-48D7-A153-1BD353CA623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5763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FF320-CADC-451F-8851-E723B4B787DE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E0FC9-E455-48D7-A153-1BD353CA623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474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FF320-CADC-451F-8851-E723B4B787DE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E0FC9-E455-48D7-A153-1BD353CA623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9274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FF320-CADC-451F-8851-E723B4B787DE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E0FC9-E455-48D7-A153-1BD353CA623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871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27EAD0-7441-4F07-8444-8DBBF73C9D63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D9743-9D61-499C-A271-6933B1FABC9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296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1C049A-A1E0-4F0D-83E1-73D8B4D3083C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9DB61E-BABA-4274-9678-6FBD9392356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630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1F4E1E-3229-4DB4-A889-05F6B361020B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4E90DE-101A-4F90-AE1F-6AACC5F58E4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369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713EAC-20E7-419B-B3E3-13F17E7F0561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9E7E9F-C3F2-49CE-B31C-EDEDD66BD9B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80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14A721-FA7F-4CDA-9168-67EB1435D249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F57932-E8A8-4B6A-A211-F9F8828FDC6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970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5E72A-9D4B-4D45-B129-7D2BC40639AB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FC4EE-38E4-48B5-9245-0A9E0A961CD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206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9C4845-ED97-45A5-B917-64D909B333D3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35A7E-2FC7-4557-AF1E-D9B922FFBAD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63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630DE1-269B-4860-B405-E3C3F7339497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A2CEB6-719C-4D53-8AAE-379EE84ED5B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572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EDB701-1875-4D30-9EF3-7AD5E728F663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C815D-EF40-4841-9BB0-C8505477891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457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F4DAF4-D127-4E52-A24E-5C6E6B9304DF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96954F-D6D1-404F-B380-AF3819CB963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276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98FF320-CADC-451F-8851-E723B4B787DE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1/17/2024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C7BE0FC9-E455-48D7-A153-1BD353CA623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042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HAKIKAT KARYA ILMIAH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sz="2000" dirty="0"/>
              <a:t>ELVINA, </a:t>
            </a:r>
            <a:r>
              <a:rPr lang="en-US" sz="2000" dirty="0" err="1"/>
              <a:t>M.Pd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0112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nepa\Desktop\bahan tuton acer\BAHAN TUTON\cartoon\6688578_previe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15223" y="-76200"/>
            <a:ext cx="7288046" cy="557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 bwMode="auto">
          <a:xfrm>
            <a:off x="304800" y="2514600"/>
            <a:ext cx="3048000" cy="1143000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LANGKAH-LANGKAH</a:t>
            </a:r>
          </a:p>
          <a:p>
            <a:r>
              <a:rPr lang="en-US" sz="24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PENULISAN ILMIAH</a:t>
            </a:r>
          </a:p>
        </p:txBody>
      </p:sp>
      <p:sp>
        <p:nvSpPr>
          <p:cNvPr id="3" name="Rounded Rectangle 2"/>
          <p:cNvSpPr/>
          <p:nvPr/>
        </p:nvSpPr>
        <p:spPr bwMode="auto">
          <a:xfrm>
            <a:off x="4572000" y="685800"/>
            <a:ext cx="3276600" cy="571500"/>
          </a:xfrm>
          <a:prstGeom prst="round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TAHAP PERSIAPAN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4572000" y="1676400"/>
            <a:ext cx="3276600" cy="571500"/>
          </a:xfrm>
          <a:prstGeom prst="round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TAHAP PENGUMPULAN DATA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4572000" y="2764242"/>
            <a:ext cx="3276600" cy="571500"/>
          </a:xfrm>
          <a:prstGeom prst="round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TAHAP PENGORGANISASIAN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4572000" y="3505200"/>
            <a:ext cx="3276600" cy="571500"/>
          </a:xfrm>
          <a:prstGeom prst="round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TAHAP PENYUNTINGAN KONSEP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4572000" y="4495800"/>
            <a:ext cx="3276600" cy="571500"/>
          </a:xfrm>
          <a:prstGeom prst="round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TAHAP PENYAJIAN</a:t>
            </a:r>
          </a:p>
        </p:txBody>
      </p:sp>
      <p:cxnSp>
        <p:nvCxnSpPr>
          <p:cNvPr id="9" name="Straight Connector 8"/>
          <p:cNvCxnSpPr>
            <a:stCxn id="2" idx="3"/>
            <a:endCxn id="3" idx="1"/>
          </p:cNvCxnSpPr>
          <p:nvPr/>
        </p:nvCxnSpPr>
        <p:spPr bwMode="auto">
          <a:xfrm flipV="1">
            <a:off x="3352800" y="971550"/>
            <a:ext cx="1219200" cy="211455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2" idx="3"/>
            <a:endCxn id="4" idx="1"/>
          </p:cNvCxnSpPr>
          <p:nvPr/>
        </p:nvCxnSpPr>
        <p:spPr bwMode="auto">
          <a:xfrm flipV="1">
            <a:off x="3352800" y="1962150"/>
            <a:ext cx="1219200" cy="112395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2" idx="3"/>
            <a:endCxn id="5" idx="1"/>
          </p:cNvCxnSpPr>
          <p:nvPr/>
        </p:nvCxnSpPr>
        <p:spPr bwMode="auto">
          <a:xfrm flipV="1">
            <a:off x="3352800" y="3049992"/>
            <a:ext cx="1219200" cy="3610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2" idx="3"/>
            <a:endCxn id="7" idx="1"/>
          </p:cNvCxnSpPr>
          <p:nvPr/>
        </p:nvCxnSpPr>
        <p:spPr bwMode="auto">
          <a:xfrm>
            <a:off x="3352800" y="3086100"/>
            <a:ext cx="1219200" cy="169545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2" idx="3"/>
            <a:endCxn id="6" idx="1"/>
          </p:cNvCxnSpPr>
          <p:nvPr/>
        </p:nvCxnSpPr>
        <p:spPr bwMode="auto">
          <a:xfrm>
            <a:off x="3352800" y="3086100"/>
            <a:ext cx="1219200" cy="70485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912316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>
                <a:solidFill>
                  <a:schemeClr val="accent6"/>
                </a:solidFill>
              </a:rPr>
              <a:t>Faktor</a:t>
            </a:r>
            <a:r>
              <a:rPr lang="en-US" sz="3600" dirty="0">
                <a:solidFill>
                  <a:schemeClr val="accent6"/>
                </a:solidFill>
              </a:rPr>
              <a:t> </a:t>
            </a:r>
            <a:r>
              <a:rPr lang="en-US" sz="3600" dirty="0" err="1">
                <a:solidFill>
                  <a:schemeClr val="accent6"/>
                </a:solidFill>
              </a:rPr>
              <a:t>Kesulitan</a:t>
            </a:r>
            <a:r>
              <a:rPr lang="en-US" sz="3600" dirty="0">
                <a:solidFill>
                  <a:schemeClr val="accent6"/>
                </a:solidFill>
              </a:rPr>
              <a:t> </a:t>
            </a:r>
            <a:r>
              <a:rPr lang="en-US" sz="3600" dirty="0" err="1">
                <a:solidFill>
                  <a:schemeClr val="accent6"/>
                </a:solidFill>
              </a:rPr>
              <a:t>Menulis</a:t>
            </a:r>
            <a:r>
              <a:rPr lang="en-US" sz="3600" dirty="0">
                <a:solidFill>
                  <a:schemeClr val="accent6"/>
                </a:solidFill>
              </a:rPr>
              <a:t> </a:t>
            </a:r>
            <a:r>
              <a:rPr lang="en-US" sz="3600" dirty="0" err="1">
                <a:solidFill>
                  <a:schemeClr val="accent6"/>
                </a:solidFill>
              </a:rPr>
              <a:t>Ilmiah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Persiapan</a:t>
            </a:r>
            <a:endParaRPr lang="en-US" dirty="0"/>
          </a:p>
          <a:p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</a:t>
            </a:r>
          </a:p>
          <a:p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Pengorganisasian</a:t>
            </a:r>
            <a:r>
              <a:rPr lang="en-US" dirty="0"/>
              <a:t> </a:t>
            </a:r>
          </a:p>
          <a:p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Penyuntingan</a:t>
            </a:r>
            <a:r>
              <a:rPr lang="en-US" dirty="0"/>
              <a:t> </a:t>
            </a:r>
            <a:r>
              <a:rPr lang="en-US" dirty="0" err="1"/>
              <a:t>Konsep</a:t>
            </a:r>
            <a:endParaRPr lang="en-US" dirty="0"/>
          </a:p>
          <a:p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Penyajian</a:t>
            </a:r>
            <a:endParaRPr lang="en-US" dirty="0"/>
          </a:p>
        </p:txBody>
      </p:sp>
      <p:pic>
        <p:nvPicPr>
          <p:cNvPr id="7170" name="Picture 2" descr="C:\Users\nepa\Desktop\bahan tuton acer\BAHAN TUTON\cartoon\depositphotos_5204680-stock-illustration-three-children-with-opened-boo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81400"/>
            <a:ext cx="2095500" cy="207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774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2400"/>
            <a:ext cx="7772400" cy="1143000"/>
          </a:xfrm>
        </p:spPr>
        <p:txBody>
          <a:bodyPr/>
          <a:lstStyle/>
          <a:p>
            <a:pPr algn="l"/>
            <a:r>
              <a:rPr lang="en-US" sz="3200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sz="1600" dirty="0" err="1"/>
              <a:t>Djuroto</a:t>
            </a:r>
            <a:r>
              <a:rPr lang="en-US" sz="1600" dirty="0"/>
              <a:t>, T., &amp; </a:t>
            </a:r>
            <a:r>
              <a:rPr lang="en-US" sz="1600" dirty="0" err="1"/>
              <a:t>Suprijadi</a:t>
            </a:r>
            <a:r>
              <a:rPr lang="en-US" sz="1600" dirty="0"/>
              <a:t>, B. (2003). </a:t>
            </a:r>
            <a:r>
              <a:rPr lang="en-US" sz="1600" i="1" dirty="0" err="1"/>
              <a:t>Menulis</a:t>
            </a:r>
            <a:r>
              <a:rPr lang="en-US" sz="1600" i="1" dirty="0"/>
              <a:t> </a:t>
            </a:r>
            <a:r>
              <a:rPr lang="en-US" sz="1600" i="1" dirty="0" err="1"/>
              <a:t>Artikel</a:t>
            </a:r>
            <a:r>
              <a:rPr lang="en-US" sz="1600" i="1" dirty="0"/>
              <a:t> </a:t>
            </a:r>
            <a:r>
              <a:rPr lang="en-US" sz="1600" i="1" dirty="0" err="1"/>
              <a:t>dan</a:t>
            </a:r>
            <a:r>
              <a:rPr lang="en-US" sz="1600" i="1" dirty="0"/>
              <a:t> </a:t>
            </a:r>
            <a:r>
              <a:rPr lang="en-US" sz="1600" i="1" dirty="0" err="1"/>
              <a:t>Karya</a:t>
            </a:r>
            <a:r>
              <a:rPr lang="en-US" sz="1600" i="1" dirty="0"/>
              <a:t> </a:t>
            </a:r>
            <a:r>
              <a:rPr lang="en-US" sz="1600" i="1" dirty="0" err="1"/>
              <a:t>Ilmiah</a:t>
            </a:r>
            <a:r>
              <a:rPr lang="en-US" sz="1600" dirty="0"/>
              <a:t>. Bandung: </a:t>
            </a:r>
            <a:r>
              <a:rPr lang="en-US" sz="1600" dirty="0" err="1"/>
              <a:t>Remaja</a:t>
            </a:r>
            <a:r>
              <a:rPr lang="en-US" sz="1600" dirty="0"/>
              <a:t> </a:t>
            </a:r>
            <a:r>
              <a:rPr lang="en-US" sz="1600" dirty="0" err="1"/>
              <a:t>Rosdakarya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Dwiloka</a:t>
            </a:r>
            <a:r>
              <a:rPr lang="en-US" sz="1600" dirty="0"/>
              <a:t>, B., &amp; Riana, R. (2005). </a:t>
            </a:r>
            <a:r>
              <a:rPr lang="en-US" sz="1600" i="1" dirty="0" err="1"/>
              <a:t>Teknik</a:t>
            </a:r>
            <a:r>
              <a:rPr lang="en-US" sz="1600" i="1" dirty="0"/>
              <a:t> </a:t>
            </a:r>
            <a:r>
              <a:rPr lang="en-US" sz="1600" i="1" dirty="0" err="1"/>
              <a:t>Menulis</a:t>
            </a:r>
            <a:r>
              <a:rPr lang="en-US" sz="1600" i="1" dirty="0"/>
              <a:t> </a:t>
            </a:r>
            <a:r>
              <a:rPr lang="en-US" sz="1600" i="1" dirty="0" err="1"/>
              <a:t>Karya</a:t>
            </a:r>
            <a:r>
              <a:rPr lang="en-US" sz="1600" i="1" dirty="0"/>
              <a:t> </a:t>
            </a:r>
            <a:r>
              <a:rPr lang="en-US" sz="1600" i="1" dirty="0" err="1"/>
              <a:t>Ilmiah</a:t>
            </a:r>
            <a:r>
              <a:rPr lang="en-US" sz="1600" dirty="0"/>
              <a:t>. Jakarta: </a:t>
            </a:r>
            <a:r>
              <a:rPr lang="en-US" sz="1600" dirty="0" err="1"/>
              <a:t>Rineka</a:t>
            </a:r>
            <a:r>
              <a:rPr lang="en-US" sz="1600" dirty="0"/>
              <a:t> </a:t>
            </a:r>
            <a:r>
              <a:rPr lang="en-US" sz="1600" dirty="0" err="1"/>
              <a:t>Cipta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Gani</a:t>
            </a:r>
            <a:r>
              <a:rPr lang="en-US" sz="1600" dirty="0"/>
              <a:t>, E. (2019). </a:t>
            </a:r>
            <a:r>
              <a:rPr lang="en-US" sz="1600" i="1" dirty="0" err="1"/>
              <a:t>Komponen-komponen</a:t>
            </a:r>
            <a:r>
              <a:rPr lang="en-US" sz="1600" i="1" dirty="0"/>
              <a:t> </a:t>
            </a:r>
            <a:r>
              <a:rPr lang="en-US" sz="1600" i="1" dirty="0" err="1"/>
              <a:t>Karya</a:t>
            </a:r>
            <a:r>
              <a:rPr lang="en-US" sz="1600" i="1" dirty="0"/>
              <a:t> </a:t>
            </a:r>
            <a:r>
              <a:rPr lang="en-US" sz="1600" i="1" dirty="0" err="1"/>
              <a:t>Tulis</a:t>
            </a:r>
            <a:r>
              <a:rPr lang="en-US" sz="1600" i="1" dirty="0"/>
              <a:t> </a:t>
            </a:r>
            <a:r>
              <a:rPr lang="en-US" sz="1600" i="1" dirty="0" err="1"/>
              <a:t>Ilmiah</a:t>
            </a:r>
            <a:r>
              <a:rPr lang="en-US" sz="1600" dirty="0"/>
              <a:t>. Bandung: </a:t>
            </a:r>
            <a:r>
              <a:rPr lang="en-US" sz="1600" dirty="0" err="1"/>
              <a:t>Pustaka</a:t>
            </a:r>
            <a:r>
              <a:rPr lang="en-US" sz="1600" dirty="0"/>
              <a:t> </a:t>
            </a:r>
            <a:r>
              <a:rPr lang="en-US" sz="1600" dirty="0" err="1"/>
              <a:t>Reka</a:t>
            </a:r>
            <a:r>
              <a:rPr lang="en-US" sz="1600" dirty="0"/>
              <a:t> </a:t>
            </a:r>
            <a:r>
              <a:rPr lang="en-US" sz="1600" dirty="0" err="1"/>
              <a:t>Cipta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Juairiah</a:t>
            </a:r>
            <a:r>
              <a:rPr lang="en-US" sz="1600" dirty="0"/>
              <a:t>, &amp; </a:t>
            </a:r>
            <a:r>
              <a:rPr lang="en-US" sz="1600" dirty="0" err="1"/>
              <a:t>Ngalimun</a:t>
            </a:r>
            <a:r>
              <a:rPr lang="en-US" sz="1600" dirty="0"/>
              <a:t>. (2014). </a:t>
            </a:r>
            <a:r>
              <a:rPr lang="en-US" sz="1600" i="1" dirty="0" err="1"/>
              <a:t>Pedoman</a:t>
            </a:r>
            <a:r>
              <a:rPr lang="en-US" sz="1600" i="1" dirty="0"/>
              <a:t> </a:t>
            </a:r>
            <a:r>
              <a:rPr lang="en-US" sz="1600" i="1" dirty="0" err="1"/>
              <a:t>Penulisan</a:t>
            </a:r>
            <a:r>
              <a:rPr lang="en-US" sz="1600" i="1" dirty="0"/>
              <a:t> </a:t>
            </a:r>
            <a:r>
              <a:rPr lang="en-US" sz="1600" i="1" dirty="0" err="1"/>
              <a:t>Karya</a:t>
            </a:r>
            <a:r>
              <a:rPr lang="en-US" sz="1600" i="1" dirty="0"/>
              <a:t> </a:t>
            </a:r>
            <a:r>
              <a:rPr lang="en-US" sz="1600" i="1" dirty="0" err="1"/>
              <a:t>Ilmiah</a:t>
            </a:r>
            <a:r>
              <a:rPr lang="en-US" sz="1600" dirty="0"/>
              <a:t>. Banjarmasin: </a:t>
            </a:r>
            <a:r>
              <a:rPr lang="en-US" sz="1600" dirty="0" err="1"/>
              <a:t>Penerbit</a:t>
            </a:r>
            <a:r>
              <a:rPr lang="en-US" sz="1600" dirty="0"/>
              <a:t> </a:t>
            </a:r>
            <a:r>
              <a:rPr lang="en-US" sz="1600" dirty="0" err="1"/>
              <a:t>Pustaka</a:t>
            </a:r>
            <a:r>
              <a:rPr lang="en-US" sz="1600" dirty="0"/>
              <a:t> </a:t>
            </a:r>
            <a:r>
              <a:rPr lang="en-US" sz="1600" dirty="0" err="1"/>
              <a:t>Banua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Kisworo</a:t>
            </a:r>
            <a:r>
              <a:rPr lang="en-US" sz="1600" dirty="0"/>
              <a:t>, M. W., &amp; </a:t>
            </a:r>
            <a:r>
              <a:rPr lang="en-US" sz="1600" dirty="0" err="1"/>
              <a:t>Sofana</a:t>
            </a:r>
            <a:r>
              <a:rPr lang="en-US" sz="1600" dirty="0"/>
              <a:t>, I. (2017). </a:t>
            </a:r>
            <a:r>
              <a:rPr lang="en-US" sz="1600" i="1" dirty="0" err="1"/>
              <a:t>Menulis</a:t>
            </a:r>
            <a:r>
              <a:rPr lang="en-US" sz="1600" i="1" dirty="0"/>
              <a:t> </a:t>
            </a:r>
            <a:r>
              <a:rPr lang="en-US" sz="1600" i="1" dirty="0" err="1"/>
              <a:t>Karya</a:t>
            </a:r>
            <a:r>
              <a:rPr lang="en-US" sz="1600" i="1" dirty="0"/>
              <a:t> </a:t>
            </a:r>
            <a:r>
              <a:rPr lang="en-US" sz="1600" i="1" dirty="0" err="1"/>
              <a:t>Ilmiah</a:t>
            </a:r>
            <a:r>
              <a:rPr lang="en-US" sz="1600" dirty="0"/>
              <a:t>. Bandung: </a:t>
            </a:r>
            <a:r>
              <a:rPr lang="en-US" sz="1600" dirty="0" err="1"/>
              <a:t>Penerbit</a:t>
            </a:r>
            <a:r>
              <a:rPr lang="en-US" sz="1600" dirty="0"/>
              <a:t> </a:t>
            </a:r>
            <a:r>
              <a:rPr lang="en-US" sz="1600" dirty="0" err="1"/>
              <a:t>Informatika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Nasucha</a:t>
            </a:r>
            <a:r>
              <a:rPr lang="en-US" sz="1600" dirty="0"/>
              <a:t>, Y., </a:t>
            </a:r>
            <a:r>
              <a:rPr lang="en-US" sz="1600" dirty="0" err="1"/>
              <a:t>Rohmadi</a:t>
            </a:r>
            <a:r>
              <a:rPr lang="en-US" sz="1600" dirty="0"/>
              <a:t>, M., &amp; </a:t>
            </a:r>
            <a:r>
              <a:rPr lang="en-US" sz="1600" dirty="0" err="1"/>
              <a:t>Wahyudi</a:t>
            </a:r>
            <a:r>
              <a:rPr lang="en-US" sz="1600" dirty="0"/>
              <a:t>, A. B. (2009). </a:t>
            </a:r>
            <a:r>
              <a:rPr lang="en-US" sz="1600" i="1" dirty="0" err="1"/>
              <a:t>Bahasa</a:t>
            </a:r>
            <a:r>
              <a:rPr lang="en-US" sz="1600" i="1" dirty="0"/>
              <a:t> Indonesia </a:t>
            </a:r>
            <a:r>
              <a:rPr lang="en-US" sz="1600" i="1" dirty="0" err="1"/>
              <a:t>untuk</a:t>
            </a:r>
            <a:r>
              <a:rPr lang="en-US" sz="1600" i="1" dirty="0"/>
              <a:t> </a:t>
            </a:r>
            <a:r>
              <a:rPr lang="en-US" sz="1600" i="1" dirty="0" err="1"/>
              <a:t>Penulisan</a:t>
            </a:r>
            <a:r>
              <a:rPr lang="en-US" sz="1600" i="1" dirty="0"/>
              <a:t> </a:t>
            </a:r>
            <a:r>
              <a:rPr lang="en-US" sz="1600" i="1" dirty="0" err="1"/>
              <a:t>Karya</a:t>
            </a:r>
            <a:r>
              <a:rPr lang="en-US" sz="1600" i="1" dirty="0"/>
              <a:t> </a:t>
            </a:r>
            <a:r>
              <a:rPr lang="en-US" sz="1600" i="1" dirty="0" err="1"/>
              <a:t>Tulis</a:t>
            </a:r>
            <a:r>
              <a:rPr lang="en-US" sz="1600" i="1" dirty="0"/>
              <a:t> </a:t>
            </a:r>
            <a:r>
              <a:rPr lang="en-US" sz="1600" i="1" dirty="0" err="1"/>
              <a:t>Ilmiah</a:t>
            </a:r>
            <a:r>
              <a:rPr lang="en-US" sz="1600" dirty="0"/>
              <a:t>. Yogyakarta: Media Perkasa.</a:t>
            </a:r>
          </a:p>
          <a:p>
            <a:r>
              <a:rPr lang="en-US" sz="1600" dirty="0" err="1"/>
              <a:t>Supardi</a:t>
            </a:r>
            <a:r>
              <a:rPr lang="en-US" sz="1600" dirty="0"/>
              <a:t>. (2012). </a:t>
            </a:r>
            <a:r>
              <a:rPr lang="en-US" sz="1600" i="1" dirty="0" err="1"/>
              <a:t>Publikasi</a:t>
            </a:r>
            <a:r>
              <a:rPr lang="en-US" sz="1600" i="1" dirty="0"/>
              <a:t> </a:t>
            </a:r>
            <a:r>
              <a:rPr lang="en-US" sz="1600" i="1" dirty="0" err="1"/>
              <a:t>Ilmiah</a:t>
            </a:r>
            <a:r>
              <a:rPr lang="en-US" sz="1600" i="1" dirty="0"/>
              <a:t> Non </a:t>
            </a:r>
            <a:r>
              <a:rPr lang="en-US" sz="1600" i="1" dirty="0" err="1"/>
              <a:t>Penelitian</a:t>
            </a:r>
            <a:r>
              <a:rPr lang="en-US" sz="1600" i="1" dirty="0"/>
              <a:t> </a:t>
            </a:r>
            <a:r>
              <a:rPr lang="en-US" sz="1600" i="1" dirty="0" err="1"/>
              <a:t>dan</a:t>
            </a:r>
            <a:r>
              <a:rPr lang="en-US" sz="1600" i="1" dirty="0"/>
              <a:t> </a:t>
            </a:r>
            <a:r>
              <a:rPr lang="en-US" sz="1600" i="1" dirty="0" err="1"/>
              <a:t>Karya</a:t>
            </a:r>
            <a:r>
              <a:rPr lang="en-US" sz="1600" i="1" dirty="0"/>
              <a:t> </a:t>
            </a:r>
            <a:r>
              <a:rPr lang="en-US" sz="1600" i="1" dirty="0" err="1"/>
              <a:t>Inovatif</a:t>
            </a:r>
            <a:r>
              <a:rPr lang="en-US" sz="1600" dirty="0"/>
              <a:t>. Yogyakarta: </a:t>
            </a:r>
            <a:r>
              <a:rPr lang="en-US" sz="1600" dirty="0" err="1"/>
              <a:t>Penerbit</a:t>
            </a:r>
            <a:r>
              <a:rPr lang="en-US" sz="1600" dirty="0"/>
              <a:t> ANDI.</a:t>
            </a:r>
          </a:p>
          <a:p>
            <a:r>
              <a:rPr lang="en-US" sz="1600" dirty="0" err="1"/>
              <a:t>Syaefullah</a:t>
            </a:r>
            <a:r>
              <a:rPr lang="en-US" sz="1600" dirty="0"/>
              <a:t>, A. (2015). </a:t>
            </a:r>
            <a:r>
              <a:rPr lang="en-US" sz="1600" i="1" dirty="0" err="1"/>
              <a:t>Prinsip</a:t>
            </a:r>
            <a:r>
              <a:rPr lang="en-US" sz="1600" i="1" dirty="0"/>
              <a:t> </a:t>
            </a:r>
            <a:r>
              <a:rPr lang="en-US" sz="1600" i="1" dirty="0" err="1"/>
              <a:t>Dasar</a:t>
            </a:r>
            <a:r>
              <a:rPr lang="en-US" sz="1600" i="1" dirty="0"/>
              <a:t> </a:t>
            </a:r>
            <a:r>
              <a:rPr lang="en-US" sz="1600" i="1" dirty="0" err="1"/>
              <a:t>Penyusunan</a:t>
            </a:r>
            <a:r>
              <a:rPr lang="en-US" sz="1600" i="1" dirty="0"/>
              <a:t> </a:t>
            </a:r>
            <a:r>
              <a:rPr lang="en-US" sz="1600" i="1" dirty="0" err="1"/>
              <a:t>dan</a:t>
            </a:r>
            <a:r>
              <a:rPr lang="en-US" sz="1600" i="1" dirty="0"/>
              <a:t> </a:t>
            </a:r>
            <a:r>
              <a:rPr lang="en-US" sz="1600" i="1" dirty="0" err="1"/>
              <a:t>Penulisan</a:t>
            </a:r>
            <a:r>
              <a:rPr lang="en-US" sz="1600" i="1" dirty="0"/>
              <a:t> </a:t>
            </a:r>
            <a:r>
              <a:rPr lang="en-US" sz="1600" i="1" dirty="0" err="1"/>
              <a:t>Karya</a:t>
            </a:r>
            <a:r>
              <a:rPr lang="en-US" sz="1600" i="1" dirty="0"/>
              <a:t> </a:t>
            </a:r>
            <a:r>
              <a:rPr lang="en-US" sz="1600" i="1" dirty="0" err="1"/>
              <a:t>Tulis</a:t>
            </a:r>
            <a:r>
              <a:rPr lang="en-US" sz="1600" i="1" dirty="0"/>
              <a:t> </a:t>
            </a:r>
            <a:r>
              <a:rPr lang="en-US" sz="1600" i="1" dirty="0" err="1"/>
              <a:t>Ilmiah</a:t>
            </a:r>
            <a:r>
              <a:rPr lang="en-US" sz="1600" dirty="0"/>
              <a:t>. Jakarta: </a:t>
            </a:r>
            <a:r>
              <a:rPr lang="en-US" sz="1600" dirty="0" err="1"/>
              <a:t>Grasindo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Wardani</a:t>
            </a:r>
            <a:r>
              <a:rPr lang="en-US" sz="1600" dirty="0"/>
              <a:t>, I. G. A. K. (2014). </a:t>
            </a:r>
            <a:r>
              <a:rPr lang="en-US" sz="1600" dirty="0" err="1"/>
              <a:t>Hakikat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Karakteristik</a:t>
            </a:r>
            <a:r>
              <a:rPr lang="en-US" sz="1600" dirty="0"/>
              <a:t> </a:t>
            </a:r>
            <a:r>
              <a:rPr lang="en-US" sz="1600" dirty="0" err="1"/>
              <a:t>Karya</a:t>
            </a:r>
            <a:r>
              <a:rPr lang="en-US" sz="1600" dirty="0"/>
              <a:t> </a:t>
            </a:r>
            <a:r>
              <a:rPr lang="en-US" sz="1600" dirty="0" err="1"/>
              <a:t>Ilmiah</a:t>
            </a:r>
            <a:r>
              <a:rPr lang="en-US" sz="1600" dirty="0"/>
              <a:t>. In </a:t>
            </a:r>
            <a:r>
              <a:rPr lang="en-US" sz="1600" i="1" dirty="0" err="1"/>
              <a:t>Teknik</a:t>
            </a:r>
            <a:r>
              <a:rPr lang="en-US" sz="1600" i="1" dirty="0"/>
              <a:t> </a:t>
            </a:r>
            <a:r>
              <a:rPr lang="en-US" sz="1600" i="1" dirty="0" err="1"/>
              <a:t>Penulisan</a:t>
            </a:r>
            <a:r>
              <a:rPr lang="en-US" sz="1600" i="1" dirty="0"/>
              <a:t> </a:t>
            </a:r>
            <a:r>
              <a:rPr lang="en-US" sz="1600" i="1" dirty="0" err="1"/>
              <a:t>Karya</a:t>
            </a:r>
            <a:r>
              <a:rPr lang="en-US" sz="1600" i="1" dirty="0"/>
              <a:t> </a:t>
            </a:r>
            <a:r>
              <a:rPr lang="en-US" sz="1600" i="1" dirty="0" err="1"/>
              <a:t>Ilmiah</a:t>
            </a:r>
            <a:r>
              <a:rPr lang="en-US" sz="1600" dirty="0"/>
              <a:t>. </a:t>
            </a:r>
            <a:r>
              <a:rPr lang="en-US" sz="1600" dirty="0" err="1"/>
              <a:t>Tangerang</a:t>
            </a:r>
            <a:r>
              <a:rPr lang="en-US" sz="1600" dirty="0"/>
              <a:t> Selatan: </a:t>
            </a:r>
            <a:r>
              <a:rPr lang="en-US" sz="1600" dirty="0" err="1"/>
              <a:t>Universitas</a:t>
            </a:r>
            <a:r>
              <a:rPr lang="en-US" sz="1600" dirty="0"/>
              <a:t> Terbuka.</a:t>
            </a:r>
          </a:p>
          <a:p>
            <a:endParaRPr lang="en-US" sz="1600" dirty="0"/>
          </a:p>
          <a:p>
            <a:r>
              <a:rPr lang="en-US" sz="1600" dirty="0" err="1"/>
              <a:t>Sumber</a:t>
            </a:r>
            <a:r>
              <a:rPr lang="en-US" sz="1600" dirty="0"/>
              <a:t> </a:t>
            </a:r>
            <a:r>
              <a:rPr lang="en-US" sz="1600" dirty="0" err="1"/>
              <a:t>gambar</a:t>
            </a:r>
            <a:r>
              <a:rPr lang="en-US" sz="1600" dirty="0"/>
              <a:t>: www.google.com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28600" y="4648200"/>
            <a:ext cx="8915400" cy="2209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/>
            <a:endParaRPr lang="en-US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647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TERIMA KASIH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99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KARYA ILMIAH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ilmuwan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, </a:t>
            </a: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seni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kepustakaan</a:t>
            </a:r>
            <a:r>
              <a:rPr lang="en-US" dirty="0"/>
              <a:t>,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,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orang </a:t>
            </a:r>
            <a:r>
              <a:rPr lang="en-US" dirty="0" err="1"/>
              <a:t>sebelumnya</a:t>
            </a:r>
            <a:r>
              <a:rPr lang="en-US" dirty="0"/>
              <a:t> (</a:t>
            </a:r>
            <a:r>
              <a:rPr lang="en-US" dirty="0" err="1"/>
              <a:t>Dwiloka</a:t>
            </a:r>
            <a:r>
              <a:rPr lang="en-US" dirty="0"/>
              <a:t> &amp; Riana, 2005; </a:t>
            </a:r>
            <a:r>
              <a:rPr lang="en-US" dirty="0" err="1"/>
              <a:t>Nasucha</a:t>
            </a:r>
            <a:r>
              <a:rPr lang="en-US" dirty="0"/>
              <a:t>, </a:t>
            </a:r>
            <a:r>
              <a:rPr lang="en-US" dirty="0" err="1"/>
              <a:t>Rohmadi</a:t>
            </a:r>
            <a:r>
              <a:rPr lang="en-US" dirty="0"/>
              <a:t>, &amp; </a:t>
            </a:r>
            <a:r>
              <a:rPr lang="en-US" dirty="0" err="1"/>
              <a:t>Wahyudi</a:t>
            </a:r>
            <a:r>
              <a:rPr lang="en-US" dirty="0"/>
              <a:t>, 2009)</a:t>
            </a:r>
          </a:p>
        </p:txBody>
      </p:sp>
    </p:spTree>
    <p:extLst>
      <p:ext uri="{BB962C8B-B14F-4D97-AF65-F5344CB8AC3E}">
        <p14:creationId xmlns:p14="http://schemas.microsoft.com/office/powerpoint/2010/main" val="208499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penulisan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urutan</a:t>
            </a:r>
            <a:r>
              <a:rPr lang="en-US" dirty="0"/>
              <a:t> yang </a:t>
            </a:r>
            <a:r>
              <a:rPr lang="en-US" dirty="0" err="1"/>
              <a:t>teratur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pembaca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disusun</a:t>
            </a:r>
            <a:r>
              <a:rPr lang="en-US" dirty="0"/>
              <a:t> pula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logis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. </a:t>
            </a:r>
          </a:p>
        </p:txBody>
      </p:sp>
      <p:pic>
        <p:nvPicPr>
          <p:cNvPr id="4" name="Picture 2" descr="C:\Users\nepa\Desktop\bahan tuton acer\BAHAN TUTON\cartoon\KTT2X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307" y="4267200"/>
            <a:ext cx="979412" cy="1279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499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epa\Desktop\bahan tuton acer\BAHAN TUTON\cartoon\99193638-holding-board-up-dimsum-character-cartoon-sty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1954129"/>
            <a:ext cx="4495800" cy="407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 bwMode="auto">
          <a:xfrm>
            <a:off x="304800" y="2514600"/>
            <a:ext cx="3276600" cy="11430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CIRI-CIRI KARYA ILMIAH</a:t>
            </a:r>
          </a:p>
        </p:txBody>
      </p:sp>
      <p:sp>
        <p:nvSpPr>
          <p:cNvPr id="3" name="Rounded Rectangle 2"/>
          <p:cNvSpPr/>
          <p:nvPr/>
        </p:nvSpPr>
        <p:spPr bwMode="auto">
          <a:xfrm>
            <a:off x="5410200" y="685800"/>
            <a:ext cx="3276600" cy="571500"/>
          </a:xfrm>
          <a:prstGeom prst="round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OBJEKTIF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5393575" y="1676400"/>
            <a:ext cx="3276600" cy="571500"/>
          </a:xfrm>
          <a:prstGeom prst="round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NETRAL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5393575" y="2514600"/>
            <a:ext cx="3276600" cy="571500"/>
          </a:xfrm>
          <a:prstGeom prst="round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SISTEMATIS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5375564" y="3505200"/>
            <a:ext cx="3276600" cy="571500"/>
          </a:xfrm>
          <a:prstGeom prst="round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LOGIS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5382491" y="4495800"/>
            <a:ext cx="3276600" cy="571500"/>
          </a:xfrm>
          <a:prstGeom prst="round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MENYAJIKAN FAKTA</a:t>
            </a:r>
          </a:p>
        </p:txBody>
      </p:sp>
      <p:cxnSp>
        <p:nvCxnSpPr>
          <p:cNvPr id="9" name="Straight Connector 8"/>
          <p:cNvCxnSpPr>
            <a:stCxn id="2" idx="3"/>
            <a:endCxn id="3" idx="1"/>
          </p:cNvCxnSpPr>
          <p:nvPr/>
        </p:nvCxnSpPr>
        <p:spPr bwMode="auto">
          <a:xfrm flipV="1">
            <a:off x="3581400" y="971550"/>
            <a:ext cx="1828800" cy="211455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2" idx="3"/>
            <a:endCxn id="4" idx="1"/>
          </p:cNvCxnSpPr>
          <p:nvPr/>
        </p:nvCxnSpPr>
        <p:spPr bwMode="auto">
          <a:xfrm flipV="1">
            <a:off x="3581400" y="1962150"/>
            <a:ext cx="1812175" cy="112395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2" idx="3"/>
            <a:endCxn id="5" idx="1"/>
          </p:cNvCxnSpPr>
          <p:nvPr/>
        </p:nvCxnSpPr>
        <p:spPr bwMode="auto">
          <a:xfrm flipV="1">
            <a:off x="3581400" y="2800350"/>
            <a:ext cx="1812175" cy="28575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2" idx="3"/>
            <a:endCxn id="6" idx="1"/>
          </p:cNvCxnSpPr>
          <p:nvPr/>
        </p:nvCxnSpPr>
        <p:spPr bwMode="auto">
          <a:xfrm>
            <a:off x="3581400" y="3086100"/>
            <a:ext cx="1794164" cy="70485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2" idx="3"/>
            <a:endCxn id="7" idx="1"/>
          </p:cNvCxnSpPr>
          <p:nvPr/>
        </p:nvCxnSpPr>
        <p:spPr bwMode="auto">
          <a:xfrm>
            <a:off x="3581400" y="3086100"/>
            <a:ext cx="1801091" cy="169545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8499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nepa\Desktop\bahan tuton acer\BAHAN TUTON\cartoon\97893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2100278"/>
            <a:ext cx="3596761" cy="4452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 bwMode="auto">
          <a:xfrm>
            <a:off x="548759" y="2015283"/>
            <a:ext cx="3048000" cy="1143000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TUJUAN PENULISAN </a:t>
            </a:r>
            <a:br>
              <a:rPr lang="en-US" sz="24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KARYA ILMIAH</a:t>
            </a:r>
          </a:p>
        </p:txBody>
      </p:sp>
      <p:sp>
        <p:nvSpPr>
          <p:cNvPr id="3" name="Rounded Rectangle 2"/>
          <p:cNvSpPr/>
          <p:nvPr/>
        </p:nvSpPr>
        <p:spPr bwMode="auto">
          <a:xfrm>
            <a:off x="4572000" y="685800"/>
            <a:ext cx="3276600" cy="571500"/>
          </a:xfrm>
          <a:prstGeom prst="round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Menyampaikan</a:t>
            </a:r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gagasan</a:t>
            </a:r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penulis</a:t>
            </a:r>
            <a:endParaRPr lang="en-US" sz="2400" b="1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4572000" y="1676400"/>
            <a:ext cx="3276600" cy="571500"/>
          </a:xfrm>
          <a:prstGeom prst="round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Persyaratan</a:t>
            </a:r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studi</a:t>
            </a:r>
            <a:endParaRPr lang="en-US" sz="2400" b="1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4572000" y="2764242"/>
            <a:ext cx="3276600" cy="571500"/>
          </a:xfrm>
          <a:prstGeom prst="round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Mendiskusikan</a:t>
            </a:r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gagasan</a:t>
            </a:r>
            <a:endParaRPr lang="en-US" sz="2400" b="1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4572000" y="3505200"/>
            <a:ext cx="3276600" cy="571500"/>
          </a:xfrm>
          <a:prstGeom prst="round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Perlombaan</a:t>
            </a:r>
            <a:endParaRPr lang="en-US" sz="2400" b="1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572000" y="4495800"/>
            <a:ext cx="3276600" cy="571500"/>
          </a:xfrm>
          <a:prstGeom prst="round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sz="2400" b="1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Menyebarkan</a:t>
            </a:r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hasil</a:t>
            </a:r>
            <a:r>
              <a:rPr lang="en-US" sz="2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penelitian</a:t>
            </a:r>
            <a:endParaRPr lang="en-US" sz="2400" b="1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9" name="Straight Connector 8"/>
          <p:cNvCxnSpPr>
            <a:stCxn id="2" idx="3"/>
            <a:endCxn id="3" idx="1"/>
          </p:cNvCxnSpPr>
          <p:nvPr/>
        </p:nvCxnSpPr>
        <p:spPr bwMode="auto">
          <a:xfrm flipV="1">
            <a:off x="3596759" y="971550"/>
            <a:ext cx="975241" cy="161523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2" idx="3"/>
            <a:endCxn id="4" idx="1"/>
          </p:cNvCxnSpPr>
          <p:nvPr/>
        </p:nvCxnSpPr>
        <p:spPr bwMode="auto">
          <a:xfrm flipV="1">
            <a:off x="3596759" y="1962150"/>
            <a:ext cx="975241" cy="62463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2" idx="3"/>
            <a:endCxn id="5" idx="1"/>
          </p:cNvCxnSpPr>
          <p:nvPr/>
        </p:nvCxnSpPr>
        <p:spPr bwMode="auto">
          <a:xfrm>
            <a:off x="3596759" y="2586783"/>
            <a:ext cx="975241" cy="46320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2" idx="3"/>
            <a:endCxn id="7" idx="1"/>
          </p:cNvCxnSpPr>
          <p:nvPr/>
        </p:nvCxnSpPr>
        <p:spPr bwMode="auto">
          <a:xfrm>
            <a:off x="3596759" y="2586783"/>
            <a:ext cx="975241" cy="219476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2" idx="3"/>
            <a:endCxn id="6" idx="1"/>
          </p:cNvCxnSpPr>
          <p:nvPr/>
        </p:nvCxnSpPr>
        <p:spPr bwMode="auto">
          <a:xfrm>
            <a:off x="3596759" y="2586783"/>
            <a:ext cx="975241" cy="120416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9483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6"/>
                </a:solidFill>
              </a:rPr>
              <a:t>Fungsi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 err="1">
                <a:solidFill>
                  <a:schemeClr val="accent6"/>
                </a:solidFill>
              </a:rPr>
              <a:t>Karya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 err="1">
                <a:solidFill>
                  <a:schemeClr val="accent6"/>
                </a:solidFill>
              </a:rPr>
              <a:t>Ilmiah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Penjelasan</a:t>
            </a:r>
            <a:r>
              <a:rPr lang="en-US" dirty="0"/>
              <a:t> (</a:t>
            </a:r>
            <a:r>
              <a:rPr lang="en-US" i="1" dirty="0"/>
              <a:t>Explanation</a:t>
            </a:r>
            <a:r>
              <a:rPr lang="en-US" dirty="0"/>
              <a:t>)</a:t>
            </a:r>
          </a:p>
          <a:p>
            <a:r>
              <a:rPr lang="en-US" dirty="0" err="1"/>
              <a:t>Ramalan</a:t>
            </a:r>
            <a:r>
              <a:rPr lang="en-US" dirty="0"/>
              <a:t> (</a:t>
            </a:r>
            <a:r>
              <a:rPr lang="en-US" i="1" dirty="0"/>
              <a:t>Prediction</a:t>
            </a:r>
            <a:r>
              <a:rPr lang="en-US" dirty="0"/>
              <a:t>)</a:t>
            </a:r>
          </a:p>
          <a:p>
            <a:r>
              <a:rPr lang="en-US" dirty="0" err="1"/>
              <a:t>Kontrol</a:t>
            </a:r>
            <a:r>
              <a:rPr lang="en-US" dirty="0"/>
              <a:t> (</a:t>
            </a:r>
            <a:r>
              <a:rPr lang="en-US" i="1" dirty="0"/>
              <a:t>Control</a:t>
            </a:r>
            <a:r>
              <a:rPr lang="en-US" dirty="0"/>
              <a:t>)</a:t>
            </a:r>
          </a:p>
        </p:txBody>
      </p:sp>
      <p:pic>
        <p:nvPicPr>
          <p:cNvPr id="6" name="Picture 2" descr="C:\Users\nepa\Desktop\bahan tuton acer\BAHAN TUTON\cartoon\1036972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057400"/>
            <a:ext cx="2182813" cy="3396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499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6"/>
                </a:solidFill>
              </a:rPr>
              <a:t>Jenis-jenis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 err="1">
                <a:solidFill>
                  <a:schemeClr val="accent6"/>
                </a:solidFill>
              </a:rPr>
              <a:t>Karya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 err="1">
                <a:solidFill>
                  <a:schemeClr val="accent6"/>
                </a:solidFill>
              </a:rPr>
              <a:t>Ilmiah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  <a:p>
            <a:r>
              <a:rPr lang="en-US" dirty="0" err="1"/>
              <a:t>Makalah</a:t>
            </a:r>
            <a:endParaRPr lang="en-US" dirty="0"/>
          </a:p>
          <a:p>
            <a:r>
              <a:rPr lang="en-US" dirty="0"/>
              <a:t>Proposal </a:t>
            </a:r>
            <a:r>
              <a:rPr lang="en-US" dirty="0" err="1"/>
              <a:t>penelitian</a:t>
            </a:r>
            <a:endParaRPr lang="en-US" dirty="0"/>
          </a:p>
          <a:p>
            <a:r>
              <a:rPr lang="en-US" dirty="0" err="1"/>
              <a:t>Skripsi</a:t>
            </a:r>
            <a:r>
              <a:rPr lang="en-US" dirty="0"/>
              <a:t>, </a:t>
            </a:r>
            <a:r>
              <a:rPr lang="en-US" dirty="0" err="1"/>
              <a:t>Tesis</a:t>
            </a:r>
            <a:r>
              <a:rPr lang="en-US" dirty="0"/>
              <a:t>, </a:t>
            </a:r>
            <a:r>
              <a:rPr lang="en-US" dirty="0" err="1"/>
              <a:t>Disertasi</a:t>
            </a:r>
            <a:endParaRPr lang="en-US" dirty="0"/>
          </a:p>
          <a:p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r>
              <a:rPr lang="en-US" dirty="0" err="1"/>
              <a:t>Artikel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Ilmiah</a:t>
            </a:r>
            <a:endParaRPr lang="en-US" dirty="0"/>
          </a:p>
        </p:txBody>
      </p:sp>
      <p:pic>
        <p:nvPicPr>
          <p:cNvPr id="4098" name="Picture 2" descr="C:\Users\nepa\Desktop\bahan tuton acer\BAHAN TUTON\cartoon\20754003-cartoon-boy-and-girl-flying-on-a-penci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1168" y="3581400"/>
            <a:ext cx="2300426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152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6"/>
                </a:solidFill>
              </a:rPr>
              <a:t>Karya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 err="1">
                <a:solidFill>
                  <a:schemeClr val="accent6"/>
                </a:solidFill>
              </a:rPr>
              <a:t>Ilmiah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 err="1">
                <a:solidFill>
                  <a:schemeClr val="accent6"/>
                </a:solidFill>
              </a:rPr>
              <a:t>Populer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err="1"/>
              <a:t>Karya</a:t>
            </a:r>
            <a:r>
              <a:rPr lang="en-US" sz="2800" dirty="0"/>
              <a:t> </a:t>
            </a:r>
            <a:r>
              <a:rPr lang="en-US" sz="2800" dirty="0" err="1"/>
              <a:t>ilmiah</a:t>
            </a:r>
            <a:r>
              <a:rPr lang="en-US" sz="2800" dirty="0"/>
              <a:t> </a:t>
            </a:r>
            <a:r>
              <a:rPr lang="en-US" sz="2800" dirty="0" err="1"/>
              <a:t>populer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tulisan</a:t>
            </a:r>
            <a:r>
              <a:rPr lang="en-US" sz="2800" dirty="0"/>
              <a:t> </a:t>
            </a:r>
            <a:r>
              <a:rPr lang="en-US" sz="2800" dirty="0" err="1"/>
              <a:t>ilmiah</a:t>
            </a:r>
            <a:r>
              <a:rPr lang="en-US" sz="2800" dirty="0"/>
              <a:t> yang </a:t>
            </a:r>
            <a:r>
              <a:rPr lang="en-US" sz="2800" dirty="0" err="1"/>
              <a:t>dipublikasikan</a:t>
            </a:r>
            <a:r>
              <a:rPr lang="en-US" sz="2800" dirty="0"/>
              <a:t> di media </a:t>
            </a:r>
            <a:r>
              <a:rPr lang="en-US" sz="2800" dirty="0" err="1"/>
              <a:t>massa</a:t>
            </a:r>
            <a:r>
              <a:rPr lang="en-US" sz="2800" dirty="0"/>
              <a:t> (</a:t>
            </a:r>
            <a:r>
              <a:rPr lang="en-US" sz="2800" dirty="0" err="1"/>
              <a:t>koran</a:t>
            </a:r>
            <a:r>
              <a:rPr lang="en-US" sz="2800" dirty="0"/>
              <a:t>, </a:t>
            </a:r>
            <a:r>
              <a:rPr lang="en-US" sz="2800" dirty="0" err="1"/>
              <a:t>majalah</a:t>
            </a:r>
            <a:r>
              <a:rPr lang="en-US" sz="2800" dirty="0"/>
              <a:t>,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sejenisnya</a:t>
            </a:r>
            <a:r>
              <a:rPr lang="en-US" sz="2800" dirty="0"/>
              <a:t>) yang </a:t>
            </a:r>
            <a:r>
              <a:rPr lang="en-US" sz="2800" dirty="0" err="1"/>
              <a:t>mengetengahkan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r>
              <a:rPr lang="en-US" sz="2800" dirty="0"/>
              <a:t> </a:t>
            </a:r>
            <a:r>
              <a:rPr lang="en-US" sz="2800" dirty="0" err="1"/>
              <a:t>hangat</a:t>
            </a:r>
            <a:r>
              <a:rPr lang="en-US" sz="2800" dirty="0"/>
              <a:t>,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bahasa</a:t>
            </a:r>
            <a:r>
              <a:rPr lang="en-US" sz="2800" dirty="0"/>
              <a:t> </a:t>
            </a:r>
            <a:r>
              <a:rPr lang="en-US" sz="2800" dirty="0" err="1"/>
              <a:t>populer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mudah</a:t>
            </a:r>
            <a:r>
              <a:rPr lang="en-US" sz="2800" dirty="0"/>
              <a:t> </a:t>
            </a:r>
            <a:r>
              <a:rPr lang="en-US" sz="2800" dirty="0" err="1"/>
              <a:t>dipahami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pembaca</a:t>
            </a:r>
            <a:r>
              <a:rPr lang="en-US" sz="2800" dirty="0"/>
              <a:t> (</a:t>
            </a:r>
            <a:r>
              <a:rPr lang="en-US" sz="2800" dirty="0" err="1"/>
              <a:t>Kisworo</a:t>
            </a:r>
            <a:r>
              <a:rPr lang="en-US" sz="2800" dirty="0"/>
              <a:t> &amp; </a:t>
            </a:r>
            <a:r>
              <a:rPr lang="en-US" sz="2800" dirty="0" err="1"/>
              <a:t>Sofana</a:t>
            </a:r>
            <a:r>
              <a:rPr lang="en-US" sz="2800" dirty="0"/>
              <a:t>, 2017; </a:t>
            </a:r>
            <a:r>
              <a:rPr lang="en-US" sz="2800" dirty="0" err="1"/>
              <a:t>Supardi</a:t>
            </a:r>
            <a:r>
              <a:rPr lang="en-US" sz="2800" dirty="0"/>
              <a:t>, 2012).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err="1"/>
              <a:t>Contoh</a:t>
            </a:r>
            <a:r>
              <a:rPr lang="en-US" sz="2800" dirty="0"/>
              <a:t>: </a:t>
            </a:r>
            <a:r>
              <a:rPr lang="en-US" sz="2800" dirty="0" err="1"/>
              <a:t>resensi</a:t>
            </a:r>
            <a:r>
              <a:rPr lang="en-US" sz="2800" dirty="0"/>
              <a:t>, </a:t>
            </a:r>
            <a:r>
              <a:rPr lang="en-US" sz="2800" dirty="0" err="1"/>
              <a:t>artikel</a:t>
            </a:r>
            <a:r>
              <a:rPr lang="en-US" sz="2800" dirty="0"/>
              <a:t>, </a:t>
            </a:r>
            <a:r>
              <a:rPr lang="en-US" sz="2800" dirty="0" err="1"/>
              <a:t>sinopsis</a:t>
            </a:r>
            <a:r>
              <a:rPr lang="en-US" sz="2800" dirty="0"/>
              <a:t>.</a:t>
            </a:r>
          </a:p>
        </p:txBody>
      </p:sp>
      <p:pic>
        <p:nvPicPr>
          <p:cNvPr id="6" name="Picture 3" descr="C:\Users\nepa\Desktop\bahan tuton acer\BAHAN TUTON\cartoon\83226836-cartoon-kids-holding-penci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4114800"/>
            <a:ext cx="1330591" cy="1484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0314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6"/>
                </a:solidFill>
              </a:rPr>
              <a:t>Karya</a:t>
            </a:r>
            <a:r>
              <a:rPr lang="en-US" dirty="0">
                <a:solidFill>
                  <a:schemeClr val="accent6"/>
                </a:solidFill>
              </a:rPr>
              <a:t> Non-</a:t>
            </a:r>
            <a:r>
              <a:rPr lang="en-US" dirty="0" err="1">
                <a:solidFill>
                  <a:schemeClr val="accent6"/>
                </a:solidFill>
              </a:rPr>
              <a:t>Ilmiah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981200"/>
            <a:ext cx="8153400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err="1"/>
              <a:t>Karya</a:t>
            </a:r>
            <a:r>
              <a:rPr lang="en-US" sz="2800" dirty="0"/>
              <a:t> non-</a:t>
            </a:r>
            <a:r>
              <a:rPr lang="en-US" sz="2800" dirty="0" err="1"/>
              <a:t>ilmiah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karangan</a:t>
            </a:r>
            <a:r>
              <a:rPr lang="en-US" sz="2800" dirty="0"/>
              <a:t> yang </a:t>
            </a:r>
            <a:r>
              <a:rPr lang="en-US" sz="2800" dirty="0" err="1"/>
              <a:t>ditulis</a:t>
            </a:r>
            <a:r>
              <a:rPr lang="en-US" sz="2800" dirty="0"/>
              <a:t>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kepentingan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maksud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 yang </a:t>
            </a:r>
            <a:r>
              <a:rPr lang="en-US" sz="2800" dirty="0" err="1"/>
              <a:t>belum</a:t>
            </a:r>
            <a:r>
              <a:rPr lang="en-US" sz="2800" dirty="0"/>
              <a:t> </a:t>
            </a:r>
            <a:r>
              <a:rPr lang="en-US" sz="2800" dirty="0" err="1"/>
              <a:t>tentu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dibuktikan</a:t>
            </a:r>
            <a:r>
              <a:rPr lang="en-US" sz="2800" dirty="0"/>
              <a:t> </a:t>
            </a:r>
            <a:r>
              <a:rPr lang="en-US" sz="2800" dirty="0" err="1"/>
              <a:t>kebenarannya</a:t>
            </a:r>
            <a:r>
              <a:rPr lang="en-US" sz="2800" dirty="0"/>
              <a:t>. </a:t>
            </a:r>
            <a:r>
              <a:rPr lang="en-US" sz="2800" dirty="0" err="1"/>
              <a:t>Sifatnya</a:t>
            </a:r>
            <a:r>
              <a:rPr lang="en-US" sz="2800" dirty="0"/>
              <a:t> </a:t>
            </a:r>
            <a:r>
              <a:rPr lang="en-US" sz="2800" dirty="0" err="1"/>
              <a:t>cenderung</a:t>
            </a:r>
            <a:r>
              <a:rPr lang="en-US" sz="2800" dirty="0"/>
              <a:t> </a:t>
            </a:r>
            <a:r>
              <a:rPr lang="en-US" sz="2800" dirty="0" err="1"/>
              <a:t>subjektif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seringkali</a:t>
            </a:r>
            <a:r>
              <a:rPr lang="en-US" sz="2800" dirty="0"/>
              <a:t> </a:t>
            </a:r>
            <a:r>
              <a:rPr lang="en-US" sz="2800" dirty="0" err="1"/>
              <a:t>imajinatif</a:t>
            </a:r>
            <a:r>
              <a:rPr lang="en-US" sz="2800" dirty="0"/>
              <a:t> (</a:t>
            </a:r>
            <a:r>
              <a:rPr lang="en-US" sz="2800" dirty="0" err="1"/>
              <a:t>Kisworo</a:t>
            </a:r>
            <a:r>
              <a:rPr lang="en-US" sz="2800" dirty="0"/>
              <a:t> &amp; </a:t>
            </a:r>
            <a:r>
              <a:rPr lang="en-US" sz="2800" dirty="0" err="1"/>
              <a:t>Sofana</a:t>
            </a:r>
            <a:r>
              <a:rPr lang="en-US" sz="2800" dirty="0"/>
              <a:t>, 2017).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err="1"/>
              <a:t>Contoh</a:t>
            </a:r>
            <a:r>
              <a:rPr lang="en-US" sz="2800" dirty="0"/>
              <a:t>: </a:t>
            </a:r>
            <a:r>
              <a:rPr lang="en-US" sz="2800" dirty="0" err="1"/>
              <a:t>dongeng</a:t>
            </a:r>
            <a:r>
              <a:rPr lang="en-US" sz="2800" dirty="0"/>
              <a:t>, </a:t>
            </a:r>
            <a:r>
              <a:rPr lang="en-US" sz="2800" dirty="0" err="1"/>
              <a:t>cerpen</a:t>
            </a:r>
            <a:r>
              <a:rPr lang="en-US" sz="2800" dirty="0"/>
              <a:t>, </a:t>
            </a:r>
            <a:r>
              <a:rPr lang="en-US" sz="2800" dirty="0" err="1"/>
              <a:t>dokumen</a:t>
            </a:r>
            <a:r>
              <a:rPr lang="en-US" sz="2800" dirty="0"/>
              <a:t> </a:t>
            </a:r>
            <a:r>
              <a:rPr lang="en-US" sz="2800" dirty="0" err="1"/>
              <a:t>bisnis</a:t>
            </a:r>
            <a:r>
              <a:rPr lang="en-US" sz="2800" dirty="0"/>
              <a:t>, </a:t>
            </a:r>
            <a:r>
              <a:rPr lang="en-US" sz="2800" dirty="0" err="1"/>
              <a:t>iklan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3645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494</Words>
  <Application>Microsoft Office PowerPoint</Application>
  <PresentationFormat>On-screen Show (4:3)</PresentationFormat>
  <Paragraphs>62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Wingdings 3</vt:lpstr>
      <vt:lpstr>Facet</vt:lpstr>
      <vt:lpstr>HAKIKAT KARYA ILMIAH</vt:lpstr>
      <vt:lpstr>KARYA ILMIAH</vt:lpstr>
      <vt:lpstr>PowerPoint Presentation</vt:lpstr>
      <vt:lpstr>PowerPoint Presentation</vt:lpstr>
      <vt:lpstr>PowerPoint Presentation</vt:lpstr>
      <vt:lpstr>Fungsi Karya Ilmiah</vt:lpstr>
      <vt:lpstr>Jenis-jenis Karya Ilmiah</vt:lpstr>
      <vt:lpstr>Karya Ilmiah Populer</vt:lpstr>
      <vt:lpstr>Karya Non-Ilmiah</vt:lpstr>
      <vt:lpstr>PowerPoint Presentation</vt:lpstr>
      <vt:lpstr>Faktor Kesulitan Menulis Ilmiah</vt:lpstr>
      <vt:lpstr>References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Dalsus Japenri</cp:lastModifiedBy>
  <cp:revision>25</cp:revision>
  <dcterms:created xsi:type="dcterms:W3CDTF">2006-08-16T00:00:00Z</dcterms:created>
  <dcterms:modified xsi:type="dcterms:W3CDTF">2024-01-16T23:28:37Z</dcterms:modified>
</cp:coreProperties>
</file>