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63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701"/>
  </p:normalViewPr>
  <p:slideViewPr>
    <p:cSldViewPr snapToGrid="0" snapToObjects="1">
      <p:cViewPr varScale="1">
        <p:scale>
          <a:sx n="107" d="100"/>
          <a:sy n="107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9EFC-5B6B-6F4E-8AC5-36D0984C82E2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9E70-4A0B-7944-8293-AC995AF96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2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9EFC-5B6B-6F4E-8AC5-36D0984C82E2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9E70-4A0B-7944-8293-AC995AF96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9EFC-5B6B-6F4E-8AC5-36D0984C82E2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9E70-4A0B-7944-8293-AC995AF96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6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9EFC-5B6B-6F4E-8AC5-36D0984C82E2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9E70-4A0B-7944-8293-AC995AF96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8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9EFC-5B6B-6F4E-8AC5-36D0984C82E2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9E70-4A0B-7944-8293-AC995AF96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9EFC-5B6B-6F4E-8AC5-36D0984C82E2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9E70-4A0B-7944-8293-AC995AF96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0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9EFC-5B6B-6F4E-8AC5-36D0984C82E2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9E70-4A0B-7944-8293-AC995AF96A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0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9EFC-5B6B-6F4E-8AC5-36D0984C82E2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9E70-4A0B-7944-8293-AC995AF96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1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9EFC-5B6B-6F4E-8AC5-36D0984C82E2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9E70-4A0B-7944-8293-AC995AF96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9EFC-5B6B-6F4E-8AC5-36D0984C82E2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9E70-4A0B-7944-8293-AC995AF96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7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6919EFC-5B6B-6F4E-8AC5-36D0984C82E2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9E70-4A0B-7944-8293-AC995AF96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8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6919EFC-5B6B-6F4E-8AC5-36D0984C82E2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C789E70-4A0B-7944-8293-AC995AF96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1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FB33-06A4-0347-875B-6B40AD7FD3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spc="-5" dirty="0"/>
              <a:t>Flow Of</a:t>
            </a:r>
            <a:r>
              <a:rPr lang="en-ID" spc="-40" dirty="0"/>
              <a:t> </a:t>
            </a:r>
            <a:r>
              <a:rPr lang="en-ID" spc="-5" dirty="0"/>
              <a:t>Document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2DDE0-2F0A-5842-9312-552929B919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7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95DB-F0AA-3F42-9076-385BC7B0F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</a:t>
            </a:r>
            <a:r>
              <a:rPr lang="en-US" dirty="0"/>
              <a:t>.  Flowchart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780D7-B87E-BF40-8D98-6F1FDEA0F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D" dirty="0"/>
              <a:t>Di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memulai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 </a:t>
            </a:r>
            <a:r>
              <a:rPr lang="en-ID" b="1" dirty="0" err="1"/>
              <a:t>menabung</a:t>
            </a:r>
            <a:r>
              <a:rPr lang="en-ID" dirty="0"/>
              <a:t> </a:t>
            </a:r>
            <a:r>
              <a:rPr lang="en-ID" dirty="0" err="1"/>
              <a:t>jadi</a:t>
            </a:r>
            <a:r>
              <a:rPr lang="en-ID" dirty="0"/>
              <a:t> </a:t>
            </a:r>
            <a:r>
              <a:rPr lang="en-ID" i="1" dirty="0"/>
              <a:t>flowchart</a:t>
            </a:r>
            <a:r>
              <a:rPr lang="en-ID" dirty="0"/>
              <a:t> yang di </a:t>
            </a:r>
            <a:r>
              <a:rPr lang="en-ID" dirty="0" err="1"/>
              <a:t>pakai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 </a:t>
            </a:r>
            <a:r>
              <a:rPr lang="en-ID" b="1" dirty="0" err="1"/>
              <a:t>transmisi</a:t>
            </a:r>
            <a:r>
              <a:rPr lang="en-ID" dirty="0"/>
              <a:t>.</a:t>
            </a:r>
          </a:p>
          <a:p>
            <a:r>
              <a:rPr lang="en-ID" dirty="0"/>
              <a:t>Proses yang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 </a:t>
            </a:r>
            <a:r>
              <a:rPr lang="en-ID" b="1" dirty="0" err="1"/>
              <a:t>mengisi</a:t>
            </a:r>
            <a:r>
              <a:rPr lang="en-ID" b="1" dirty="0"/>
              <a:t> </a:t>
            </a:r>
            <a:r>
              <a:rPr lang="en-ID" b="1" dirty="0" err="1"/>
              <a:t>formulir</a:t>
            </a:r>
            <a:r>
              <a:rPr lang="en-ID" dirty="0"/>
              <a:t>, </a:t>
            </a:r>
            <a:r>
              <a:rPr lang="en-ID" dirty="0" err="1"/>
              <a:t>mengisi</a:t>
            </a:r>
            <a:r>
              <a:rPr lang="en-ID" dirty="0"/>
              <a:t> </a:t>
            </a:r>
            <a:r>
              <a:rPr lang="en-ID" dirty="0" err="1"/>
              <a:t>formulir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proses </a:t>
            </a:r>
            <a:r>
              <a:rPr lang="en-ID" dirty="0" err="1"/>
              <a:t>menulis</a:t>
            </a:r>
            <a:r>
              <a:rPr lang="en-ID" dirty="0"/>
              <a:t> dan </a:t>
            </a:r>
            <a:r>
              <a:rPr lang="en-ID" dirty="0" err="1"/>
              <a:t>mengisi</a:t>
            </a:r>
            <a:r>
              <a:rPr lang="en-ID" dirty="0"/>
              <a:t> data </a:t>
            </a:r>
            <a:r>
              <a:rPr lang="en-ID" dirty="0" err="1"/>
              <a:t>jadi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memakai</a:t>
            </a:r>
            <a:r>
              <a:rPr lang="en-ID" i="1" dirty="0"/>
              <a:t> flowchart</a:t>
            </a:r>
            <a:r>
              <a:rPr lang="en-ID" dirty="0"/>
              <a:t> </a:t>
            </a:r>
            <a:r>
              <a:rPr lang="en-ID" b="1" dirty="0"/>
              <a:t>proses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langkah</a:t>
            </a:r>
            <a:r>
              <a:rPr lang="en-ID" dirty="0"/>
              <a:t>.</a:t>
            </a:r>
          </a:p>
          <a:p>
            <a:r>
              <a:rPr lang="en-ID" dirty="0"/>
              <a:t>Alur </a:t>
            </a:r>
            <a:r>
              <a:rPr lang="en-ID" dirty="0" err="1"/>
              <a:t>selanjutnya</a:t>
            </a:r>
            <a:r>
              <a:rPr lang="en-ID" dirty="0"/>
              <a:t>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yang 2 </a:t>
            </a:r>
            <a:r>
              <a:rPr lang="en-ID" dirty="0" err="1"/>
              <a:t>tadi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prosesnya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di </a:t>
            </a:r>
            <a:r>
              <a:rPr lang="en-ID" dirty="0" err="1"/>
              <a:t>tanda</a:t>
            </a:r>
            <a:r>
              <a:rPr lang="en-ID" dirty="0"/>
              <a:t> </a:t>
            </a:r>
            <a:r>
              <a:rPr lang="en-ID" dirty="0" err="1"/>
              <a:t>tanyakan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di </a:t>
            </a:r>
            <a:r>
              <a:rPr lang="en-ID" dirty="0" err="1"/>
              <a:t>terima</a:t>
            </a:r>
            <a:r>
              <a:rPr lang="en-ID" dirty="0"/>
              <a:t> </a:t>
            </a:r>
            <a:r>
              <a:rPr lang="en-ID" dirty="0" err="1"/>
              <a:t>ataupun</a:t>
            </a:r>
            <a:r>
              <a:rPr lang="en-ID" dirty="0"/>
              <a:t> di </a:t>
            </a:r>
            <a:r>
              <a:rPr lang="en-ID" dirty="0" err="1"/>
              <a:t>tolak</a:t>
            </a:r>
            <a:r>
              <a:rPr lang="en-ID" dirty="0"/>
              <a:t> oleh </a:t>
            </a:r>
            <a:r>
              <a:rPr lang="en-ID" dirty="0" err="1"/>
              <a:t>pegawai</a:t>
            </a:r>
            <a:r>
              <a:rPr lang="en-ID" dirty="0"/>
              <a:t> </a:t>
            </a:r>
            <a:r>
              <a:rPr lang="en-ID" dirty="0" err="1"/>
              <a:t>jadi</a:t>
            </a:r>
            <a:r>
              <a:rPr lang="en-ID" i="1" dirty="0" err="1"/>
              <a:t>flowchart</a:t>
            </a:r>
            <a:r>
              <a:rPr lang="en-ID" dirty="0" err="1"/>
              <a:t>nya</a:t>
            </a:r>
            <a:r>
              <a:rPr lang="en-ID" dirty="0"/>
              <a:t> </a:t>
            </a:r>
            <a:r>
              <a:rPr lang="en-ID" b="1" dirty="0" err="1"/>
              <a:t>memakai</a:t>
            </a:r>
            <a:r>
              <a:rPr lang="en-ID" b="1" dirty="0"/>
              <a:t> </a:t>
            </a:r>
            <a:r>
              <a:rPr lang="en-ID" b="1" dirty="0" err="1"/>
              <a:t>titik</a:t>
            </a:r>
            <a:r>
              <a:rPr lang="en-ID" b="1" dirty="0"/>
              <a:t> </a:t>
            </a:r>
            <a:r>
              <a:rPr lang="en-ID" b="1" dirty="0" err="1"/>
              <a:t>keputusan</a:t>
            </a:r>
            <a:r>
              <a:rPr lang="en-ID" dirty="0"/>
              <a:t>.</a:t>
            </a:r>
          </a:p>
          <a:p>
            <a:r>
              <a:rPr lang="en-ID" dirty="0"/>
              <a:t>Proses </a:t>
            </a:r>
            <a:r>
              <a:rPr lang="en-ID" dirty="0" err="1"/>
              <a:t>selanjutnya</a:t>
            </a:r>
            <a:r>
              <a:rPr lang="en-ID" dirty="0"/>
              <a:t> </a:t>
            </a:r>
            <a:r>
              <a:rPr lang="en-ID" b="1" dirty="0" err="1"/>
              <a:t>mengisikan</a:t>
            </a:r>
            <a:r>
              <a:rPr lang="en-ID" b="1" dirty="0"/>
              <a:t> data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dirty="0" err="1"/>
              <a:t>buku</a:t>
            </a:r>
            <a:r>
              <a:rPr lang="en-ID" b="1" dirty="0"/>
              <a:t> </a:t>
            </a:r>
            <a:r>
              <a:rPr lang="en-ID" b="1" dirty="0" err="1"/>
              <a:t>besar</a:t>
            </a:r>
            <a:r>
              <a:rPr lang="en-ID" dirty="0"/>
              <a:t>, </a:t>
            </a:r>
            <a:r>
              <a:rPr lang="en-ID" dirty="0" err="1"/>
              <a:t>sebuah</a:t>
            </a:r>
            <a:r>
              <a:rPr lang="en-ID" dirty="0"/>
              <a:t> data yang </a:t>
            </a:r>
            <a:r>
              <a:rPr lang="en-ID" dirty="0" err="1"/>
              <a:t>ada</a:t>
            </a:r>
            <a:r>
              <a:rPr lang="en-ID" dirty="0"/>
              <a:t> di </a:t>
            </a:r>
            <a:r>
              <a:rPr lang="en-ID" dirty="0" err="1"/>
              <a:t>formulir</a:t>
            </a:r>
            <a:r>
              <a:rPr lang="en-ID" dirty="0"/>
              <a:t> </a:t>
            </a:r>
            <a:r>
              <a:rPr lang="en-ID" dirty="0" err="1"/>
              <a:t>tadi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di </a:t>
            </a:r>
            <a:r>
              <a:rPr lang="en-ID" dirty="0" err="1"/>
              <a:t>inputkan</a:t>
            </a:r>
            <a:r>
              <a:rPr lang="en-ID" dirty="0"/>
              <a:t> dan di </a:t>
            </a:r>
            <a:r>
              <a:rPr lang="en-ID" dirty="0" err="1"/>
              <a:t>tulis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supaya</a:t>
            </a:r>
            <a:r>
              <a:rPr lang="en-ID" dirty="0"/>
              <a:t>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kesalahan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terlihat</a:t>
            </a:r>
            <a:r>
              <a:rPr lang="en-ID" dirty="0"/>
              <a:t> </a:t>
            </a:r>
            <a:r>
              <a:rPr lang="en-ID" dirty="0" err="1"/>
              <a:t>disana</a:t>
            </a:r>
            <a:r>
              <a:rPr lang="en-ID" dirty="0"/>
              <a:t> </a:t>
            </a:r>
            <a:r>
              <a:rPr lang="en-ID" i="1" dirty="0" err="1"/>
              <a:t>flowchartnya</a:t>
            </a:r>
            <a:r>
              <a:rPr lang="en-ID" dirty="0"/>
              <a:t> </a:t>
            </a:r>
            <a:r>
              <a:rPr lang="en-ID" dirty="0" err="1"/>
              <a:t>memakai</a:t>
            </a:r>
            <a:r>
              <a:rPr lang="en-ID" dirty="0"/>
              <a:t> </a:t>
            </a:r>
            <a:r>
              <a:rPr lang="en-ID" b="1" dirty="0" err="1"/>
              <a:t>masukan</a:t>
            </a:r>
            <a:r>
              <a:rPr lang="en-ID" b="1" dirty="0"/>
              <a:t> dan </a:t>
            </a:r>
            <a:r>
              <a:rPr lang="en-ID" b="1" dirty="0" err="1"/>
              <a:t>keluaran</a:t>
            </a:r>
            <a:r>
              <a:rPr lang="en-ID" b="1" dirty="0"/>
              <a:t> data</a:t>
            </a:r>
            <a:r>
              <a:rPr lang="en-ID" dirty="0"/>
              <a:t>.</a:t>
            </a:r>
          </a:p>
          <a:p>
            <a:r>
              <a:rPr lang="en-ID" dirty="0"/>
              <a:t>Langkah </a:t>
            </a:r>
            <a:r>
              <a:rPr lang="en-ID" dirty="0" err="1"/>
              <a:t>ke</a:t>
            </a:r>
            <a:r>
              <a:rPr lang="en-ID" dirty="0"/>
              <a:t> 5 </a:t>
            </a:r>
            <a:r>
              <a:rPr lang="en-ID" b="1" dirty="0" err="1"/>
              <a:t>mendokumentasikan</a:t>
            </a:r>
            <a:r>
              <a:rPr lang="en-ID" b="1" dirty="0"/>
              <a:t> </a:t>
            </a:r>
            <a:r>
              <a:rPr lang="en-ID" b="1" dirty="0" err="1"/>
              <a:t>formulir</a:t>
            </a:r>
            <a:r>
              <a:rPr lang="en-ID" dirty="0"/>
              <a:t> 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proses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teliti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komplen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disini</a:t>
            </a:r>
            <a:r>
              <a:rPr lang="en-ID" dirty="0"/>
              <a:t>, </a:t>
            </a:r>
            <a:r>
              <a:rPr lang="en-ID" i="1" dirty="0" err="1"/>
              <a:t>flowchartnya</a:t>
            </a:r>
            <a:r>
              <a:rPr lang="en-ID" dirty="0"/>
              <a:t> </a:t>
            </a:r>
            <a:r>
              <a:rPr lang="en-ID" b="1" dirty="0" err="1"/>
              <a:t>memakai</a:t>
            </a:r>
            <a:r>
              <a:rPr lang="en-ID" b="1" dirty="0"/>
              <a:t> proses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langkah</a:t>
            </a:r>
            <a:r>
              <a:rPr lang="en-ID" dirty="0"/>
              <a:t> .</a:t>
            </a:r>
          </a:p>
          <a:p>
            <a:r>
              <a:rPr lang="en-ID" dirty="0" err="1"/>
              <a:t>Selanjutnya</a:t>
            </a:r>
            <a:r>
              <a:rPr lang="en-ID" dirty="0"/>
              <a:t> </a:t>
            </a:r>
            <a:r>
              <a:rPr lang="en-ID" dirty="0" err="1"/>
              <a:t>pegawai</a:t>
            </a:r>
            <a:r>
              <a:rPr lang="en-ID" dirty="0"/>
              <a:t> </a:t>
            </a:r>
            <a:r>
              <a:rPr lang="en-ID" dirty="0" err="1"/>
              <a:t>memparaf</a:t>
            </a:r>
            <a:r>
              <a:rPr lang="en-ID" dirty="0"/>
              <a:t> dan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tabungannya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alur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memakai</a:t>
            </a:r>
            <a:r>
              <a:rPr lang="en-ID" i="1" dirty="0"/>
              <a:t> flowchart</a:t>
            </a:r>
            <a:r>
              <a:rPr lang="en-ID" dirty="0"/>
              <a:t> </a:t>
            </a:r>
            <a:r>
              <a:rPr lang="en-ID" b="1" dirty="0"/>
              <a:t>proses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langkah</a:t>
            </a:r>
            <a:r>
              <a:rPr lang="en-ID" dirty="0"/>
              <a:t> .</a:t>
            </a:r>
          </a:p>
          <a:p>
            <a:r>
              <a:rPr lang="en-ID" dirty="0" err="1"/>
              <a:t>Sesudah</a:t>
            </a:r>
            <a:r>
              <a:rPr lang="en-ID" dirty="0"/>
              <a:t> proses </a:t>
            </a:r>
            <a:r>
              <a:rPr lang="en-ID" dirty="0" err="1"/>
              <a:t>tadi</a:t>
            </a:r>
            <a:r>
              <a:rPr lang="en-ID" dirty="0"/>
              <a:t> </a:t>
            </a:r>
            <a:r>
              <a:rPr lang="en-ID" dirty="0" err="1"/>
              <a:t>alur</a:t>
            </a:r>
            <a:r>
              <a:rPr lang="en-ID" dirty="0"/>
              <a:t> </a:t>
            </a:r>
            <a:r>
              <a:rPr lang="en-ID" dirty="0" err="1"/>
              <a:t>menabung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selesai</a:t>
            </a:r>
            <a:r>
              <a:rPr lang="en-ID" dirty="0"/>
              <a:t> dan </a:t>
            </a:r>
            <a:r>
              <a:rPr lang="en-ID" i="1" dirty="0" err="1"/>
              <a:t>flowchartnya</a:t>
            </a:r>
            <a:r>
              <a:rPr lang="en-ID" dirty="0"/>
              <a:t> </a:t>
            </a:r>
            <a:r>
              <a:rPr lang="en-ID" dirty="0" err="1"/>
              <a:t>memakai</a:t>
            </a:r>
            <a:r>
              <a:rPr lang="en-ID" dirty="0"/>
              <a:t> </a:t>
            </a:r>
            <a:r>
              <a:rPr lang="en-ID" b="1" dirty="0" err="1"/>
              <a:t>transmisi</a:t>
            </a:r>
            <a:r>
              <a:rPr lang="en-ID" b="1" dirty="0"/>
              <a:t>.</a:t>
            </a:r>
            <a:r>
              <a:rPr lang="en-ID" dirty="0"/>
              <a:t> </a:t>
            </a:r>
            <a:r>
              <a:rPr lang="en-ID" dirty="0" err="1"/>
              <a:t>Itulah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flowchart program </a:t>
            </a:r>
            <a:r>
              <a:rPr lang="en-ID" dirty="0" err="1"/>
              <a:t>menabung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di </a:t>
            </a:r>
            <a:r>
              <a:rPr lang="en-ID" dirty="0" err="1"/>
              <a:t>sekolah</a:t>
            </a:r>
            <a:r>
              <a:rPr lang="en-ID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72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79D1-FB56-7445-AF77-15367008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pc="-5" dirty="0"/>
              <a:t>Langkah </a:t>
            </a:r>
            <a:r>
              <a:rPr lang="en-ID" spc="-5" dirty="0" err="1"/>
              <a:t>pembuatan</a:t>
            </a:r>
            <a:r>
              <a:rPr lang="en-ID" spc="-30" dirty="0"/>
              <a:t> </a:t>
            </a:r>
            <a:r>
              <a:rPr lang="en-ID" spc="-5" dirty="0"/>
              <a:t>FOD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904A8-4688-324C-8AE4-8E3971F84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965" marR="5080" indent="-342900"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ID" dirty="0" err="1">
                <a:latin typeface="Arial"/>
                <a:cs typeface="Arial"/>
              </a:rPr>
              <a:t>Identifikasi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bagian</a:t>
            </a:r>
            <a:r>
              <a:rPr lang="en-ID" dirty="0">
                <a:latin typeface="Arial"/>
                <a:cs typeface="Arial"/>
              </a:rPr>
              <a:t>/unit/</a:t>
            </a:r>
            <a:r>
              <a:rPr lang="en-ID" dirty="0" err="1">
                <a:latin typeface="Arial"/>
                <a:cs typeface="Arial"/>
              </a:rPr>
              <a:t>petugas</a:t>
            </a:r>
            <a:r>
              <a:rPr lang="en-ID" dirty="0">
                <a:latin typeface="Arial"/>
                <a:cs typeface="Arial"/>
              </a:rPr>
              <a:t> yang </a:t>
            </a:r>
            <a:r>
              <a:rPr lang="en-ID" dirty="0" err="1">
                <a:latin typeface="Arial"/>
                <a:cs typeface="Arial"/>
              </a:rPr>
              <a:t>terkait</a:t>
            </a:r>
            <a:r>
              <a:rPr lang="en-ID" dirty="0">
                <a:latin typeface="Arial"/>
                <a:cs typeface="Arial"/>
              </a:rPr>
              <a:t>  </a:t>
            </a:r>
            <a:r>
              <a:rPr lang="en-ID" dirty="0" err="1">
                <a:latin typeface="Arial"/>
                <a:cs typeface="Arial"/>
              </a:rPr>
              <a:t>dengan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sistem</a:t>
            </a:r>
            <a:r>
              <a:rPr lang="en-ID" dirty="0">
                <a:latin typeface="Arial"/>
                <a:cs typeface="Arial"/>
              </a:rPr>
              <a:t> yang </a:t>
            </a:r>
            <a:r>
              <a:rPr lang="en-ID" dirty="0" err="1">
                <a:latin typeface="Arial"/>
                <a:cs typeface="Arial"/>
              </a:rPr>
              <a:t>akan</a:t>
            </a:r>
            <a:r>
              <a:rPr lang="en-ID" spc="-50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didokumentasikan</a:t>
            </a:r>
            <a:r>
              <a:rPr lang="en-ID" dirty="0">
                <a:latin typeface="Arial"/>
                <a:cs typeface="Arial"/>
              </a:rPr>
              <a:t>.</a:t>
            </a:r>
          </a:p>
          <a:p>
            <a:pPr marL="354965" marR="44450" indent="-342900">
              <a:spcBef>
                <a:spcPts val="670"/>
              </a:spcBef>
              <a:tabLst>
                <a:tab pos="354965" algn="l"/>
                <a:tab pos="355600" algn="l"/>
              </a:tabLst>
            </a:pPr>
            <a:r>
              <a:rPr lang="en-ID" dirty="0" err="1">
                <a:latin typeface="Arial"/>
                <a:cs typeface="Arial"/>
              </a:rPr>
              <a:t>Identifikasi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dokumen</a:t>
            </a:r>
            <a:r>
              <a:rPr lang="en-ID" dirty="0">
                <a:latin typeface="Arial"/>
                <a:cs typeface="Arial"/>
              </a:rPr>
              <a:t> yang </a:t>
            </a:r>
            <a:r>
              <a:rPr lang="en-ID" dirty="0" err="1">
                <a:latin typeface="Arial"/>
                <a:cs typeface="Arial"/>
              </a:rPr>
              <a:t>digunakan</a:t>
            </a:r>
            <a:r>
              <a:rPr lang="en-ID" dirty="0">
                <a:latin typeface="Arial"/>
                <a:cs typeface="Arial"/>
              </a:rPr>
              <a:t>, </a:t>
            </a:r>
            <a:r>
              <a:rPr lang="en-ID" dirty="0" err="1">
                <a:latin typeface="Arial"/>
                <a:cs typeface="Arial"/>
              </a:rPr>
              <a:t>yakni</a:t>
            </a:r>
            <a:r>
              <a:rPr lang="en-ID" dirty="0">
                <a:latin typeface="Arial"/>
                <a:cs typeface="Arial"/>
              </a:rPr>
              <a:t>  </a:t>
            </a:r>
            <a:r>
              <a:rPr lang="en-ID" spc="-5" dirty="0" err="1">
                <a:latin typeface="Arial"/>
                <a:cs typeface="Arial"/>
              </a:rPr>
              <a:t>nama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dokumen</a:t>
            </a:r>
            <a:r>
              <a:rPr lang="en-ID" dirty="0">
                <a:latin typeface="Arial"/>
                <a:cs typeface="Arial"/>
              </a:rPr>
              <a:t>, </a:t>
            </a:r>
            <a:r>
              <a:rPr lang="en-ID" dirty="0" err="1">
                <a:latin typeface="Arial"/>
                <a:cs typeface="Arial"/>
              </a:rPr>
              <a:t>asal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atau</a:t>
            </a:r>
            <a:r>
              <a:rPr lang="en-ID" dirty="0">
                <a:latin typeface="Arial"/>
                <a:cs typeface="Arial"/>
              </a:rPr>
              <a:t> yang </a:t>
            </a:r>
            <a:r>
              <a:rPr lang="en-ID" dirty="0" err="1">
                <a:latin typeface="Arial"/>
                <a:cs typeface="Arial"/>
              </a:rPr>
              <a:t>menyiapkan</a:t>
            </a:r>
            <a:r>
              <a:rPr lang="en-ID" dirty="0">
                <a:latin typeface="Arial"/>
                <a:cs typeface="Arial"/>
              </a:rPr>
              <a:t>,  </a:t>
            </a:r>
            <a:r>
              <a:rPr lang="en-ID" spc="-5" dirty="0" err="1">
                <a:latin typeface="Arial"/>
                <a:cs typeface="Arial"/>
              </a:rPr>
              <a:t>jumlah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rangkap</a:t>
            </a:r>
            <a:r>
              <a:rPr lang="en-ID" dirty="0">
                <a:latin typeface="Arial"/>
                <a:cs typeface="Arial"/>
              </a:rPr>
              <a:t>, </a:t>
            </a:r>
            <a:r>
              <a:rPr lang="en-ID" dirty="0" err="1">
                <a:latin typeface="Arial"/>
                <a:cs typeface="Arial"/>
              </a:rPr>
              <a:t>perlakuan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terhadap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spc="-5" dirty="0">
                <a:latin typeface="Arial"/>
                <a:cs typeface="Arial"/>
              </a:rPr>
              <a:t>masing-  masing </a:t>
            </a:r>
            <a:r>
              <a:rPr lang="en-ID" dirty="0" err="1">
                <a:latin typeface="Arial"/>
                <a:cs typeface="Arial"/>
              </a:rPr>
              <a:t>dokumen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adalah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dikirim</a:t>
            </a:r>
            <a:r>
              <a:rPr lang="en-ID" spc="-5" dirty="0">
                <a:latin typeface="Arial"/>
                <a:cs typeface="Arial"/>
              </a:rPr>
              <a:t>, </a:t>
            </a:r>
            <a:r>
              <a:rPr lang="en-ID" dirty="0" err="1">
                <a:latin typeface="Arial"/>
                <a:cs typeface="Arial"/>
              </a:rPr>
              <a:t>dicatat</a:t>
            </a:r>
            <a:r>
              <a:rPr lang="en-ID" dirty="0">
                <a:latin typeface="Arial"/>
                <a:cs typeface="Arial"/>
              </a:rPr>
              <a:t>,  </a:t>
            </a:r>
            <a:r>
              <a:rPr lang="en-ID" dirty="0" err="1">
                <a:latin typeface="Arial"/>
                <a:cs typeface="Arial"/>
              </a:rPr>
              <a:t>disimpan</a:t>
            </a:r>
            <a:r>
              <a:rPr lang="en-ID" dirty="0">
                <a:latin typeface="Arial"/>
                <a:cs typeface="Arial"/>
              </a:rPr>
              <a:t>, </a:t>
            </a:r>
            <a:r>
              <a:rPr lang="en-ID" dirty="0" err="1">
                <a:latin typeface="Arial"/>
                <a:cs typeface="Arial"/>
              </a:rPr>
              <a:t>atau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dimusnahkan</a:t>
            </a:r>
            <a:r>
              <a:rPr lang="en-ID" dirty="0">
                <a:latin typeface="Arial"/>
                <a:cs typeface="Arial"/>
              </a:rPr>
              <a:t>.</a:t>
            </a:r>
          </a:p>
          <a:p>
            <a:pPr marL="355600" indent="-342900">
              <a:spcBef>
                <a:spcPts val="675"/>
              </a:spcBef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Arial"/>
                <a:cs typeface="Arial"/>
              </a:rPr>
              <a:t>Siapkan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bagan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atau</a:t>
            </a:r>
            <a:r>
              <a:rPr lang="en-ID" spc="20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gambar</a:t>
            </a:r>
            <a:endParaRPr lang="en-ID" dirty="0">
              <a:latin typeface="Arial"/>
              <a:cs typeface="Arial"/>
            </a:endParaRPr>
          </a:p>
          <a:p>
            <a:pPr marL="355600" indent="-342900">
              <a:spcBef>
                <a:spcPts val="670"/>
              </a:spcBef>
              <a:tabLst>
                <a:tab pos="354965" algn="l"/>
                <a:tab pos="355600" algn="l"/>
              </a:tabLst>
            </a:pPr>
            <a:r>
              <a:rPr lang="en-ID" spc="-5" dirty="0">
                <a:latin typeface="Arial"/>
                <a:cs typeface="Arial"/>
              </a:rPr>
              <a:t>Beri </a:t>
            </a:r>
            <a:r>
              <a:rPr lang="en-ID" dirty="0" err="1">
                <a:latin typeface="Arial"/>
                <a:cs typeface="Arial"/>
              </a:rPr>
              <a:t>penjelasan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bila</a:t>
            </a:r>
            <a:r>
              <a:rPr lang="en-ID" spc="2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perlu</a:t>
            </a:r>
            <a:endParaRPr lang="en-US" spc="-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5575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7D45-4633-5E4B-A230-DBE4529D3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54053"/>
            <a:ext cx="7729728" cy="1188720"/>
          </a:xfrm>
        </p:spPr>
        <p:txBody>
          <a:bodyPr>
            <a:normAutofit/>
          </a:bodyPr>
          <a:lstStyle/>
          <a:p>
            <a:r>
              <a:rPr lang="en-ID" b="1" dirty="0"/>
              <a:t>Flowchart </a:t>
            </a:r>
            <a:r>
              <a:rPr lang="en-ID" b="1" dirty="0" err="1"/>
              <a:t>Menghitung</a:t>
            </a:r>
            <a:r>
              <a:rPr lang="en-ID" b="1" dirty="0"/>
              <a:t> Luas </a:t>
            </a:r>
            <a:r>
              <a:rPr lang="en-ID" b="1" dirty="0" err="1"/>
              <a:t>Segitiga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215331-7791-6341-B471-C048819C8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7589" y="1882707"/>
            <a:ext cx="5355772" cy="4521240"/>
          </a:xfrm>
        </p:spPr>
      </p:pic>
    </p:spTree>
    <p:extLst>
      <p:ext uri="{BB962C8B-B14F-4D97-AF65-F5344CB8AC3E}">
        <p14:creationId xmlns:p14="http://schemas.microsoft.com/office/powerpoint/2010/main" val="63443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69FD8-19A1-004F-8B13-0D12DF7F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41" y="537180"/>
            <a:ext cx="7729728" cy="1188720"/>
          </a:xfrm>
        </p:spPr>
        <p:txBody>
          <a:bodyPr>
            <a:normAutofit/>
          </a:bodyPr>
          <a:lstStyle/>
          <a:p>
            <a:r>
              <a:rPr lang="en-ID" b="1" dirty="0"/>
              <a:t>Flowchart </a:t>
            </a:r>
            <a:r>
              <a:rPr lang="en-ID" b="1" dirty="0" err="1"/>
              <a:t>Menentukan</a:t>
            </a:r>
            <a:r>
              <a:rPr lang="en-ID" b="1" dirty="0"/>
              <a:t> </a:t>
            </a:r>
            <a:r>
              <a:rPr lang="en-ID" b="1" dirty="0" err="1"/>
              <a:t>Kelulusan</a:t>
            </a:r>
            <a:r>
              <a:rPr lang="en-ID" b="1" dirty="0"/>
              <a:t> </a:t>
            </a:r>
            <a:r>
              <a:rPr lang="en-ID" b="1" dirty="0" err="1"/>
              <a:t>Mahasiswa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915B72-752B-EC4A-97FD-0A06CE71A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90" y="1867771"/>
            <a:ext cx="5225143" cy="445304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B02294-ADA3-B445-ACCD-82654C36931B}"/>
              </a:ext>
            </a:extLst>
          </p:cNvPr>
          <p:cNvSpPr/>
          <p:nvPr/>
        </p:nvSpPr>
        <p:spPr>
          <a:xfrm>
            <a:off x="6012872" y="1951531"/>
            <a:ext cx="52251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 err="1">
                <a:solidFill>
                  <a:srgbClr val="222222"/>
                </a:solidFill>
                <a:latin typeface="Lora"/>
              </a:rPr>
              <a:t>Algoritma</a:t>
            </a:r>
            <a:endParaRPr lang="en-ID" dirty="0">
              <a:solidFill>
                <a:srgbClr val="444444"/>
              </a:solidFill>
              <a:latin typeface="Lor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dirty="0">
                <a:solidFill>
                  <a:srgbClr val="444444"/>
                </a:solidFill>
                <a:latin typeface="Lora"/>
              </a:rPr>
              <a:t>Masukkan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nama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mahasiswa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dan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nilai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(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sudah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terbaca</a:t>
            </a:r>
            <a:r>
              <a:rPr lang="en-ID" dirty="0">
                <a:solidFill>
                  <a:srgbClr val="444444"/>
                </a:solidFill>
                <a:latin typeface="Lora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444444"/>
                </a:solidFill>
                <a:latin typeface="Lora"/>
              </a:rPr>
              <a:t>JIka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mahasiswa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memiliki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nilai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&gt; 70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maka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keterangan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“lulus”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>
                <a:solidFill>
                  <a:srgbClr val="444444"/>
                </a:solidFill>
                <a:latin typeface="Lora"/>
              </a:rPr>
              <a:t>Jika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mahasiswa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memiliki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nilan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&lt;70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maka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keterangan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“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tidak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lulus”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>
                <a:solidFill>
                  <a:srgbClr val="444444"/>
                </a:solidFill>
                <a:latin typeface="Lora"/>
              </a:rPr>
              <a:t>Data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nama</a:t>
            </a:r>
            <a:r>
              <a:rPr lang="en-ID" dirty="0">
                <a:solidFill>
                  <a:srgbClr val="444444"/>
                </a:solidFill>
                <a:latin typeface="Lora"/>
              </a:rPr>
              <a:t>,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nilai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dan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keterangan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akan</a:t>
            </a:r>
            <a:r>
              <a:rPr lang="en-ID" dirty="0">
                <a:solidFill>
                  <a:srgbClr val="444444"/>
                </a:solidFill>
                <a:latin typeface="Lora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Lora"/>
              </a:rPr>
              <a:t>ditampilkan</a:t>
            </a:r>
            <a:r>
              <a:rPr lang="en-ID" dirty="0">
                <a:solidFill>
                  <a:srgbClr val="444444"/>
                </a:solidFill>
                <a:latin typeface="Lora"/>
              </a:rPr>
              <a:t>.</a:t>
            </a:r>
            <a:endParaRPr lang="en-ID" b="0" i="0" dirty="0">
              <a:solidFill>
                <a:srgbClr val="444444"/>
              </a:solidFill>
              <a:effectLst/>
              <a:latin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8518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6B64-7762-414C-B52F-0FE4D424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255" y="264048"/>
            <a:ext cx="7729728" cy="1188720"/>
          </a:xfrm>
        </p:spPr>
        <p:txBody>
          <a:bodyPr/>
          <a:lstStyle/>
          <a:p>
            <a:r>
              <a:rPr lang="en-US" dirty="0" err="1"/>
              <a:t>FlowCart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Nilai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15E9E9-A11B-FF4E-A597-1A655B559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229" y="1555668"/>
            <a:ext cx="3951360" cy="5038284"/>
          </a:xfrm>
        </p:spPr>
      </p:pic>
    </p:spTree>
    <p:extLst>
      <p:ext uri="{BB962C8B-B14F-4D97-AF65-F5344CB8AC3E}">
        <p14:creationId xmlns:p14="http://schemas.microsoft.com/office/powerpoint/2010/main" val="169862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38A4-CA81-E844-BA56-D7DD971A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881" y="169046"/>
            <a:ext cx="7729728" cy="1188720"/>
          </a:xfrm>
        </p:spPr>
        <p:txBody>
          <a:bodyPr/>
          <a:lstStyle/>
          <a:p>
            <a:r>
              <a:rPr lang="en-US" dirty="0"/>
              <a:t>Flowchart system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C4E9F6-6851-7E4A-B540-0A7184335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531" y="1652588"/>
            <a:ext cx="9666516" cy="4855508"/>
          </a:xfrm>
        </p:spPr>
      </p:pic>
    </p:spTree>
    <p:extLst>
      <p:ext uri="{BB962C8B-B14F-4D97-AF65-F5344CB8AC3E}">
        <p14:creationId xmlns:p14="http://schemas.microsoft.com/office/powerpoint/2010/main" val="1442765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04EA-B186-7048-873E-D4E56F46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033" y="2484733"/>
            <a:ext cx="5862452" cy="1188720"/>
          </a:xfrm>
        </p:spPr>
        <p:txBody>
          <a:bodyPr/>
          <a:lstStyle/>
          <a:p>
            <a:r>
              <a:rPr lang="en-US" dirty="0"/>
              <a:t>Flowchart </a:t>
            </a:r>
            <a:br>
              <a:rPr lang="en-US" dirty="0"/>
            </a:br>
            <a:r>
              <a:rPr lang="en-US" dirty="0" err="1"/>
              <a:t>peminjaman</a:t>
            </a:r>
            <a:r>
              <a:rPr lang="en-US" dirty="0"/>
              <a:t> </a:t>
            </a:r>
            <a:r>
              <a:rPr lang="en-US" dirty="0" err="1"/>
              <a:t>buku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C490C7-0A20-3143-A874-F4955B482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79" y="278431"/>
            <a:ext cx="5056921" cy="6371751"/>
          </a:xfrm>
        </p:spPr>
      </p:pic>
    </p:spTree>
    <p:extLst>
      <p:ext uri="{BB962C8B-B14F-4D97-AF65-F5344CB8AC3E}">
        <p14:creationId xmlns:p14="http://schemas.microsoft.com/office/powerpoint/2010/main" val="2465458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35DC-8929-6A43-9DB0-D942CD93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B0D1C6-B811-1143-A506-8C57A54A4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2" y="229610"/>
            <a:ext cx="10331532" cy="6133480"/>
          </a:xfrm>
        </p:spPr>
      </p:pic>
    </p:spTree>
    <p:extLst>
      <p:ext uri="{BB962C8B-B14F-4D97-AF65-F5344CB8AC3E}">
        <p14:creationId xmlns:p14="http://schemas.microsoft.com/office/powerpoint/2010/main" val="573625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13C0-8E09-AF4E-B67A-739C4134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287" y="143026"/>
            <a:ext cx="7729728" cy="1188720"/>
          </a:xfrm>
        </p:spPr>
        <p:txBody>
          <a:bodyPr/>
          <a:lstStyle/>
          <a:p>
            <a:r>
              <a:rPr lang="en-US" dirty="0"/>
              <a:t>Flowchart </a:t>
            </a:r>
            <a:r>
              <a:rPr lang="en-US" dirty="0" err="1"/>
              <a:t>gojek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C95FA0-9114-CF45-A7FE-5ED52C5CA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563" y="1331746"/>
            <a:ext cx="6229177" cy="5275554"/>
          </a:xfrm>
        </p:spPr>
      </p:pic>
    </p:spTree>
    <p:extLst>
      <p:ext uri="{BB962C8B-B14F-4D97-AF65-F5344CB8AC3E}">
        <p14:creationId xmlns:p14="http://schemas.microsoft.com/office/powerpoint/2010/main" val="2548274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DADC-3038-AB49-8026-7238BCAC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FlowcHART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Augmented reality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0E2E31-0B8D-7D48-B4D1-0C3EBC132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018" y="2153412"/>
            <a:ext cx="3241963" cy="4529213"/>
          </a:xfrm>
        </p:spPr>
      </p:pic>
    </p:spTree>
    <p:extLst>
      <p:ext uri="{BB962C8B-B14F-4D97-AF65-F5344CB8AC3E}">
        <p14:creationId xmlns:p14="http://schemas.microsoft.com/office/powerpoint/2010/main" val="2823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CDF8-C2BF-5B48-B1C4-0089EEEB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EFEC-761A-CC44-8434-C3B85871A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54965" marR="421640" indent="-342900"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ID" sz="2800" spc="-5" dirty="0">
                <a:latin typeface="Arial"/>
                <a:cs typeface="Arial"/>
              </a:rPr>
              <a:t>Bagan </a:t>
            </a:r>
            <a:r>
              <a:rPr lang="en-ID" sz="2800" spc="-5" dirty="0" err="1">
                <a:latin typeface="Arial"/>
                <a:cs typeface="Arial"/>
              </a:rPr>
              <a:t>alir</a:t>
            </a:r>
            <a:r>
              <a:rPr lang="en-ID" sz="2800" spc="-5" dirty="0">
                <a:latin typeface="Arial"/>
                <a:cs typeface="Arial"/>
              </a:rPr>
              <a:t> (flowchart) </a:t>
            </a:r>
            <a:r>
              <a:rPr lang="en-ID" sz="2800" dirty="0" err="1">
                <a:latin typeface="Arial"/>
                <a:cs typeface="Arial"/>
              </a:rPr>
              <a:t>merupakan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solidFill>
                  <a:srgbClr val="FF0000"/>
                </a:solidFill>
                <a:latin typeface="Arial"/>
                <a:cs typeface="Arial"/>
              </a:rPr>
              <a:t>bagan</a:t>
            </a:r>
            <a:r>
              <a:rPr lang="en-ID" sz="2800" dirty="0">
                <a:solidFill>
                  <a:srgbClr val="FF0000"/>
                </a:solidFill>
                <a:latin typeface="Arial"/>
                <a:cs typeface="Arial"/>
              </a:rPr>
              <a:t> yang  </a:t>
            </a:r>
            <a:r>
              <a:rPr lang="en-ID" sz="2800" dirty="0" err="1">
                <a:solidFill>
                  <a:srgbClr val="FF0000"/>
                </a:solidFill>
                <a:latin typeface="Arial"/>
                <a:cs typeface="Arial"/>
              </a:rPr>
              <a:t>menunjukkan</a:t>
            </a:r>
            <a:r>
              <a:rPr lang="en-ID"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D" sz="2800" spc="-5" dirty="0" err="1">
                <a:solidFill>
                  <a:srgbClr val="FF0000"/>
                </a:solidFill>
                <a:latin typeface="Arial"/>
                <a:cs typeface="Arial"/>
              </a:rPr>
              <a:t>aliran</a:t>
            </a:r>
            <a:r>
              <a:rPr lang="en-ID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D" sz="2800" dirty="0">
                <a:solidFill>
                  <a:srgbClr val="FF0000"/>
                </a:solidFill>
                <a:latin typeface="Arial"/>
                <a:cs typeface="Arial"/>
              </a:rPr>
              <a:t>di </a:t>
            </a:r>
            <a:r>
              <a:rPr lang="en-ID" sz="2800" dirty="0" err="1">
                <a:solidFill>
                  <a:srgbClr val="FF0000"/>
                </a:solidFill>
                <a:latin typeface="Arial"/>
                <a:cs typeface="Arial"/>
              </a:rPr>
              <a:t>dalam</a:t>
            </a:r>
            <a:r>
              <a:rPr lang="en-ID" sz="2800" dirty="0">
                <a:solidFill>
                  <a:srgbClr val="FF0000"/>
                </a:solidFill>
                <a:latin typeface="Arial"/>
                <a:cs typeface="Arial"/>
              </a:rPr>
              <a:t> program </a:t>
            </a:r>
            <a:r>
              <a:rPr lang="en-ID" sz="2800" dirty="0" err="1">
                <a:latin typeface="Arial"/>
                <a:cs typeface="Arial"/>
              </a:rPr>
              <a:t>atau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D" sz="2800" dirty="0" err="1">
                <a:solidFill>
                  <a:srgbClr val="FF0000"/>
                </a:solidFill>
                <a:latin typeface="Arial"/>
                <a:cs typeface="Arial"/>
              </a:rPr>
              <a:t>prosedur</a:t>
            </a:r>
            <a:r>
              <a:rPr lang="en-ID"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D" sz="2800" dirty="0" err="1">
                <a:solidFill>
                  <a:srgbClr val="FF0000"/>
                </a:solidFill>
                <a:latin typeface="Arial"/>
                <a:cs typeface="Arial"/>
              </a:rPr>
              <a:t>sistem</a:t>
            </a:r>
            <a:r>
              <a:rPr lang="en-ID"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D" sz="2800" dirty="0" err="1">
                <a:solidFill>
                  <a:srgbClr val="FF0000"/>
                </a:solidFill>
                <a:latin typeface="Arial"/>
                <a:cs typeface="Arial"/>
              </a:rPr>
              <a:t>secara</a:t>
            </a:r>
            <a:r>
              <a:rPr lang="en-ID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D" sz="2800" dirty="0" err="1">
                <a:solidFill>
                  <a:srgbClr val="FF0000"/>
                </a:solidFill>
                <a:latin typeface="Arial"/>
                <a:cs typeface="Arial"/>
              </a:rPr>
              <a:t>logika</a:t>
            </a:r>
            <a:r>
              <a:rPr lang="en-ID" sz="2800" dirty="0">
                <a:latin typeface="Arial"/>
                <a:cs typeface="Arial"/>
              </a:rPr>
              <a:t>.</a:t>
            </a:r>
          </a:p>
          <a:p>
            <a:pPr marL="354965" marR="1649730" indent="-342900">
              <a:spcBef>
                <a:spcPts val="670"/>
              </a:spcBef>
              <a:tabLst>
                <a:tab pos="354965" algn="l"/>
                <a:tab pos="355600" algn="l"/>
              </a:tabLst>
            </a:pPr>
            <a:r>
              <a:rPr lang="en-ID" sz="2800" spc="-5" dirty="0">
                <a:latin typeface="Arial"/>
                <a:cs typeface="Arial"/>
              </a:rPr>
              <a:t>Bagan </a:t>
            </a:r>
            <a:r>
              <a:rPr lang="en-ID" sz="2800" spc="-5" dirty="0" err="1">
                <a:latin typeface="Arial"/>
                <a:cs typeface="Arial"/>
              </a:rPr>
              <a:t>alir</a:t>
            </a:r>
            <a:r>
              <a:rPr lang="en-ID" sz="2800" spc="-5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digunakan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untuk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alat</a:t>
            </a:r>
            <a:r>
              <a:rPr lang="en-ID" sz="2800" dirty="0">
                <a:latin typeface="Arial"/>
                <a:cs typeface="Arial"/>
              </a:rPr>
              <a:t> bantu  </a:t>
            </a:r>
            <a:r>
              <a:rPr lang="en-ID" sz="2800" dirty="0" err="1">
                <a:latin typeface="Arial"/>
                <a:cs typeface="Arial"/>
              </a:rPr>
              <a:t>komunikasi</a:t>
            </a:r>
            <a:r>
              <a:rPr lang="en-ID" sz="2800" dirty="0">
                <a:latin typeface="Arial"/>
                <a:cs typeface="Arial"/>
              </a:rPr>
              <a:t> dan </a:t>
            </a:r>
            <a:r>
              <a:rPr lang="en-ID" sz="2800" dirty="0" err="1">
                <a:latin typeface="Arial"/>
                <a:cs typeface="Arial"/>
              </a:rPr>
              <a:t>untuk</a:t>
            </a:r>
            <a:r>
              <a:rPr lang="en-ID" sz="2800" spc="-25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dokumentasi</a:t>
            </a:r>
            <a:r>
              <a:rPr lang="en-ID" sz="2800" dirty="0">
                <a:latin typeface="Arial"/>
                <a:cs typeface="Arial"/>
              </a:rPr>
              <a:t>.</a:t>
            </a:r>
          </a:p>
          <a:p>
            <a:pPr marL="354965" marR="165100" indent="-342900">
              <a:spcBef>
                <a:spcPts val="675"/>
              </a:spcBef>
              <a:tabLst>
                <a:tab pos="354965" algn="l"/>
                <a:tab pos="355600" algn="l"/>
              </a:tabLst>
            </a:pPr>
            <a:r>
              <a:rPr lang="en-ID" sz="2800" spc="-5" dirty="0">
                <a:latin typeface="Arial"/>
                <a:cs typeface="Arial"/>
              </a:rPr>
              <a:t>Ketika </a:t>
            </a:r>
            <a:r>
              <a:rPr lang="en-ID" sz="2800" spc="-5" dirty="0" err="1">
                <a:latin typeface="Arial"/>
                <a:cs typeface="Arial"/>
              </a:rPr>
              <a:t>menggambar</a:t>
            </a:r>
            <a:r>
              <a:rPr lang="en-ID" sz="2800" spc="-5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bagan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spc="-5" dirty="0" err="1">
                <a:latin typeface="Arial"/>
                <a:cs typeface="Arial"/>
              </a:rPr>
              <a:t>alir</a:t>
            </a:r>
            <a:r>
              <a:rPr lang="en-ID" sz="2800" spc="-5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dapat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mengikuti</a:t>
            </a:r>
            <a:r>
              <a:rPr lang="en-ID" sz="2800" dirty="0">
                <a:latin typeface="Arial"/>
                <a:cs typeface="Arial"/>
              </a:rPr>
              <a:t>  </a:t>
            </a:r>
            <a:r>
              <a:rPr lang="en-ID" sz="2800" dirty="0" err="1">
                <a:latin typeface="Arial"/>
                <a:cs typeface="Arial"/>
              </a:rPr>
              <a:t>pedoman</a:t>
            </a:r>
            <a:r>
              <a:rPr lang="en-ID" sz="2800" spc="25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berikut</a:t>
            </a:r>
            <a:r>
              <a:rPr lang="en-ID" sz="2800" dirty="0">
                <a:latin typeface="Arial"/>
                <a:cs typeface="Arial"/>
              </a:rPr>
              <a:t>:</a:t>
            </a:r>
          </a:p>
          <a:p>
            <a:pPr marL="756285" marR="176530" lvl="1" indent="-287020"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lang="en-ID" sz="2400" spc="-5" dirty="0">
                <a:latin typeface="Arial"/>
                <a:cs typeface="Arial"/>
              </a:rPr>
              <a:t>Bagan </a:t>
            </a:r>
            <a:r>
              <a:rPr lang="en-ID" sz="2400" spc="-5" dirty="0" err="1">
                <a:latin typeface="Arial"/>
                <a:cs typeface="Arial"/>
              </a:rPr>
              <a:t>alir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dibuat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dari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atas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ke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bawah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dimulai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dari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kiri</a:t>
            </a:r>
            <a:r>
              <a:rPr lang="en-ID" sz="2400" spc="-5" dirty="0">
                <a:latin typeface="Arial"/>
                <a:cs typeface="Arial"/>
              </a:rPr>
              <a:t>  </a:t>
            </a:r>
            <a:r>
              <a:rPr lang="en-ID" sz="2400" spc="-5" dirty="0" err="1">
                <a:latin typeface="Arial"/>
                <a:cs typeface="Arial"/>
              </a:rPr>
              <a:t>suatu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halaman</a:t>
            </a:r>
            <a:r>
              <a:rPr lang="en-ID" sz="2400" spc="-5" dirty="0">
                <a:latin typeface="Arial"/>
                <a:cs typeface="Arial"/>
              </a:rPr>
              <a:t>.</a:t>
            </a:r>
            <a:endParaRPr lang="en-ID" sz="2400" dirty="0">
              <a:latin typeface="Arial"/>
              <a:cs typeface="Arial"/>
            </a:endParaRPr>
          </a:p>
          <a:p>
            <a:pPr marL="756285" lvl="1" indent="-287655"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lang="en-ID" sz="2400" spc="-5" dirty="0" err="1">
                <a:latin typeface="Arial"/>
                <a:cs typeface="Arial"/>
              </a:rPr>
              <a:t>Kegiatan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didalam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bagan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alir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ditunjukkan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dengan</a:t>
            </a:r>
            <a:r>
              <a:rPr lang="en-ID" sz="2400" spc="120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jelas</a:t>
            </a:r>
            <a:endParaRPr lang="en-ID" sz="2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C3F5-05CD-AB46-AC0E-C1A03C66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1544"/>
            <a:ext cx="7729728" cy="1188720"/>
          </a:xfrm>
        </p:spPr>
        <p:txBody>
          <a:bodyPr/>
          <a:lstStyle/>
          <a:p>
            <a:r>
              <a:rPr lang="en-US" dirty="0"/>
              <a:t>Flowchart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9FB32A-99C1-D247-8540-A0EB11618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492" y="1404691"/>
            <a:ext cx="5784108" cy="5414716"/>
          </a:xfrm>
        </p:spPr>
      </p:pic>
    </p:spTree>
    <p:extLst>
      <p:ext uri="{BB962C8B-B14F-4D97-AF65-F5344CB8AC3E}">
        <p14:creationId xmlns:p14="http://schemas.microsoft.com/office/powerpoint/2010/main" val="253765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9675-50D9-C14E-BCBD-FF1AFAC7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502" y="118753"/>
            <a:ext cx="7729728" cy="748146"/>
          </a:xfrm>
        </p:spPr>
        <p:txBody>
          <a:bodyPr>
            <a:normAutofit fontScale="90000"/>
          </a:bodyPr>
          <a:lstStyle/>
          <a:p>
            <a:r>
              <a:rPr lang="en-US" dirty="0"/>
              <a:t>Flowchart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37877C-1F04-E045-9BB5-1B7E11A56D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0078" y="964692"/>
            <a:ext cx="6080166" cy="58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4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1A0DB-E85F-F146-81C2-F92F4A1C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4EA30-92F8-134D-8B4E-BB3856F05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9085" marR="565785" indent="-287020">
              <a:spcBef>
                <a:spcPts val="100"/>
              </a:spcBef>
              <a:buChar char="–"/>
              <a:tabLst>
                <a:tab pos="299720" algn="l"/>
              </a:tabLst>
            </a:pPr>
            <a:r>
              <a:rPr lang="en-ID" spc="-5" dirty="0" err="1">
                <a:latin typeface="Arial"/>
                <a:cs typeface="Arial"/>
              </a:rPr>
              <a:t>Perlu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ditunjukkan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darimana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kegiatan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akan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dimulai</a:t>
            </a:r>
            <a:r>
              <a:rPr lang="en-ID" spc="-5" dirty="0">
                <a:latin typeface="Arial"/>
                <a:cs typeface="Arial"/>
              </a:rPr>
              <a:t>  dan </a:t>
            </a:r>
            <a:r>
              <a:rPr lang="en-ID" spc="-5" dirty="0" err="1">
                <a:latin typeface="Arial"/>
                <a:cs typeface="Arial"/>
              </a:rPr>
              <a:t>dimana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akan</a:t>
            </a:r>
            <a:r>
              <a:rPr lang="en-ID" spc="3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berakhir</a:t>
            </a:r>
            <a:r>
              <a:rPr lang="en-ID" spc="-5" dirty="0">
                <a:latin typeface="Arial"/>
                <a:cs typeface="Arial"/>
              </a:rPr>
              <a:t>.</a:t>
            </a:r>
            <a:endParaRPr lang="en-ID" dirty="0">
              <a:latin typeface="Arial"/>
              <a:cs typeface="Arial"/>
            </a:endParaRPr>
          </a:p>
          <a:p>
            <a:pPr marL="299085" marR="5080" indent="-287020">
              <a:spcBef>
                <a:spcPts val="575"/>
              </a:spcBef>
              <a:buChar char="–"/>
              <a:tabLst>
                <a:tab pos="299720" algn="l"/>
              </a:tabLst>
            </a:pPr>
            <a:r>
              <a:rPr lang="en-ID" spc="-5" dirty="0">
                <a:latin typeface="Arial"/>
                <a:cs typeface="Arial"/>
              </a:rPr>
              <a:t>Masing-masing </a:t>
            </a:r>
            <a:r>
              <a:rPr lang="en-ID" spc="-5" dirty="0" err="1">
                <a:latin typeface="Arial"/>
                <a:cs typeface="Arial"/>
              </a:rPr>
              <a:t>kegiatan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didalam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bagan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alir</a:t>
            </a:r>
            <a:r>
              <a:rPr lang="en-ID" spc="-5" dirty="0">
                <a:latin typeface="Arial"/>
                <a:cs typeface="Arial"/>
              </a:rPr>
              <a:t>  </a:t>
            </a:r>
            <a:r>
              <a:rPr lang="en-ID" spc="-5" dirty="0" err="1">
                <a:latin typeface="Arial"/>
                <a:cs typeface="Arial"/>
              </a:rPr>
              <a:t>digunakan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suatu</a:t>
            </a:r>
            <a:r>
              <a:rPr lang="en-ID" spc="-5" dirty="0">
                <a:latin typeface="Arial"/>
                <a:cs typeface="Arial"/>
              </a:rPr>
              <a:t> kata yang </a:t>
            </a:r>
            <a:r>
              <a:rPr lang="en-ID" spc="-5" dirty="0" err="1">
                <a:latin typeface="Arial"/>
                <a:cs typeface="Arial"/>
              </a:rPr>
              <a:t>mewakili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pekerjaan</a:t>
            </a:r>
            <a:r>
              <a:rPr lang="en-ID" spc="-5" dirty="0">
                <a:latin typeface="Arial"/>
                <a:cs typeface="Arial"/>
              </a:rPr>
              <a:t>, </a:t>
            </a:r>
            <a:r>
              <a:rPr lang="en-ID" spc="-5" dirty="0" err="1">
                <a:latin typeface="Arial"/>
                <a:cs typeface="Arial"/>
              </a:rPr>
              <a:t>misal</a:t>
            </a:r>
            <a:r>
              <a:rPr lang="en-ID" spc="-5" dirty="0">
                <a:latin typeface="Arial"/>
                <a:cs typeface="Arial"/>
              </a:rPr>
              <a:t>:  “</a:t>
            </a:r>
            <a:r>
              <a:rPr lang="en-ID" spc="-5" dirty="0" err="1">
                <a:latin typeface="Arial"/>
                <a:cs typeface="Arial"/>
              </a:rPr>
              <a:t>hitung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gaji</a:t>
            </a:r>
            <a:r>
              <a:rPr lang="en-ID" spc="-5" dirty="0">
                <a:latin typeface="Arial"/>
                <a:cs typeface="Arial"/>
              </a:rPr>
              <a:t>”, “</a:t>
            </a:r>
            <a:r>
              <a:rPr lang="en-ID" spc="-5" dirty="0" err="1">
                <a:latin typeface="Arial"/>
                <a:cs typeface="Arial"/>
              </a:rPr>
              <a:t>validasi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berkas</a:t>
            </a:r>
            <a:r>
              <a:rPr lang="en-ID" spc="-5" dirty="0">
                <a:latin typeface="Arial"/>
                <a:cs typeface="Arial"/>
              </a:rPr>
              <a:t>”,</a:t>
            </a:r>
            <a:r>
              <a:rPr lang="en-ID" spc="4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dll</a:t>
            </a:r>
            <a:r>
              <a:rPr lang="en-ID" spc="-5" dirty="0">
                <a:latin typeface="Arial"/>
                <a:cs typeface="Arial"/>
              </a:rPr>
              <a:t>.</a:t>
            </a:r>
            <a:endParaRPr lang="en-ID" dirty="0">
              <a:latin typeface="Arial"/>
              <a:cs typeface="Arial"/>
            </a:endParaRPr>
          </a:p>
          <a:p>
            <a:pPr marL="299085" marR="345440" indent="-287020">
              <a:spcBef>
                <a:spcPts val="575"/>
              </a:spcBef>
              <a:buChar char="–"/>
              <a:tabLst>
                <a:tab pos="299720" algn="l"/>
              </a:tabLst>
            </a:pPr>
            <a:r>
              <a:rPr lang="en-ID" spc="-5" dirty="0" err="1">
                <a:latin typeface="Arial"/>
                <a:cs typeface="Arial"/>
              </a:rPr>
              <a:t>Kegiatan</a:t>
            </a:r>
            <a:r>
              <a:rPr lang="en-ID" spc="-5" dirty="0">
                <a:latin typeface="Arial"/>
                <a:cs typeface="Arial"/>
              </a:rPr>
              <a:t> yang </a:t>
            </a:r>
            <a:r>
              <a:rPr lang="en-ID" spc="-5" dirty="0" err="1">
                <a:latin typeface="Arial"/>
                <a:cs typeface="Arial"/>
              </a:rPr>
              <a:t>terpotong</a:t>
            </a:r>
            <a:r>
              <a:rPr lang="en-ID" spc="-5" dirty="0">
                <a:latin typeface="Arial"/>
                <a:cs typeface="Arial"/>
              </a:rPr>
              <a:t> dan </a:t>
            </a:r>
            <a:r>
              <a:rPr lang="en-ID" spc="-5" dirty="0" err="1">
                <a:latin typeface="Arial"/>
                <a:cs typeface="Arial"/>
              </a:rPr>
              <a:t>akan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disambung</a:t>
            </a:r>
            <a:r>
              <a:rPr lang="en-ID" spc="-5" dirty="0">
                <a:latin typeface="Arial"/>
                <a:cs typeface="Arial"/>
              </a:rPr>
              <a:t> di  </a:t>
            </a:r>
            <a:r>
              <a:rPr lang="en-ID" spc="-5" dirty="0" err="1">
                <a:latin typeface="Arial"/>
                <a:cs typeface="Arial"/>
              </a:rPr>
              <a:t>tempat</a:t>
            </a:r>
            <a:r>
              <a:rPr lang="en-ID" spc="-5" dirty="0">
                <a:latin typeface="Arial"/>
                <a:cs typeface="Arial"/>
              </a:rPr>
              <a:t> lain </a:t>
            </a:r>
            <a:r>
              <a:rPr lang="en-ID" spc="-5" dirty="0" err="1">
                <a:latin typeface="Arial"/>
                <a:cs typeface="Arial"/>
              </a:rPr>
              <a:t>ditunjukkan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dengan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jelas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menggunakan</a:t>
            </a:r>
            <a:r>
              <a:rPr lang="en-ID" spc="-5" dirty="0">
                <a:latin typeface="Arial"/>
                <a:cs typeface="Arial"/>
              </a:rPr>
              <a:t>  </a:t>
            </a:r>
            <a:r>
              <a:rPr lang="en-ID" spc="-5" dirty="0" err="1">
                <a:latin typeface="Arial"/>
                <a:cs typeface="Arial"/>
              </a:rPr>
              <a:t>simbol</a:t>
            </a:r>
            <a:r>
              <a:rPr lang="en-ID" spc="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penghubung</a:t>
            </a:r>
            <a:r>
              <a:rPr lang="en-ID" spc="-5" dirty="0">
                <a:latin typeface="Arial"/>
                <a:cs typeface="Arial"/>
              </a:rPr>
              <a:t>.</a:t>
            </a:r>
            <a:endParaRPr lang="en-ID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8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741A-90BB-E542-9630-1F58F844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Bagan </a:t>
            </a:r>
            <a:r>
              <a:rPr lang="en-US" dirty="0" err="1"/>
              <a:t>Alir</a:t>
            </a:r>
            <a:r>
              <a:rPr lang="en-US" dirty="0"/>
              <a:t>(Flow Chart)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4D39C-149E-E741-94F3-4F7F8899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55600" indent="-342900">
              <a:spcBef>
                <a:spcPts val="785"/>
              </a:spcBef>
              <a:tabLst>
                <a:tab pos="354965" algn="l"/>
                <a:tab pos="355600" algn="l"/>
              </a:tabLst>
            </a:pPr>
            <a:r>
              <a:rPr lang="en-ID" sz="2800" dirty="0" err="1">
                <a:latin typeface="Arial"/>
                <a:cs typeface="Arial"/>
              </a:rPr>
              <a:t>Terdapat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spc="-5" dirty="0">
                <a:latin typeface="Arial"/>
                <a:cs typeface="Arial"/>
              </a:rPr>
              <a:t>lima </a:t>
            </a:r>
            <a:r>
              <a:rPr lang="en-ID" sz="2800" spc="-5" dirty="0" err="1">
                <a:latin typeface="Arial"/>
                <a:cs typeface="Arial"/>
              </a:rPr>
              <a:t>macam</a:t>
            </a:r>
            <a:r>
              <a:rPr lang="en-ID" sz="2800" spc="-5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bagan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spc="-5" dirty="0" err="1">
                <a:latin typeface="Arial"/>
                <a:cs typeface="Arial"/>
              </a:rPr>
              <a:t>alir</a:t>
            </a:r>
            <a:r>
              <a:rPr lang="en-ID" sz="2800" spc="45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antara</a:t>
            </a:r>
            <a:r>
              <a:rPr lang="en-ID" sz="2800" dirty="0">
                <a:latin typeface="Arial"/>
                <a:cs typeface="Arial"/>
              </a:rPr>
              <a:t> lain:</a:t>
            </a:r>
          </a:p>
          <a:p>
            <a:pPr marL="756285" lvl="1" indent="-287655"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lang="en-ID" sz="2400" spc="-5" dirty="0">
                <a:latin typeface="Arial"/>
                <a:cs typeface="Arial"/>
              </a:rPr>
              <a:t>Bagan </a:t>
            </a:r>
            <a:r>
              <a:rPr lang="en-ID" sz="2400" spc="-5" dirty="0" err="1">
                <a:latin typeface="Arial"/>
                <a:cs typeface="Arial"/>
              </a:rPr>
              <a:t>alir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sistem</a:t>
            </a:r>
            <a:r>
              <a:rPr lang="en-ID" sz="2400" spc="-5" dirty="0">
                <a:latin typeface="Arial"/>
                <a:cs typeface="Arial"/>
              </a:rPr>
              <a:t> (system</a:t>
            </a:r>
            <a:r>
              <a:rPr lang="en-ID" sz="2400" spc="35" dirty="0">
                <a:latin typeface="Arial"/>
                <a:cs typeface="Arial"/>
              </a:rPr>
              <a:t> </a:t>
            </a:r>
            <a:r>
              <a:rPr lang="en-ID" sz="2400" spc="-5" dirty="0">
                <a:latin typeface="Arial"/>
                <a:cs typeface="Arial"/>
              </a:rPr>
              <a:t>flowchart)</a:t>
            </a:r>
            <a:endParaRPr lang="en-ID" sz="2400" dirty="0">
              <a:latin typeface="Arial"/>
              <a:cs typeface="Arial"/>
            </a:endParaRPr>
          </a:p>
          <a:p>
            <a:pPr marL="1155065" marR="5080" lvl="2">
              <a:spcBef>
                <a:spcPts val="484"/>
              </a:spcBef>
              <a:tabLst>
                <a:tab pos="1155065" algn="l"/>
                <a:tab pos="1155700" algn="l"/>
              </a:tabLst>
            </a:pPr>
            <a:r>
              <a:rPr lang="en-ID" sz="2000" spc="-5" dirty="0" err="1">
                <a:latin typeface="Arial"/>
                <a:cs typeface="Arial"/>
              </a:rPr>
              <a:t>Menggambarkan</a:t>
            </a:r>
            <a:r>
              <a:rPr lang="en-ID" sz="2000" spc="-5" dirty="0">
                <a:latin typeface="Arial"/>
                <a:cs typeface="Arial"/>
              </a:rPr>
              <a:t> </a:t>
            </a:r>
            <a:r>
              <a:rPr lang="en-ID" sz="2000" dirty="0" err="1">
                <a:latin typeface="Arial"/>
                <a:cs typeface="Arial"/>
              </a:rPr>
              <a:t>arus</a:t>
            </a:r>
            <a:r>
              <a:rPr lang="en-ID" sz="2000" dirty="0">
                <a:latin typeface="Arial"/>
                <a:cs typeface="Arial"/>
              </a:rPr>
              <a:t> </a:t>
            </a:r>
            <a:r>
              <a:rPr lang="en-ID" sz="2000" dirty="0" err="1">
                <a:latin typeface="Arial"/>
                <a:cs typeface="Arial"/>
              </a:rPr>
              <a:t>pekerjaan</a:t>
            </a:r>
            <a:r>
              <a:rPr lang="en-ID" sz="2000" dirty="0">
                <a:latin typeface="Arial"/>
                <a:cs typeface="Arial"/>
              </a:rPr>
              <a:t> </a:t>
            </a:r>
            <a:r>
              <a:rPr lang="en-ID" sz="2000" dirty="0" err="1">
                <a:latin typeface="Arial"/>
                <a:cs typeface="Arial"/>
              </a:rPr>
              <a:t>secara</a:t>
            </a:r>
            <a:r>
              <a:rPr lang="en-ID" sz="2000" dirty="0">
                <a:latin typeface="Arial"/>
                <a:cs typeface="Arial"/>
              </a:rPr>
              <a:t> </a:t>
            </a:r>
            <a:r>
              <a:rPr lang="en-ID" sz="2000" dirty="0" err="1">
                <a:latin typeface="Arial"/>
                <a:cs typeface="Arial"/>
              </a:rPr>
              <a:t>keseluruhan</a:t>
            </a:r>
            <a:r>
              <a:rPr lang="en-ID" sz="2000" spc="-160" dirty="0">
                <a:latin typeface="Arial"/>
                <a:cs typeface="Arial"/>
              </a:rPr>
              <a:t> </a:t>
            </a:r>
            <a:r>
              <a:rPr lang="en-ID" sz="2000" dirty="0" err="1">
                <a:latin typeface="Arial"/>
                <a:cs typeface="Arial"/>
              </a:rPr>
              <a:t>dari</a:t>
            </a:r>
            <a:r>
              <a:rPr lang="en-ID" sz="2000" dirty="0">
                <a:latin typeface="Arial"/>
                <a:cs typeface="Arial"/>
              </a:rPr>
              <a:t>  </a:t>
            </a:r>
            <a:r>
              <a:rPr lang="en-ID" sz="2000" dirty="0" err="1">
                <a:latin typeface="Arial"/>
                <a:cs typeface="Arial"/>
              </a:rPr>
              <a:t>sistem</a:t>
            </a:r>
            <a:r>
              <a:rPr lang="en-ID" sz="2000" dirty="0">
                <a:latin typeface="Arial"/>
                <a:cs typeface="Arial"/>
              </a:rPr>
              <a:t>.</a:t>
            </a:r>
          </a:p>
          <a:p>
            <a:pPr marL="756285" marR="160655" lvl="1" indent="-287020"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lang="en-ID" sz="2400" spc="-5" dirty="0">
                <a:latin typeface="Arial"/>
                <a:cs typeface="Arial"/>
              </a:rPr>
              <a:t>Bagan </a:t>
            </a:r>
            <a:r>
              <a:rPr lang="en-ID" sz="2400" spc="-5" dirty="0" err="1">
                <a:latin typeface="Arial"/>
                <a:cs typeface="Arial"/>
              </a:rPr>
              <a:t>alir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dokumen</a:t>
            </a:r>
            <a:r>
              <a:rPr lang="en-ID" sz="2400" spc="-5" dirty="0">
                <a:latin typeface="Arial"/>
                <a:cs typeface="Arial"/>
              </a:rPr>
              <a:t> (document flowchart </a:t>
            </a:r>
            <a:r>
              <a:rPr lang="en-ID" sz="2400" dirty="0">
                <a:latin typeface="Arial"/>
                <a:cs typeface="Arial"/>
              </a:rPr>
              <a:t>/ </a:t>
            </a:r>
            <a:r>
              <a:rPr lang="en-ID" sz="2400" spc="-5" dirty="0">
                <a:latin typeface="Arial"/>
                <a:cs typeface="Arial"/>
              </a:rPr>
              <a:t>flow of  document)</a:t>
            </a:r>
            <a:endParaRPr lang="en-ID" sz="2400" dirty="0">
              <a:latin typeface="Arial"/>
              <a:cs typeface="Arial"/>
            </a:endParaRPr>
          </a:p>
          <a:p>
            <a:pPr marL="1155065" marR="866775" lvl="2">
              <a:spcBef>
                <a:spcPts val="480"/>
              </a:spcBef>
              <a:tabLst>
                <a:tab pos="1155065" algn="l"/>
                <a:tab pos="1155700" algn="l"/>
              </a:tabLst>
            </a:pPr>
            <a:r>
              <a:rPr lang="en-ID" sz="2000" spc="-5" dirty="0" err="1">
                <a:latin typeface="Arial"/>
                <a:cs typeface="Arial"/>
              </a:rPr>
              <a:t>Menggambarkan</a:t>
            </a:r>
            <a:r>
              <a:rPr lang="en-ID" sz="2000" spc="-5" dirty="0">
                <a:latin typeface="Arial"/>
                <a:cs typeface="Arial"/>
              </a:rPr>
              <a:t> </a:t>
            </a:r>
            <a:r>
              <a:rPr lang="en-ID" sz="2000" dirty="0" err="1">
                <a:latin typeface="Arial"/>
                <a:cs typeface="Arial"/>
              </a:rPr>
              <a:t>arus</a:t>
            </a:r>
            <a:r>
              <a:rPr lang="en-ID" sz="2000" dirty="0">
                <a:latin typeface="Arial"/>
                <a:cs typeface="Arial"/>
              </a:rPr>
              <a:t> </a:t>
            </a:r>
            <a:r>
              <a:rPr lang="en-ID" sz="2000" spc="-5" dirty="0" err="1">
                <a:latin typeface="Arial"/>
                <a:cs typeface="Arial"/>
              </a:rPr>
              <a:t>formulir</a:t>
            </a:r>
            <a:r>
              <a:rPr lang="en-ID" sz="2000" spc="-5" dirty="0">
                <a:latin typeface="Arial"/>
                <a:cs typeface="Arial"/>
              </a:rPr>
              <a:t> </a:t>
            </a:r>
            <a:r>
              <a:rPr lang="en-ID" sz="2000" dirty="0" err="1">
                <a:latin typeface="Arial"/>
                <a:cs typeface="Arial"/>
              </a:rPr>
              <a:t>beserta</a:t>
            </a:r>
            <a:r>
              <a:rPr lang="en-ID" sz="2000" dirty="0">
                <a:latin typeface="Arial"/>
                <a:cs typeface="Arial"/>
              </a:rPr>
              <a:t> </a:t>
            </a:r>
            <a:r>
              <a:rPr lang="en-ID" sz="2000" dirty="0" err="1">
                <a:latin typeface="Arial"/>
                <a:cs typeface="Arial"/>
              </a:rPr>
              <a:t>tembusan</a:t>
            </a:r>
            <a:r>
              <a:rPr lang="en-ID" sz="2000" dirty="0">
                <a:latin typeface="Arial"/>
                <a:cs typeface="Arial"/>
              </a:rPr>
              <a:t>-  </a:t>
            </a:r>
            <a:r>
              <a:rPr lang="en-ID" sz="2000" dirty="0" err="1">
                <a:latin typeface="Arial"/>
                <a:cs typeface="Arial"/>
              </a:rPr>
              <a:t>tembusanya</a:t>
            </a:r>
            <a:r>
              <a:rPr lang="en-ID" sz="2000" dirty="0">
                <a:latin typeface="Arial"/>
                <a:cs typeface="Arial"/>
              </a:rPr>
              <a:t>.</a:t>
            </a:r>
          </a:p>
          <a:p>
            <a:pPr marL="756285" lvl="1" indent="-287655"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lang="en-ID" sz="2400" spc="-5" dirty="0">
                <a:latin typeface="Arial"/>
                <a:cs typeface="Arial"/>
              </a:rPr>
              <a:t>Bagan </a:t>
            </a:r>
            <a:r>
              <a:rPr lang="en-ID" sz="2400" spc="-5" dirty="0" err="1">
                <a:latin typeface="Arial"/>
                <a:cs typeface="Arial"/>
              </a:rPr>
              <a:t>alir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skematik</a:t>
            </a:r>
            <a:r>
              <a:rPr lang="en-ID" sz="2400" spc="-5" dirty="0">
                <a:latin typeface="Arial"/>
                <a:cs typeface="Arial"/>
              </a:rPr>
              <a:t> (</a:t>
            </a:r>
            <a:r>
              <a:rPr lang="en-ID" sz="2400" spc="-5" dirty="0" err="1">
                <a:latin typeface="Arial"/>
                <a:cs typeface="Arial"/>
              </a:rPr>
              <a:t>skematik</a:t>
            </a:r>
            <a:r>
              <a:rPr lang="en-ID" sz="2400" spc="50" dirty="0">
                <a:latin typeface="Arial"/>
                <a:cs typeface="Arial"/>
              </a:rPr>
              <a:t> </a:t>
            </a:r>
            <a:r>
              <a:rPr lang="en-ID" sz="2400" spc="-5" dirty="0">
                <a:latin typeface="Arial"/>
                <a:cs typeface="Arial"/>
              </a:rPr>
              <a:t>flowchart)</a:t>
            </a:r>
            <a:endParaRPr lang="en-ID" sz="2400" dirty="0">
              <a:latin typeface="Arial"/>
              <a:cs typeface="Arial"/>
            </a:endParaRPr>
          </a:p>
          <a:p>
            <a:pPr marL="1155700" lvl="2" indent="-229235">
              <a:spcBef>
                <a:spcPts val="484"/>
              </a:spcBef>
              <a:tabLst>
                <a:tab pos="1155065" algn="l"/>
                <a:tab pos="1155700" algn="l"/>
              </a:tabLst>
            </a:pPr>
            <a:r>
              <a:rPr lang="en-ID" sz="2000" spc="-5" dirty="0" err="1">
                <a:latin typeface="Arial"/>
                <a:cs typeface="Arial"/>
              </a:rPr>
              <a:t>Menggambarkan</a:t>
            </a:r>
            <a:r>
              <a:rPr lang="en-ID" sz="2000" spc="-5" dirty="0">
                <a:latin typeface="Arial"/>
                <a:cs typeface="Arial"/>
              </a:rPr>
              <a:t> </a:t>
            </a:r>
            <a:r>
              <a:rPr lang="en-ID" sz="2000" dirty="0" err="1">
                <a:latin typeface="Arial"/>
                <a:cs typeface="Arial"/>
              </a:rPr>
              <a:t>prosedur</a:t>
            </a:r>
            <a:r>
              <a:rPr lang="en-ID" sz="2000" dirty="0">
                <a:latin typeface="Arial"/>
                <a:cs typeface="Arial"/>
              </a:rPr>
              <a:t> </a:t>
            </a:r>
            <a:r>
              <a:rPr lang="en-ID" sz="2000" dirty="0" err="1">
                <a:latin typeface="Arial"/>
                <a:cs typeface="Arial"/>
              </a:rPr>
              <a:t>dalam</a:t>
            </a:r>
            <a:r>
              <a:rPr lang="en-ID" sz="2000" spc="-110" dirty="0">
                <a:latin typeface="Arial"/>
                <a:cs typeface="Arial"/>
              </a:rPr>
              <a:t> </a:t>
            </a:r>
            <a:r>
              <a:rPr lang="en-ID" sz="2000" dirty="0" err="1">
                <a:latin typeface="Arial"/>
                <a:cs typeface="Arial"/>
              </a:rPr>
              <a:t>sistem</a:t>
            </a:r>
            <a:endParaRPr lang="en-ID" sz="20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5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785B-484D-904D-84BC-F2208844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Bagan </a:t>
            </a:r>
            <a:r>
              <a:rPr lang="en-US" dirty="0" err="1"/>
              <a:t>Alir</a:t>
            </a:r>
            <a:r>
              <a:rPr lang="en-US" dirty="0"/>
              <a:t>(Flow Chart)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8BDB3-32B9-3145-8EFB-58D27968C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2400" spc="-5" dirty="0">
                <a:latin typeface="Arial"/>
                <a:cs typeface="Arial"/>
              </a:rPr>
              <a:t>- Bagan </a:t>
            </a:r>
            <a:r>
              <a:rPr lang="en-ID" sz="2400" spc="-5" dirty="0" err="1">
                <a:latin typeface="Arial"/>
                <a:cs typeface="Arial"/>
              </a:rPr>
              <a:t>alir</a:t>
            </a:r>
            <a:r>
              <a:rPr lang="en-ID" sz="2400" spc="-5" dirty="0">
                <a:latin typeface="Arial"/>
                <a:cs typeface="Arial"/>
              </a:rPr>
              <a:t> program (program flowchart)</a:t>
            </a:r>
          </a:p>
          <a:p>
            <a:pPr marL="697865" marR="5080">
              <a:spcBef>
                <a:spcPts val="100"/>
              </a:spcBef>
              <a:tabLst>
                <a:tab pos="697865" algn="l"/>
                <a:tab pos="698500" algn="l"/>
              </a:tabLst>
            </a:pPr>
            <a:r>
              <a:rPr lang="en-ID" sz="2000" dirty="0" err="1">
                <a:latin typeface="Arial"/>
                <a:cs typeface="Arial"/>
              </a:rPr>
              <a:t>Menjelaskan</a:t>
            </a:r>
            <a:r>
              <a:rPr lang="en-ID" sz="2000" dirty="0">
                <a:latin typeface="Arial"/>
                <a:cs typeface="Arial"/>
              </a:rPr>
              <a:t> </a:t>
            </a:r>
            <a:r>
              <a:rPr lang="en-ID" sz="2000" dirty="0" err="1">
                <a:latin typeface="Arial"/>
                <a:cs typeface="Arial"/>
              </a:rPr>
              <a:t>secara</a:t>
            </a:r>
            <a:r>
              <a:rPr lang="en-ID" sz="2000" dirty="0">
                <a:latin typeface="Arial"/>
                <a:cs typeface="Arial"/>
              </a:rPr>
              <a:t> </a:t>
            </a:r>
            <a:r>
              <a:rPr lang="en-ID" sz="2000" dirty="0" err="1">
                <a:latin typeface="Arial"/>
                <a:cs typeface="Arial"/>
              </a:rPr>
              <a:t>rinci</a:t>
            </a:r>
            <a:r>
              <a:rPr lang="en-ID" sz="2000" dirty="0">
                <a:latin typeface="Arial"/>
                <a:cs typeface="Arial"/>
              </a:rPr>
              <a:t> </a:t>
            </a:r>
            <a:r>
              <a:rPr lang="en-ID" sz="2000" dirty="0" err="1">
                <a:latin typeface="Arial"/>
                <a:cs typeface="Arial"/>
              </a:rPr>
              <a:t>langkah-langkah</a:t>
            </a:r>
            <a:r>
              <a:rPr lang="en-ID" sz="2000" dirty="0">
                <a:latin typeface="Arial"/>
                <a:cs typeface="Arial"/>
              </a:rPr>
              <a:t> </a:t>
            </a:r>
            <a:r>
              <a:rPr lang="en-ID" sz="2000" dirty="0" err="1">
                <a:latin typeface="Arial"/>
                <a:cs typeface="Arial"/>
              </a:rPr>
              <a:t>dari</a:t>
            </a:r>
            <a:r>
              <a:rPr lang="en-ID" sz="2000" spc="-185" dirty="0">
                <a:latin typeface="Arial"/>
                <a:cs typeface="Arial"/>
              </a:rPr>
              <a:t> </a:t>
            </a:r>
            <a:r>
              <a:rPr lang="en-ID" sz="2000" dirty="0">
                <a:latin typeface="Arial"/>
                <a:cs typeface="Arial"/>
              </a:rPr>
              <a:t>proses  program.</a:t>
            </a:r>
          </a:p>
          <a:p>
            <a:pPr marL="299085" indent="-287020">
              <a:spcBef>
                <a:spcPts val="575"/>
              </a:spcBef>
              <a:buChar char="–"/>
              <a:tabLst>
                <a:tab pos="299720" algn="l"/>
              </a:tabLst>
            </a:pPr>
            <a:r>
              <a:rPr lang="en-ID" sz="2400" spc="-5" dirty="0">
                <a:latin typeface="Arial"/>
                <a:cs typeface="Arial"/>
              </a:rPr>
              <a:t>Bagan </a:t>
            </a:r>
            <a:r>
              <a:rPr lang="en-ID" sz="2400" spc="-5" dirty="0" err="1">
                <a:latin typeface="Arial"/>
                <a:cs typeface="Arial"/>
              </a:rPr>
              <a:t>alir</a:t>
            </a:r>
            <a:r>
              <a:rPr lang="en-ID" sz="2400" spc="-5" dirty="0">
                <a:latin typeface="Arial"/>
                <a:cs typeface="Arial"/>
              </a:rPr>
              <a:t> proses (process</a:t>
            </a:r>
            <a:r>
              <a:rPr lang="en-ID" sz="2400" spc="40" dirty="0">
                <a:latin typeface="Arial"/>
                <a:cs typeface="Arial"/>
              </a:rPr>
              <a:t> </a:t>
            </a:r>
            <a:r>
              <a:rPr lang="en-ID" sz="2400" spc="-5" dirty="0">
                <a:latin typeface="Arial"/>
                <a:cs typeface="Arial"/>
              </a:rPr>
              <a:t>flowchart)</a:t>
            </a:r>
            <a:endParaRPr lang="en-ID" sz="2400" dirty="0">
              <a:latin typeface="Arial"/>
              <a:cs typeface="Arial"/>
            </a:endParaRPr>
          </a:p>
          <a:p>
            <a:pPr marL="698500" lvl="1" indent="-229235">
              <a:spcBef>
                <a:spcPts val="484"/>
              </a:spcBef>
              <a:tabLst>
                <a:tab pos="697865" algn="l"/>
                <a:tab pos="698500" algn="l"/>
              </a:tabLst>
            </a:pPr>
            <a:r>
              <a:rPr lang="en-ID" sz="2000" spc="-5" dirty="0" err="1">
                <a:latin typeface="Arial"/>
                <a:cs typeface="Arial"/>
              </a:rPr>
              <a:t>Menggambarkan</a:t>
            </a:r>
            <a:r>
              <a:rPr lang="en-ID" sz="2000" spc="-5" dirty="0">
                <a:latin typeface="Arial"/>
                <a:cs typeface="Arial"/>
              </a:rPr>
              <a:t> </a:t>
            </a:r>
            <a:r>
              <a:rPr lang="en-ID" sz="2000" dirty="0">
                <a:latin typeface="Arial"/>
                <a:cs typeface="Arial"/>
              </a:rPr>
              <a:t>proses </a:t>
            </a:r>
            <a:r>
              <a:rPr lang="en-ID" sz="2000" dirty="0" err="1">
                <a:latin typeface="Arial"/>
                <a:cs typeface="Arial"/>
              </a:rPr>
              <a:t>dalam</a:t>
            </a:r>
            <a:r>
              <a:rPr lang="en-ID" sz="2000" dirty="0">
                <a:latin typeface="Arial"/>
                <a:cs typeface="Arial"/>
              </a:rPr>
              <a:t> </a:t>
            </a:r>
            <a:r>
              <a:rPr lang="en-ID" sz="2000" dirty="0" err="1">
                <a:latin typeface="Arial"/>
                <a:cs typeface="Arial"/>
              </a:rPr>
              <a:t>suatu</a:t>
            </a:r>
            <a:r>
              <a:rPr lang="en-ID" sz="2000" spc="-125" dirty="0">
                <a:latin typeface="Arial"/>
                <a:cs typeface="Arial"/>
              </a:rPr>
              <a:t> </a:t>
            </a:r>
            <a:r>
              <a:rPr lang="en-ID" sz="2000" dirty="0" err="1">
                <a:latin typeface="Arial"/>
                <a:cs typeface="Arial"/>
              </a:rPr>
              <a:t>prosedur</a:t>
            </a:r>
            <a:r>
              <a:rPr lang="en-ID" sz="2000" dirty="0"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9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4094-A4F2-0D4C-B929-9C98FE45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pc="-5" dirty="0"/>
              <a:t>Flow Of</a:t>
            </a:r>
            <a:r>
              <a:rPr lang="en-ID" spc="-40" dirty="0"/>
              <a:t> </a:t>
            </a:r>
            <a:r>
              <a:rPr lang="en-ID" spc="-5" dirty="0"/>
              <a:t>Document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3297A-784C-FE48-8162-8DE2D5224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965" marR="5080" indent="-342900"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ID" spc="-5" dirty="0">
                <a:latin typeface="Arial"/>
                <a:cs typeface="Arial"/>
              </a:rPr>
              <a:t>Flow </a:t>
            </a:r>
            <a:r>
              <a:rPr lang="en-ID" dirty="0">
                <a:latin typeface="Arial"/>
                <a:cs typeface="Arial"/>
              </a:rPr>
              <a:t>of document </a:t>
            </a:r>
            <a:r>
              <a:rPr lang="en-ID" dirty="0" err="1">
                <a:latin typeface="Arial"/>
                <a:cs typeface="Arial"/>
              </a:rPr>
              <a:t>merupakan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solidFill>
                  <a:srgbClr val="FF0000"/>
                </a:solidFill>
                <a:latin typeface="Arial"/>
                <a:cs typeface="Arial"/>
              </a:rPr>
              <a:t>bagan</a:t>
            </a:r>
            <a:r>
              <a:rPr lang="en-ID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D" spc="-5" dirty="0" err="1">
                <a:solidFill>
                  <a:srgbClr val="FF0000"/>
                </a:solidFill>
                <a:latin typeface="Arial"/>
                <a:cs typeface="Arial"/>
              </a:rPr>
              <a:t>alir</a:t>
            </a:r>
            <a:r>
              <a:rPr lang="en-ID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D" dirty="0">
                <a:solidFill>
                  <a:srgbClr val="FF0000"/>
                </a:solidFill>
                <a:latin typeface="Arial"/>
                <a:cs typeface="Arial"/>
              </a:rPr>
              <a:t>yang  </a:t>
            </a:r>
            <a:r>
              <a:rPr lang="en-ID" dirty="0" err="1">
                <a:solidFill>
                  <a:srgbClr val="FF0000"/>
                </a:solidFill>
                <a:latin typeface="Arial"/>
                <a:cs typeface="Arial"/>
              </a:rPr>
              <a:t>menunjukan</a:t>
            </a:r>
            <a:r>
              <a:rPr lang="en-ID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D" dirty="0" err="1">
                <a:solidFill>
                  <a:srgbClr val="FF0000"/>
                </a:solidFill>
                <a:latin typeface="Arial"/>
                <a:cs typeface="Arial"/>
              </a:rPr>
              <a:t>arus</a:t>
            </a:r>
            <a:r>
              <a:rPr lang="en-ID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D" dirty="0" err="1">
                <a:solidFill>
                  <a:srgbClr val="FF0000"/>
                </a:solidFill>
                <a:latin typeface="Arial"/>
                <a:cs typeface="Arial"/>
              </a:rPr>
              <a:t>dari</a:t>
            </a:r>
            <a:r>
              <a:rPr lang="en-ID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D" dirty="0" err="1">
                <a:solidFill>
                  <a:srgbClr val="FF0000"/>
                </a:solidFill>
                <a:latin typeface="Arial"/>
                <a:cs typeface="Arial"/>
              </a:rPr>
              <a:t>laporan</a:t>
            </a:r>
            <a:r>
              <a:rPr lang="en-ID" dirty="0">
                <a:solidFill>
                  <a:srgbClr val="FF0000"/>
                </a:solidFill>
                <a:latin typeface="Arial"/>
                <a:cs typeface="Arial"/>
              </a:rPr>
              <a:t> dan </a:t>
            </a:r>
            <a:r>
              <a:rPr lang="en-ID" spc="-5" dirty="0" err="1">
                <a:solidFill>
                  <a:srgbClr val="FF0000"/>
                </a:solidFill>
                <a:latin typeface="Arial"/>
                <a:cs typeface="Arial"/>
              </a:rPr>
              <a:t>formulir</a:t>
            </a:r>
            <a:r>
              <a:rPr lang="en-ID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termasuk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tembusan-tembusanya</a:t>
            </a:r>
            <a:r>
              <a:rPr lang="en-ID" dirty="0">
                <a:latin typeface="Arial"/>
                <a:cs typeface="Arial"/>
              </a:rPr>
              <a:t>.</a:t>
            </a:r>
          </a:p>
          <a:p>
            <a:pPr marL="355600" indent="-342900">
              <a:spcBef>
                <a:spcPts val="670"/>
              </a:spcBef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Arial"/>
                <a:cs typeface="Arial"/>
              </a:rPr>
              <a:t>Simbol-simbol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10" dirty="0">
                <a:latin typeface="Arial"/>
                <a:cs typeface="Arial"/>
              </a:rPr>
              <a:t>FOD</a:t>
            </a:r>
            <a:r>
              <a:rPr lang="en-ID" spc="45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antaralain</a:t>
            </a:r>
            <a:r>
              <a:rPr lang="en-ID" dirty="0">
                <a:latin typeface="Arial"/>
                <a:cs typeface="Arial"/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046A7-9583-9B45-9492-BB7F56FF6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3653064"/>
            <a:ext cx="73787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4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C3D0-57BB-EC47-AA95-6B50BB0F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C0BF30-CCB5-5D41-847F-59685FF3D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7" y="2638425"/>
            <a:ext cx="7387876" cy="3101975"/>
          </a:xfrm>
        </p:spPr>
      </p:pic>
    </p:spTree>
    <p:extLst>
      <p:ext uri="{BB962C8B-B14F-4D97-AF65-F5344CB8AC3E}">
        <p14:creationId xmlns:p14="http://schemas.microsoft.com/office/powerpoint/2010/main" val="421239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681A-D709-444C-BC13-C4A5A156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Simbol</a:t>
            </a:r>
            <a:r>
              <a:rPr lang="en-US" dirty="0"/>
              <a:t> flowchart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BAA03A-47FD-CF42-8B66-D8019B268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558" y="2239905"/>
            <a:ext cx="7481455" cy="4023009"/>
          </a:xfrm>
        </p:spPr>
      </p:pic>
    </p:spTree>
    <p:extLst>
      <p:ext uri="{BB962C8B-B14F-4D97-AF65-F5344CB8AC3E}">
        <p14:creationId xmlns:p14="http://schemas.microsoft.com/office/powerpoint/2010/main" val="370914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5430-99E9-9840-8873-64C48E57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781" y="145294"/>
            <a:ext cx="7729728" cy="118872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Flow chart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7CEAAF-E388-4849-B8C0-CD3D67269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339" y="1698182"/>
            <a:ext cx="5036612" cy="4766613"/>
          </a:xfrm>
        </p:spPr>
      </p:pic>
    </p:spTree>
    <p:extLst>
      <p:ext uri="{BB962C8B-B14F-4D97-AF65-F5344CB8AC3E}">
        <p14:creationId xmlns:p14="http://schemas.microsoft.com/office/powerpoint/2010/main" val="366073129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{6A2BE8E6-E658-E24E-BE3A-9E4B71BD6D0C}tf10001120</Template>
  <TotalTime>31</TotalTime>
  <Words>541</Words>
  <Application>Microsoft Macintosh PowerPoint</Application>
  <PresentationFormat>Widescreen</PresentationFormat>
  <Paragraphs>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Gill Sans MT</vt:lpstr>
      <vt:lpstr>Lora</vt:lpstr>
      <vt:lpstr>Parcel</vt:lpstr>
      <vt:lpstr>Flow Of Document</vt:lpstr>
      <vt:lpstr>Pendahuluan</vt:lpstr>
      <vt:lpstr>Pendahuluan</vt:lpstr>
      <vt:lpstr>Bagan Alir(Flow Chart)</vt:lpstr>
      <vt:lpstr>Bagan Alir(Flow Chart)</vt:lpstr>
      <vt:lpstr>Flow Of Document</vt:lpstr>
      <vt:lpstr>PowerPoint Presentation</vt:lpstr>
      <vt:lpstr>Simbol flowchart</vt:lpstr>
      <vt:lpstr>Contoh Flow chart</vt:lpstr>
      <vt:lpstr>Ket.  Flowchart </vt:lpstr>
      <vt:lpstr>Langkah pembuatan FOD</vt:lpstr>
      <vt:lpstr>Flowchart Menghitung Luas Segitiga</vt:lpstr>
      <vt:lpstr>Flowchart Menentukan Kelulusan Mahasiswa</vt:lpstr>
      <vt:lpstr>FlowCart Penentuan Nilai</vt:lpstr>
      <vt:lpstr>Flowchart system informasi perpustakaan</vt:lpstr>
      <vt:lpstr>Flowchart  peminjaman buku</vt:lpstr>
      <vt:lpstr>PowerPoint Presentation</vt:lpstr>
      <vt:lpstr>Flowchart gojek</vt:lpstr>
      <vt:lpstr>FlowcHART Aplikasi Augmented reality</vt:lpstr>
      <vt:lpstr>Flowchart dalam Penelitian</vt:lpstr>
      <vt:lpstr>Flowchart dalam Penelitian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Of Document</dc:title>
  <dc:creator>Microsoft Office User</dc:creator>
  <cp:lastModifiedBy>Microsoft Office User</cp:lastModifiedBy>
  <cp:revision>4</cp:revision>
  <dcterms:created xsi:type="dcterms:W3CDTF">2020-11-15T14:11:30Z</dcterms:created>
  <dcterms:modified xsi:type="dcterms:W3CDTF">2020-11-15T14:42:55Z</dcterms:modified>
</cp:coreProperties>
</file>