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0"/>
  </p:notesMasterIdLst>
  <p:sldIdLst>
    <p:sldId id="256" r:id="rId2"/>
    <p:sldId id="261" r:id="rId3"/>
    <p:sldId id="262" r:id="rId4"/>
    <p:sldId id="259" r:id="rId5"/>
    <p:sldId id="264" r:id="rId6"/>
    <p:sldId id="266" r:id="rId7"/>
    <p:sldId id="263" r:id="rId8"/>
    <p:sldId id="267" r:id="rId9"/>
    <p:sldId id="269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856D"/>
    <a:srgbClr val="FF2549"/>
    <a:srgbClr val="003635"/>
    <a:srgbClr val="005856"/>
    <a:srgbClr val="9EFF29"/>
    <a:srgbClr val="007033"/>
    <a:srgbClr val="5EEC3C"/>
    <a:srgbClr val="F1C88B"/>
    <a:srgbClr val="FE9202"/>
    <a:srgbClr val="1D3A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816" y="-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6354" y="243359"/>
            <a:ext cx="7989723" cy="142321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6357" y="1644455"/>
            <a:ext cx="7975483" cy="685791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842" y="489805"/>
            <a:ext cx="8246070" cy="763526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843" y="1260987"/>
            <a:ext cx="8246070" cy="327687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069" y="465530"/>
            <a:ext cx="6284320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069" y="1229055"/>
            <a:ext cx="6284320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317" y="411754"/>
            <a:ext cx="8093365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264697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1737094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264697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737094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3728" y="184357"/>
            <a:ext cx="8203575" cy="1061882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/>
              <a:t>EVALUASI DESAIN ANTARMUKA</a:t>
            </a:r>
            <a:r>
              <a:rPr lang="en-US" sz="44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4343" y="4512711"/>
            <a:ext cx="8188953" cy="763525"/>
          </a:xfrm>
        </p:spPr>
        <p:txBody>
          <a:bodyPr/>
          <a:lstStyle/>
          <a:p>
            <a:r>
              <a:rPr lang="en-US" dirty="0" smtClean="0"/>
              <a:t>Mona </a:t>
            </a:r>
            <a:r>
              <a:rPr lang="en-US" dirty="0" err="1" smtClean="0"/>
              <a:t>Fronita</a:t>
            </a:r>
            <a:r>
              <a:rPr lang="en-US" dirty="0" smtClean="0"/>
              <a:t>, </a:t>
            </a:r>
            <a:r>
              <a:rPr lang="en-US" dirty="0" err="1" smtClean="0"/>
              <a:t>S.Ko</a:t>
            </a:r>
            <a:r>
              <a:rPr lang="en-US" dirty="0" err="1" smtClean="0"/>
              <a:t>m</a:t>
            </a:r>
            <a:r>
              <a:rPr lang="en-US" dirty="0" smtClean="0"/>
              <a:t>., </a:t>
            </a:r>
            <a:r>
              <a:rPr lang="en-US" dirty="0" err="1" smtClean="0"/>
              <a:t>M.Kom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843" y="350874"/>
            <a:ext cx="8246070" cy="41869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0121" y="190701"/>
            <a:ext cx="8686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3. Field studies</a:t>
            </a:r>
            <a:br>
              <a:rPr lang="en-US" dirty="0" smtClean="0"/>
            </a:b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usability testing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dimana</a:t>
            </a:r>
            <a:r>
              <a:rPr lang="en-US" dirty="0" smtClean="0"/>
              <a:t> user </a:t>
            </a:r>
            <a:r>
              <a:rPr lang="en-US" dirty="0" err="1" smtClean="0"/>
              <a:t>bekerja</a:t>
            </a:r>
            <a:r>
              <a:rPr lang="en-US" dirty="0" smtClean="0"/>
              <a:t>,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user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padanya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      a</a:t>
            </a:r>
            <a:r>
              <a:rPr lang="en-US" dirty="0" smtClean="0"/>
              <a:t>.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b</a:t>
            </a:r>
            <a:r>
              <a:rPr lang="en-US" dirty="0" smtClean="0"/>
              <a:t>.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kebutuhan-kebutuhan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c</a:t>
            </a:r>
            <a:r>
              <a:rPr lang="en-US" dirty="0" smtClean="0"/>
              <a:t>.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pengenalan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d</a:t>
            </a:r>
            <a:r>
              <a:rPr lang="en-US" dirty="0" smtClean="0"/>
              <a:t>.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      a</a:t>
            </a:r>
            <a:r>
              <a:rPr lang="en-US" dirty="0" smtClean="0"/>
              <a:t>. Interview</a:t>
            </a:r>
            <a:br>
              <a:rPr lang="en-US" dirty="0" smtClean="0"/>
            </a:br>
            <a:r>
              <a:rPr lang="en-US" dirty="0" smtClean="0"/>
              <a:t>      b</a:t>
            </a:r>
            <a:r>
              <a:rPr lang="en-US" dirty="0" smtClean="0"/>
              <a:t>. </a:t>
            </a:r>
            <a:r>
              <a:rPr lang="en-US" dirty="0" err="1" smtClean="0"/>
              <a:t>Observasi</a:t>
            </a:r>
            <a:r>
              <a:rPr lang="en-US" dirty="0" smtClean="0"/>
              <a:t> (</a:t>
            </a:r>
            <a:r>
              <a:rPr lang="en-US" dirty="0" err="1" smtClean="0"/>
              <a:t>pengamatan</a:t>
            </a:r>
            <a:r>
              <a:rPr lang="en-US" dirty="0" smtClean="0"/>
              <a:t>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desainer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      c</a:t>
            </a:r>
            <a:r>
              <a:rPr lang="en-US" dirty="0" smtClean="0"/>
              <a:t>. </a:t>
            </a:r>
            <a:r>
              <a:rPr lang="en-US" dirty="0" err="1" smtClean="0"/>
              <a:t>Partisipatori</a:t>
            </a:r>
            <a:r>
              <a:rPr lang="en-US" dirty="0" smtClean="0"/>
              <a:t> (user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) 80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d. </a:t>
            </a:r>
            <a:r>
              <a:rPr lang="en-US" dirty="0" smtClean="0"/>
              <a:t>Ethnography (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069" y="478465"/>
            <a:ext cx="6284320" cy="426165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4. Predictive </a:t>
            </a:r>
            <a:r>
              <a:rPr lang="en-US" dirty="0" smtClean="0"/>
              <a:t>evaluation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user,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patokan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memprediksi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a. User yang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dihadirkan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b.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pembuatannya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, </a:t>
            </a:r>
            <a:r>
              <a:rPr lang="en-US" dirty="0" err="1" smtClean="0"/>
              <a:t>murah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disukai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Jenis-jenis</a:t>
            </a:r>
            <a:r>
              <a:rPr lang="en-US" b="1" dirty="0" smtClean="0"/>
              <a:t> </a:t>
            </a:r>
            <a:r>
              <a:rPr lang="en-US" b="1" dirty="0" err="1" smtClean="0"/>
              <a:t>Evaluasi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percobaan</a:t>
            </a:r>
            <a:r>
              <a:rPr lang="en-US" dirty="0" smtClean="0"/>
              <a:t> (Laboratory)</a:t>
            </a:r>
            <a:br>
              <a:rPr lang="en-US" dirty="0" smtClean="0"/>
            </a:b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system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percobaan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smtClean="0"/>
              <a:t>	a. </a:t>
            </a:r>
            <a:r>
              <a:rPr lang="en-US" dirty="0" err="1" smtClean="0"/>
              <a:t>Laboratorium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bagus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smtClean="0"/>
              <a:t>	    </a:t>
            </a:r>
            <a:r>
              <a:rPr lang="en-US" dirty="0" err="1" smtClean="0"/>
              <a:t>perekaman</a:t>
            </a:r>
            <a:r>
              <a:rPr lang="en-US" dirty="0" smtClean="0"/>
              <a:t> audio/visual yang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smtClean="0"/>
              <a:t>	    </a:t>
            </a:r>
            <a:r>
              <a:rPr lang="en-US" dirty="0" err="1" smtClean="0"/>
              <a:t>perlengkapannya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   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b. Operator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yang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smtClean="0"/>
              <a:t>	    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843" y="404037"/>
            <a:ext cx="8246070" cy="41338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2.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system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smtClean="0"/>
              <a:t>- Tingkat </a:t>
            </a:r>
            <a:r>
              <a:rPr lang="en-US" dirty="0" err="1" smtClean="0"/>
              <a:t>gangguan</a:t>
            </a:r>
            <a:r>
              <a:rPr lang="en-US" dirty="0" smtClean="0"/>
              <a:t> yang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ambang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- 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interupsi</a:t>
            </a:r>
            <a:r>
              <a:rPr lang="en-US" dirty="0" smtClean="0"/>
              <a:t> yang </a:t>
            </a:r>
            <a:r>
              <a:rPr lang="en-US" dirty="0" err="1" smtClean="0"/>
              <a:t>tetap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panggilan</a:t>
            </a:r>
            <a:r>
              <a:rPr lang="en-US" dirty="0" smtClean="0"/>
              <a:t> </a:t>
            </a:r>
            <a:r>
              <a:rPr lang="en-US" dirty="0" err="1" smtClean="0"/>
              <a:t>telepon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“</a:t>
            </a:r>
            <a:r>
              <a:rPr lang="en-US" dirty="0" err="1" smtClean="0"/>
              <a:t>terbuka</a:t>
            </a:r>
            <a:r>
              <a:rPr lang="en-US" dirty="0" smtClean="0"/>
              <a:t>” </a:t>
            </a:r>
            <a:r>
              <a:rPr lang="en-US" dirty="0" err="1" smtClean="0"/>
              <a:t>antara</a:t>
            </a:r>
            <a:r>
              <a:rPr lang="en-US" dirty="0" smtClean="0"/>
              <a:t> system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laboratorium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415" y="191386"/>
            <a:ext cx="8246070" cy="468671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3. Participatory </a:t>
            </a:r>
            <a:r>
              <a:rPr lang="en-US" dirty="0" smtClean="0"/>
              <a:t>Design</a:t>
            </a:r>
            <a:br>
              <a:rPr lang="en-US" dirty="0" smtClean="0"/>
            </a:b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yang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saja.Perancangan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percobaan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yang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team </a:t>
            </a:r>
            <a:r>
              <a:rPr lang="en-US" dirty="0" err="1" smtClean="0"/>
              <a:t>perancangan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smtClean="0"/>
              <a:t>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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smtClean="0"/>
              <a:t>team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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iterative, </a:t>
            </a: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revisi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tingkatan</a:t>
            </a:r>
            <a:r>
              <a:rPr lang="en-US" dirty="0" smtClean="0"/>
              <a:t>.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Evaluasi</a:t>
            </a:r>
            <a:r>
              <a:rPr lang="en-US" b="1" dirty="0" smtClean="0"/>
              <a:t> </a:t>
            </a:r>
            <a:r>
              <a:rPr lang="en-US" b="1" dirty="0" err="1" smtClean="0"/>
              <a:t>Perancangan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549" y="850605"/>
            <a:ext cx="7697972" cy="4292895"/>
          </a:xfrm>
        </p:spPr>
        <p:txBody>
          <a:bodyPr>
            <a:normAutofit fontScale="25000" lnSpcReduction="20000"/>
          </a:bodyPr>
          <a:lstStyle/>
          <a:p>
            <a:pPr marL="914400" indent="-914400">
              <a:buNone/>
            </a:pPr>
            <a:r>
              <a:rPr lang="en-US" sz="6400" i="1" dirty="0" smtClean="0">
                <a:solidFill>
                  <a:schemeClr val="bg1"/>
                </a:solidFill>
              </a:rPr>
              <a:t>1. Cognitive Walkthrough</a:t>
            </a:r>
          </a:p>
          <a:p>
            <a:pPr marL="914400" indent="-914400">
              <a:buNone/>
            </a:pPr>
            <a:r>
              <a:rPr lang="en-US" sz="6400" dirty="0" smtClean="0">
                <a:solidFill>
                  <a:schemeClr val="bg1"/>
                </a:solidFill>
              </a:rPr>
              <a:t>   </a:t>
            </a:r>
            <a:r>
              <a:rPr lang="en-US" sz="6400" dirty="0" err="1" smtClean="0">
                <a:solidFill>
                  <a:schemeClr val="bg1"/>
                </a:solidFill>
              </a:rPr>
              <a:t>Adalah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suatu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usaha</a:t>
            </a:r>
            <a:r>
              <a:rPr lang="en-US" sz="6400" dirty="0" smtClean="0">
                <a:solidFill>
                  <a:schemeClr val="bg1"/>
                </a:solidFill>
              </a:rPr>
              <a:t> yang </a:t>
            </a:r>
            <a:r>
              <a:rPr lang="en-US" sz="6400" dirty="0" err="1" smtClean="0">
                <a:solidFill>
                  <a:schemeClr val="bg1"/>
                </a:solidFill>
              </a:rPr>
              <a:t>dilakukan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untuk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mengenalkan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teori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psikologi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ke</a:t>
            </a:r>
            <a:endParaRPr lang="en-US" sz="6400" dirty="0" smtClean="0">
              <a:solidFill>
                <a:schemeClr val="bg1"/>
              </a:solidFill>
            </a:endParaRPr>
          </a:p>
          <a:p>
            <a:pPr marL="914400" indent="-914400">
              <a:buNone/>
            </a:pPr>
            <a:r>
              <a:rPr lang="en-US" sz="6400" dirty="0" smtClean="0">
                <a:solidFill>
                  <a:schemeClr val="bg1"/>
                </a:solidFill>
              </a:rPr>
              <a:t>  </a:t>
            </a:r>
            <a:r>
              <a:rPr lang="en-US" sz="6400" dirty="0" err="1" smtClean="0">
                <a:solidFill>
                  <a:schemeClr val="bg1"/>
                </a:solidFill>
              </a:rPr>
              <a:t>dalam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bentuk</a:t>
            </a:r>
            <a:r>
              <a:rPr lang="en-US" sz="6400" dirty="0" smtClean="0">
                <a:solidFill>
                  <a:schemeClr val="bg1"/>
                </a:solidFill>
              </a:rPr>
              <a:t> informal </a:t>
            </a:r>
            <a:r>
              <a:rPr lang="en-US" sz="6400" dirty="0" err="1" smtClean="0">
                <a:solidFill>
                  <a:schemeClr val="bg1"/>
                </a:solidFill>
              </a:rPr>
              <a:t>dan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subyektif</a:t>
            </a:r>
            <a:r>
              <a:rPr lang="en-US" sz="6400" dirty="0" smtClean="0">
                <a:solidFill>
                  <a:schemeClr val="bg1"/>
                </a:solidFill>
              </a:rPr>
              <a:t> . </a:t>
            </a:r>
            <a:r>
              <a:rPr lang="en-US" sz="6400" dirty="0" err="1" smtClean="0">
                <a:solidFill>
                  <a:schemeClr val="bg1"/>
                </a:solidFill>
              </a:rPr>
              <a:t>Teknik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ini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mempunyai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tujuan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untuk</a:t>
            </a:r>
            <a:endParaRPr lang="en-US" sz="6400" dirty="0" smtClean="0">
              <a:solidFill>
                <a:schemeClr val="bg1"/>
              </a:solidFill>
            </a:endParaRPr>
          </a:p>
          <a:p>
            <a:pPr marL="914400" indent="-914400">
              <a:buNone/>
            </a:pPr>
            <a:r>
              <a:rPr lang="en-US" sz="6400" dirty="0" smtClean="0">
                <a:solidFill>
                  <a:schemeClr val="bg1"/>
                </a:solidFill>
              </a:rPr>
              <a:t>  </a:t>
            </a:r>
            <a:r>
              <a:rPr lang="en-US" sz="6400" dirty="0" err="1" smtClean="0">
                <a:solidFill>
                  <a:schemeClr val="bg1"/>
                </a:solidFill>
              </a:rPr>
              <a:t>mengevaluasi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perancangan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dengan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melihat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seberapa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besar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dukungan</a:t>
            </a:r>
            <a:r>
              <a:rPr lang="en-US" sz="6400" dirty="0" smtClean="0">
                <a:solidFill>
                  <a:schemeClr val="bg1"/>
                </a:solidFill>
              </a:rPr>
              <a:t> yang </a:t>
            </a:r>
            <a:r>
              <a:rPr lang="en-US" sz="6400" dirty="0" err="1" smtClean="0">
                <a:solidFill>
                  <a:schemeClr val="bg1"/>
                </a:solidFill>
              </a:rPr>
              <a:t>diberikan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ke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pengguna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untuk</a:t>
            </a:r>
            <a:endParaRPr lang="en-US" sz="6400" dirty="0" smtClean="0">
              <a:solidFill>
                <a:schemeClr val="bg1"/>
              </a:solidFill>
            </a:endParaRPr>
          </a:p>
          <a:p>
            <a:pPr marL="914400" indent="-914400">
              <a:buNone/>
            </a:pPr>
            <a:r>
              <a:rPr lang="en-US" sz="6400" dirty="0" smtClean="0">
                <a:solidFill>
                  <a:schemeClr val="bg1"/>
                </a:solidFill>
              </a:rPr>
              <a:t>  </a:t>
            </a:r>
            <a:r>
              <a:rPr lang="en-US" sz="6400" dirty="0" err="1" smtClean="0">
                <a:solidFill>
                  <a:schemeClr val="bg1"/>
                </a:solidFill>
              </a:rPr>
              <a:t>mempelajari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beberapa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tugas</a:t>
            </a:r>
            <a:r>
              <a:rPr lang="en-US" sz="6400" dirty="0" smtClean="0">
                <a:solidFill>
                  <a:schemeClr val="bg1"/>
                </a:solidFill>
              </a:rPr>
              <a:t> yang </a:t>
            </a:r>
            <a:r>
              <a:rPr lang="en-US" sz="6400" dirty="0" err="1" smtClean="0">
                <a:solidFill>
                  <a:schemeClr val="bg1"/>
                </a:solidFill>
              </a:rPr>
              <a:t>diberikan.Pendekatan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ini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dikemukakan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oleh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smtClean="0">
                <a:solidFill>
                  <a:schemeClr val="bg1"/>
                </a:solidFill>
              </a:rPr>
              <a:t>Polson</a:t>
            </a:r>
          </a:p>
          <a:p>
            <a:pPr marL="914400" indent="-914400">
              <a:buNone/>
            </a:pPr>
            <a:r>
              <a:rPr lang="en-US" sz="6400" dirty="0" smtClean="0">
                <a:solidFill>
                  <a:schemeClr val="bg1"/>
                </a:solidFill>
              </a:rPr>
              <a:t>  </a:t>
            </a:r>
            <a:r>
              <a:rPr lang="en-US" sz="6400" dirty="0" err="1" smtClean="0">
                <a:solidFill>
                  <a:schemeClr val="bg1"/>
                </a:solidFill>
              </a:rPr>
              <a:t>Untuk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melakukan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smtClean="0">
                <a:solidFill>
                  <a:schemeClr val="bg1"/>
                </a:solidFill>
              </a:rPr>
              <a:t>Cognitive Walkthrough </a:t>
            </a:r>
            <a:r>
              <a:rPr lang="en-US" sz="6400" dirty="0" err="1" smtClean="0">
                <a:solidFill>
                  <a:schemeClr val="bg1"/>
                </a:solidFill>
              </a:rPr>
              <a:t>harus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mempunyai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informasi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smtClean="0">
                <a:solidFill>
                  <a:schemeClr val="bg1"/>
                </a:solidFill>
              </a:rPr>
              <a:t>yang</a:t>
            </a:r>
          </a:p>
          <a:p>
            <a:pPr marL="914400" indent="-914400">
              <a:buNone/>
            </a:pPr>
            <a:r>
              <a:rPr lang="en-US" sz="6400" dirty="0" smtClean="0">
                <a:solidFill>
                  <a:schemeClr val="bg1"/>
                </a:solidFill>
              </a:rPr>
              <a:t>  </a:t>
            </a:r>
            <a:r>
              <a:rPr lang="en-US" sz="6400" dirty="0" err="1" smtClean="0">
                <a:solidFill>
                  <a:schemeClr val="bg1"/>
                </a:solidFill>
              </a:rPr>
              <a:t>dibutuhkan</a:t>
            </a:r>
            <a:r>
              <a:rPr lang="en-US" sz="6400" dirty="0" smtClean="0">
                <a:solidFill>
                  <a:schemeClr val="bg1"/>
                </a:solidFill>
              </a:rPr>
              <a:t>, </a:t>
            </a:r>
            <a:r>
              <a:rPr lang="en-US" sz="6400" dirty="0" err="1" smtClean="0">
                <a:solidFill>
                  <a:schemeClr val="bg1"/>
                </a:solidFill>
              </a:rPr>
              <a:t>yaitu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smtClean="0">
                <a:solidFill>
                  <a:schemeClr val="bg1"/>
                </a:solidFill>
              </a:rPr>
              <a:t>:</a:t>
            </a:r>
          </a:p>
          <a:p>
            <a:pPr marL="914400" indent="-914400">
              <a:buNone/>
            </a:pPr>
            <a:r>
              <a:rPr lang="en-US" sz="6400" dirty="0" smtClean="0">
                <a:solidFill>
                  <a:schemeClr val="bg1"/>
                </a:solidFill>
              </a:rPr>
              <a:t>	a. </a:t>
            </a:r>
            <a:r>
              <a:rPr lang="en-US" sz="6400" dirty="0" err="1" smtClean="0">
                <a:solidFill>
                  <a:schemeClr val="bg1"/>
                </a:solidFill>
              </a:rPr>
              <a:t>Deskripsi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dari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suatu</a:t>
            </a:r>
            <a:r>
              <a:rPr lang="en-US" sz="6400" dirty="0" smtClean="0">
                <a:solidFill>
                  <a:schemeClr val="bg1"/>
                </a:solidFill>
              </a:rPr>
              <a:t> interface yang </a:t>
            </a:r>
            <a:r>
              <a:rPr lang="en-US" sz="6400" dirty="0" err="1" smtClean="0">
                <a:solidFill>
                  <a:schemeClr val="bg1"/>
                </a:solidFill>
              </a:rPr>
              <a:t>dibutuhkan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itu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sendiri</a:t>
            </a:r>
            <a:endParaRPr lang="en-US" sz="6400" dirty="0" smtClean="0">
              <a:solidFill>
                <a:schemeClr val="bg1"/>
              </a:solidFill>
            </a:endParaRPr>
          </a:p>
          <a:p>
            <a:pPr marL="914400" indent="-914400">
              <a:buNone/>
            </a:pPr>
            <a:r>
              <a:rPr lang="en-US" sz="6400" dirty="0" smtClean="0">
                <a:solidFill>
                  <a:schemeClr val="bg1"/>
                </a:solidFill>
              </a:rPr>
              <a:t>	b. </a:t>
            </a:r>
            <a:r>
              <a:rPr lang="en-US" sz="6400" dirty="0" err="1" smtClean="0">
                <a:solidFill>
                  <a:schemeClr val="bg1"/>
                </a:solidFill>
              </a:rPr>
              <a:t>Deskripsi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dari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tugas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termasuk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usaha</a:t>
            </a:r>
            <a:r>
              <a:rPr lang="en-US" sz="6400" dirty="0" smtClean="0">
                <a:solidFill>
                  <a:schemeClr val="bg1"/>
                </a:solidFill>
              </a:rPr>
              <a:t> yang </a:t>
            </a:r>
            <a:r>
              <a:rPr lang="en-US" sz="6400" dirty="0" err="1" smtClean="0">
                <a:solidFill>
                  <a:schemeClr val="bg1"/>
                </a:solidFill>
              </a:rPr>
              <a:t>benar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untuk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melakukannya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dan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struktur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tujuan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untuk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mendukungnya</a:t>
            </a:r>
            <a:r>
              <a:rPr lang="en-US" sz="6400" dirty="0" smtClean="0">
                <a:solidFill>
                  <a:schemeClr val="bg1"/>
                </a:solidFill>
              </a:rPr>
              <a:t/>
            </a:r>
            <a:br>
              <a:rPr lang="en-US" sz="6400" dirty="0" smtClean="0">
                <a:solidFill>
                  <a:schemeClr val="bg1"/>
                </a:solidFill>
              </a:rPr>
            </a:br>
            <a:endParaRPr lang="en-US" sz="6400" dirty="0" smtClean="0">
              <a:solidFill>
                <a:schemeClr val="bg1"/>
              </a:solidFill>
            </a:endParaRPr>
          </a:p>
          <a:p>
            <a:pPr marL="914400" indent="-914400">
              <a:buNone/>
            </a:pPr>
            <a:r>
              <a:rPr lang="en-US" sz="6400" dirty="0" err="1" smtClean="0">
                <a:solidFill>
                  <a:schemeClr val="bg1"/>
                </a:solidFill>
              </a:rPr>
              <a:t>Dengan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Informasi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ini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maka</a:t>
            </a:r>
            <a:r>
              <a:rPr lang="en-US" sz="6400" dirty="0" smtClean="0">
                <a:solidFill>
                  <a:schemeClr val="bg1"/>
                </a:solidFill>
              </a:rPr>
              <a:t> Evaluator </a:t>
            </a:r>
            <a:r>
              <a:rPr lang="en-US" sz="6400" dirty="0" err="1" smtClean="0">
                <a:solidFill>
                  <a:schemeClr val="bg1"/>
                </a:solidFill>
              </a:rPr>
              <a:t>dapat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melakukan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langkah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dari</a:t>
            </a:r>
            <a:r>
              <a:rPr lang="en-US" sz="6400" dirty="0" smtClean="0">
                <a:solidFill>
                  <a:schemeClr val="bg1"/>
                </a:solidFill>
              </a:rPr>
              <a:t> walkthrough,</a:t>
            </a:r>
            <a:br>
              <a:rPr lang="en-US" sz="6400" dirty="0" smtClean="0">
                <a:solidFill>
                  <a:schemeClr val="bg1"/>
                </a:solidFill>
              </a:rPr>
            </a:br>
            <a:r>
              <a:rPr lang="en-US" sz="6400" dirty="0" err="1" smtClean="0">
                <a:solidFill>
                  <a:schemeClr val="bg1"/>
                </a:solidFill>
              </a:rPr>
              <a:t>yaitu</a:t>
            </a:r>
            <a:r>
              <a:rPr lang="en-US" sz="6400" dirty="0" smtClean="0">
                <a:solidFill>
                  <a:schemeClr val="bg1"/>
                </a:solidFill>
              </a:rPr>
              <a:t> :</a:t>
            </a:r>
            <a:br>
              <a:rPr lang="en-US" sz="6400" dirty="0" smtClean="0">
                <a:solidFill>
                  <a:schemeClr val="bg1"/>
                </a:solidFill>
              </a:rPr>
            </a:br>
            <a:r>
              <a:rPr lang="en-US" sz="6400" dirty="0" smtClean="0">
                <a:solidFill>
                  <a:schemeClr val="bg1"/>
                </a:solidFill>
              </a:rPr>
              <a:t>a. </a:t>
            </a:r>
            <a:r>
              <a:rPr lang="en-US" sz="6400" dirty="0" err="1" smtClean="0">
                <a:solidFill>
                  <a:schemeClr val="bg1"/>
                </a:solidFill>
              </a:rPr>
              <a:t>Memilih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Tugas</a:t>
            </a:r>
            <a:r>
              <a:rPr lang="en-US" sz="6400" dirty="0" smtClean="0">
                <a:solidFill>
                  <a:schemeClr val="bg1"/>
                </a:solidFill>
              </a:rPr>
              <a:t/>
            </a:r>
            <a:br>
              <a:rPr lang="en-US" sz="6400" dirty="0" smtClean="0">
                <a:solidFill>
                  <a:schemeClr val="bg1"/>
                </a:solidFill>
              </a:rPr>
            </a:br>
            <a:r>
              <a:rPr lang="en-US" sz="6400" dirty="0" smtClean="0">
                <a:solidFill>
                  <a:schemeClr val="bg1"/>
                </a:solidFill>
              </a:rPr>
              <a:t>b. </a:t>
            </a:r>
            <a:r>
              <a:rPr lang="en-US" sz="6400" dirty="0" err="1" smtClean="0">
                <a:solidFill>
                  <a:schemeClr val="bg1"/>
                </a:solidFill>
              </a:rPr>
              <a:t>Mendeskripsikan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Tujuan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dari</a:t>
            </a:r>
            <a:r>
              <a:rPr lang="en-US" sz="6400" dirty="0" smtClean="0">
                <a:solidFill>
                  <a:schemeClr val="bg1"/>
                </a:solidFill>
              </a:rPr>
              <a:t> user</a:t>
            </a:r>
            <a:br>
              <a:rPr lang="en-US" sz="6400" dirty="0" smtClean="0">
                <a:solidFill>
                  <a:schemeClr val="bg1"/>
                </a:solidFill>
              </a:rPr>
            </a:br>
            <a:r>
              <a:rPr lang="en-US" sz="6400" dirty="0" smtClean="0">
                <a:solidFill>
                  <a:schemeClr val="bg1"/>
                </a:solidFill>
              </a:rPr>
              <a:t>c. </a:t>
            </a:r>
            <a:r>
              <a:rPr lang="en-US" sz="6400" dirty="0" err="1" smtClean="0">
                <a:solidFill>
                  <a:schemeClr val="bg1"/>
                </a:solidFill>
              </a:rPr>
              <a:t>Melakukan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kegiatan</a:t>
            </a:r>
            <a:r>
              <a:rPr lang="en-US" sz="6400" dirty="0" smtClean="0">
                <a:solidFill>
                  <a:schemeClr val="bg1"/>
                </a:solidFill>
              </a:rPr>
              <a:t> yang </a:t>
            </a:r>
            <a:r>
              <a:rPr lang="en-US" sz="6400" dirty="0" err="1" smtClean="0">
                <a:solidFill>
                  <a:schemeClr val="bg1"/>
                </a:solidFill>
              </a:rPr>
              <a:t>tepat</a:t>
            </a:r>
            <a:r>
              <a:rPr lang="en-US" sz="6400" dirty="0" smtClean="0">
                <a:solidFill>
                  <a:schemeClr val="bg1"/>
                </a:solidFill>
              </a:rPr>
              <a:t/>
            </a:r>
            <a:br>
              <a:rPr lang="en-US" sz="6400" dirty="0" smtClean="0">
                <a:solidFill>
                  <a:schemeClr val="bg1"/>
                </a:solidFill>
              </a:rPr>
            </a:br>
            <a:r>
              <a:rPr lang="en-US" sz="6400" dirty="0" smtClean="0">
                <a:solidFill>
                  <a:schemeClr val="bg1"/>
                </a:solidFill>
              </a:rPr>
              <a:t>d. </a:t>
            </a:r>
            <a:r>
              <a:rPr lang="en-US" sz="6400" dirty="0" err="1" smtClean="0">
                <a:solidFill>
                  <a:schemeClr val="bg1"/>
                </a:solidFill>
              </a:rPr>
              <a:t>Menganalisa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proses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keputusan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untuk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setiap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sz="6400" dirty="0" err="1" smtClean="0">
                <a:solidFill>
                  <a:schemeClr val="bg1"/>
                </a:solidFill>
              </a:rPr>
              <a:t>kegiatan</a:t>
            </a:r>
            <a:r>
              <a:rPr lang="en-US" sz="6400" dirty="0" smtClean="0">
                <a:solidFill>
                  <a:schemeClr val="bg1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488" y="414670"/>
            <a:ext cx="8261498" cy="494413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i="1" dirty="0" smtClean="0">
                <a:solidFill>
                  <a:schemeClr val="bg1"/>
                </a:solidFill>
              </a:rPr>
              <a:t>2. Heuristic Evaluation</a:t>
            </a:r>
            <a:br>
              <a:rPr lang="en-US" i="1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Hampir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Cognitive Walkthrough </a:t>
            </a:r>
            <a:r>
              <a:rPr lang="en-US" dirty="0" err="1" smtClean="0">
                <a:solidFill>
                  <a:schemeClr val="bg1"/>
                </a:solidFill>
              </a:rPr>
              <a:t>tetapi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sedikit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terstruktur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sedikit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terarah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system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beberapa</a:t>
            </a:r>
            <a:r>
              <a:rPr lang="en-US" dirty="0" smtClean="0">
                <a:solidFill>
                  <a:schemeClr val="bg1"/>
                </a:solidFill>
              </a:rPr>
              <a:t> criteria :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 </a:t>
            </a:r>
            <a:r>
              <a:rPr lang="en-US" dirty="0" err="1" smtClean="0">
                <a:solidFill>
                  <a:schemeClr val="bg1"/>
                </a:solidFill>
              </a:rPr>
              <a:t>Perilaku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Sistem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dipastikan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 </a:t>
            </a:r>
            <a:r>
              <a:rPr lang="en-US" dirty="0" err="1" smtClean="0">
                <a:solidFill>
                  <a:schemeClr val="bg1"/>
                </a:solidFill>
              </a:rPr>
              <a:t>Perilaku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Sistem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konsisten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 </a:t>
            </a:r>
            <a:r>
              <a:rPr lang="en-US" dirty="0" err="1" smtClean="0">
                <a:solidFill>
                  <a:schemeClr val="bg1"/>
                </a:solidFill>
              </a:rPr>
              <a:t>Kemampuan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memori</a:t>
            </a:r>
            <a:r>
              <a:rPr lang="en-US" dirty="0" smtClean="0">
                <a:solidFill>
                  <a:schemeClr val="bg1"/>
                </a:solidFill>
              </a:rPr>
              <a:t> user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melebihi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batas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 Dialog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orientasi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tugas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bg1"/>
                </a:solidFill>
              </a:rPr>
              <a:t>Tujuan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evaluasi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jenis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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memperbaiki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perancangan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efektif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	 </a:t>
            </a:r>
            <a:r>
              <a:rPr lang="en-US" dirty="0" err="1" smtClean="0">
                <a:solidFill>
                  <a:schemeClr val="bg1"/>
                </a:solidFill>
              </a:rPr>
              <a:t>Orang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melakukan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evaluasi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melalui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kinerja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serangkaian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tugas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perancangan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penilaiannya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sesuai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kriteria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setiap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tingkatan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Jika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kesalahan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terdeteksi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perancangan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ditinjau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ulang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memperbaiki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sebelum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tingkatan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implementasi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753" y="595423"/>
            <a:ext cx="7655442" cy="414469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i="1" dirty="0" smtClean="0">
                <a:solidFill>
                  <a:schemeClr val="bg1"/>
                </a:solidFill>
              </a:rPr>
              <a:t>3. Review Based Evaluation</a:t>
            </a:r>
            <a:br>
              <a:rPr lang="en-US" i="1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Eksperimen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antara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psikologi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interaksi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manusia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komputer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menghasilkan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hasil-hasil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eksperimen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baik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pengalaman</a:t>
            </a:r>
            <a:r>
              <a:rPr lang="en-US" dirty="0" smtClean="0">
                <a:solidFill>
                  <a:schemeClr val="bg1"/>
                </a:solidFill>
              </a:rPr>
              <a:t> yang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nyata.Dalam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kenyataannya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eksperimen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dipastikan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mempertahankan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keadaan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tetap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Orang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yang </a:t>
            </a:r>
            <a:r>
              <a:rPr lang="en-US" dirty="0" err="1" smtClean="0">
                <a:solidFill>
                  <a:schemeClr val="bg1"/>
                </a:solidFill>
              </a:rPr>
              <a:t>melakukan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evaluasi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harus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memilih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data </a:t>
            </a:r>
            <a:r>
              <a:rPr lang="en-US" dirty="0" err="1" smtClean="0">
                <a:solidFill>
                  <a:schemeClr val="bg1"/>
                </a:solidFill>
              </a:rPr>
              <a:t>secara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hati-hati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rancangan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ekperimen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dipilih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subyek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masyarakat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yang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analisa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penyelenggaraan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asumsi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dibuat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446" y="212651"/>
            <a:ext cx="8027581" cy="45274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>
                <a:solidFill>
                  <a:schemeClr val="bg1"/>
                </a:solidFill>
              </a:rPr>
              <a:t>4. Model Based Evaluation</a:t>
            </a:r>
            <a:br>
              <a:rPr lang="en-US" i="1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metode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mengevaluasi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perancangan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mengkombinasi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spesifikasi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perancangan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evaluasi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kerangka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kerja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sama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Contoh</a:t>
            </a:r>
            <a:r>
              <a:rPr lang="en-US" dirty="0" smtClean="0">
                <a:solidFill>
                  <a:schemeClr val="bg1"/>
                </a:solidFill>
              </a:rPr>
              <a:t> GOMS model, keystroke level model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design rationale.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842" y="-41845"/>
            <a:ext cx="8246070" cy="763526"/>
          </a:xfrm>
        </p:spPr>
        <p:txBody>
          <a:bodyPr/>
          <a:lstStyle/>
          <a:p>
            <a:pPr algn="ctr"/>
            <a:r>
              <a:rPr lang="en-US" dirty="0" err="1" smtClean="0"/>
              <a:t>Evaluasi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843" y="644273"/>
            <a:ext cx="8246070" cy="327687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data </a:t>
            </a:r>
            <a:r>
              <a:rPr lang="en-US" dirty="0" smtClean="0"/>
              <a:t>yang </a:t>
            </a:r>
            <a:r>
              <a:rPr lang="en-US" dirty="0" err="1" smtClean="0"/>
              <a:t>menginformasikan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user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pengalamannnya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486" y="414670"/>
            <a:ext cx="8246070" cy="412318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chemeClr val="bg1"/>
                </a:solidFill>
              </a:rPr>
              <a:t>Evaluasi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desain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antar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perlu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dipelajari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karena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setiap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proses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pengembangan</a:t>
            </a:r>
            <a:r>
              <a:rPr lang="en-US" dirty="0" smtClean="0">
                <a:solidFill>
                  <a:schemeClr val="bg1"/>
                </a:solidFill>
              </a:rPr>
              <a:t> system </a:t>
            </a:r>
            <a:r>
              <a:rPr lang="en-US" dirty="0" err="1" smtClean="0">
                <a:solidFill>
                  <a:schemeClr val="bg1"/>
                </a:solidFill>
              </a:rPr>
              <a:t>selalu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muncul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perdebatan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mengenai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bagus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desain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antarmuka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err="1" smtClean="0">
                <a:solidFill>
                  <a:schemeClr val="bg1"/>
                </a:solidFill>
              </a:rPr>
              <a:t>Disatu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beberapa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pengguna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terlalu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memperhatikan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desain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antarmuka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selama</a:t>
            </a:r>
            <a:r>
              <a:rPr lang="en-US" dirty="0" smtClean="0">
                <a:solidFill>
                  <a:schemeClr val="bg1"/>
                </a:solidFill>
              </a:rPr>
              <a:t> system/software yang </a:t>
            </a:r>
            <a:r>
              <a:rPr lang="en-US" dirty="0" err="1" smtClean="0">
                <a:solidFill>
                  <a:schemeClr val="bg1"/>
                </a:solidFill>
              </a:rPr>
              <a:t>dikembangkan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menjalankan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fungsi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sebagaimana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mestinya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err="1" smtClean="0">
                <a:solidFill>
                  <a:schemeClr val="bg1"/>
                </a:solidFill>
              </a:rPr>
              <a:t>Meskipun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terkadang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tahapan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u="sng" dirty="0" err="1" smtClean="0">
                <a:solidFill>
                  <a:schemeClr val="bg1"/>
                </a:solidFill>
              </a:rPr>
              <a:t>evaluasi</a:t>
            </a:r>
            <a:r>
              <a:rPr lang="en-US" u="sng" dirty="0" smtClean="0">
                <a:solidFill>
                  <a:schemeClr val="bg1"/>
                </a:solidFill>
              </a:rPr>
              <a:t> </a:t>
            </a:r>
            <a:r>
              <a:rPr lang="en-US" u="sng" dirty="0" err="1" smtClean="0">
                <a:solidFill>
                  <a:schemeClr val="bg1"/>
                </a:solidFill>
              </a:rPr>
              <a:t>dihindari</a:t>
            </a:r>
            <a:r>
              <a:rPr lang="en-US" u="sng" dirty="0" smtClean="0">
                <a:solidFill>
                  <a:schemeClr val="bg1"/>
                </a:solidFill>
              </a:rPr>
              <a:t> </a:t>
            </a:r>
            <a:r>
              <a:rPr lang="en-US" u="sng" dirty="0" err="1" smtClean="0">
                <a:solidFill>
                  <a:schemeClr val="bg1"/>
                </a:solidFill>
              </a:rPr>
              <a:t>karena</a:t>
            </a:r>
            <a:r>
              <a:rPr lang="en-US" u="sng" dirty="0" smtClean="0">
                <a:solidFill>
                  <a:schemeClr val="bg1"/>
                </a:solidFill>
              </a:rPr>
              <a:t> </a:t>
            </a:r>
            <a:r>
              <a:rPr lang="en-US" u="sng" dirty="0" err="1" smtClean="0">
                <a:solidFill>
                  <a:schemeClr val="bg1"/>
                </a:solidFill>
              </a:rPr>
              <a:t>akan</a:t>
            </a:r>
            <a:r>
              <a:rPr lang="en-US" u="sng" dirty="0" smtClean="0">
                <a:solidFill>
                  <a:schemeClr val="bg1"/>
                </a:solidFill>
              </a:rPr>
              <a:t> </a:t>
            </a:r>
            <a:r>
              <a:rPr lang="en-US" u="sng" dirty="0" err="1" smtClean="0">
                <a:solidFill>
                  <a:schemeClr val="bg1"/>
                </a:solidFill>
              </a:rPr>
              <a:t>menambah</a:t>
            </a:r>
            <a:r>
              <a:rPr lang="en-US" u="sng" dirty="0" smtClean="0">
                <a:solidFill>
                  <a:schemeClr val="bg1"/>
                </a:solidFill>
              </a:rPr>
              <a:t> </a:t>
            </a:r>
            <a:r>
              <a:rPr lang="en-US" u="sng" dirty="0" err="1" smtClean="0">
                <a:solidFill>
                  <a:schemeClr val="bg1"/>
                </a:solidFill>
              </a:rPr>
              <a:t>waktu</a:t>
            </a:r>
            <a:r>
              <a:rPr lang="en-US" u="sng" dirty="0" smtClean="0">
                <a:solidFill>
                  <a:schemeClr val="bg1"/>
                </a:solidFill>
              </a:rPr>
              <a:t> </a:t>
            </a:r>
            <a:r>
              <a:rPr lang="en-US" u="sng" dirty="0" err="1" smtClean="0">
                <a:solidFill>
                  <a:schemeClr val="bg1"/>
                </a:solidFill>
              </a:rPr>
              <a:t>dan</a:t>
            </a:r>
            <a:r>
              <a:rPr lang="en-US" u="sng" dirty="0" smtClean="0">
                <a:solidFill>
                  <a:schemeClr val="bg1"/>
                </a:solidFill>
              </a:rPr>
              <a:t> </a:t>
            </a:r>
            <a:r>
              <a:rPr lang="en-US" u="sng" dirty="0" err="1" smtClean="0">
                <a:solidFill>
                  <a:schemeClr val="bg1"/>
                </a:solidFill>
              </a:rPr>
              <a:t>biaya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evaluasi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merupakan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sesuatu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sangat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penting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karena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evaluasi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desainer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mengetahui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apakah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karyanya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berguna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sesuai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keinginan</a:t>
            </a:r>
            <a:r>
              <a:rPr lang="en-US" dirty="0" smtClean="0">
                <a:solidFill>
                  <a:schemeClr val="bg1"/>
                </a:solidFill>
              </a:rPr>
              <a:t> user. 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kenapa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Desainer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berasumsi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i="1" dirty="0" smtClean="0"/>
              <a:t>design guidelines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karyanya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bagus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system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(user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069" y="425303"/>
            <a:ext cx="6284320" cy="431481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user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menyukainya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interview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interface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Problem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system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210" y="436642"/>
            <a:ext cx="8246070" cy="56281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,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843" y="1041991"/>
            <a:ext cx="8246070" cy="378519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user.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smtClean="0"/>
              <a:t>formative </a:t>
            </a:r>
            <a:r>
              <a:rPr lang="en-US" i="1" dirty="0" smtClean="0"/>
              <a:t>evaluations</a:t>
            </a:r>
          </a:p>
          <a:p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i="1" dirty="0" smtClean="0"/>
              <a:t>prototype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dipasarkan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smtClean="0"/>
              <a:t>user,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dibuatkan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terbaru</a:t>
            </a:r>
            <a:r>
              <a:rPr lang="en-US" i="1" dirty="0" smtClean="0"/>
              <a:t>/upgrade</a:t>
            </a:r>
            <a:r>
              <a:rPr lang="en-US" i="1" dirty="0" smtClean="0"/>
              <a:t>, 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dirty="0" err="1" smtClean="0"/>
              <a:t>mis</a:t>
            </a:r>
            <a:r>
              <a:rPr lang="en-US" dirty="0" smtClean="0"/>
              <a:t>: program-program Windows, </a:t>
            </a:r>
            <a:r>
              <a:rPr lang="en-US" dirty="0" err="1" smtClean="0"/>
              <a:t>Winamp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smtClean="0"/>
              <a:t>summative evaluations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842" y="128298"/>
            <a:ext cx="8246070" cy="76352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Paradigma</a:t>
            </a:r>
            <a:r>
              <a:rPr lang="en-US" b="1" dirty="0" smtClean="0"/>
              <a:t> </a:t>
            </a:r>
            <a:r>
              <a:rPr lang="en-US" b="1" dirty="0" err="1" smtClean="0"/>
              <a:t>Evaluasi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680" y="814419"/>
            <a:ext cx="8246070" cy="327687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1. “Quick and dirty” evaluation</a:t>
            </a:r>
            <a:br>
              <a:rPr lang="en-US" dirty="0" smtClean="0"/>
            </a:b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disukai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user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konsultan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informal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desainer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dibuatnya</a:t>
            </a:r>
            <a:r>
              <a:rPr lang="en-US" dirty="0" smtClean="0"/>
              <a:t> </a:t>
            </a:r>
            <a:r>
              <a:rPr lang="en-US" dirty="0" smtClean="0"/>
              <a:t>.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penekanannya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yang </a:t>
            </a:r>
            <a:r>
              <a:rPr lang="en-US" dirty="0" err="1" smtClean="0"/>
              <a:t>cepat</a:t>
            </a:r>
            <a:r>
              <a:rPr lang="en-US" dirty="0" smtClean="0"/>
              <a:t>/</a:t>
            </a:r>
            <a:r>
              <a:rPr lang="en-US" dirty="0" err="1" smtClean="0"/>
              <a:t>sesingkat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yang</a:t>
            </a:r>
            <a:br>
              <a:rPr lang="en-US" dirty="0" smtClean="0"/>
            </a:br>
            <a:r>
              <a:rPr lang="en-US" dirty="0" err="1" smtClean="0"/>
              <a:t>didokumentasikan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hati-hati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019" y="340243"/>
            <a:ext cx="6545370" cy="439987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2. Usability testing</a:t>
            </a:r>
            <a:br>
              <a:rPr lang="en-US" dirty="0" smtClean="0"/>
            </a:b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yang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user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mempersiapkan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hati-hati</a:t>
            </a:r>
            <a:r>
              <a:rPr lang="en-US" dirty="0" smtClean="0"/>
              <a:t>,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dibuatkan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sistemnya</a:t>
            </a:r>
            <a:r>
              <a:rPr lang="en-US" dirty="0" smtClean="0"/>
              <a:t>. </a:t>
            </a:r>
            <a:r>
              <a:rPr lang="en-US" dirty="0" err="1" smtClean="0"/>
              <a:t>Kinerja</a:t>
            </a:r>
            <a:r>
              <a:rPr lang="en-US" dirty="0" smtClean="0"/>
              <a:t> user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Cara yang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a.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b. </a:t>
            </a:r>
            <a:r>
              <a:rPr lang="en-US" dirty="0" err="1" smtClean="0"/>
              <a:t>Merekamnya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video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On-screen Show (16:9)</PresentationFormat>
  <Paragraphs>51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EVALUASI DESAIN ANTARMUKA  </vt:lpstr>
      <vt:lpstr>Evaluasi</vt:lpstr>
      <vt:lpstr>Slide 3</vt:lpstr>
      <vt:lpstr>Beberapa alasan kenapa evaluasi dibutuhkan adalah sebagai berikut : </vt:lpstr>
      <vt:lpstr>Slide 5</vt:lpstr>
      <vt:lpstr>Manfaat adanya proses evaluasi diantaranya untuk melihat  </vt:lpstr>
      <vt:lpstr>Proses evaluasi dapat dilakukan pada beberapa kondisi, diantaranya dilakukan pada:  </vt:lpstr>
      <vt:lpstr>Paradigma Evaluasi  </vt:lpstr>
      <vt:lpstr>Slide 9</vt:lpstr>
      <vt:lpstr>Slide 10</vt:lpstr>
      <vt:lpstr>Slide 11</vt:lpstr>
      <vt:lpstr>Jenis-jenis Evaluasi  </vt:lpstr>
      <vt:lpstr>Slide 13</vt:lpstr>
      <vt:lpstr>Slide 14</vt:lpstr>
      <vt:lpstr>Evaluasi Perancangan  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2019-05-02T15:55:17Z</dcterms:modified>
</cp:coreProperties>
</file>