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71" r:id="rId3"/>
    <p:sldId id="262" r:id="rId4"/>
    <p:sldId id="365" r:id="rId5"/>
    <p:sldId id="327" r:id="rId6"/>
    <p:sldId id="321" r:id="rId7"/>
    <p:sldId id="326" r:id="rId8"/>
    <p:sldId id="343" r:id="rId9"/>
    <p:sldId id="264" r:id="rId10"/>
    <p:sldId id="333" r:id="rId11"/>
    <p:sldId id="328" r:id="rId12"/>
    <p:sldId id="340" r:id="rId13"/>
    <p:sldId id="341" r:id="rId14"/>
    <p:sldId id="372" r:id="rId15"/>
    <p:sldId id="330" r:id="rId16"/>
    <p:sldId id="346" r:id="rId17"/>
    <p:sldId id="373" r:id="rId18"/>
    <p:sldId id="347" r:id="rId19"/>
    <p:sldId id="334" r:id="rId20"/>
    <p:sldId id="331" r:id="rId21"/>
    <p:sldId id="324" r:id="rId22"/>
    <p:sldId id="344" r:id="rId23"/>
    <p:sldId id="375" r:id="rId24"/>
    <p:sldId id="332" r:id="rId25"/>
    <p:sldId id="348" r:id="rId26"/>
  </p:sldIdLst>
  <p:sldSz cx="9144000" cy="6858000" type="screen4x3"/>
  <p:notesSz cx="6858000" cy="9144000"/>
  <p:custShowLst>
    <p:custShow name="Custom Show 1" id="0">
      <p:sldLst>
        <p:sld r:id="rId2"/>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F0F10"/>
    <a:srgbClr val="FFB060"/>
    <a:srgbClr val="A50021"/>
    <a:srgbClr val="FF6600"/>
    <a:srgbClr val="F9E9B5"/>
    <a:srgbClr val="E8CE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64" autoAdjust="0"/>
  </p:normalViewPr>
  <p:slideViewPr>
    <p:cSldViewPr>
      <p:cViewPr varScale="1">
        <p:scale>
          <a:sx n="71" d="100"/>
          <a:sy n="71" d="100"/>
        </p:scale>
        <p:origin x="11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D81A2B57-4E16-47B8-B088-7363AEBC59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415051-D118-40DC-A9FC-222DE1DF4056}" type="slidenum">
              <a:rPr lang="en-US" altLang="en-US" smtClean="0"/>
              <a:pPr>
                <a:spcBef>
                  <a:spcPct val="0"/>
                </a:spcBef>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id-ID" altLang="en-U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smtClean="0">
                <a:solidFill>
                  <a:schemeClr val="tx1"/>
                </a:solidFill>
                <a:effectLst/>
                <a:latin typeface="Times New Roman" charset="0"/>
                <a:ea typeface="+mn-ea"/>
                <a:cs typeface="+mn-cs"/>
              </a:rPr>
              <a:t>Contoh</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dari</a:t>
            </a:r>
            <a:r>
              <a:rPr lang="en-US" sz="1200" b="0" kern="1200" dirty="0" smtClean="0">
                <a:solidFill>
                  <a:schemeClr val="tx1"/>
                </a:solidFill>
                <a:effectLst/>
                <a:latin typeface="Times New Roman" charset="0"/>
                <a:ea typeface="+mn-ea"/>
                <a:cs typeface="+mn-cs"/>
              </a:rPr>
              <a:t> </a:t>
            </a:r>
            <a:r>
              <a:rPr lang="en-US" sz="1200" b="1" i="1" kern="1200" dirty="0" smtClean="0">
                <a:solidFill>
                  <a:schemeClr val="tx1"/>
                </a:solidFill>
                <a:effectLst/>
                <a:latin typeface="Times New Roman" charset="0"/>
                <a:ea typeface="+mn-ea"/>
                <a:cs typeface="+mn-cs"/>
              </a:rPr>
              <a:t>e-business</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misalnya</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pembelian</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barang</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secara</a:t>
            </a:r>
            <a:r>
              <a:rPr lang="en-US" sz="1200" b="0" kern="1200" dirty="0" smtClean="0">
                <a:solidFill>
                  <a:schemeClr val="tx1"/>
                </a:solidFill>
                <a:effectLst/>
                <a:latin typeface="Times New Roman" charset="0"/>
                <a:ea typeface="+mn-ea"/>
                <a:cs typeface="+mn-cs"/>
              </a:rPr>
              <a:t> online </a:t>
            </a:r>
            <a:r>
              <a:rPr lang="en-US" sz="1200" b="0" kern="1200" dirty="0" err="1" smtClean="0">
                <a:solidFill>
                  <a:schemeClr val="tx1"/>
                </a:solidFill>
                <a:effectLst/>
                <a:latin typeface="Times New Roman" charset="0"/>
                <a:ea typeface="+mn-ea"/>
                <a:cs typeface="+mn-cs"/>
              </a:rPr>
              <a:t>melalui</a:t>
            </a:r>
            <a:r>
              <a:rPr lang="en-US" sz="1200" b="0" kern="1200" dirty="0" smtClean="0">
                <a:solidFill>
                  <a:schemeClr val="tx1"/>
                </a:solidFill>
                <a:effectLst/>
                <a:latin typeface="Times New Roman" charset="0"/>
                <a:ea typeface="+mn-ea"/>
                <a:cs typeface="+mn-cs"/>
              </a:rPr>
              <a:t> www.blibli.com. Dari proses </a:t>
            </a:r>
            <a:r>
              <a:rPr lang="en-US" sz="1200" b="0" kern="1200" dirty="0" err="1" smtClean="0">
                <a:solidFill>
                  <a:schemeClr val="tx1"/>
                </a:solidFill>
                <a:effectLst/>
                <a:latin typeface="Times New Roman" charset="0"/>
                <a:ea typeface="+mn-ea"/>
                <a:cs typeface="+mn-cs"/>
              </a:rPr>
              <a:t>pemesanan</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barang</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konfirmasi</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pembayaran</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hingga</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konfirmasi</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bahwa</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pengiriman</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barang</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tersebut</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sudah</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sampai</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kepada</a:t>
            </a:r>
            <a:r>
              <a:rPr lang="en-US" sz="1200" b="0" kern="1200" dirty="0" smtClean="0">
                <a:solidFill>
                  <a:schemeClr val="tx1"/>
                </a:solidFill>
                <a:effectLst/>
                <a:latin typeface="Times New Roman" charset="0"/>
                <a:ea typeface="+mn-ea"/>
                <a:cs typeface="+mn-cs"/>
              </a:rPr>
              <a:t> customer </a:t>
            </a:r>
            <a:r>
              <a:rPr lang="en-US" sz="1200" b="0" kern="1200" dirty="0" err="1" smtClean="0">
                <a:solidFill>
                  <a:schemeClr val="tx1"/>
                </a:solidFill>
                <a:effectLst/>
                <a:latin typeface="Times New Roman" charset="0"/>
                <a:ea typeface="+mn-ea"/>
                <a:cs typeface="+mn-cs"/>
              </a:rPr>
              <a:t>dilakukan</a:t>
            </a:r>
            <a:r>
              <a:rPr lang="en-US" sz="1200" b="0" kern="1200" dirty="0" smtClean="0">
                <a:solidFill>
                  <a:schemeClr val="tx1"/>
                </a:solidFill>
                <a:effectLst/>
                <a:latin typeface="Times New Roman" charset="0"/>
                <a:ea typeface="+mn-ea"/>
                <a:cs typeface="+mn-cs"/>
              </a:rPr>
              <a:t> </a:t>
            </a:r>
            <a:r>
              <a:rPr lang="en-US" sz="1200" b="0" kern="1200" dirty="0" err="1" smtClean="0">
                <a:solidFill>
                  <a:schemeClr val="tx1"/>
                </a:solidFill>
                <a:effectLst/>
                <a:latin typeface="Times New Roman" charset="0"/>
                <a:ea typeface="+mn-ea"/>
                <a:cs typeface="+mn-cs"/>
              </a:rPr>
              <a:t>secara</a:t>
            </a:r>
            <a:r>
              <a:rPr lang="en-US" sz="1200" b="0" kern="1200" dirty="0" smtClean="0">
                <a:solidFill>
                  <a:schemeClr val="tx1"/>
                </a:solidFill>
                <a:effectLst/>
                <a:latin typeface="Times New Roman" charset="0"/>
                <a:ea typeface="+mn-ea"/>
                <a:cs typeface="+mn-cs"/>
              </a:rPr>
              <a:t> </a:t>
            </a:r>
            <a:r>
              <a:rPr lang="en-US" sz="1200" b="0" kern="1200" smtClean="0">
                <a:solidFill>
                  <a:schemeClr val="tx1"/>
                </a:solidFill>
                <a:effectLst/>
                <a:latin typeface="Times New Roman" charset="0"/>
                <a:ea typeface="+mn-ea"/>
                <a:cs typeface="+mn-cs"/>
              </a:rPr>
              <a:t>elektronik</a:t>
            </a:r>
            <a:endParaRPr lang="en-US"/>
          </a:p>
        </p:txBody>
      </p:sp>
      <p:sp>
        <p:nvSpPr>
          <p:cNvPr id="4" name="Slide Number Placeholder 3"/>
          <p:cNvSpPr>
            <a:spLocks noGrp="1"/>
          </p:cNvSpPr>
          <p:nvPr>
            <p:ph type="sldNum" sz="quarter" idx="10"/>
          </p:nvPr>
        </p:nvSpPr>
        <p:spPr/>
        <p:txBody>
          <a:bodyPr/>
          <a:lstStyle/>
          <a:p>
            <a:pPr>
              <a:defRPr/>
            </a:pPr>
            <a:fld id="{D81A2B57-4E16-47B8-B088-7363AEBC59F5}" type="slidenum">
              <a:rPr lang="en-US" altLang="en-US" smtClean="0"/>
              <a:pPr>
                <a:defRPr/>
              </a:pPr>
              <a:t>2</a:t>
            </a:fld>
            <a:endParaRPr lang="en-US" altLang="en-US"/>
          </a:p>
        </p:txBody>
      </p:sp>
    </p:spTree>
    <p:extLst>
      <p:ext uri="{BB962C8B-B14F-4D97-AF65-F5344CB8AC3E}">
        <p14:creationId xmlns:p14="http://schemas.microsoft.com/office/powerpoint/2010/main" val="3702102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
              </a:spcBef>
            </a:pPr>
            <a:r>
              <a:rPr lang="en-US" altLang="en-US" sz="900" b="1" dirty="0" smtClean="0">
                <a:cs typeface="Times New Roman" panose="02020603050405020304" pitchFamily="18" charset="0"/>
              </a:rPr>
              <a:t>Proses </a:t>
            </a:r>
            <a:r>
              <a:rPr lang="en-US" altLang="en-US" sz="900" b="1" dirty="0" err="1" smtClean="0">
                <a:cs typeface="Times New Roman" panose="02020603050405020304" pitchFamily="18" charset="0"/>
              </a:rPr>
              <a:t>bisnis</a:t>
            </a:r>
            <a:r>
              <a:rPr lang="en-US" altLang="en-US" sz="900" b="1" dirty="0" smtClean="0">
                <a:cs typeface="Times New Roman" panose="02020603050405020304" pitchFamily="18" charset="0"/>
              </a:rPr>
              <a:t> </a:t>
            </a:r>
          </a:p>
          <a:p>
            <a:pPr eaLnBrk="1" hangingPunct="1">
              <a:spcBef>
                <a:spcPct val="5000"/>
              </a:spcBef>
            </a:pPr>
            <a:r>
              <a:rPr lang="en-US" altLang="en-US" sz="900" dirty="0" err="1" smtClean="0"/>
              <a:t>Rangkaian</a:t>
            </a:r>
            <a:r>
              <a:rPr lang="en-US" altLang="en-US" sz="900" dirty="0" smtClean="0"/>
              <a:t> </a:t>
            </a:r>
            <a:r>
              <a:rPr lang="en-US" altLang="en-US" sz="900" dirty="0" err="1" smtClean="0"/>
              <a:t>aktivitas</a:t>
            </a:r>
            <a:r>
              <a:rPr lang="en-US" altLang="en-US" sz="900" dirty="0" smtClean="0"/>
              <a:t> </a:t>
            </a:r>
            <a:r>
              <a:rPr lang="en-US" altLang="en-US" sz="900" dirty="0" err="1" smtClean="0"/>
              <a:t>logis</a:t>
            </a:r>
            <a:r>
              <a:rPr lang="en-US" altLang="en-US" sz="900" dirty="0" smtClean="0"/>
              <a:t> yang </a:t>
            </a:r>
            <a:r>
              <a:rPr lang="en-US" altLang="en-US" sz="900" dirty="0" err="1" smtClean="0"/>
              <a:t>saling</a:t>
            </a:r>
            <a:r>
              <a:rPr lang="en-US" altLang="en-US" sz="900" dirty="0" smtClean="0"/>
              <a:t> </a:t>
            </a:r>
            <a:r>
              <a:rPr lang="en-US" altLang="en-US" sz="900" dirty="0" err="1" smtClean="0"/>
              <a:t>berhubungan</a:t>
            </a:r>
            <a:r>
              <a:rPr lang="en-US" altLang="en-US" sz="900" dirty="0" smtClean="0"/>
              <a:t> </a:t>
            </a:r>
            <a:r>
              <a:rPr lang="en-US" altLang="en-US" sz="900" dirty="0" err="1" smtClean="0"/>
              <a:t>dan</a:t>
            </a:r>
            <a:r>
              <a:rPr lang="en-US" altLang="en-US" sz="900" dirty="0" smtClean="0"/>
              <a:t> </a:t>
            </a:r>
            <a:r>
              <a:rPr lang="en-US" altLang="en-US" sz="900" dirty="0" err="1" smtClean="0"/>
              <a:t>berkesinambungan</a:t>
            </a:r>
            <a:r>
              <a:rPr lang="en-US" altLang="en-US" sz="900" dirty="0" smtClean="0"/>
              <a:t> </a:t>
            </a:r>
            <a:r>
              <a:rPr lang="en-US" altLang="en-US" sz="900" dirty="0" err="1" smtClean="0"/>
              <a:t>dalam</a:t>
            </a:r>
            <a:r>
              <a:rPr lang="en-US" altLang="en-US" sz="900" dirty="0" smtClean="0"/>
              <a:t> </a:t>
            </a:r>
            <a:r>
              <a:rPr lang="en-US" altLang="en-US" sz="900" dirty="0" err="1" smtClean="0"/>
              <a:t>mengolah</a:t>
            </a:r>
            <a:r>
              <a:rPr lang="en-US" altLang="en-US" sz="900" dirty="0" smtClean="0"/>
              <a:t> input, </a:t>
            </a:r>
            <a:r>
              <a:rPr lang="en-US" altLang="en-US" sz="900" dirty="0" err="1" smtClean="0"/>
              <a:t>memberikan</a:t>
            </a:r>
            <a:r>
              <a:rPr lang="en-US" altLang="en-US" sz="900" dirty="0" smtClean="0"/>
              <a:t> </a:t>
            </a:r>
            <a:r>
              <a:rPr lang="en-US" altLang="en-US" sz="900" dirty="0" err="1" smtClean="0"/>
              <a:t>nilai</a:t>
            </a:r>
            <a:r>
              <a:rPr lang="en-US" altLang="en-US" sz="900" dirty="0" smtClean="0"/>
              <a:t> </a:t>
            </a:r>
            <a:r>
              <a:rPr lang="en-US" altLang="en-US" sz="900" dirty="0" err="1" smtClean="0"/>
              <a:t>tambah</a:t>
            </a:r>
            <a:r>
              <a:rPr lang="en-US" altLang="en-US" sz="900" dirty="0" smtClean="0"/>
              <a:t>, </a:t>
            </a:r>
            <a:r>
              <a:rPr lang="en-US" altLang="en-US" sz="900" dirty="0" err="1" smtClean="0"/>
              <a:t>dan</a:t>
            </a:r>
            <a:r>
              <a:rPr lang="en-US" altLang="en-US" sz="900" dirty="0" smtClean="0"/>
              <a:t> </a:t>
            </a:r>
            <a:r>
              <a:rPr lang="en-US" altLang="en-US" sz="900" dirty="0" err="1" smtClean="0"/>
              <a:t>menjadikannya</a:t>
            </a:r>
            <a:r>
              <a:rPr lang="en-US" altLang="en-US" sz="900" dirty="0" smtClean="0"/>
              <a:t> output.</a:t>
            </a:r>
          </a:p>
          <a:p>
            <a:pPr eaLnBrk="1" hangingPunct="1">
              <a:spcBef>
                <a:spcPct val="5000"/>
              </a:spcBef>
            </a:pPr>
            <a:r>
              <a:rPr lang="en-US" altLang="en-US" sz="900" b="1" dirty="0" smtClean="0"/>
              <a:t>Sub Proses</a:t>
            </a:r>
          </a:p>
          <a:p>
            <a:pPr eaLnBrk="1" hangingPunct="1">
              <a:spcBef>
                <a:spcPct val="5000"/>
              </a:spcBef>
            </a:pPr>
            <a:r>
              <a:rPr lang="en-US" altLang="en-US" sz="900" dirty="0" smtClean="0"/>
              <a:t>B</a:t>
            </a:r>
            <a:r>
              <a:rPr lang="id-ID" altLang="en-US" sz="900" dirty="0" smtClean="0"/>
              <a:t>agian dari proses yang memiliki tujuan spesifik dalam mendukung </a:t>
            </a:r>
            <a:r>
              <a:rPr lang="id-ID" altLang="en-US" sz="900" i="1" dirty="0" smtClean="0"/>
              <a:t>major process</a:t>
            </a:r>
            <a:r>
              <a:rPr lang="id-ID" altLang="en-US" sz="900" dirty="0" smtClean="0"/>
              <a:t>. </a:t>
            </a:r>
            <a:endParaRPr lang="en-US" altLang="en-US" sz="900" dirty="0" smtClean="0"/>
          </a:p>
          <a:p>
            <a:pPr eaLnBrk="1" hangingPunct="1">
              <a:spcBef>
                <a:spcPct val="5000"/>
              </a:spcBef>
            </a:pPr>
            <a:r>
              <a:rPr lang="id-ID" altLang="en-US" sz="900" dirty="0" smtClean="0"/>
              <a:t>Sub proses merupakan bagian dari proses, bila </a:t>
            </a:r>
            <a:r>
              <a:rPr lang="id-ID" altLang="en-US" sz="900" i="1" dirty="0" smtClean="0"/>
              <a:t>major process</a:t>
            </a:r>
            <a:r>
              <a:rPr lang="en-US" altLang="en-US" sz="900" i="1" dirty="0" smtClean="0"/>
              <a:t> </a:t>
            </a:r>
            <a:r>
              <a:rPr lang="id-ID" altLang="en-US" sz="900" dirty="0" smtClean="0"/>
              <a:t>terlalu kompleks.</a:t>
            </a:r>
            <a:endParaRPr lang="en-US" altLang="en-US" sz="900" dirty="0" smtClean="0"/>
          </a:p>
          <a:p>
            <a:pPr eaLnBrk="1" hangingPunct="1">
              <a:spcBef>
                <a:spcPct val="5000"/>
              </a:spcBef>
            </a:pPr>
            <a:r>
              <a:rPr lang="en-US" altLang="en-US" sz="900" b="1" dirty="0" smtClean="0"/>
              <a:t>Task (SOP)</a:t>
            </a:r>
          </a:p>
          <a:p>
            <a:pPr eaLnBrk="1" hangingPunct="1">
              <a:spcBef>
                <a:spcPct val="5000"/>
              </a:spcBef>
            </a:pPr>
            <a:r>
              <a:rPr lang="en-US" altLang="en-US" sz="900" dirty="0" smtClean="0"/>
              <a:t>G</a:t>
            </a:r>
            <a:r>
              <a:rPr lang="id-ID" altLang="en-US" sz="900" dirty="0" smtClean="0"/>
              <a:t>abungan aktivitas yang ditujukan untuk tujuan minor dalam sebuah organisasi. </a:t>
            </a:r>
            <a:endParaRPr lang="en-US" altLang="en-US" sz="900" dirty="0" smtClean="0"/>
          </a:p>
          <a:p>
            <a:pPr eaLnBrk="1" hangingPunct="1">
              <a:spcBef>
                <a:spcPct val="5000"/>
              </a:spcBef>
            </a:pPr>
            <a:r>
              <a:rPr lang="id-ID" altLang="en-US" sz="900" dirty="0" smtClean="0"/>
              <a:t>T</a:t>
            </a:r>
            <a:r>
              <a:rPr lang="en-US" altLang="en-US" sz="900" dirty="0" smtClean="0"/>
              <a:t>ask </a:t>
            </a:r>
            <a:r>
              <a:rPr lang="id-ID" altLang="en-US" sz="900" dirty="0" smtClean="0"/>
              <a:t>adalah pekerjaan di dalam </a:t>
            </a:r>
            <a:r>
              <a:rPr lang="id-ID" altLang="en-US" sz="900" i="1" dirty="0" smtClean="0"/>
              <a:t>work process</a:t>
            </a:r>
            <a:r>
              <a:rPr lang="id-ID" altLang="en-US" sz="900" dirty="0" smtClean="0"/>
              <a:t> yang harus dilakukan.</a:t>
            </a:r>
            <a:endParaRPr lang="en-US" altLang="en-US" sz="900" dirty="0" smtClean="0"/>
          </a:p>
          <a:p>
            <a:pPr eaLnBrk="1" hangingPunct="1">
              <a:spcBef>
                <a:spcPct val="5000"/>
              </a:spcBef>
            </a:pPr>
            <a:r>
              <a:rPr lang="en-US" altLang="en-US" sz="900" b="1" dirty="0" smtClean="0"/>
              <a:t>Activity (Cross Function)</a:t>
            </a:r>
          </a:p>
          <a:p>
            <a:pPr eaLnBrk="1" hangingPunct="1">
              <a:spcBef>
                <a:spcPct val="5000"/>
              </a:spcBef>
            </a:pPr>
            <a:r>
              <a:rPr lang="en-US" altLang="en-US" sz="900" dirty="0" smtClean="0"/>
              <a:t>L</a:t>
            </a:r>
            <a:r>
              <a:rPr lang="id-ID" altLang="en-US" sz="900" dirty="0" smtClean="0"/>
              <a:t>angkah-langkah detail dari pekerjaan yang harus dilakukan untuk menyelesaikan suatu tuga</a:t>
            </a:r>
            <a:r>
              <a:rPr lang="en-US" altLang="en-US" sz="900" dirty="0" smtClean="0"/>
              <a:t>s</a:t>
            </a:r>
          </a:p>
          <a:p>
            <a:pPr eaLnBrk="1" hangingPunct="1">
              <a:spcBef>
                <a:spcPct val="5000"/>
              </a:spcBef>
            </a:pPr>
            <a:endParaRPr lang="en-US" sz="900" dirty="0" smtClean="0"/>
          </a:p>
          <a:p>
            <a:pPr eaLnBrk="1" hangingPunct="1">
              <a:spcBef>
                <a:spcPct val="5000"/>
              </a:spcBef>
            </a:pPr>
            <a:r>
              <a:rPr lang="en-US" sz="900" dirty="0" err="1" smtClean="0"/>
              <a:t>dokumen</a:t>
            </a:r>
            <a:r>
              <a:rPr lang="en-US" sz="900" dirty="0" smtClean="0"/>
              <a:t> SOP </a:t>
            </a:r>
            <a:r>
              <a:rPr lang="en-US" sz="900" dirty="0" err="1" smtClean="0"/>
              <a:t>adalah</a:t>
            </a:r>
            <a:r>
              <a:rPr lang="en-US" sz="900" dirty="0" smtClean="0"/>
              <a:t> </a:t>
            </a:r>
            <a:r>
              <a:rPr lang="en-US" sz="900" dirty="0" err="1" smtClean="0"/>
              <a:t>dokumen</a:t>
            </a:r>
            <a:r>
              <a:rPr lang="en-US" sz="900" dirty="0" smtClean="0"/>
              <a:t> yang </a:t>
            </a:r>
            <a:r>
              <a:rPr lang="en-US" sz="900" dirty="0" err="1" smtClean="0"/>
              <a:t>mengatur</a:t>
            </a:r>
            <a:r>
              <a:rPr lang="en-US" sz="900" dirty="0" smtClean="0"/>
              <a:t> </a:t>
            </a:r>
            <a:r>
              <a:rPr lang="en-US" sz="900" dirty="0" err="1" smtClean="0"/>
              <a:t>tata</a:t>
            </a:r>
            <a:r>
              <a:rPr lang="en-US" sz="900" dirty="0" smtClean="0"/>
              <a:t> </a:t>
            </a:r>
            <a:r>
              <a:rPr lang="en-US" sz="900" dirty="0" err="1" smtClean="0"/>
              <a:t>cara</a:t>
            </a:r>
            <a:r>
              <a:rPr lang="en-US" sz="900" dirty="0" smtClean="0"/>
              <a:t> </a:t>
            </a:r>
            <a:r>
              <a:rPr lang="en-US" sz="900" dirty="0" err="1" smtClean="0"/>
              <a:t>bagaimana</a:t>
            </a:r>
            <a:r>
              <a:rPr lang="en-US" sz="900" dirty="0" smtClean="0"/>
              <a:t> </a:t>
            </a:r>
            <a:r>
              <a:rPr lang="en-US" sz="900" dirty="0" err="1" smtClean="0"/>
              <a:t>suatu</a:t>
            </a:r>
            <a:r>
              <a:rPr lang="en-US" sz="900" dirty="0" smtClean="0"/>
              <a:t> proses </a:t>
            </a:r>
            <a:r>
              <a:rPr lang="en-US" sz="900" dirty="0" err="1" smtClean="0"/>
              <a:t>diselesaikan</a:t>
            </a:r>
            <a:r>
              <a:rPr lang="en-US" sz="900" dirty="0" smtClean="0"/>
              <a:t> </a:t>
            </a:r>
            <a:r>
              <a:rPr lang="en-US" sz="900" dirty="0" err="1" smtClean="0"/>
              <a:t>dengan</a:t>
            </a:r>
            <a:r>
              <a:rPr lang="en-US" sz="900" dirty="0" smtClean="0"/>
              <a:t> </a:t>
            </a:r>
            <a:r>
              <a:rPr lang="en-US" sz="900" dirty="0" err="1" smtClean="0"/>
              <a:t>tuntas</a:t>
            </a:r>
            <a:r>
              <a:rPr lang="en-US" sz="900" dirty="0" smtClean="0"/>
              <a:t> </a:t>
            </a:r>
            <a:r>
              <a:rPr lang="en-US" sz="900" dirty="0" err="1" smtClean="0"/>
              <a:t>dalam</a:t>
            </a:r>
            <a:r>
              <a:rPr lang="en-US" sz="900" dirty="0" smtClean="0"/>
              <a:t> </a:t>
            </a:r>
            <a:r>
              <a:rPr lang="en-US" sz="900" dirty="0" err="1" smtClean="0"/>
              <a:t>memberikan</a:t>
            </a:r>
            <a:r>
              <a:rPr lang="en-US" sz="900" dirty="0" smtClean="0"/>
              <a:t> </a:t>
            </a:r>
            <a:r>
              <a:rPr lang="en-US" sz="900" dirty="0" err="1" smtClean="0"/>
              <a:t>nilai</a:t>
            </a:r>
            <a:r>
              <a:rPr lang="en-US" sz="900" dirty="0" smtClean="0"/>
              <a:t> </a:t>
            </a:r>
            <a:r>
              <a:rPr lang="en-US" sz="900" dirty="0" err="1" smtClean="0"/>
              <a:t>tambah</a:t>
            </a:r>
            <a:r>
              <a:rPr lang="en-US" sz="900" dirty="0" smtClean="0"/>
              <a:t> </a:t>
            </a:r>
            <a:r>
              <a:rPr lang="en-US" sz="900" dirty="0" err="1" smtClean="0"/>
              <a:t>terhadap</a:t>
            </a:r>
            <a:r>
              <a:rPr lang="en-US" sz="900" dirty="0" smtClean="0"/>
              <a:t> </a:t>
            </a:r>
            <a:r>
              <a:rPr lang="en-US" sz="900" dirty="0" err="1" smtClean="0"/>
              <a:t>outputnya</a:t>
            </a:r>
            <a:r>
              <a:rPr lang="en-US" sz="900" dirty="0" smtClean="0"/>
              <a:t>. </a:t>
            </a:r>
            <a:r>
              <a:rPr lang="en-US" sz="900" dirty="0" err="1" smtClean="0"/>
              <a:t>Maka</a:t>
            </a:r>
            <a:r>
              <a:rPr lang="en-US" sz="900" dirty="0" smtClean="0"/>
              <a:t> </a:t>
            </a:r>
            <a:r>
              <a:rPr lang="en-US" sz="900" dirty="0" err="1" smtClean="0"/>
              <a:t>suatu</a:t>
            </a:r>
            <a:r>
              <a:rPr lang="en-US" sz="900" dirty="0" smtClean="0"/>
              <a:t> </a:t>
            </a:r>
            <a:r>
              <a:rPr lang="en-US" sz="900" dirty="0" err="1" smtClean="0"/>
              <a:t>dokumen</a:t>
            </a:r>
            <a:r>
              <a:rPr lang="en-US" sz="900" dirty="0" smtClean="0"/>
              <a:t> SOP </a:t>
            </a:r>
            <a:r>
              <a:rPr lang="en-US" sz="900" dirty="0" err="1" smtClean="0"/>
              <a:t>berisikan</a:t>
            </a:r>
            <a:r>
              <a:rPr lang="en-US" sz="900" dirty="0" smtClean="0"/>
              <a:t> </a:t>
            </a:r>
            <a:r>
              <a:rPr lang="en-US" sz="900" dirty="0" err="1" smtClean="0"/>
              <a:t>norma</a:t>
            </a:r>
            <a:r>
              <a:rPr lang="en-US" sz="900" dirty="0" smtClean="0"/>
              <a:t> </a:t>
            </a:r>
            <a:r>
              <a:rPr lang="en-US" sz="900" dirty="0" err="1" smtClean="0"/>
              <a:t>dan</a:t>
            </a:r>
            <a:r>
              <a:rPr lang="en-US" sz="900" dirty="0" smtClean="0"/>
              <a:t> </a:t>
            </a:r>
            <a:r>
              <a:rPr lang="en-US" sz="900" dirty="0" err="1" smtClean="0"/>
              <a:t>kriteria</a:t>
            </a:r>
            <a:r>
              <a:rPr lang="en-US" sz="900" dirty="0" smtClean="0"/>
              <a:t> yang </a:t>
            </a:r>
            <a:r>
              <a:rPr lang="en-US" sz="900" dirty="0" err="1" smtClean="0"/>
              <a:t>menjelaskan</a:t>
            </a:r>
            <a:r>
              <a:rPr lang="en-US" sz="900" dirty="0" smtClean="0"/>
              <a:t> </a:t>
            </a:r>
            <a:r>
              <a:rPr lang="en-US" sz="900" dirty="0" err="1" smtClean="0"/>
              <a:t>bagaimana</a:t>
            </a:r>
            <a:r>
              <a:rPr lang="en-US" sz="900" dirty="0" smtClean="0"/>
              <a:t>, </a:t>
            </a:r>
            <a:r>
              <a:rPr lang="en-US" sz="900" dirty="0" err="1" smtClean="0"/>
              <a:t>siapa</a:t>
            </a:r>
            <a:r>
              <a:rPr lang="en-US" sz="900" dirty="0" smtClean="0"/>
              <a:t>, </a:t>
            </a:r>
            <a:r>
              <a:rPr lang="en-US" sz="900" dirty="0" err="1" smtClean="0"/>
              <a:t>dan</a:t>
            </a:r>
            <a:r>
              <a:rPr lang="en-US" sz="900" dirty="0" smtClean="0"/>
              <a:t> </a:t>
            </a:r>
            <a:r>
              <a:rPr lang="en-US" sz="900" dirty="0" err="1" smtClean="0"/>
              <a:t>hasil</a:t>
            </a:r>
            <a:r>
              <a:rPr lang="en-US" sz="900" dirty="0" smtClean="0"/>
              <a:t> </a:t>
            </a:r>
            <a:r>
              <a:rPr lang="en-US" sz="900" dirty="0" err="1" smtClean="0"/>
              <a:t>apa</a:t>
            </a:r>
            <a:r>
              <a:rPr lang="en-US" sz="900" dirty="0" smtClean="0"/>
              <a:t> yang </a:t>
            </a:r>
            <a:r>
              <a:rPr lang="en-US" sz="900" dirty="0" err="1" smtClean="0"/>
              <a:t>diwujudkan</a:t>
            </a:r>
            <a:r>
              <a:rPr lang="en-US" sz="900" dirty="0" smtClean="0"/>
              <a:t> </a:t>
            </a:r>
            <a:r>
              <a:rPr lang="en-US" sz="900" dirty="0" err="1" smtClean="0"/>
              <a:t>dalam</a:t>
            </a:r>
            <a:r>
              <a:rPr lang="en-US" sz="900" dirty="0" smtClean="0"/>
              <a:t> </a:t>
            </a:r>
            <a:r>
              <a:rPr lang="en-US" sz="900" dirty="0" err="1" smtClean="0"/>
              <a:t>rangkaian</a:t>
            </a:r>
            <a:r>
              <a:rPr lang="en-US" sz="900" dirty="0" smtClean="0"/>
              <a:t> </a:t>
            </a:r>
            <a:r>
              <a:rPr lang="en-US" sz="900" dirty="0" err="1" smtClean="0"/>
              <a:t>aktifitas</a:t>
            </a:r>
            <a:r>
              <a:rPr lang="en-US" sz="900" dirty="0" smtClean="0"/>
              <a:t> </a:t>
            </a:r>
            <a:r>
              <a:rPr lang="en-US" sz="900" dirty="0" err="1" smtClean="0"/>
              <a:t>tersebut</a:t>
            </a:r>
            <a:r>
              <a:rPr lang="en-US" sz="900" dirty="0" smtClean="0"/>
              <a:t> yang </a:t>
            </a:r>
            <a:r>
              <a:rPr lang="en-US" sz="900" dirty="0" err="1" smtClean="0"/>
              <a:t>melibatkan</a:t>
            </a:r>
            <a:r>
              <a:rPr lang="en-US" sz="900" dirty="0" smtClean="0"/>
              <a:t> </a:t>
            </a:r>
            <a:r>
              <a:rPr lang="en-US" sz="900" dirty="0" err="1" smtClean="0"/>
              <a:t>lintas</a:t>
            </a:r>
            <a:r>
              <a:rPr lang="en-US" sz="900" dirty="0" smtClean="0"/>
              <a:t> </a:t>
            </a:r>
            <a:r>
              <a:rPr lang="en-US" sz="900" dirty="0" err="1" smtClean="0"/>
              <a:t>fungsi</a:t>
            </a:r>
            <a:r>
              <a:rPr lang="en-US" sz="900" dirty="0" smtClean="0"/>
              <a:t> </a:t>
            </a:r>
            <a:r>
              <a:rPr lang="en-US" sz="900" dirty="0" err="1" smtClean="0"/>
              <a:t>dalam</a:t>
            </a:r>
            <a:r>
              <a:rPr lang="en-US" sz="900" dirty="0" smtClean="0"/>
              <a:t> </a:t>
            </a:r>
            <a:r>
              <a:rPr lang="en-US" sz="900" dirty="0" err="1" smtClean="0"/>
              <a:t>organisasi</a:t>
            </a:r>
            <a:r>
              <a:rPr lang="en-US" sz="900" smtClean="0"/>
              <a:t>.</a:t>
            </a:r>
            <a:endParaRPr lang="en-US" sz="900" dirty="0"/>
          </a:p>
        </p:txBody>
      </p:sp>
      <p:sp>
        <p:nvSpPr>
          <p:cNvPr id="4" name="Slide Number Placeholder 3"/>
          <p:cNvSpPr>
            <a:spLocks noGrp="1"/>
          </p:cNvSpPr>
          <p:nvPr>
            <p:ph type="sldNum" sz="quarter" idx="10"/>
          </p:nvPr>
        </p:nvSpPr>
        <p:spPr/>
        <p:txBody>
          <a:bodyPr/>
          <a:lstStyle/>
          <a:p>
            <a:pPr>
              <a:defRPr/>
            </a:pPr>
            <a:fld id="{D81A2B57-4E16-47B8-B088-7363AEBC59F5}" type="slidenum">
              <a:rPr lang="en-US" altLang="en-US" smtClean="0"/>
              <a:pPr>
                <a:defRPr/>
              </a:pPr>
              <a:t>4</a:t>
            </a:fld>
            <a:endParaRPr lang="en-US" altLang="en-US"/>
          </a:p>
        </p:txBody>
      </p:sp>
    </p:spTree>
    <p:extLst>
      <p:ext uri="{BB962C8B-B14F-4D97-AF65-F5344CB8AC3E}">
        <p14:creationId xmlns:p14="http://schemas.microsoft.com/office/powerpoint/2010/main" val="161933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4509844"/>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95481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26359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97385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122603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108075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5226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6829971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444593"/>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111931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738949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35" descr="main"/>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2"/>
          <p:cNvSpPr>
            <a:spLocks noChangeArrowheads="1"/>
          </p:cNvSpPr>
          <p:nvPr userDrawn="1"/>
        </p:nvSpPr>
        <p:spPr bwMode="auto">
          <a:xfrm>
            <a:off x="0" y="6477000"/>
            <a:ext cx="9144000" cy="381000"/>
          </a:xfrm>
          <a:prstGeom prst="rect">
            <a:avLst/>
          </a:prstGeom>
          <a:solidFill>
            <a:srgbClr val="9F0F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endParaRPr lang="id-ID" altLang="en-US" smtClean="0"/>
          </a:p>
        </p:txBody>
      </p:sp>
      <p:sp>
        <p:nvSpPr>
          <p:cNvPr id="1028" name="Text Box 36"/>
          <p:cNvSpPr txBox="1">
            <a:spLocks noChangeArrowheads="1"/>
          </p:cNvSpPr>
          <p:nvPr userDrawn="1"/>
        </p:nvSpPr>
        <p:spPr bwMode="auto">
          <a:xfrm>
            <a:off x="0" y="6508750"/>
            <a:ext cx="69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r>
              <a:rPr lang="en-US" altLang="en-US" sz="1600" b="1" smtClean="0">
                <a:solidFill>
                  <a:srgbClr val="FFFFFF"/>
                </a:solidFill>
              </a:rPr>
              <a:t>2.</a:t>
            </a:r>
            <a:fld id="{3F5A6B84-0130-4545-B486-48E7273BFE90}" type="slidenum">
              <a:rPr lang="en-US" altLang="en-US" sz="1600" b="1" smtClean="0">
                <a:solidFill>
                  <a:srgbClr val="FFFFFF"/>
                </a:solidFill>
              </a:rPr>
              <a:pPr>
                <a:spcBef>
                  <a:spcPct val="50000"/>
                </a:spcBef>
                <a:defRPr/>
              </a:pPr>
              <a:t>‹#›</a:t>
            </a:fld>
            <a:endParaRPr lang="en-US" altLang="en-US" sz="1600" b="1" smtClean="0">
              <a:solidFill>
                <a:srgbClr val="FFFFFF"/>
              </a:solidFill>
            </a:endParaRPr>
          </a:p>
        </p:txBody>
      </p:sp>
      <p:sp>
        <p:nvSpPr>
          <p:cNvPr id="1029" name="Text Box 37"/>
          <p:cNvSpPr txBox="1">
            <a:spLocks noChangeArrowheads="1"/>
          </p:cNvSpPr>
          <p:nvPr userDrawn="1"/>
        </p:nvSpPr>
        <p:spPr bwMode="auto">
          <a:xfrm>
            <a:off x="7045325" y="6553200"/>
            <a:ext cx="2355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defRPr/>
            </a:pPr>
            <a:r>
              <a:rPr lang="en-US" sz="1400" b="1" smtClean="0">
                <a:solidFill>
                  <a:srgbClr val="FFFFFF"/>
                </a:solidFill>
              </a:rPr>
              <a:t>©</a:t>
            </a:r>
            <a:r>
              <a:rPr lang="en-US" sz="1400" smtClean="0">
                <a:solidFill>
                  <a:srgbClr val="FFFFFF"/>
                </a:solidFill>
              </a:rPr>
              <a:t> 2007 by Prentice Hall</a:t>
            </a:r>
          </a:p>
        </p:txBody>
      </p:sp>
      <p:sp>
        <p:nvSpPr>
          <p:cNvPr id="1030" name="Text Box 39"/>
          <p:cNvSpPr txBox="1">
            <a:spLocks noChangeArrowheads="1"/>
          </p:cNvSpPr>
          <p:nvPr userDrawn="1"/>
        </p:nvSpPr>
        <p:spPr bwMode="auto">
          <a:xfrm>
            <a:off x="1752600" y="990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defRPr/>
            </a:pPr>
            <a:endParaRPr 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31.m4a"/><Relationship Id="rId3" Type="http://schemas.microsoft.com/office/2007/relationships/media" Target="../media/media29.m4a"/><Relationship Id="rId7" Type="http://schemas.microsoft.com/office/2007/relationships/media" Target="../media/media31.m4a"/><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11" Type="http://schemas.openxmlformats.org/officeDocument/2006/relationships/image" Target="../media/image3.png"/><Relationship Id="rId5" Type="http://schemas.microsoft.com/office/2007/relationships/media" Target="../media/media30.m4a"/><Relationship Id="rId10" Type="http://schemas.openxmlformats.org/officeDocument/2006/relationships/image" Target="../media/image8.png"/><Relationship Id="rId4" Type="http://schemas.openxmlformats.org/officeDocument/2006/relationships/audio" Target="../media/media29.m4a"/><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3.m4a"/><Relationship Id="rId7"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audio" Target="../media/media34.m4a"/><Relationship Id="rId5" Type="http://schemas.microsoft.com/office/2007/relationships/media" Target="../media/media34.m4a"/><Relationship Id="rId4" Type="http://schemas.openxmlformats.org/officeDocument/2006/relationships/audio" Target="../media/media33.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media" Target="../media/media39.m4a"/><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9.m4a"/></Relationships>
</file>

<file path=ppt/slides/_rels/slide16.xml.rels><?xml version="1.0" encoding="UTF-8" standalone="yes"?>
<Relationships xmlns="http://schemas.openxmlformats.org/package/2006/relationships"><Relationship Id="rId3" Type="http://schemas.microsoft.com/office/2007/relationships/media" Target="../media/media41.m4a"/><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audio" Target="../media/media41.m4a"/></Relationships>
</file>

<file path=ppt/slides/_rels/slide17.xml.rels><?xml version="1.0" encoding="UTF-8" standalone="yes"?>
<Relationships xmlns="http://schemas.openxmlformats.org/package/2006/relationships"><Relationship Id="rId8" Type="http://schemas.openxmlformats.org/officeDocument/2006/relationships/audio" Target="../media/media45.m4a"/><Relationship Id="rId3" Type="http://schemas.microsoft.com/office/2007/relationships/media" Target="../media/media43.m4a"/><Relationship Id="rId7" Type="http://schemas.microsoft.com/office/2007/relationships/media" Target="../media/media45.m4a"/><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audio" Target="../media/media44.m4a"/><Relationship Id="rId5" Type="http://schemas.microsoft.com/office/2007/relationships/media" Target="../media/media44.m4a"/><Relationship Id="rId10" Type="http://schemas.openxmlformats.org/officeDocument/2006/relationships/image" Target="../media/image3.png"/><Relationship Id="rId4" Type="http://schemas.openxmlformats.org/officeDocument/2006/relationships/audio" Target="../media/media43.m4a"/><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47.m4a"/><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1.jpeg"/><Relationship Id="rId5" Type="http://schemas.openxmlformats.org/officeDocument/2006/relationships/slideLayout" Target="../slideLayouts/slideLayout7.xml"/><Relationship Id="rId4" Type="http://schemas.openxmlformats.org/officeDocument/2006/relationships/audio" Target="../media/media47.m4a"/></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9.m4a"/><Relationship Id="rId7"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audio" Target="../media/media50.m4a"/><Relationship Id="rId5" Type="http://schemas.microsoft.com/office/2007/relationships/media" Target="../media/media50.m4a"/><Relationship Id="rId4" Type="http://schemas.openxmlformats.org/officeDocument/2006/relationships/audio" Target="../media/media49.m4a"/></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microsoft.com/office/2007/relationships/media" Target="../media/media52.m4a"/><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52.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audio" Target="../media/media57.m4a"/><Relationship Id="rId3" Type="http://schemas.microsoft.com/office/2007/relationships/media" Target="../media/media55.m4a"/><Relationship Id="rId7" Type="http://schemas.microsoft.com/office/2007/relationships/media" Target="../media/media57.m4a"/><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audio" Target="../media/media56.m4a"/><Relationship Id="rId11" Type="http://schemas.openxmlformats.org/officeDocument/2006/relationships/image" Target="../media/image6.png"/><Relationship Id="rId5" Type="http://schemas.microsoft.com/office/2007/relationships/media" Target="../media/media56.m4a"/><Relationship Id="rId10" Type="http://schemas.openxmlformats.org/officeDocument/2006/relationships/image" Target="../media/image3.png"/><Relationship Id="rId4" Type="http://schemas.openxmlformats.org/officeDocument/2006/relationships/audio" Target="../media/media55.m4a"/><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61.m4a"/><Relationship Id="rId3" Type="http://schemas.microsoft.com/office/2007/relationships/media" Target="../media/media59.m4a"/><Relationship Id="rId7" Type="http://schemas.microsoft.com/office/2007/relationships/media" Target="../media/media61.m4a"/><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audio" Target="../media/media60.m4a"/><Relationship Id="rId5" Type="http://schemas.microsoft.com/office/2007/relationships/media" Target="../media/media60.m4a"/><Relationship Id="rId10" Type="http://schemas.openxmlformats.org/officeDocument/2006/relationships/image" Target="../media/image3.png"/><Relationship Id="rId4" Type="http://schemas.openxmlformats.org/officeDocument/2006/relationships/audio" Target="../media/media59.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65.m4a"/><Relationship Id="rId3" Type="http://schemas.microsoft.com/office/2007/relationships/media" Target="../media/media63.m4a"/><Relationship Id="rId7" Type="http://schemas.microsoft.com/office/2007/relationships/media" Target="../media/media65.m4a"/><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audio" Target="../media/media64.m4a"/><Relationship Id="rId5" Type="http://schemas.microsoft.com/office/2007/relationships/media" Target="../media/media64.m4a"/><Relationship Id="rId10" Type="http://schemas.openxmlformats.org/officeDocument/2006/relationships/image" Target="../media/image3.png"/><Relationship Id="rId4" Type="http://schemas.openxmlformats.org/officeDocument/2006/relationships/audio" Target="../media/media63.m4a"/><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67.m4a"/><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67.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5" Type="http://schemas.microsoft.com/office/2007/relationships/media" Target="../media/media9.m4a"/><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image" Target="../media/image3.png"/><Relationship Id="rId3" Type="http://schemas.microsoft.com/office/2007/relationships/media" Target="../media/media11.m4a"/><Relationship Id="rId7" Type="http://schemas.microsoft.com/office/2007/relationships/media" Target="../media/media13.m4a"/><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slideLayout" Target="../slideLayouts/slideLayout7.xml"/><Relationship Id="rId5" Type="http://schemas.microsoft.com/office/2007/relationships/media" Target="../media/media12.m4a"/><Relationship Id="rId10" Type="http://schemas.openxmlformats.org/officeDocument/2006/relationships/audio" Target="../media/media14.m4a"/><Relationship Id="rId4" Type="http://schemas.openxmlformats.org/officeDocument/2006/relationships/audio" Target="../media/media11.m4a"/><Relationship Id="rId9" Type="http://schemas.microsoft.com/office/2007/relationships/media" Target="../media/media14.m4a"/></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6.m4a"/><Relationship Id="rId7"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5" Type="http://schemas.microsoft.com/office/2007/relationships/media" Target="../media/media17.m4a"/><Relationship Id="rId4" Type="http://schemas.openxmlformats.org/officeDocument/2006/relationships/audio" Target="../media/media16.m4a"/></Relationships>
</file>

<file path=ppt/slides/_rels/slide8.xml.rels><?xml version="1.0" encoding="UTF-8" standalone="yes"?>
<Relationships xmlns="http://schemas.openxmlformats.org/package/2006/relationships"><Relationship Id="rId8" Type="http://schemas.openxmlformats.org/officeDocument/2006/relationships/audio" Target="../media/media21.m4a"/><Relationship Id="rId13" Type="http://schemas.openxmlformats.org/officeDocument/2006/relationships/slideLayout" Target="../slideLayouts/slideLayout7.xml"/><Relationship Id="rId3" Type="http://schemas.microsoft.com/office/2007/relationships/media" Target="../media/media19.m4a"/><Relationship Id="rId7" Type="http://schemas.microsoft.com/office/2007/relationships/media" Target="../media/media21.m4a"/><Relationship Id="rId12" Type="http://schemas.openxmlformats.org/officeDocument/2006/relationships/audio" Target="../media/media23.m4a"/><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media20.m4a"/><Relationship Id="rId11" Type="http://schemas.microsoft.com/office/2007/relationships/media" Target="../media/media23.m4a"/><Relationship Id="rId5" Type="http://schemas.microsoft.com/office/2007/relationships/media" Target="../media/media20.m4a"/><Relationship Id="rId15" Type="http://schemas.openxmlformats.org/officeDocument/2006/relationships/image" Target="../media/image3.png"/><Relationship Id="rId10" Type="http://schemas.openxmlformats.org/officeDocument/2006/relationships/audio" Target="../media/media22.m4a"/><Relationship Id="rId4" Type="http://schemas.openxmlformats.org/officeDocument/2006/relationships/audio" Target="../media/media19.m4a"/><Relationship Id="rId9" Type="http://schemas.microsoft.com/office/2007/relationships/media" Target="../media/media22.m4a"/><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audio" Target="../media/media27.m4a"/><Relationship Id="rId3" Type="http://schemas.microsoft.com/office/2007/relationships/media" Target="../media/media25.m4a"/><Relationship Id="rId7" Type="http://schemas.microsoft.com/office/2007/relationships/media" Target="../media/media27.m4a"/><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5" Type="http://schemas.microsoft.com/office/2007/relationships/media" Target="../media/media26.m4a"/><Relationship Id="rId10" Type="http://schemas.openxmlformats.org/officeDocument/2006/relationships/image" Target="../media/image3.png"/><Relationship Id="rId4" Type="http://schemas.openxmlformats.org/officeDocument/2006/relationships/audio" Target="../media/media25.m4a"/><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91000" y="127000"/>
            <a:ext cx="600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a:spcBef>
                <a:spcPct val="50000"/>
              </a:spcBef>
              <a:defRPr/>
            </a:pPr>
            <a:r>
              <a:rPr lang="en-US" sz="4400" b="1" dirty="0">
                <a:effectLst>
                  <a:outerShdw blurRad="38100" dist="38100" dir="2700000" algn="tl">
                    <a:srgbClr val="C0C0C0"/>
                  </a:outerShdw>
                </a:effectLst>
                <a:latin typeface="Arial" charset="0"/>
              </a:rPr>
              <a:t>2</a:t>
            </a:r>
            <a:endParaRPr lang="en-US" sz="4400" dirty="0">
              <a:effectLst>
                <a:outerShdw blurRad="38100" dist="38100" dir="2700000" algn="tl">
                  <a:srgbClr val="C0C0C0"/>
                </a:outerShdw>
              </a:effectLst>
              <a:latin typeface="Arial" charset="0"/>
            </a:endParaRPr>
          </a:p>
        </p:txBody>
      </p:sp>
      <p:sp>
        <p:nvSpPr>
          <p:cNvPr id="2051" name="Text Box 3"/>
          <p:cNvSpPr txBox="1">
            <a:spLocks noChangeArrowheads="1"/>
          </p:cNvSpPr>
          <p:nvPr/>
        </p:nvSpPr>
        <p:spPr bwMode="auto">
          <a:xfrm>
            <a:off x="2078038" y="1651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4000" b="1" dirty="0">
                <a:effectLst>
                  <a:outerShdw blurRad="38100" dist="38100" dir="2700000" algn="tl">
                    <a:srgbClr val="C0C0C0"/>
                  </a:outerShdw>
                </a:effectLst>
                <a:latin typeface="Arial" charset="0"/>
              </a:rPr>
              <a:t>Chapter</a:t>
            </a:r>
            <a:r>
              <a:rPr lang="en-US" sz="1600" b="1" dirty="0">
                <a:solidFill>
                  <a:srgbClr val="9F0F10"/>
                </a:solidFill>
                <a:effectLst>
                  <a:outerShdw blurRad="38100" dist="38100" dir="2700000" algn="tl">
                    <a:srgbClr val="C0C0C0"/>
                  </a:outerShdw>
                </a:effectLst>
                <a:latin typeface="Arial" charset="0"/>
              </a:rPr>
              <a:t> </a:t>
            </a:r>
          </a:p>
        </p:txBody>
      </p:sp>
      <p:sp>
        <p:nvSpPr>
          <p:cNvPr id="2052" name="Text Box 4"/>
          <p:cNvSpPr txBox="1">
            <a:spLocks noChangeArrowheads="1"/>
          </p:cNvSpPr>
          <p:nvPr/>
        </p:nvSpPr>
        <p:spPr bwMode="auto">
          <a:xfrm>
            <a:off x="1676400" y="2486025"/>
            <a:ext cx="5791200" cy="2124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400" b="1" dirty="0" err="1">
                <a:effectLst>
                  <a:outerShdw blurRad="38100" dist="38100" dir="2700000" algn="tl">
                    <a:srgbClr val="C0C0C0"/>
                  </a:outerShdw>
                </a:effectLst>
                <a:latin typeface="Arial" charset="0"/>
                <a:cs typeface="Times New Roman" charset="0"/>
              </a:rPr>
              <a:t>Bisnis</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Elektronik</a:t>
            </a:r>
            <a:r>
              <a:rPr lang="en-US" sz="4400" b="1" dirty="0">
                <a:effectLst>
                  <a:outerShdw blurRad="38100" dist="38100" dir="2700000" algn="tl">
                    <a:srgbClr val="C0C0C0"/>
                  </a:outerShdw>
                </a:effectLst>
                <a:latin typeface="Arial" charset="0"/>
                <a:cs typeface="Times New Roman" charset="0"/>
              </a:rPr>
              <a:t> (E-Business) </a:t>
            </a:r>
            <a:r>
              <a:rPr lang="en-US" sz="4400" b="1" dirty="0" err="1">
                <a:effectLst>
                  <a:outerShdw blurRad="38100" dist="38100" dir="2700000" algn="tl">
                    <a:srgbClr val="C0C0C0"/>
                  </a:outerShdw>
                </a:effectLst>
                <a:latin typeface="Arial" charset="0"/>
                <a:cs typeface="Times New Roman" charset="0"/>
              </a:rPr>
              <a:t>dan</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Kerjasama</a:t>
            </a:r>
            <a:r>
              <a:rPr lang="en-US" sz="4400" b="1" dirty="0">
                <a:effectLst>
                  <a:outerShdw blurRad="38100" dist="38100" dir="2700000" algn="tl">
                    <a:srgbClr val="C0C0C0"/>
                  </a:outerShdw>
                </a:effectLst>
                <a:latin typeface="Arial" charset="0"/>
                <a:cs typeface="Times New Roman" charset="0"/>
              </a:rPr>
              <a:t> Global</a:t>
            </a:r>
            <a:endParaRPr lang="en-US" sz="4400" b="1" dirty="0">
              <a:effectLst>
                <a:outerShdw blurRad="38100" dist="38100" dir="2700000" algn="tl">
                  <a:srgbClr val="C0C0C0"/>
                </a:outerShdw>
              </a:effectLst>
              <a:latin typeface="Arial" charset="0"/>
            </a:endParaRPr>
          </a:p>
        </p:txBody>
      </p:sp>
      <p:grpSp>
        <p:nvGrpSpPr>
          <p:cNvPr id="3077" name="Group 12"/>
          <p:cNvGrpSpPr>
            <a:grpSpLocks/>
          </p:cNvGrpSpPr>
          <p:nvPr/>
        </p:nvGrpSpPr>
        <p:grpSpPr bwMode="auto">
          <a:xfrm>
            <a:off x="1676400" y="1905000"/>
            <a:ext cx="5867400" cy="0"/>
            <a:chOff x="768" y="3408"/>
            <a:chExt cx="3696" cy="0"/>
          </a:xfrm>
        </p:grpSpPr>
        <p:sp>
          <p:nvSpPr>
            <p:cNvPr id="3078" name="Line 8"/>
            <p:cNvSpPr>
              <a:spLocks noChangeShapeType="1"/>
            </p:cNvSpPr>
            <p:nvPr/>
          </p:nvSpPr>
          <p:spPr bwMode="auto">
            <a:xfrm>
              <a:off x="768" y="3408"/>
              <a:ext cx="816" cy="0"/>
            </a:xfrm>
            <a:prstGeom prst="line">
              <a:avLst/>
            </a:prstGeom>
            <a:noFill/>
            <a:ln w="127000">
              <a:solidFill>
                <a:srgbClr val="9F0F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Line 9"/>
            <p:cNvSpPr>
              <a:spLocks noChangeShapeType="1"/>
            </p:cNvSpPr>
            <p:nvPr/>
          </p:nvSpPr>
          <p:spPr bwMode="auto">
            <a:xfrm>
              <a:off x="1728" y="3408"/>
              <a:ext cx="816" cy="0"/>
            </a:xfrm>
            <a:prstGeom prst="line">
              <a:avLst/>
            </a:prstGeom>
            <a:noFill/>
            <a:ln w="1270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 name="Line 10"/>
            <p:cNvSpPr>
              <a:spLocks noChangeShapeType="1"/>
            </p:cNvSpPr>
            <p:nvPr/>
          </p:nvSpPr>
          <p:spPr bwMode="auto">
            <a:xfrm>
              <a:off x="2688" y="3408"/>
              <a:ext cx="816" cy="0"/>
            </a:xfrm>
            <a:prstGeom prst="line">
              <a:avLst/>
            </a:prstGeom>
            <a:noFill/>
            <a:ln w="1270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Line 11"/>
            <p:cNvSpPr>
              <a:spLocks noChangeShapeType="1"/>
            </p:cNvSpPr>
            <p:nvPr/>
          </p:nvSpPr>
          <p:spPr bwMode="auto">
            <a:xfrm>
              <a:off x="3648" y="3408"/>
              <a:ext cx="816" cy="0"/>
            </a:xfrm>
            <a:prstGeom prst="line">
              <a:avLst/>
            </a:prstGeom>
            <a:noFill/>
            <a:ln w="1270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943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id-ID" b="1" dirty="0">
                <a:solidFill>
                  <a:srgbClr val="9F0F10"/>
                </a:solidFill>
                <a:effectLst>
                  <a:outerShdw blurRad="38100" dist="38100" dir="2700000" algn="tl">
                    <a:srgbClr val="C0C0C0"/>
                  </a:outerShdw>
                </a:effectLst>
                <a:latin typeface="Arial" charset="0"/>
                <a:cs typeface="Times New Roman" charset="0"/>
              </a:rPr>
              <a:t>TPS Penggajian</a:t>
            </a:r>
            <a:endParaRPr lang="en-US" b="1" dirty="0">
              <a:solidFill>
                <a:srgbClr val="9F0F10"/>
              </a:solidFill>
              <a:effectLst>
                <a:outerShdw blurRad="38100" dist="38100" dir="2700000" algn="tl">
                  <a:srgbClr val="C0C0C0"/>
                </a:outerShdw>
              </a:effectLst>
              <a:latin typeface="Arial" charset="0"/>
              <a:cs typeface="Times New Roman" charset="0"/>
            </a:endParaRPr>
          </a:p>
        </p:txBody>
      </p:sp>
      <p:sp>
        <p:nvSpPr>
          <p:cNvPr id="22531" name="Text Box 4"/>
          <p:cNvSpPr txBox="1">
            <a:spLocks noChangeArrowheads="1"/>
          </p:cNvSpPr>
          <p:nvPr/>
        </p:nvSpPr>
        <p:spPr bwMode="auto">
          <a:xfrm>
            <a:off x="1905000" y="5638800"/>
            <a:ext cx="5257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TPS untuk pembayaran gaji, menyimpan data transaksi pembayaran karyawan (seperti kartu absensi). Hasil yang dikeluarkan sistem berupa laporan secara online maupun fisik kepada manajemen dan slip gaji kepada karyawan</a:t>
            </a:r>
            <a:endParaRPr lang="en-US" altLang="en-US" sz="900"/>
          </a:p>
        </p:txBody>
      </p:sp>
      <p:sp>
        <p:nvSpPr>
          <p:cNvPr id="22532"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00358" name="Rectangle 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2534" name="Picture 9" descr="Hasil gambar untuk TPS penggaji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20764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2000" y="58420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62000" y="5214471"/>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62000" y="4604871"/>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62000" y="3819525"/>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03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851"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137"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Cont</a:t>
            </a:r>
            <a:r>
              <a:rPr lang="en-US" sz="2400" b="1" dirty="0" smtClean="0">
                <a:latin typeface="Arial" charset="0"/>
              </a:rPr>
              <a:t>…</a:t>
            </a:r>
          </a:p>
          <a:p>
            <a:pPr eaLnBrk="1" hangingPunct="1">
              <a:lnSpc>
                <a:spcPct val="90000"/>
              </a:lnSpc>
              <a:spcBef>
                <a:spcPct val="50000"/>
              </a:spcBef>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untuk</a:t>
            </a:r>
            <a:r>
              <a:rPr lang="en-US" sz="2000" b="1" dirty="0" smtClean="0">
                <a:latin typeface="Arial" charset="0"/>
              </a:rPr>
              <a:t> </a:t>
            </a:r>
            <a:r>
              <a:rPr lang="en-US" sz="2000" b="1" dirty="0" err="1" smtClean="0">
                <a:latin typeface="Arial" charset="0"/>
              </a:rPr>
              <a:t>intelijen</a:t>
            </a:r>
            <a:r>
              <a:rPr lang="en-US" sz="2000" b="1" dirty="0" smtClean="0">
                <a:latin typeface="Arial" charset="0"/>
              </a:rPr>
              <a:t> </a:t>
            </a:r>
            <a:r>
              <a:rPr lang="en-US" sz="2000" b="1" dirty="0" err="1" smtClean="0">
                <a:latin typeface="Arial" charset="0"/>
              </a:rPr>
              <a:t>bisnis</a:t>
            </a:r>
            <a:endParaRPr lang="en-US" sz="2000" b="1" dirty="0" smtClean="0">
              <a:latin typeface="Arial" charset="0"/>
            </a:endParaRPr>
          </a:p>
          <a:p>
            <a:pPr lvl="1" eaLnBrk="1" hangingPunct="1">
              <a:lnSpc>
                <a:spcPct val="90000"/>
              </a:lnSpc>
              <a:spcBef>
                <a:spcPct val="50000"/>
              </a:spcBef>
              <a:defRPr/>
            </a:pPr>
            <a:r>
              <a:rPr lang="en-US" sz="1600" b="1" dirty="0" err="1" smtClean="0">
                <a:latin typeface="Arial" charset="0"/>
              </a:rPr>
              <a:t>Intelijen</a:t>
            </a:r>
            <a:r>
              <a:rPr lang="en-US" sz="1600" b="1" dirty="0" smtClean="0">
                <a:latin typeface="Arial" charset="0"/>
              </a:rPr>
              <a:t> </a:t>
            </a:r>
            <a:r>
              <a:rPr lang="en-US" sz="1600" b="1" dirty="0" err="1" smtClean="0">
                <a:latin typeface="Arial" charset="0"/>
              </a:rPr>
              <a:t>bisnis</a:t>
            </a:r>
            <a:r>
              <a:rPr lang="en-US" sz="1600" b="1" dirty="0" smtClean="0">
                <a:latin typeface="Arial" charset="0"/>
              </a:rPr>
              <a:t> </a:t>
            </a:r>
            <a:r>
              <a:rPr lang="en-US" sz="1600" b="1" dirty="0" err="1" smtClean="0">
                <a:latin typeface="Arial" charset="0"/>
              </a:rPr>
              <a:t>adalah</a:t>
            </a:r>
            <a:r>
              <a:rPr lang="en-US" sz="1600" b="1" dirty="0" smtClean="0">
                <a:latin typeface="Arial" charset="0"/>
              </a:rPr>
              <a:t> data </a:t>
            </a:r>
            <a:r>
              <a:rPr lang="en-US" sz="1600" b="1" dirty="0" err="1" smtClean="0">
                <a:latin typeface="Arial" charset="0"/>
              </a:rPr>
              <a:t>dan</a:t>
            </a:r>
            <a:r>
              <a:rPr lang="en-US" sz="1600" b="1" dirty="0" smtClean="0">
                <a:latin typeface="Arial" charset="0"/>
              </a:rPr>
              <a:t> </a:t>
            </a:r>
            <a:r>
              <a:rPr lang="en-US" sz="1600" b="1" dirty="0" err="1" smtClean="0">
                <a:latin typeface="Arial" charset="0"/>
              </a:rPr>
              <a:t>perangkat</a:t>
            </a:r>
            <a:r>
              <a:rPr lang="en-US" sz="1600" b="1" dirty="0" smtClean="0">
                <a:latin typeface="Arial" charset="0"/>
              </a:rPr>
              <a:t> </a:t>
            </a:r>
            <a:r>
              <a:rPr lang="en-US" sz="1600" b="1" dirty="0" err="1" smtClean="0">
                <a:latin typeface="Arial" charset="0"/>
              </a:rPr>
              <a:t>lunak</a:t>
            </a:r>
            <a:r>
              <a:rPr lang="en-US" sz="1600" b="1" dirty="0" smtClean="0">
                <a:latin typeface="Arial" charset="0"/>
              </a:rPr>
              <a:t> </a:t>
            </a:r>
            <a:r>
              <a:rPr lang="en-US" sz="1600" b="1" dirty="0" err="1" smtClean="0">
                <a:latin typeface="Arial" charset="0"/>
              </a:rPr>
              <a:t>untuk</a:t>
            </a:r>
            <a:r>
              <a:rPr lang="en-US" sz="1600" b="1" dirty="0" smtClean="0">
                <a:latin typeface="Arial" charset="0"/>
              </a:rPr>
              <a:t> </a:t>
            </a:r>
            <a:r>
              <a:rPr lang="en-US" sz="1600" b="1" dirty="0" err="1" smtClean="0">
                <a:latin typeface="Arial" charset="0"/>
              </a:rPr>
              <a:t>mengorganisasikan</a:t>
            </a:r>
            <a:r>
              <a:rPr lang="en-US" sz="1600" b="1" dirty="0" smtClean="0">
                <a:latin typeface="Arial" charset="0"/>
              </a:rPr>
              <a:t>, </a:t>
            </a:r>
            <a:r>
              <a:rPr lang="en-US" sz="1600" b="1" dirty="0" err="1" smtClean="0">
                <a:latin typeface="Arial" charset="0"/>
              </a:rPr>
              <a:t>menganalisis</a:t>
            </a:r>
            <a:r>
              <a:rPr lang="en-US" sz="1600" b="1" dirty="0" smtClean="0">
                <a:latin typeface="Arial" charset="0"/>
              </a:rPr>
              <a:t> </a:t>
            </a:r>
            <a:r>
              <a:rPr lang="en-US" sz="1600" b="1" dirty="0" err="1" smtClean="0">
                <a:latin typeface="Arial" charset="0"/>
              </a:rPr>
              <a:t>dan</a:t>
            </a:r>
            <a:r>
              <a:rPr lang="en-US" sz="1600" b="1" dirty="0" smtClean="0">
                <a:latin typeface="Arial" charset="0"/>
              </a:rPr>
              <a:t> </a:t>
            </a:r>
            <a:r>
              <a:rPr lang="en-US" sz="1600" b="1" dirty="0" err="1" smtClean="0">
                <a:latin typeface="Arial" charset="0"/>
              </a:rPr>
              <a:t>menyediakan</a:t>
            </a:r>
            <a:r>
              <a:rPr lang="en-US" sz="1600" b="1" dirty="0" smtClean="0">
                <a:latin typeface="Arial" charset="0"/>
              </a:rPr>
              <a:t> </a:t>
            </a:r>
            <a:r>
              <a:rPr lang="en-US" sz="1600" b="1" dirty="0" err="1" smtClean="0">
                <a:latin typeface="Arial" charset="0"/>
              </a:rPr>
              <a:t>akses</a:t>
            </a:r>
            <a:r>
              <a:rPr lang="en-US" sz="1600" b="1" dirty="0" smtClean="0">
                <a:latin typeface="Arial" charset="0"/>
              </a:rPr>
              <a:t> </a:t>
            </a:r>
            <a:r>
              <a:rPr lang="en-US" sz="1600" b="1" dirty="0" err="1" smtClean="0">
                <a:latin typeface="Arial" charset="0"/>
              </a:rPr>
              <a:t>kepada</a:t>
            </a:r>
            <a:r>
              <a:rPr lang="en-US" sz="1600" b="1" dirty="0" smtClean="0">
                <a:latin typeface="Arial" charset="0"/>
              </a:rPr>
              <a:t> data </a:t>
            </a:r>
            <a:r>
              <a:rPr lang="en-US" sz="1600" b="1" dirty="0" err="1" smtClean="0">
                <a:latin typeface="Arial" charset="0"/>
              </a:rPr>
              <a:t>untuk</a:t>
            </a:r>
            <a:r>
              <a:rPr lang="en-US" sz="1600" b="1" dirty="0" smtClean="0">
                <a:latin typeface="Arial" charset="0"/>
              </a:rPr>
              <a:t> </a:t>
            </a:r>
            <a:r>
              <a:rPr lang="en-US" sz="1600" b="1" dirty="0" err="1" smtClean="0">
                <a:latin typeface="Arial" charset="0"/>
              </a:rPr>
              <a:t>membantu</a:t>
            </a:r>
            <a:r>
              <a:rPr lang="en-US" sz="1600" b="1" dirty="0" smtClean="0">
                <a:latin typeface="Arial" charset="0"/>
              </a:rPr>
              <a:t> </a:t>
            </a:r>
            <a:r>
              <a:rPr lang="en-US" sz="1600" b="1" dirty="0" err="1" smtClean="0">
                <a:latin typeface="Arial" charset="0"/>
              </a:rPr>
              <a:t>manajer</a:t>
            </a:r>
            <a:r>
              <a:rPr lang="en-US" sz="1600" b="1" dirty="0" smtClean="0">
                <a:latin typeface="Arial" charset="0"/>
              </a:rPr>
              <a:t> </a:t>
            </a:r>
            <a:r>
              <a:rPr lang="en-US" sz="1600" b="1" dirty="0" err="1" smtClean="0">
                <a:latin typeface="Arial" charset="0"/>
              </a:rPr>
              <a:t>dan</a:t>
            </a:r>
            <a:r>
              <a:rPr lang="en-US" sz="1600" b="1" dirty="0" smtClean="0">
                <a:latin typeface="Arial" charset="0"/>
              </a:rPr>
              <a:t> </a:t>
            </a:r>
            <a:r>
              <a:rPr lang="en-US" sz="1600" b="1" dirty="0" err="1" smtClean="0">
                <a:latin typeface="Arial" charset="0"/>
              </a:rPr>
              <a:t>pengguna</a:t>
            </a:r>
            <a:r>
              <a:rPr lang="en-US" sz="1600" b="1" dirty="0" smtClean="0">
                <a:latin typeface="Arial" charset="0"/>
              </a:rPr>
              <a:t> lain </a:t>
            </a:r>
            <a:r>
              <a:rPr lang="en-US" sz="1600" b="1" dirty="0" err="1" smtClean="0">
                <a:latin typeface="Arial" charset="0"/>
              </a:rPr>
              <a:t>dalam</a:t>
            </a:r>
            <a:r>
              <a:rPr lang="en-US" sz="1600" b="1" dirty="0" smtClean="0">
                <a:latin typeface="Arial" charset="0"/>
              </a:rPr>
              <a:t> </a:t>
            </a:r>
            <a:r>
              <a:rPr lang="en-US" sz="1600" b="1" dirty="0" err="1" smtClean="0">
                <a:latin typeface="Arial" charset="0"/>
              </a:rPr>
              <a:t>suatu</a:t>
            </a:r>
            <a:r>
              <a:rPr lang="en-US" sz="1600" b="1" dirty="0" smtClean="0">
                <a:latin typeface="Arial" charset="0"/>
              </a:rPr>
              <a:t> </a:t>
            </a:r>
            <a:r>
              <a:rPr lang="en-US" sz="1600" b="1" dirty="0" err="1" smtClean="0">
                <a:latin typeface="Arial" charset="0"/>
              </a:rPr>
              <a:t>perusahaan</a:t>
            </a:r>
            <a:r>
              <a:rPr lang="en-US" sz="1600" b="1" dirty="0" smtClean="0">
                <a:latin typeface="Arial" charset="0"/>
              </a:rPr>
              <a:t> </a:t>
            </a:r>
            <a:r>
              <a:rPr lang="en-US" sz="1600" b="1" dirty="0" err="1" smtClean="0">
                <a:latin typeface="Arial" charset="0"/>
              </a:rPr>
              <a:t>dalam</a:t>
            </a:r>
            <a:r>
              <a:rPr lang="en-US" sz="1600" b="1" dirty="0" smtClean="0">
                <a:latin typeface="Arial" charset="0"/>
              </a:rPr>
              <a:t> </a:t>
            </a:r>
            <a:r>
              <a:rPr lang="en-US" sz="1600" b="1" dirty="0" err="1" smtClean="0">
                <a:latin typeface="Arial" charset="0"/>
              </a:rPr>
              <a:t>membuat</a:t>
            </a:r>
            <a:r>
              <a:rPr lang="en-US" sz="1600" b="1" dirty="0" smtClean="0">
                <a:latin typeface="Arial" charset="0"/>
              </a:rPr>
              <a:t> </a:t>
            </a:r>
            <a:r>
              <a:rPr lang="en-US" sz="1600" b="1" dirty="0" err="1" smtClean="0">
                <a:latin typeface="Arial" charset="0"/>
              </a:rPr>
              <a:t>keputusan</a:t>
            </a:r>
            <a:r>
              <a:rPr lang="en-US" sz="1600" b="1" dirty="0" smtClean="0">
                <a:latin typeface="Arial" charset="0"/>
              </a:rPr>
              <a:t> yang </a:t>
            </a:r>
            <a:r>
              <a:rPr lang="en-US" sz="1600" b="1" dirty="0" err="1" smtClean="0">
                <a:latin typeface="Arial" charset="0"/>
              </a:rPr>
              <a:t>lebih</a:t>
            </a:r>
            <a:r>
              <a:rPr lang="en-US" sz="1600" b="1" dirty="0" smtClean="0">
                <a:latin typeface="Arial" charset="0"/>
              </a:rPr>
              <a:t> </a:t>
            </a:r>
            <a:r>
              <a:rPr lang="en-US" sz="1600" b="1" dirty="0" err="1" smtClean="0">
                <a:latin typeface="Arial" charset="0"/>
              </a:rPr>
              <a:t>berdasarkan</a:t>
            </a:r>
            <a:r>
              <a:rPr lang="en-US" sz="1600" b="1" dirty="0" smtClean="0">
                <a:latin typeface="Arial" charset="0"/>
              </a:rPr>
              <a:t> </a:t>
            </a:r>
            <a:r>
              <a:rPr lang="en-US" sz="1600" b="1" dirty="0" err="1" smtClean="0">
                <a:latin typeface="Arial" charset="0"/>
              </a:rPr>
              <a:t>informasi</a:t>
            </a:r>
            <a:endParaRPr lang="en-US" sz="1600" b="1" dirty="0" smtClean="0">
              <a:latin typeface="Arial" charset="0"/>
            </a:endParaRPr>
          </a:p>
          <a:p>
            <a:pPr lvl="1" eaLnBrk="1" hangingPunct="1">
              <a:lnSpc>
                <a:spcPct val="90000"/>
              </a:lnSpc>
              <a:spcBef>
                <a:spcPct val="50000"/>
              </a:spcBef>
              <a:defRPr/>
            </a:pPr>
            <a:r>
              <a:rPr lang="en-US" sz="1600" b="1" dirty="0" err="1" smtClean="0">
                <a:latin typeface="Arial" charset="0"/>
              </a:rPr>
              <a:t>Sistem</a:t>
            </a:r>
            <a:r>
              <a:rPr lang="en-US" sz="1600" b="1" dirty="0" smtClean="0">
                <a:latin typeface="Arial" charset="0"/>
              </a:rPr>
              <a:t> </a:t>
            </a:r>
            <a:r>
              <a:rPr lang="en-US" sz="1600" b="1" dirty="0" err="1" smtClean="0">
                <a:latin typeface="Arial" charset="0"/>
              </a:rPr>
              <a:t>intelijen</a:t>
            </a:r>
            <a:r>
              <a:rPr lang="en-US" sz="1600" b="1" dirty="0" smtClean="0">
                <a:latin typeface="Arial" charset="0"/>
              </a:rPr>
              <a:t> </a:t>
            </a:r>
            <a:r>
              <a:rPr lang="en-US" sz="1600" b="1" dirty="0" err="1" smtClean="0">
                <a:latin typeface="Arial" charset="0"/>
              </a:rPr>
              <a:t>bisnis</a:t>
            </a:r>
            <a:r>
              <a:rPr lang="en-US" sz="1600" b="1" dirty="0" smtClean="0">
                <a:latin typeface="Arial" charset="0"/>
              </a:rPr>
              <a:t> </a:t>
            </a:r>
            <a:r>
              <a:rPr lang="en-US" sz="1600" b="1" dirty="0" err="1" smtClean="0">
                <a:latin typeface="Arial" charset="0"/>
              </a:rPr>
              <a:t>untuk</a:t>
            </a:r>
            <a:r>
              <a:rPr lang="en-US" sz="1600" b="1" dirty="0" smtClean="0">
                <a:latin typeface="Arial" charset="0"/>
              </a:rPr>
              <a:t> </a:t>
            </a:r>
            <a:r>
              <a:rPr lang="en-US" sz="1600" b="1" dirty="0" err="1" smtClean="0">
                <a:latin typeface="Arial" charset="0"/>
              </a:rPr>
              <a:t>manajemen</a:t>
            </a:r>
            <a:r>
              <a:rPr lang="en-US" sz="1600" b="1" dirty="0" smtClean="0">
                <a:latin typeface="Arial" charset="0"/>
              </a:rPr>
              <a:t> </a:t>
            </a:r>
            <a:r>
              <a:rPr lang="en-US" sz="1600" b="1" dirty="0" err="1" smtClean="0">
                <a:latin typeface="Arial" charset="0"/>
              </a:rPr>
              <a:t>tingkat</a:t>
            </a:r>
            <a:r>
              <a:rPr lang="en-US" sz="1600" b="1" dirty="0" smtClean="0">
                <a:latin typeface="Arial" charset="0"/>
              </a:rPr>
              <a:t> </a:t>
            </a:r>
            <a:r>
              <a:rPr lang="en-US" sz="1600" b="1" dirty="0" err="1" smtClean="0">
                <a:latin typeface="Arial" charset="0"/>
              </a:rPr>
              <a:t>menengah</a:t>
            </a:r>
            <a:r>
              <a:rPr lang="en-US" sz="1600" b="1" dirty="0" smtClean="0">
                <a:latin typeface="Arial" charset="0"/>
              </a:rPr>
              <a:t> </a:t>
            </a:r>
            <a:r>
              <a:rPr lang="en-US" sz="1600" b="1" dirty="0" err="1" smtClean="0">
                <a:latin typeface="Arial" charset="0"/>
              </a:rPr>
              <a:t>membantu</a:t>
            </a:r>
            <a:r>
              <a:rPr lang="en-US" sz="1600" b="1" dirty="0" smtClean="0">
                <a:latin typeface="Arial" charset="0"/>
              </a:rPr>
              <a:t> </a:t>
            </a:r>
            <a:r>
              <a:rPr lang="en-US" sz="1600" b="1" dirty="0" err="1" smtClean="0">
                <a:latin typeface="Arial" charset="0"/>
              </a:rPr>
              <a:t>dengan</a:t>
            </a:r>
            <a:r>
              <a:rPr lang="en-US" sz="1600" b="1" dirty="0" smtClean="0">
                <a:latin typeface="Arial" charset="0"/>
              </a:rPr>
              <a:t> </a:t>
            </a:r>
            <a:r>
              <a:rPr lang="en-US" sz="1600" b="1" dirty="0" err="1" smtClean="0">
                <a:latin typeface="Arial" charset="0"/>
              </a:rPr>
              <a:t>cara</a:t>
            </a:r>
            <a:r>
              <a:rPr lang="en-US" sz="1600" b="1" dirty="0" smtClean="0">
                <a:latin typeface="Arial" charset="0"/>
              </a:rPr>
              <a:t> </a:t>
            </a:r>
            <a:r>
              <a:rPr lang="en-US" sz="1600" b="1" dirty="0" err="1" smtClean="0">
                <a:latin typeface="Arial" charset="0"/>
              </a:rPr>
              <a:t>memantau</a:t>
            </a:r>
            <a:r>
              <a:rPr lang="en-US" sz="1600" b="1" dirty="0" smtClean="0">
                <a:latin typeface="Arial" charset="0"/>
              </a:rPr>
              <a:t>, </a:t>
            </a:r>
            <a:r>
              <a:rPr lang="en-US" sz="1600" b="1" dirty="0" err="1" smtClean="0">
                <a:latin typeface="Arial" charset="0"/>
              </a:rPr>
              <a:t>mengontrol</a:t>
            </a:r>
            <a:r>
              <a:rPr lang="en-US" sz="1600" b="1" dirty="0" smtClean="0">
                <a:latin typeface="Arial" charset="0"/>
              </a:rPr>
              <a:t>, </a:t>
            </a:r>
            <a:r>
              <a:rPr lang="en-US" sz="1600" b="1" dirty="0" err="1" smtClean="0">
                <a:latin typeface="Arial" charset="0"/>
              </a:rPr>
              <a:t>mengambil</a:t>
            </a:r>
            <a:r>
              <a:rPr lang="en-US" sz="1600" b="1" dirty="0" smtClean="0">
                <a:latin typeface="Arial" charset="0"/>
              </a:rPr>
              <a:t> </a:t>
            </a:r>
            <a:r>
              <a:rPr lang="en-US" sz="1600" b="1" dirty="0" err="1" smtClean="0">
                <a:latin typeface="Arial" charset="0"/>
              </a:rPr>
              <a:t>keputusan</a:t>
            </a:r>
            <a:r>
              <a:rPr lang="en-US" sz="1600" b="1" dirty="0" smtClean="0">
                <a:latin typeface="Arial" charset="0"/>
              </a:rPr>
              <a:t> </a:t>
            </a:r>
            <a:r>
              <a:rPr lang="en-US" sz="1600" b="1" dirty="0" err="1" smtClean="0">
                <a:latin typeface="Arial" charset="0"/>
              </a:rPr>
              <a:t>dan</a:t>
            </a:r>
            <a:r>
              <a:rPr lang="en-US" sz="1600" b="1" dirty="0" smtClean="0">
                <a:latin typeface="Arial" charset="0"/>
              </a:rPr>
              <a:t> </a:t>
            </a:r>
            <a:r>
              <a:rPr lang="en-US" sz="1600" b="1" dirty="0" err="1" smtClean="0">
                <a:latin typeface="Arial" charset="0"/>
              </a:rPr>
              <a:t>melakukan</a:t>
            </a:r>
            <a:r>
              <a:rPr lang="en-US" sz="1600" b="1" dirty="0" smtClean="0">
                <a:latin typeface="Arial" charset="0"/>
              </a:rPr>
              <a:t> </a:t>
            </a:r>
            <a:r>
              <a:rPr lang="en-US" sz="1600" b="1" dirty="0" err="1" smtClean="0">
                <a:latin typeface="Arial" charset="0"/>
              </a:rPr>
              <a:t>kegiatan</a:t>
            </a:r>
            <a:r>
              <a:rPr lang="en-US" sz="1600" b="1" dirty="0" smtClean="0">
                <a:latin typeface="Arial" charset="0"/>
              </a:rPr>
              <a:t> - </a:t>
            </a:r>
            <a:r>
              <a:rPr lang="en-US" sz="1600" b="1" dirty="0" err="1" smtClean="0">
                <a:latin typeface="Arial" charset="0"/>
              </a:rPr>
              <a:t>kegiatan</a:t>
            </a:r>
            <a:r>
              <a:rPr lang="en-US" sz="1600" b="1" dirty="0" smtClean="0">
                <a:latin typeface="Arial" charset="0"/>
              </a:rPr>
              <a:t> </a:t>
            </a:r>
            <a:r>
              <a:rPr lang="en-US" sz="1600" b="1" dirty="0" err="1" smtClean="0">
                <a:latin typeface="Arial" charset="0"/>
              </a:rPr>
              <a:t>administratif</a:t>
            </a:r>
            <a:endParaRPr lang="en-US" sz="1600" b="1" dirty="0" smtClean="0">
              <a:latin typeface="Arial" charset="0"/>
            </a:endParaRPr>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Informasi</a:t>
            </a:r>
            <a:r>
              <a:rPr lang="en-US" sz="1600" b="1" dirty="0" smtClean="0">
                <a:solidFill>
                  <a:srgbClr val="FF0000"/>
                </a:solidFill>
                <a:latin typeface="Arial" charset="0"/>
              </a:rPr>
              <a:t> </a:t>
            </a:r>
            <a:r>
              <a:rPr lang="en-US" sz="1600" b="1" dirty="0" err="1" smtClean="0">
                <a:solidFill>
                  <a:srgbClr val="FF0000"/>
                </a:solidFill>
                <a:latin typeface="Arial" charset="0"/>
              </a:rPr>
              <a:t>Manajemen</a:t>
            </a:r>
            <a:endParaRPr lang="en-US" sz="1600" b="1" dirty="0" smtClean="0">
              <a:solidFill>
                <a:srgbClr val="FF0000"/>
              </a:solidFill>
              <a:latin typeface="Arial" charset="0"/>
            </a:endParaRPr>
          </a:p>
          <a:p>
            <a:pPr lvl="3" eaLnBrk="1" hangingPunct="1">
              <a:lnSpc>
                <a:spcPct val="90000"/>
              </a:lnSpc>
              <a:spcBef>
                <a:spcPct val="50000"/>
              </a:spcBef>
              <a:defRPr/>
            </a:pPr>
            <a:r>
              <a:rPr lang="en-US" sz="1200" b="1" dirty="0" err="1" smtClean="0">
                <a:latin typeface="Arial" charset="0"/>
              </a:rPr>
              <a:t>Meyediakan</a:t>
            </a:r>
            <a:r>
              <a:rPr lang="en-US" sz="1200" b="1" dirty="0" smtClean="0">
                <a:latin typeface="Arial" charset="0"/>
              </a:rPr>
              <a:t> </a:t>
            </a:r>
            <a:r>
              <a:rPr lang="en-US" sz="1200" b="1" dirty="0" err="1" smtClean="0">
                <a:latin typeface="Arial" charset="0"/>
              </a:rPr>
              <a:t>laporan</a:t>
            </a:r>
            <a:r>
              <a:rPr lang="en-US" sz="1200" b="1" dirty="0" smtClean="0">
                <a:latin typeface="Arial" charset="0"/>
              </a:rPr>
              <a:t> </a:t>
            </a:r>
            <a:r>
              <a:rPr lang="en-US" sz="1200" b="1" dirty="0" err="1" smtClean="0">
                <a:latin typeface="Arial" charset="0"/>
              </a:rPr>
              <a:t>kinerja</a:t>
            </a:r>
            <a:r>
              <a:rPr lang="en-US" sz="1200" b="1" dirty="0" smtClean="0">
                <a:latin typeface="Arial" charset="0"/>
              </a:rPr>
              <a:t> </a:t>
            </a:r>
            <a:r>
              <a:rPr lang="en-US" sz="1200" b="1" dirty="0" err="1" smtClean="0">
                <a:latin typeface="Arial" charset="0"/>
              </a:rPr>
              <a:t>perusahaan</a:t>
            </a:r>
            <a:r>
              <a:rPr lang="en-US" sz="1200" b="1" dirty="0" smtClean="0">
                <a:latin typeface="Arial" charset="0"/>
              </a:rPr>
              <a:t> </a:t>
            </a:r>
            <a:r>
              <a:rPr lang="en-US" sz="1200" b="1" dirty="0" err="1" smtClean="0">
                <a:latin typeface="Arial" charset="0"/>
              </a:rPr>
              <a:t>terkini</a:t>
            </a:r>
            <a:r>
              <a:rPr lang="en-US" sz="1200" b="1" dirty="0" smtClean="0">
                <a:latin typeface="Arial" charset="0"/>
              </a:rPr>
              <a:t> </a:t>
            </a:r>
            <a:r>
              <a:rPr lang="en-US" sz="1200" b="1" dirty="0" err="1" smtClean="0">
                <a:latin typeface="Arial" charset="0"/>
              </a:rPr>
              <a:t>bagi</a:t>
            </a:r>
            <a:r>
              <a:rPr lang="en-US" sz="1200" b="1" dirty="0" smtClean="0">
                <a:latin typeface="Arial" charset="0"/>
              </a:rPr>
              <a:t> </a:t>
            </a:r>
            <a:r>
              <a:rPr lang="en-US" sz="1200" b="1" dirty="0" err="1" smtClean="0">
                <a:latin typeface="Arial" charset="0"/>
              </a:rPr>
              <a:t>manajer</a:t>
            </a:r>
            <a:r>
              <a:rPr lang="en-US" sz="1200" b="1" dirty="0" smtClean="0">
                <a:latin typeface="Arial" charset="0"/>
              </a:rPr>
              <a:t> </a:t>
            </a:r>
            <a:r>
              <a:rPr lang="en-US" sz="1200" b="1" dirty="0" err="1" smtClean="0">
                <a:solidFill>
                  <a:srgbClr val="FF0000"/>
                </a:solidFill>
                <a:latin typeface="Arial" charset="0"/>
              </a:rPr>
              <a:t>tingkat</a:t>
            </a:r>
            <a:r>
              <a:rPr lang="en-US" sz="1200" b="1" dirty="0" smtClean="0">
                <a:solidFill>
                  <a:srgbClr val="FF0000"/>
                </a:solidFill>
                <a:latin typeface="Arial" charset="0"/>
              </a:rPr>
              <a:t> </a:t>
            </a:r>
            <a:r>
              <a:rPr lang="en-US" sz="1200" b="1" dirty="0" err="1" smtClean="0">
                <a:solidFill>
                  <a:srgbClr val="FF0000"/>
                </a:solidFill>
                <a:latin typeface="Arial" charset="0"/>
              </a:rPr>
              <a:t>menengah</a:t>
            </a:r>
            <a:r>
              <a:rPr lang="en-US" sz="1200" b="1" dirty="0" smtClean="0">
                <a:latin typeface="Arial" charset="0"/>
              </a:rPr>
              <a:t>.</a:t>
            </a:r>
          </a:p>
          <a:p>
            <a:pPr lvl="3" eaLnBrk="1" hangingPunct="1">
              <a:lnSpc>
                <a:spcPct val="90000"/>
              </a:lnSpc>
              <a:spcBef>
                <a:spcPct val="50000"/>
              </a:spcBef>
              <a:defRPr/>
            </a:pPr>
            <a:r>
              <a:rPr lang="en-US" sz="1200" b="1" dirty="0" err="1" smtClean="0">
                <a:latin typeface="Arial" charset="0"/>
              </a:rPr>
              <a:t>informasi</a:t>
            </a:r>
            <a:r>
              <a:rPr lang="en-US" sz="1200" b="1" dirty="0" smtClean="0">
                <a:latin typeface="Arial" charset="0"/>
              </a:rPr>
              <a:t> </a:t>
            </a:r>
            <a:r>
              <a:rPr lang="en-US" sz="1200" b="1" dirty="0" err="1" smtClean="0">
                <a:latin typeface="Arial" charset="0"/>
              </a:rPr>
              <a:t>ini</a:t>
            </a:r>
            <a:r>
              <a:rPr lang="en-US" sz="1200" b="1" dirty="0" smtClean="0">
                <a:latin typeface="Arial" charset="0"/>
              </a:rPr>
              <a:t> </a:t>
            </a:r>
            <a:r>
              <a:rPr lang="en-US" sz="1200" b="1" dirty="0" err="1" smtClean="0">
                <a:latin typeface="Arial" charset="0"/>
              </a:rPr>
              <a:t>digunakan</a:t>
            </a:r>
            <a:r>
              <a:rPr lang="en-US" sz="1200" b="1" dirty="0" smtClean="0">
                <a:latin typeface="Arial" charset="0"/>
              </a:rPr>
              <a:t> </a:t>
            </a:r>
            <a:r>
              <a:rPr lang="en-US" sz="1200" b="1" dirty="0" err="1" smtClean="0">
                <a:latin typeface="Arial" charset="0"/>
              </a:rPr>
              <a:t>untuk</a:t>
            </a:r>
            <a:r>
              <a:rPr lang="en-US" sz="1200" b="1" dirty="0" smtClean="0">
                <a:latin typeface="Arial" charset="0"/>
              </a:rPr>
              <a:t> </a:t>
            </a:r>
            <a:r>
              <a:rPr lang="en-US" sz="1200" b="1" dirty="0" err="1" smtClean="0">
                <a:solidFill>
                  <a:srgbClr val="FF0000"/>
                </a:solidFill>
                <a:latin typeface="Arial" charset="0"/>
              </a:rPr>
              <a:t>memantau</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mengontrol</a:t>
            </a:r>
            <a:r>
              <a:rPr lang="en-US" sz="1200" b="1" dirty="0" smtClean="0">
                <a:solidFill>
                  <a:srgbClr val="FF0000"/>
                </a:solidFill>
                <a:latin typeface="Arial" charset="0"/>
              </a:rPr>
              <a:t> </a:t>
            </a:r>
            <a:r>
              <a:rPr lang="en-US" sz="1200" b="1" dirty="0" err="1" smtClean="0">
                <a:solidFill>
                  <a:srgbClr val="FF0000"/>
                </a:solidFill>
                <a:latin typeface="Arial" charset="0"/>
              </a:rPr>
              <a:t>organisasi</a:t>
            </a:r>
            <a:r>
              <a:rPr lang="en-US" sz="1200" b="1" dirty="0" smtClean="0">
                <a:solidFill>
                  <a:srgbClr val="FF0000"/>
                </a:solidFill>
                <a:latin typeface="Arial" charset="0"/>
              </a:rPr>
              <a:t> </a:t>
            </a:r>
            <a:r>
              <a:rPr lang="en-US" sz="1200" b="1" dirty="0" err="1" smtClean="0">
                <a:solidFill>
                  <a:srgbClr val="FF0000"/>
                </a:solidFill>
                <a:latin typeface="Arial" charset="0"/>
              </a:rPr>
              <a:t>bisnis</a:t>
            </a:r>
            <a:r>
              <a:rPr lang="en-US" sz="1200" b="1" dirty="0" smtClean="0">
                <a:solidFill>
                  <a:srgbClr val="FF0000"/>
                </a:solidFill>
                <a:latin typeface="Arial" charset="0"/>
              </a:rPr>
              <a:t> </a:t>
            </a:r>
            <a:r>
              <a:rPr lang="en-US" sz="1200" b="1" dirty="0" err="1" smtClean="0">
                <a:solidFill>
                  <a:srgbClr val="FF0000"/>
                </a:solidFill>
                <a:latin typeface="Arial" charset="0"/>
              </a:rPr>
              <a:t>serta</a:t>
            </a:r>
            <a:r>
              <a:rPr lang="en-US" sz="1200" b="1" dirty="0" smtClean="0">
                <a:solidFill>
                  <a:srgbClr val="FF0000"/>
                </a:solidFill>
                <a:latin typeface="Arial" charset="0"/>
              </a:rPr>
              <a:t> </a:t>
            </a:r>
            <a:r>
              <a:rPr lang="en-US" sz="1200" b="1" dirty="0" err="1" smtClean="0">
                <a:solidFill>
                  <a:srgbClr val="FF0000"/>
                </a:solidFill>
                <a:latin typeface="Arial" charset="0"/>
              </a:rPr>
              <a:t>memperkirakan</a:t>
            </a:r>
            <a:r>
              <a:rPr lang="en-US" sz="1200" b="1" dirty="0" smtClean="0">
                <a:solidFill>
                  <a:srgbClr val="FF0000"/>
                </a:solidFill>
                <a:latin typeface="Arial" charset="0"/>
              </a:rPr>
              <a:t> </a:t>
            </a:r>
            <a:r>
              <a:rPr lang="en-US" sz="1200" b="1" dirty="0" err="1" smtClean="0">
                <a:solidFill>
                  <a:srgbClr val="FF0000"/>
                </a:solidFill>
                <a:latin typeface="Arial" charset="0"/>
              </a:rPr>
              <a:t>kinerja</a:t>
            </a:r>
            <a:r>
              <a:rPr lang="en-US" sz="1200" b="1" dirty="0" smtClean="0">
                <a:solidFill>
                  <a:srgbClr val="FF0000"/>
                </a:solidFill>
                <a:latin typeface="Arial" charset="0"/>
              </a:rPr>
              <a:t> </a:t>
            </a:r>
            <a:r>
              <a:rPr lang="en-US" sz="1200" b="1" dirty="0" err="1" smtClean="0">
                <a:solidFill>
                  <a:srgbClr val="FF0000"/>
                </a:solidFill>
                <a:latin typeface="Arial" charset="0"/>
              </a:rPr>
              <a:t>pada</a:t>
            </a:r>
            <a:r>
              <a:rPr lang="en-US" sz="1200" b="1" dirty="0" smtClean="0">
                <a:solidFill>
                  <a:srgbClr val="FF0000"/>
                </a:solidFill>
                <a:latin typeface="Arial" charset="0"/>
              </a:rPr>
              <a:t> </a:t>
            </a:r>
            <a:r>
              <a:rPr lang="en-US" sz="1200" b="1" dirty="0" err="1" smtClean="0">
                <a:solidFill>
                  <a:srgbClr val="FF0000"/>
                </a:solidFill>
                <a:latin typeface="Arial" charset="0"/>
              </a:rPr>
              <a:t>masa</a:t>
            </a:r>
            <a:r>
              <a:rPr lang="en-US" sz="1200" b="1" dirty="0" smtClean="0">
                <a:solidFill>
                  <a:srgbClr val="FF0000"/>
                </a:solidFill>
                <a:latin typeface="Arial" charset="0"/>
              </a:rPr>
              <a:t> yang </a:t>
            </a:r>
            <a:r>
              <a:rPr lang="en-US" sz="1200" b="1" dirty="0" err="1" smtClean="0">
                <a:solidFill>
                  <a:srgbClr val="FF0000"/>
                </a:solidFill>
                <a:latin typeface="Arial" charset="0"/>
              </a:rPr>
              <a:t>akan</a:t>
            </a:r>
            <a:r>
              <a:rPr lang="en-US" sz="1200" b="1" dirty="0" smtClean="0">
                <a:solidFill>
                  <a:srgbClr val="FF0000"/>
                </a:solidFill>
                <a:latin typeface="Arial" charset="0"/>
              </a:rPr>
              <a:t> </a:t>
            </a:r>
            <a:r>
              <a:rPr lang="en-US" sz="1200" b="1" dirty="0" err="1" smtClean="0">
                <a:solidFill>
                  <a:srgbClr val="FF0000"/>
                </a:solidFill>
                <a:latin typeface="Arial" charset="0"/>
              </a:rPr>
              <a:t>datang</a:t>
            </a:r>
            <a:endParaRPr lang="en-US" sz="1200" b="1" dirty="0" smtClean="0">
              <a:solidFill>
                <a:srgbClr val="FF0000"/>
              </a:solidFill>
              <a:latin typeface="Arial" charset="0"/>
            </a:endParaRPr>
          </a:p>
          <a:p>
            <a:pPr lvl="3" eaLnBrk="1" hangingPunct="1">
              <a:lnSpc>
                <a:spcPct val="90000"/>
              </a:lnSpc>
              <a:spcBef>
                <a:spcPct val="50000"/>
              </a:spcBef>
              <a:defRPr/>
            </a:pPr>
            <a:r>
              <a:rPr lang="en-US" sz="1200" b="1" dirty="0" smtClean="0">
                <a:latin typeface="Arial" charset="0"/>
              </a:rPr>
              <a:t>SIM </a:t>
            </a:r>
            <a:r>
              <a:rPr lang="en-US" sz="1200" b="1" dirty="0" err="1" smtClean="0">
                <a:latin typeface="Arial" charset="0"/>
              </a:rPr>
              <a:t>merangkum</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menyusun</a:t>
            </a:r>
            <a:r>
              <a:rPr lang="en-US" sz="1200" b="1" dirty="0" smtClean="0">
                <a:latin typeface="Arial" charset="0"/>
              </a:rPr>
              <a:t> </a:t>
            </a:r>
            <a:r>
              <a:rPr lang="en-US" sz="1200" b="1" dirty="0" err="1" smtClean="0">
                <a:latin typeface="Arial" charset="0"/>
              </a:rPr>
              <a:t>laporan</a:t>
            </a:r>
            <a:r>
              <a:rPr lang="en-US" sz="1200" b="1" dirty="0" smtClean="0">
                <a:latin typeface="Arial" charset="0"/>
              </a:rPr>
              <a:t> </a:t>
            </a:r>
            <a:r>
              <a:rPr lang="en-US" sz="1200" b="1" dirty="0" err="1" smtClean="0">
                <a:latin typeface="Arial" charset="0"/>
              </a:rPr>
              <a:t>mengenai</a:t>
            </a:r>
            <a:r>
              <a:rPr lang="en-US" sz="1200" b="1" dirty="0" smtClean="0">
                <a:latin typeface="Arial" charset="0"/>
              </a:rPr>
              <a:t> </a:t>
            </a:r>
            <a:r>
              <a:rPr lang="en-US" sz="1200" b="1" dirty="0" err="1" smtClean="0">
                <a:latin typeface="Arial" charset="0"/>
              </a:rPr>
              <a:t>kegiatan</a:t>
            </a:r>
            <a:r>
              <a:rPr lang="en-US" sz="1200" b="1" dirty="0" smtClean="0">
                <a:latin typeface="Arial" charset="0"/>
              </a:rPr>
              <a:t> </a:t>
            </a:r>
            <a:r>
              <a:rPr lang="en-US" sz="1200" b="1" dirty="0" err="1" smtClean="0">
                <a:latin typeface="Arial" charset="0"/>
              </a:rPr>
              <a:t>operasional</a:t>
            </a:r>
            <a:r>
              <a:rPr lang="en-US" sz="1200" b="1" dirty="0" smtClean="0">
                <a:latin typeface="Arial" charset="0"/>
              </a:rPr>
              <a:t> </a:t>
            </a:r>
            <a:r>
              <a:rPr lang="en-US" sz="1200" b="1" dirty="0" err="1" smtClean="0">
                <a:latin typeface="Arial" charset="0"/>
              </a:rPr>
              <a:t>dasar</a:t>
            </a:r>
            <a:r>
              <a:rPr lang="en-US" sz="1200" b="1" dirty="0" smtClean="0">
                <a:latin typeface="Arial" charset="0"/>
              </a:rPr>
              <a:t> </a:t>
            </a:r>
            <a:r>
              <a:rPr lang="en-US" sz="1200" b="1" dirty="0" err="1" smtClean="0">
                <a:latin typeface="Arial" charset="0"/>
              </a:rPr>
              <a:t>perusahaan</a:t>
            </a:r>
            <a:r>
              <a:rPr lang="en-US" sz="1200" b="1" dirty="0" smtClean="0">
                <a:latin typeface="Arial" charset="0"/>
              </a:rPr>
              <a:t> </a:t>
            </a:r>
            <a:r>
              <a:rPr lang="en-US" sz="1200" b="1" dirty="0" err="1" smtClean="0">
                <a:latin typeface="Arial" charset="0"/>
              </a:rPr>
              <a:t>menggunakan</a:t>
            </a:r>
            <a:r>
              <a:rPr lang="en-US" sz="1200" b="1" dirty="0" smtClean="0">
                <a:latin typeface="Arial" charset="0"/>
              </a:rPr>
              <a:t> data yang </a:t>
            </a:r>
            <a:r>
              <a:rPr lang="en-US" sz="1200" b="1" dirty="0" err="1" smtClean="0">
                <a:latin typeface="Arial" charset="0"/>
              </a:rPr>
              <a:t>disediakan</a:t>
            </a:r>
            <a:r>
              <a:rPr lang="en-US" sz="1200" b="1" dirty="0" smtClean="0">
                <a:latin typeface="Arial" charset="0"/>
              </a:rPr>
              <a:t> </a:t>
            </a:r>
            <a:r>
              <a:rPr lang="en-US" sz="1200" b="1" dirty="0" err="1" smtClean="0">
                <a:latin typeface="Arial" charset="0"/>
              </a:rPr>
              <a:t>dari</a:t>
            </a:r>
            <a:r>
              <a:rPr lang="en-US" sz="1200" b="1" dirty="0" smtClean="0">
                <a:latin typeface="Arial" charset="0"/>
              </a:rPr>
              <a:t> </a:t>
            </a:r>
            <a:r>
              <a:rPr lang="en-US" sz="1200" b="1" dirty="0" smtClean="0">
                <a:solidFill>
                  <a:srgbClr val="FF0000"/>
                </a:solidFill>
                <a:latin typeface="Arial" charset="0"/>
              </a:rPr>
              <a:t>TPS</a:t>
            </a:r>
          </a:p>
        </p:txBody>
      </p:sp>
      <p:sp>
        <p:nvSpPr>
          <p:cNvPr id="23555"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2012" y="60198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2012" y="54102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32012" y="4800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14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430"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3"/>
          <p:cNvSpPr>
            <a:spLocks noGrp="1" noChangeArrowheads="1"/>
          </p:cNvSpPr>
          <p:nvPr>
            <p:ph type="body" idx="1"/>
          </p:nvPr>
        </p:nvSpPr>
        <p:spPr bwMode="auto">
          <a:xfrm>
            <a:off x="685800" y="5638800"/>
            <a:ext cx="77724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pPr>
            <a:r>
              <a:rPr lang="en-US" altLang="en-US" sz="1000" smtClean="0">
                <a:latin typeface="Arial" panose="020B0604020202020204" pitchFamily="34" charset="0"/>
              </a:rPr>
              <a:t>Dalam sistem yang digambarkan melalui diagram ini,</a:t>
            </a:r>
            <a:r>
              <a:rPr lang="id-ID" altLang="en-US" sz="1000" smtClean="0">
                <a:latin typeface="Arial" panose="020B0604020202020204" pitchFamily="34" charset="0"/>
              </a:rPr>
              <a:t> </a:t>
            </a:r>
            <a:r>
              <a:rPr lang="en-US" altLang="en-US" sz="1000" smtClean="0">
                <a:latin typeface="Arial" panose="020B0604020202020204" pitchFamily="34" charset="0"/>
              </a:rPr>
              <a:t>ketiga TPS menyampaikan ringkasan data transmisi kepada sistem pelaporan pada akhir periode waktu. Manajer memerlukan akses terhadap data organisasi melalui SIM sehingga menentukan laporan yang sesuaai bagi mereka.</a:t>
            </a:r>
          </a:p>
        </p:txBody>
      </p:sp>
      <p:sp>
        <p:nvSpPr>
          <p:cNvPr id="24579"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4581" name="Picture 2" descr="Hasil gambar untuk TPS penggaj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7810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976" y="5674659"/>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3"/>
          <p:cNvSpPr>
            <a:spLocks noGrp="1" noChangeArrowheads="1"/>
          </p:cNvSpPr>
          <p:nvPr>
            <p:ph type="body" idx="1"/>
          </p:nvPr>
        </p:nvSpPr>
        <p:spPr bwMode="auto">
          <a:xfrm>
            <a:off x="304800" y="5638800"/>
            <a:ext cx="77724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pPr>
            <a:r>
              <a:rPr lang="en-US" altLang="en-US" sz="1000" smtClean="0">
                <a:latin typeface="Arial" panose="020B0604020202020204" pitchFamily="34" charset="0"/>
              </a:rPr>
              <a:t>Laporan ini menunjukan rangkuman data pen</a:t>
            </a:r>
            <a:r>
              <a:rPr lang="id-ID" altLang="en-US" sz="1000" smtClean="0">
                <a:latin typeface="Arial" panose="020B0604020202020204" pitchFamily="34" charset="0"/>
              </a:rPr>
              <a:t>jualan tahunan yang dihasilkan oleh SIM  pada Gambar di slide sebelumnya </a:t>
            </a:r>
            <a:endParaRPr lang="en-US" altLang="en-US" sz="1000" smtClean="0">
              <a:latin typeface="Arial" panose="020B0604020202020204" pitchFamily="34" charset="0"/>
            </a:endParaRPr>
          </a:p>
        </p:txBody>
      </p:sp>
      <p:sp>
        <p:nvSpPr>
          <p:cNvPr id="25603"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graphicFrame>
        <p:nvGraphicFramePr>
          <p:cNvPr id="2" name="Table 1"/>
          <p:cNvGraphicFramePr>
            <a:graphicFrameLocks noGrp="1"/>
          </p:cNvGraphicFramePr>
          <p:nvPr/>
        </p:nvGraphicFramePr>
        <p:xfrm>
          <a:off x="304800" y="2514600"/>
          <a:ext cx="8534400" cy="3078176"/>
        </p:xfrm>
        <a:graphic>
          <a:graphicData uri="http://schemas.openxmlformats.org/drawingml/2006/table">
            <a:tbl>
              <a:tblPr firstRow="1" bandRow="1">
                <a:tableStyleId>{5C22544A-7EE6-4342-B048-85BDC9FD1C3A}</a:tableStyleId>
              </a:tblPr>
              <a:tblGrid>
                <a:gridCol w="1243013">
                  <a:extLst>
                    <a:ext uri="{9D8B030D-6E8A-4147-A177-3AD203B41FA5}">
                      <a16:colId xmlns:a16="http://schemas.microsoft.com/office/drawing/2014/main" val="20000"/>
                    </a:ext>
                  </a:extLst>
                </a:gridCol>
                <a:gridCol w="1423987">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761756">
                <a:tc>
                  <a:txBody>
                    <a:bodyPr/>
                    <a:lstStyle/>
                    <a:p>
                      <a:r>
                        <a:rPr lang="id-ID" sz="1400" dirty="0" smtClean="0"/>
                        <a:t>KODE</a:t>
                      </a:r>
                    </a:p>
                    <a:p>
                      <a:r>
                        <a:rPr lang="id-ID" sz="1400" dirty="0" smtClean="0"/>
                        <a:t>PRODUK</a:t>
                      </a:r>
                      <a:endParaRPr lang="id-ID" sz="1400" dirty="0"/>
                    </a:p>
                  </a:txBody>
                  <a:tcPr marT="45705" marB="45705"/>
                </a:tc>
                <a:tc>
                  <a:txBody>
                    <a:bodyPr/>
                    <a:lstStyle/>
                    <a:p>
                      <a:r>
                        <a:rPr lang="id-ID" sz="1400" dirty="0" smtClean="0"/>
                        <a:t>DESKRIPSI</a:t>
                      </a:r>
                    </a:p>
                    <a:p>
                      <a:r>
                        <a:rPr lang="id-ID" sz="1400" dirty="0" smtClean="0"/>
                        <a:t>PRODUK</a:t>
                      </a:r>
                      <a:endParaRPr lang="id-ID" sz="1400" dirty="0"/>
                    </a:p>
                  </a:txBody>
                  <a:tcPr marT="45705" marB="45705"/>
                </a:tc>
                <a:tc>
                  <a:txBody>
                    <a:bodyPr/>
                    <a:lstStyle/>
                    <a:p>
                      <a:r>
                        <a:rPr lang="id-ID" sz="1400" dirty="0" smtClean="0"/>
                        <a:t>WILAYAH PENJUALAN</a:t>
                      </a:r>
                      <a:endParaRPr lang="id-ID" sz="1400" dirty="0"/>
                    </a:p>
                  </a:txBody>
                  <a:tcPr marT="45705" marB="45705"/>
                </a:tc>
                <a:tc>
                  <a:txBody>
                    <a:bodyPr/>
                    <a:lstStyle/>
                    <a:p>
                      <a:r>
                        <a:rPr lang="id-ID" sz="1400" dirty="0" smtClean="0"/>
                        <a:t>PENJUALAN AKTUAL</a:t>
                      </a:r>
                      <a:endParaRPr lang="id-ID" sz="1400" dirty="0"/>
                    </a:p>
                  </a:txBody>
                  <a:tcPr marT="45705" marB="45705"/>
                </a:tc>
                <a:tc>
                  <a:txBody>
                    <a:bodyPr/>
                    <a:lstStyle/>
                    <a:p>
                      <a:r>
                        <a:rPr lang="id-ID" sz="1400" dirty="0" smtClean="0"/>
                        <a:t>RENCANA</a:t>
                      </a:r>
                      <a:endParaRPr lang="id-ID" sz="1400" dirty="0"/>
                    </a:p>
                  </a:txBody>
                  <a:tcPr marT="45705" marB="45705"/>
                </a:tc>
                <a:tc>
                  <a:txBody>
                    <a:bodyPr/>
                    <a:lstStyle/>
                    <a:p>
                      <a:r>
                        <a:rPr lang="id-ID" sz="1400" dirty="0" smtClean="0"/>
                        <a:t>AKTUAL VERSUS RENCANA</a:t>
                      </a:r>
                      <a:endParaRPr lang="id-ID" sz="1400" dirty="0"/>
                    </a:p>
                  </a:txBody>
                  <a:tcPr marT="45705" marB="45705"/>
                </a:tc>
                <a:extLst>
                  <a:ext uri="{0D108BD9-81ED-4DB2-BD59-A6C34878D82A}">
                    <a16:rowId xmlns:a16="http://schemas.microsoft.com/office/drawing/2014/main" val="10000"/>
                  </a:ext>
                </a:extLst>
              </a:tr>
              <a:tr h="1158204">
                <a:tc>
                  <a:txBody>
                    <a:bodyPr/>
                    <a:lstStyle/>
                    <a:p>
                      <a:r>
                        <a:rPr lang="id-ID" sz="1400" dirty="0" smtClean="0"/>
                        <a:t>4469</a:t>
                      </a:r>
                      <a:endParaRPr lang="id-ID" sz="1400" dirty="0"/>
                    </a:p>
                  </a:txBody>
                  <a:tcPr marT="45705" marB="45705"/>
                </a:tc>
                <a:tc>
                  <a:txBody>
                    <a:bodyPr/>
                    <a:lstStyle/>
                    <a:p>
                      <a:r>
                        <a:rPr lang="id-ID" sz="1400" dirty="0" smtClean="0"/>
                        <a:t>Pembersih Karpet</a:t>
                      </a:r>
                    </a:p>
                    <a:p>
                      <a:endParaRPr lang="id-ID" sz="1400" dirty="0" smtClean="0"/>
                    </a:p>
                    <a:p>
                      <a:endParaRPr lang="id-ID" sz="1400" dirty="0" smtClean="0"/>
                    </a:p>
                    <a:p>
                      <a:r>
                        <a:rPr lang="id-ID" sz="1400" dirty="0" smtClean="0"/>
                        <a:t>TOTAL</a:t>
                      </a:r>
                      <a:endParaRPr lang="id-ID" sz="1400" dirty="0"/>
                    </a:p>
                  </a:txBody>
                  <a:tcPr marT="45705" marB="45705"/>
                </a:tc>
                <a:tc>
                  <a:txBody>
                    <a:bodyPr/>
                    <a:lstStyle/>
                    <a:p>
                      <a:r>
                        <a:rPr lang="id-ID" sz="1400" dirty="0" smtClean="0"/>
                        <a:t>Timur Laut</a:t>
                      </a:r>
                    </a:p>
                    <a:p>
                      <a:r>
                        <a:rPr lang="id-ID" sz="1400" dirty="0" smtClean="0"/>
                        <a:t>Selatan</a:t>
                      </a:r>
                    </a:p>
                    <a:p>
                      <a:r>
                        <a:rPr lang="id-ID" sz="1400" dirty="0" smtClean="0"/>
                        <a:t>Barat Laut</a:t>
                      </a:r>
                    </a:p>
                    <a:p>
                      <a:r>
                        <a:rPr lang="id-ID" sz="1400" dirty="0" smtClean="0"/>
                        <a:t>Barat</a:t>
                      </a:r>
                    </a:p>
                    <a:p>
                      <a:endParaRPr lang="id-ID" sz="1400" dirty="0"/>
                    </a:p>
                  </a:txBody>
                  <a:tcPr marT="45705" marB="45705"/>
                </a:tc>
                <a:tc>
                  <a:txBody>
                    <a:bodyPr/>
                    <a:lstStyle/>
                    <a:p>
                      <a:r>
                        <a:rPr lang="id-ID" sz="1400" dirty="0" smtClean="0"/>
                        <a:t>  4.066.700</a:t>
                      </a:r>
                    </a:p>
                    <a:p>
                      <a:r>
                        <a:rPr lang="id-ID" sz="1400" dirty="0" smtClean="0"/>
                        <a:t>  3.778.112</a:t>
                      </a:r>
                    </a:p>
                    <a:p>
                      <a:r>
                        <a:rPr lang="id-ID" sz="1400" dirty="0" smtClean="0"/>
                        <a:t>  4.867.001</a:t>
                      </a:r>
                    </a:p>
                    <a:p>
                      <a:r>
                        <a:rPr lang="id-ID" sz="1400" dirty="0" smtClean="0"/>
                        <a:t>  4.003.440</a:t>
                      </a:r>
                    </a:p>
                    <a:p>
                      <a:r>
                        <a:rPr lang="id-ID" sz="1400" dirty="0" smtClean="0"/>
                        <a:t>16.715.253</a:t>
                      </a:r>
                      <a:endParaRPr lang="id-ID" sz="1400" dirty="0"/>
                    </a:p>
                  </a:txBody>
                  <a:tcPr marT="45705" marB="45705"/>
                </a:tc>
                <a:tc>
                  <a:txBody>
                    <a:bodyPr/>
                    <a:lstStyle/>
                    <a:p>
                      <a:r>
                        <a:rPr lang="id-ID" sz="1400" dirty="0" smtClean="0"/>
                        <a:t>  4.800.000</a:t>
                      </a:r>
                    </a:p>
                    <a:p>
                      <a:r>
                        <a:rPr lang="id-ID" sz="1400" dirty="0" smtClean="0"/>
                        <a:t>  3.750.000</a:t>
                      </a:r>
                    </a:p>
                    <a:p>
                      <a:r>
                        <a:rPr lang="id-ID" sz="1400" dirty="0" smtClean="0"/>
                        <a:t>  4.600.000</a:t>
                      </a:r>
                    </a:p>
                    <a:p>
                      <a:r>
                        <a:rPr lang="id-ID" sz="1400" dirty="0" smtClean="0"/>
                        <a:t>  4.400.000</a:t>
                      </a:r>
                    </a:p>
                    <a:p>
                      <a:r>
                        <a:rPr lang="id-ID" sz="1400" dirty="0" smtClean="0"/>
                        <a:t>17.550.000</a:t>
                      </a:r>
                      <a:endParaRPr lang="id-ID" sz="1400" dirty="0"/>
                    </a:p>
                  </a:txBody>
                  <a:tcPr marT="45705" marB="45705"/>
                </a:tc>
                <a:tc>
                  <a:txBody>
                    <a:bodyPr/>
                    <a:lstStyle/>
                    <a:p>
                      <a:r>
                        <a:rPr lang="id-ID" sz="1400" dirty="0" smtClean="0"/>
                        <a:t>0,85</a:t>
                      </a:r>
                    </a:p>
                    <a:p>
                      <a:r>
                        <a:rPr lang="id-ID" sz="1400" dirty="0" smtClean="0"/>
                        <a:t>1,01</a:t>
                      </a:r>
                    </a:p>
                    <a:p>
                      <a:r>
                        <a:rPr lang="id-ID" sz="1400" dirty="0" smtClean="0"/>
                        <a:t>1,06</a:t>
                      </a:r>
                    </a:p>
                    <a:p>
                      <a:r>
                        <a:rPr lang="id-ID" sz="1400" dirty="0" smtClean="0"/>
                        <a:t>0,91</a:t>
                      </a:r>
                    </a:p>
                    <a:p>
                      <a:r>
                        <a:rPr lang="id-ID" sz="1400" dirty="0" smtClean="0"/>
                        <a:t>0,95</a:t>
                      </a:r>
                      <a:endParaRPr lang="id-ID" sz="1400" dirty="0"/>
                    </a:p>
                  </a:txBody>
                  <a:tcPr marT="45705" marB="45705"/>
                </a:tc>
                <a:extLst>
                  <a:ext uri="{0D108BD9-81ED-4DB2-BD59-A6C34878D82A}">
                    <a16:rowId xmlns:a16="http://schemas.microsoft.com/office/drawing/2014/main" val="10001"/>
                  </a:ext>
                </a:extLst>
              </a:tr>
              <a:tr h="1158204">
                <a:tc>
                  <a:txBody>
                    <a:bodyPr/>
                    <a:lstStyle/>
                    <a:p>
                      <a:r>
                        <a:rPr lang="id-ID" sz="1400" dirty="0" smtClean="0"/>
                        <a:t>5674</a:t>
                      </a:r>
                      <a:endParaRPr lang="id-ID" sz="1400" dirty="0"/>
                    </a:p>
                  </a:txBody>
                  <a:tcPr marT="45705" marB="45705"/>
                </a:tc>
                <a:tc>
                  <a:txBody>
                    <a:bodyPr/>
                    <a:lstStyle/>
                    <a:p>
                      <a:r>
                        <a:rPr lang="id-ID" sz="1400" dirty="0" smtClean="0"/>
                        <a:t>Penyegar Ruangan</a:t>
                      </a:r>
                    </a:p>
                    <a:p>
                      <a:endParaRPr lang="id-ID" sz="1400" dirty="0" smtClean="0"/>
                    </a:p>
                    <a:p>
                      <a:endParaRPr lang="id-ID" sz="1400" dirty="0" smtClean="0"/>
                    </a:p>
                    <a:p>
                      <a:r>
                        <a:rPr lang="id-ID" sz="1400" dirty="0" smtClean="0"/>
                        <a:t>TOTAL</a:t>
                      </a:r>
                      <a:endParaRPr lang="id-ID" sz="1400" dirty="0"/>
                    </a:p>
                  </a:txBody>
                  <a:tcPr marT="45705" marB="45705"/>
                </a:tc>
                <a:tc>
                  <a:txBody>
                    <a:bodyPr/>
                    <a:lstStyle/>
                    <a:p>
                      <a:r>
                        <a:rPr lang="id-ID" sz="1400" dirty="0" smtClean="0"/>
                        <a:t>Timur Laut</a:t>
                      </a:r>
                    </a:p>
                    <a:p>
                      <a:r>
                        <a:rPr lang="id-ID" sz="1400" dirty="0" smtClean="0"/>
                        <a:t>Selatan</a:t>
                      </a:r>
                    </a:p>
                    <a:p>
                      <a:r>
                        <a:rPr lang="id-ID" sz="1400" dirty="0" smtClean="0"/>
                        <a:t>Barat Laut</a:t>
                      </a:r>
                    </a:p>
                    <a:p>
                      <a:r>
                        <a:rPr lang="id-ID" sz="1400" dirty="0" smtClean="0"/>
                        <a:t>Barat</a:t>
                      </a:r>
                    </a:p>
                  </a:txBody>
                  <a:tcPr marT="45705" marB="45705"/>
                </a:tc>
                <a:tc>
                  <a:txBody>
                    <a:bodyPr/>
                    <a:lstStyle/>
                    <a:p>
                      <a:r>
                        <a:rPr lang="id-ID" sz="1400" dirty="0" smtClean="0"/>
                        <a:t>  3.676.700</a:t>
                      </a:r>
                    </a:p>
                    <a:p>
                      <a:r>
                        <a:rPr lang="id-ID" sz="1400" dirty="0" smtClean="0"/>
                        <a:t>  5.608.112</a:t>
                      </a:r>
                    </a:p>
                    <a:p>
                      <a:r>
                        <a:rPr lang="id-ID" sz="1400" dirty="0" smtClean="0"/>
                        <a:t>  4.711.001</a:t>
                      </a:r>
                    </a:p>
                    <a:p>
                      <a:r>
                        <a:rPr lang="id-ID" sz="1400" dirty="0" smtClean="0"/>
                        <a:t>  4.563.440</a:t>
                      </a:r>
                    </a:p>
                    <a:p>
                      <a:r>
                        <a:rPr lang="id-ID" sz="1400" dirty="0" smtClean="0"/>
                        <a:t>18.559.253</a:t>
                      </a:r>
                      <a:endParaRPr lang="id-ID" sz="1400" dirty="0"/>
                    </a:p>
                  </a:txBody>
                  <a:tcPr marT="45705" marB="45705"/>
                </a:tc>
                <a:tc>
                  <a:txBody>
                    <a:bodyPr/>
                    <a:lstStyle/>
                    <a:p>
                      <a:r>
                        <a:rPr lang="id-ID" sz="1400" dirty="0" smtClean="0"/>
                        <a:t>  3.900.000</a:t>
                      </a:r>
                    </a:p>
                    <a:p>
                      <a:r>
                        <a:rPr lang="id-ID" sz="1400" dirty="0" smtClean="0"/>
                        <a:t>  4.700.000</a:t>
                      </a:r>
                    </a:p>
                    <a:p>
                      <a:r>
                        <a:rPr lang="id-ID" sz="1400" dirty="0" smtClean="0"/>
                        <a:t>  4.200.000</a:t>
                      </a:r>
                    </a:p>
                    <a:p>
                      <a:r>
                        <a:rPr lang="id-ID" sz="1400" dirty="0" smtClean="0"/>
                        <a:t>  4.900.000</a:t>
                      </a:r>
                    </a:p>
                    <a:p>
                      <a:r>
                        <a:rPr lang="id-ID" sz="1400" dirty="0" smtClean="0"/>
                        <a:t>17.700.000</a:t>
                      </a:r>
                      <a:endParaRPr lang="id-ID" sz="1400" dirty="0"/>
                    </a:p>
                  </a:txBody>
                  <a:tcPr marT="45705" marB="45705"/>
                </a:tc>
                <a:tc>
                  <a:txBody>
                    <a:bodyPr/>
                    <a:lstStyle/>
                    <a:p>
                      <a:r>
                        <a:rPr lang="id-ID" sz="1400" dirty="0" smtClean="0"/>
                        <a:t>0,94</a:t>
                      </a:r>
                    </a:p>
                    <a:p>
                      <a:r>
                        <a:rPr lang="id-ID" sz="1400" dirty="0" smtClean="0"/>
                        <a:t>1,19</a:t>
                      </a:r>
                    </a:p>
                    <a:p>
                      <a:r>
                        <a:rPr lang="id-ID" sz="1400" dirty="0" smtClean="0"/>
                        <a:t>1,12</a:t>
                      </a:r>
                    </a:p>
                    <a:p>
                      <a:r>
                        <a:rPr lang="id-ID" sz="1400" dirty="0" smtClean="0"/>
                        <a:t>0,93</a:t>
                      </a:r>
                    </a:p>
                    <a:p>
                      <a:r>
                        <a:rPr lang="id-ID" sz="1400" dirty="0" smtClean="0"/>
                        <a:t>1,05</a:t>
                      </a:r>
                      <a:endParaRPr lang="id-ID" sz="1400" dirty="0"/>
                    </a:p>
                  </a:txBody>
                  <a:tcPr marT="45705" marB="45705"/>
                </a:tc>
                <a:extLst>
                  <a:ext uri="{0D108BD9-81ED-4DB2-BD59-A6C34878D82A}">
                    <a16:rowId xmlns:a16="http://schemas.microsoft.com/office/drawing/2014/main" val="10002"/>
                  </a:ext>
                </a:extLst>
              </a:tr>
            </a:tbl>
          </a:graphicData>
        </a:graphic>
      </p:graphicFrame>
      <p:sp>
        <p:nvSpPr>
          <p:cNvPr id="25635" name="Rectangle 13"/>
          <p:cNvSpPr txBox="1">
            <a:spLocks noChangeArrowheads="1"/>
          </p:cNvSpPr>
          <p:nvPr/>
        </p:nvSpPr>
        <p:spPr bwMode="auto">
          <a:xfrm>
            <a:off x="304800" y="1752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50000"/>
              </a:spcBef>
            </a:pPr>
            <a:r>
              <a:rPr lang="id-ID" altLang="en-US" sz="1400" b="1"/>
              <a:t>Contoh laporan SIM</a:t>
            </a:r>
          </a:p>
          <a:p>
            <a:pPr eaLnBrk="1" hangingPunct="1">
              <a:lnSpc>
                <a:spcPct val="90000"/>
              </a:lnSpc>
              <a:spcBef>
                <a:spcPct val="50000"/>
              </a:spcBef>
            </a:pPr>
            <a:r>
              <a:rPr lang="id-ID" altLang="en-US" sz="1400"/>
              <a:t>Mengonsolidasikan penjualan produk konsumen perusahaan berdasarkan produk dan wilayah penjualan : 2013</a:t>
            </a:r>
            <a:endParaRPr lang="en-US" altLang="en-US" sz="14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5927912"/>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Cont</a:t>
            </a:r>
            <a:r>
              <a:rPr lang="en-US" sz="2400" b="1" dirty="0" smtClean="0">
                <a:latin typeface="Arial" charset="0"/>
              </a:rPr>
              <a:t>…</a:t>
            </a:r>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Informasi</a:t>
            </a:r>
            <a:r>
              <a:rPr lang="en-US" sz="1600" b="1" dirty="0" smtClean="0">
                <a:solidFill>
                  <a:srgbClr val="FF0000"/>
                </a:solidFill>
                <a:latin typeface="Arial" charset="0"/>
              </a:rPr>
              <a:t> </a:t>
            </a:r>
            <a:r>
              <a:rPr lang="en-US" sz="1600" b="1" dirty="0" err="1" smtClean="0">
                <a:solidFill>
                  <a:srgbClr val="FF0000"/>
                </a:solidFill>
                <a:latin typeface="Arial" charset="0"/>
              </a:rPr>
              <a:t>Manajemen</a:t>
            </a:r>
            <a:endParaRPr lang="en-US" sz="1600" b="1" dirty="0" smtClean="0">
              <a:solidFill>
                <a:srgbClr val="FF0000"/>
              </a:solidFill>
              <a:latin typeface="Arial" charset="0"/>
            </a:endParaRPr>
          </a:p>
          <a:p>
            <a:pPr lvl="3" eaLnBrk="1" hangingPunct="1">
              <a:lnSpc>
                <a:spcPct val="90000"/>
              </a:lnSpc>
              <a:spcBef>
                <a:spcPct val="50000"/>
              </a:spcBef>
              <a:defRPr/>
            </a:pPr>
            <a:r>
              <a:rPr lang="en-US" sz="1200" b="1" dirty="0" err="1" smtClean="0">
                <a:latin typeface="Arial" charset="0"/>
              </a:rPr>
              <a:t>Kelemahan</a:t>
            </a:r>
            <a:r>
              <a:rPr lang="en-US" sz="1200" b="1" dirty="0" smtClean="0">
                <a:latin typeface="Arial" charset="0"/>
              </a:rPr>
              <a:t> SIM </a:t>
            </a:r>
            <a:r>
              <a:rPr lang="en-US" sz="1200" b="1" dirty="0" err="1" smtClean="0">
                <a:latin typeface="Arial" charset="0"/>
              </a:rPr>
              <a:t>adalah</a:t>
            </a:r>
            <a:r>
              <a:rPr lang="en-US" sz="1200" b="1" dirty="0" smtClean="0">
                <a:latin typeface="Arial" charset="0"/>
              </a:rPr>
              <a:t> </a:t>
            </a:r>
            <a:r>
              <a:rPr lang="en-US" sz="1200" b="1" dirty="0" err="1" smtClean="0">
                <a:latin typeface="Arial" charset="0"/>
              </a:rPr>
              <a:t>umumnya</a:t>
            </a:r>
            <a:r>
              <a:rPr lang="en-US" sz="1200" b="1" dirty="0" smtClean="0">
                <a:latin typeface="Arial" charset="0"/>
              </a:rPr>
              <a:t> </a:t>
            </a:r>
            <a:r>
              <a:rPr lang="en-US" sz="1200" b="1" dirty="0" err="1" smtClean="0">
                <a:solidFill>
                  <a:srgbClr val="FF0000"/>
                </a:solidFill>
                <a:latin typeface="Arial" charset="0"/>
              </a:rPr>
              <a:t>tidak</a:t>
            </a:r>
            <a:r>
              <a:rPr lang="en-US" sz="1200" b="1" dirty="0" smtClean="0">
                <a:solidFill>
                  <a:srgbClr val="FF0000"/>
                </a:solidFill>
                <a:latin typeface="Arial" charset="0"/>
              </a:rPr>
              <a:t> </a:t>
            </a:r>
            <a:r>
              <a:rPr lang="en-US" sz="1200" b="1" dirty="0" err="1" smtClean="0">
                <a:solidFill>
                  <a:srgbClr val="FF0000"/>
                </a:solidFill>
                <a:latin typeface="Arial" charset="0"/>
              </a:rPr>
              <a:t>fleksibel</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sedikit</a:t>
            </a:r>
            <a:r>
              <a:rPr lang="en-US" sz="1200" b="1" dirty="0" smtClean="0">
                <a:solidFill>
                  <a:srgbClr val="FF0000"/>
                </a:solidFill>
                <a:latin typeface="Arial" charset="0"/>
              </a:rPr>
              <a:t> </a:t>
            </a:r>
            <a:r>
              <a:rPr lang="en-US" sz="1200" b="1" dirty="0" err="1" smtClean="0">
                <a:solidFill>
                  <a:srgbClr val="FF0000"/>
                </a:solidFill>
                <a:latin typeface="Arial" charset="0"/>
              </a:rPr>
              <a:t>analisis</a:t>
            </a:r>
            <a:r>
              <a:rPr lang="en-US" sz="1200" b="1" dirty="0" smtClean="0">
                <a:latin typeface="Arial" charset="0"/>
              </a:rPr>
              <a:t> </a:t>
            </a:r>
            <a:r>
              <a:rPr lang="en-US" sz="1200" b="1" dirty="0" err="1" smtClean="0">
                <a:latin typeface="Arial" charset="0"/>
              </a:rPr>
              <a:t>karena</a:t>
            </a:r>
            <a:r>
              <a:rPr lang="en-US" sz="1200" b="1" dirty="0" smtClean="0">
                <a:latin typeface="Arial" charset="0"/>
              </a:rPr>
              <a:t> </a:t>
            </a:r>
            <a:r>
              <a:rPr lang="en-US" sz="1200" b="1" dirty="0" err="1" smtClean="0">
                <a:latin typeface="Arial" charset="0"/>
              </a:rPr>
              <a:t>menggunakan</a:t>
            </a:r>
            <a:r>
              <a:rPr lang="en-US" sz="1200" b="1" dirty="0" smtClean="0">
                <a:latin typeface="Arial" charset="0"/>
              </a:rPr>
              <a:t> program routine yang </a:t>
            </a:r>
            <a:r>
              <a:rPr lang="en-US" sz="1200" b="1" dirty="0" err="1" smtClean="0">
                <a:latin typeface="Arial" charset="0"/>
              </a:rPr>
              <a:t>berjalan</a:t>
            </a:r>
            <a:r>
              <a:rPr lang="en-US" sz="1200" b="1" dirty="0" smtClean="0">
                <a:latin typeface="Arial" charset="0"/>
              </a:rPr>
              <a:t> berulang2.</a:t>
            </a:r>
          </a:p>
        </p:txBody>
      </p:sp>
      <p:sp>
        <p:nvSpPr>
          <p:cNvPr id="23555"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459" y="4191000"/>
            <a:ext cx="609600" cy="609600"/>
          </a:xfrm>
          <a:prstGeom prst="rect">
            <a:avLst/>
          </a:prstGeom>
        </p:spPr>
      </p:pic>
    </p:spTree>
    <p:extLst>
      <p:ext uri="{BB962C8B-B14F-4D97-AF65-F5344CB8AC3E}">
        <p14:creationId xmlns:p14="http://schemas.microsoft.com/office/powerpoint/2010/main" val="3827229468"/>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Cont</a:t>
            </a:r>
            <a:r>
              <a:rPr lang="en-US" sz="2400" b="1" dirty="0" smtClean="0">
                <a:latin typeface="Arial" charset="0"/>
              </a:rPr>
              <a:t>…</a:t>
            </a:r>
          </a:p>
          <a:p>
            <a:pPr eaLnBrk="1" hangingPunct="1">
              <a:lnSpc>
                <a:spcPct val="90000"/>
              </a:lnSpc>
              <a:spcBef>
                <a:spcPct val="50000"/>
              </a:spcBef>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untuk</a:t>
            </a:r>
            <a:r>
              <a:rPr lang="en-US" sz="2000" b="1" dirty="0" smtClean="0">
                <a:latin typeface="Arial" charset="0"/>
              </a:rPr>
              <a:t> </a:t>
            </a:r>
            <a:r>
              <a:rPr lang="en-US" sz="2000" b="1" dirty="0" err="1" smtClean="0">
                <a:latin typeface="Arial" charset="0"/>
              </a:rPr>
              <a:t>intelijen</a:t>
            </a:r>
            <a:r>
              <a:rPr lang="en-US" sz="2000" b="1" dirty="0" smtClean="0">
                <a:latin typeface="Arial" charset="0"/>
              </a:rPr>
              <a:t> </a:t>
            </a:r>
            <a:r>
              <a:rPr lang="en-US" sz="2000" b="1" dirty="0" err="1" smtClean="0">
                <a:latin typeface="Arial" charset="0"/>
              </a:rPr>
              <a:t>bisnis</a:t>
            </a:r>
            <a:endParaRPr lang="en-US" sz="2000" b="1" dirty="0" smtClean="0">
              <a:latin typeface="Arial" charset="0"/>
            </a:endParaRPr>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Pendukung</a:t>
            </a:r>
            <a:r>
              <a:rPr lang="en-US" sz="1600" b="1" dirty="0" smtClean="0">
                <a:solidFill>
                  <a:srgbClr val="FF0000"/>
                </a:solidFill>
                <a:latin typeface="Arial" charset="0"/>
              </a:rPr>
              <a:t> </a:t>
            </a:r>
            <a:r>
              <a:rPr lang="en-US" sz="1600" b="1" dirty="0" err="1" smtClean="0">
                <a:solidFill>
                  <a:srgbClr val="FF0000"/>
                </a:solidFill>
                <a:latin typeface="Arial" charset="0"/>
              </a:rPr>
              <a:t>Keputusan</a:t>
            </a:r>
            <a:r>
              <a:rPr lang="en-US" sz="1600" b="1" dirty="0" smtClean="0">
                <a:solidFill>
                  <a:srgbClr val="FF0000"/>
                </a:solidFill>
                <a:latin typeface="Arial" charset="0"/>
              </a:rPr>
              <a:t> (DSS)</a:t>
            </a:r>
          </a:p>
          <a:p>
            <a:pPr lvl="3" eaLnBrk="1" hangingPunct="1">
              <a:lnSpc>
                <a:spcPct val="90000"/>
              </a:lnSpc>
              <a:spcBef>
                <a:spcPct val="50000"/>
              </a:spcBef>
              <a:defRPr/>
            </a:pPr>
            <a:r>
              <a:rPr lang="en-US" sz="1200" b="1" dirty="0" err="1" smtClean="0">
                <a:latin typeface="Arial" charset="0"/>
              </a:rPr>
              <a:t>Sistem</a:t>
            </a:r>
            <a:r>
              <a:rPr lang="en-US" sz="1200" b="1" dirty="0" smtClean="0">
                <a:latin typeface="Arial" charset="0"/>
              </a:rPr>
              <a:t> </a:t>
            </a:r>
            <a:r>
              <a:rPr lang="en-US" sz="1200" b="1" dirty="0" err="1" smtClean="0">
                <a:latin typeface="Arial" charset="0"/>
              </a:rPr>
              <a:t>intelijen</a:t>
            </a:r>
            <a:r>
              <a:rPr lang="en-US" sz="1200" b="1" dirty="0" smtClean="0">
                <a:latin typeface="Arial" charset="0"/>
              </a:rPr>
              <a:t> </a:t>
            </a:r>
            <a:r>
              <a:rPr lang="en-US" sz="1200" b="1" dirty="0" err="1" smtClean="0">
                <a:latin typeface="Arial" charset="0"/>
              </a:rPr>
              <a:t>bisnis</a:t>
            </a:r>
            <a:r>
              <a:rPr lang="en-US" sz="1200" b="1" dirty="0" smtClean="0">
                <a:latin typeface="Arial" charset="0"/>
              </a:rPr>
              <a:t> yang </a:t>
            </a:r>
            <a:r>
              <a:rPr lang="en-US" sz="1200" b="1" dirty="0" err="1" smtClean="0">
                <a:latin typeface="Arial" charset="0"/>
              </a:rPr>
              <a:t>mendukung</a:t>
            </a:r>
            <a:r>
              <a:rPr lang="en-US" sz="1200" b="1" dirty="0" smtClean="0">
                <a:latin typeface="Arial" charset="0"/>
              </a:rPr>
              <a:t> </a:t>
            </a:r>
            <a:r>
              <a:rPr lang="en-US" sz="1200" b="1" dirty="0" err="1" smtClean="0">
                <a:latin typeface="Arial" charset="0"/>
              </a:rPr>
              <a:t>banyak</a:t>
            </a:r>
            <a:r>
              <a:rPr lang="en-US" sz="1200" b="1" dirty="0" smtClean="0">
                <a:latin typeface="Arial" charset="0"/>
              </a:rPr>
              <a:t> </a:t>
            </a:r>
            <a:r>
              <a:rPr lang="en-US" sz="1200" b="1" dirty="0" err="1" smtClean="0">
                <a:latin typeface="Arial" charset="0"/>
              </a:rPr>
              <a:t>pengambilan</a:t>
            </a:r>
            <a:r>
              <a:rPr lang="en-US" sz="1200" b="1" dirty="0" smtClean="0">
                <a:latin typeface="Arial" charset="0"/>
              </a:rPr>
              <a:t> </a:t>
            </a:r>
            <a:r>
              <a:rPr lang="en-US" sz="1200" b="1" dirty="0" err="1" smtClean="0">
                <a:latin typeface="Arial" charset="0"/>
              </a:rPr>
              <a:t>keputusan</a:t>
            </a:r>
            <a:r>
              <a:rPr lang="en-US" sz="1200" b="1" dirty="0" smtClean="0">
                <a:latin typeface="Arial" charset="0"/>
              </a:rPr>
              <a:t> </a:t>
            </a:r>
            <a:r>
              <a:rPr lang="en-US" sz="1200" b="1" dirty="0" err="1" smtClean="0">
                <a:latin typeface="Arial" charset="0"/>
              </a:rPr>
              <a:t>tanpa</a:t>
            </a:r>
            <a:r>
              <a:rPr lang="en-US" sz="1200" b="1" dirty="0" smtClean="0">
                <a:latin typeface="Arial" charset="0"/>
              </a:rPr>
              <a:t> </a:t>
            </a:r>
            <a:r>
              <a:rPr lang="en-US" sz="1200" b="1" dirty="0" err="1" smtClean="0">
                <a:latin typeface="Arial" charset="0"/>
              </a:rPr>
              <a:t>pengulangan</a:t>
            </a:r>
            <a:endParaRPr lang="en-US" sz="1200" b="1" dirty="0" smtClean="0">
              <a:latin typeface="Arial" charset="0"/>
            </a:endParaRPr>
          </a:p>
          <a:p>
            <a:pPr lvl="3" eaLnBrk="1" hangingPunct="1">
              <a:lnSpc>
                <a:spcPct val="90000"/>
              </a:lnSpc>
              <a:spcBef>
                <a:spcPct val="50000"/>
              </a:spcBef>
              <a:defRPr/>
            </a:pPr>
            <a:r>
              <a:rPr lang="en-US" sz="1200" b="1" dirty="0" err="1" smtClean="0">
                <a:latin typeface="Arial" charset="0"/>
              </a:rPr>
              <a:t>Berfokus</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err="1" smtClean="0">
                <a:latin typeface="Arial" charset="0"/>
              </a:rPr>
              <a:t>masalah-masalah</a:t>
            </a:r>
            <a:r>
              <a:rPr lang="en-US" sz="1200" b="1" dirty="0" smtClean="0">
                <a:latin typeface="Arial" charset="0"/>
              </a:rPr>
              <a:t> </a:t>
            </a:r>
            <a:r>
              <a:rPr lang="en-US" sz="1200" b="1" dirty="0" smtClean="0">
                <a:solidFill>
                  <a:srgbClr val="FF0000"/>
                </a:solidFill>
                <a:latin typeface="Arial" charset="0"/>
              </a:rPr>
              <a:t>yang </a:t>
            </a:r>
            <a:r>
              <a:rPr lang="en-US" sz="1200" b="1" dirty="0" err="1" smtClean="0">
                <a:solidFill>
                  <a:srgbClr val="FF0000"/>
                </a:solidFill>
                <a:latin typeface="Arial" charset="0"/>
              </a:rPr>
              <a:t>unik</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cepat</a:t>
            </a:r>
            <a:r>
              <a:rPr lang="en-US" sz="1200" b="1" dirty="0" smtClean="0">
                <a:solidFill>
                  <a:srgbClr val="FF0000"/>
                </a:solidFill>
                <a:latin typeface="Arial" charset="0"/>
              </a:rPr>
              <a:t> </a:t>
            </a:r>
            <a:r>
              <a:rPr lang="en-US" sz="1200" b="1" dirty="0" err="1" smtClean="0">
                <a:solidFill>
                  <a:srgbClr val="FF0000"/>
                </a:solidFill>
                <a:latin typeface="Arial" charset="0"/>
              </a:rPr>
              <a:t>berubah</a:t>
            </a:r>
            <a:r>
              <a:rPr lang="en-US" sz="1200" b="1" dirty="0" smtClean="0">
                <a:solidFill>
                  <a:srgbClr val="FF0000"/>
                </a:solidFill>
                <a:latin typeface="Arial" charset="0"/>
              </a:rPr>
              <a:t> </a:t>
            </a:r>
            <a:r>
              <a:rPr lang="en-US" sz="1200" b="1" dirty="0" smtClean="0">
                <a:latin typeface="Arial" charset="0"/>
              </a:rPr>
              <a:t>yang </a:t>
            </a:r>
            <a:r>
              <a:rPr lang="en-US" sz="1200" b="1" dirty="0" err="1" smtClean="0">
                <a:latin typeface="Arial" charset="0"/>
              </a:rPr>
              <a:t>prosedur</a:t>
            </a:r>
            <a:r>
              <a:rPr lang="en-US" sz="1200" b="1" dirty="0" smtClean="0">
                <a:latin typeface="Arial" charset="0"/>
              </a:rPr>
              <a:t> </a:t>
            </a:r>
            <a:r>
              <a:rPr lang="en-US" sz="1200" b="1" dirty="0" err="1" smtClean="0">
                <a:latin typeface="Arial" charset="0"/>
              </a:rPr>
              <a:t>dalam</a:t>
            </a:r>
            <a:r>
              <a:rPr lang="en-US" sz="1200" b="1" dirty="0" smtClean="0">
                <a:latin typeface="Arial" charset="0"/>
              </a:rPr>
              <a:t> </a:t>
            </a:r>
            <a:r>
              <a:rPr lang="en-US" sz="1200" b="1" dirty="0" err="1" smtClean="0">
                <a:latin typeface="Arial" charset="0"/>
              </a:rPr>
              <a:t>mencapai</a:t>
            </a:r>
            <a:r>
              <a:rPr lang="en-US" sz="1200" b="1" dirty="0" smtClean="0">
                <a:latin typeface="Arial" charset="0"/>
              </a:rPr>
              <a:t> </a:t>
            </a:r>
            <a:r>
              <a:rPr lang="en-US" sz="1200" b="1" dirty="0" err="1" smtClean="0">
                <a:latin typeface="Arial" charset="0"/>
              </a:rPr>
              <a:t>atau</a:t>
            </a:r>
            <a:r>
              <a:rPr lang="en-US" sz="1200" b="1" dirty="0" smtClean="0">
                <a:latin typeface="Arial" charset="0"/>
              </a:rPr>
              <a:t> </a:t>
            </a:r>
            <a:r>
              <a:rPr lang="en-US" sz="1200" b="1" dirty="0" err="1" smtClean="0">
                <a:latin typeface="Arial" charset="0"/>
              </a:rPr>
              <a:t>menghasilkan</a:t>
            </a:r>
            <a:r>
              <a:rPr lang="en-US" sz="1200" b="1" dirty="0" smtClean="0">
                <a:latin typeface="Arial" charset="0"/>
              </a:rPr>
              <a:t> </a:t>
            </a:r>
            <a:r>
              <a:rPr lang="en-US" sz="1200" b="1" dirty="0" err="1" smtClean="0">
                <a:latin typeface="Arial" charset="0"/>
              </a:rPr>
              <a:t>suatu</a:t>
            </a:r>
            <a:r>
              <a:rPr lang="en-US" sz="1200" b="1" dirty="0" smtClean="0">
                <a:latin typeface="Arial" charset="0"/>
              </a:rPr>
              <a:t> </a:t>
            </a:r>
            <a:r>
              <a:rPr lang="en-US" sz="1200" b="1" dirty="0" err="1" smtClean="0">
                <a:latin typeface="Arial" charset="0"/>
              </a:rPr>
              <a:t>solusi</a:t>
            </a:r>
            <a:r>
              <a:rPr lang="en-US" sz="1200" b="1" dirty="0" smtClean="0">
                <a:latin typeface="Arial" charset="0"/>
              </a:rPr>
              <a:t> </a:t>
            </a:r>
            <a:r>
              <a:rPr lang="en-US" sz="1200" b="1" dirty="0" err="1" smtClean="0">
                <a:latin typeface="Arial" charset="0"/>
              </a:rPr>
              <a:t>belum</a:t>
            </a:r>
            <a:r>
              <a:rPr lang="en-US" sz="1200" b="1" dirty="0" smtClean="0">
                <a:latin typeface="Arial" charset="0"/>
              </a:rPr>
              <a:t> </a:t>
            </a:r>
            <a:r>
              <a:rPr lang="en-US" sz="1200" b="1" dirty="0" err="1" smtClean="0">
                <a:latin typeface="Arial" charset="0"/>
              </a:rPr>
              <a:t>ditentukan</a:t>
            </a:r>
            <a:r>
              <a:rPr lang="en-US" sz="1200" b="1" dirty="0" smtClean="0">
                <a:latin typeface="Arial" charset="0"/>
              </a:rPr>
              <a:t> </a:t>
            </a:r>
            <a:r>
              <a:rPr lang="en-US" sz="1200" b="1" dirty="0" err="1" smtClean="0">
                <a:latin typeface="Arial" charset="0"/>
              </a:rPr>
              <a:t>sebelumnya</a:t>
            </a:r>
            <a:r>
              <a:rPr lang="en-US" sz="1200" b="1" dirty="0" smtClean="0">
                <a:latin typeface="Arial" charset="0"/>
              </a:rPr>
              <a:t> </a:t>
            </a:r>
            <a:r>
              <a:rPr lang="en-US" sz="1200" b="1" dirty="0" err="1" smtClean="0">
                <a:latin typeface="Arial" charset="0"/>
              </a:rPr>
              <a:t>secara</a:t>
            </a:r>
            <a:r>
              <a:rPr lang="en-US" sz="1200" b="1" dirty="0" smtClean="0">
                <a:latin typeface="Arial" charset="0"/>
              </a:rPr>
              <a:t> </a:t>
            </a:r>
            <a:r>
              <a:rPr lang="en-US" sz="1200" b="1" dirty="0" err="1" smtClean="0">
                <a:latin typeface="Arial" charset="0"/>
              </a:rPr>
              <a:t>keseluruhan</a:t>
            </a:r>
            <a:endParaRPr lang="en-US" sz="1200" b="1" dirty="0" smtClean="0">
              <a:latin typeface="Arial" charset="0"/>
            </a:endParaRPr>
          </a:p>
          <a:p>
            <a:pPr lvl="3" eaLnBrk="1" hangingPunct="1">
              <a:lnSpc>
                <a:spcPct val="90000"/>
              </a:lnSpc>
              <a:spcBef>
                <a:spcPct val="50000"/>
              </a:spcBef>
              <a:defRPr/>
            </a:pPr>
            <a:r>
              <a:rPr lang="en-US" sz="1200" b="1" dirty="0" smtClean="0">
                <a:latin typeface="Arial" charset="0"/>
              </a:rPr>
              <a:t>DSS </a:t>
            </a:r>
            <a:r>
              <a:rPr lang="en-US" sz="1200" b="1" dirty="0" err="1" smtClean="0">
                <a:latin typeface="Arial" charset="0"/>
              </a:rPr>
              <a:t>menggunakan</a:t>
            </a:r>
            <a:r>
              <a:rPr lang="en-US" sz="1200" b="1" dirty="0" smtClean="0">
                <a:latin typeface="Arial" charset="0"/>
              </a:rPr>
              <a:t> </a:t>
            </a:r>
            <a:r>
              <a:rPr lang="en-US" sz="1200" b="1" dirty="0" err="1" smtClean="0">
                <a:latin typeface="Arial" charset="0"/>
              </a:rPr>
              <a:t>informasi</a:t>
            </a:r>
            <a:r>
              <a:rPr lang="en-US" sz="1200" b="1" dirty="0" smtClean="0">
                <a:latin typeface="Arial" charset="0"/>
              </a:rPr>
              <a:t> internal </a:t>
            </a:r>
            <a:r>
              <a:rPr lang="en-US" sz="1200" b="1" dirty="0" err="1" smtClean="0">
                <a:latin typeface="Arial" charset="0"/>
              </a:rPr>
              <a:t>dari</a:t>
            </a:r>
            <a:r>
              <a:rPr lang="en-US" sz="1200" b="1" dirty="0" smtClean="0">
                <a:latin typeface="Arial" charset="0"/>
              </a:rPr>
              <a:t> </a:t>
            </a:r>
            <a:r>
              <a:rPr lang="en-US" sz="1200" b="1" dirty="0" smtClean="0">
                <a:solidFill>
                  <a:srgbClr val="FF0000"/>
                </a:solidFill>
                <a:latin typeface="Arial" charset="0"/>
              </a:rPr>
              <a:t>TPS </a:t>
            </a:r>
            <a:r>
              <a:rPr lang="en-US" sz="1200" b="1" dirty="0" err="1" smtClean="0">
                <a:solidFill>
                  <a:srgbClr val="FF0000"/>
                </a:solidFill>
                <a:latin typeface="Arial" charset="0"/>
              </a:rPr>
              <a:t>dan</a:t>
            </a:r>
            <a:r>
              <a:rPr lang="en-US" sz="1200" b="1" dirty="0" smtClean="0">
                <a:solidFill>
                  <a:srgbClr val="FF0000"/>
                </a:solidFill>
                <a:latin typeface="Arial" charset="0"/>
              </a:rPr>
              <a:t> SIM </a:t>
            </a:r>
            <a:r>
              <a:rPr lang="en-US" sz="1200" b="1" dirty="0" err="1" smtClean="0">
                <a:latin typeface="Arial" charset="0"/>
              </a:rPr>
              <a:t>dan</a:t>
            </a:r>
            <a:r>
              <a:rPr lang="en-US" sz="1200" b="1" dirty="0" smtClean="0">
                <a:latin typeface="Arial" charset="0"/>
              </a:rPr>
              <a:t> </a:t>
            </a:r>
            <a:r>
              <a:rPr lang="en-US" sz="1200" b="1" dirty="0" err="1" smtClean="0">
                <a:latin typeface="Arial" charset="0"/>
              </a:rPr>
              <a:t>juga</a:t>
            </a:r>
            <a:r>
              <a:rPr lang="en-US" sz="1200" b="1" dirty="0" smtClean="0">
                <a:latin typeface="Arial" charset="0"/>
              </a:rPr>
              <a:t> </a:t>
            </a:r>
            <a:r>
              <a:rPr lang="en-US" sz="1200" b="1" dirty="0" err="1" smtClean="0">
                <a:latin typeface="Arial" charset="0"/>
              </a:rPr>
              <a:t>dari</a:t>
            </a:r>
            <a:r>
              <a:rPr lang="en-US" sz="1200" b="1" dirty="0" smtClean="0">
                <a:latin typeface="Arial" charset="0"/>
              </a:rPr>
              <a:t> </a:t>
            </a:r>
            <a:r>
              <a:rPr lang="en-US" sz="1200" b="1" dirty="0" err="1" smtClean="0">
                <a:solidFill>
                  <a:srgbClr val="FF0000"/>
                </a:solidFill>
                <a:latin typeface="Arial" charset="0"/>
              </a:rPr>
              <a:t>sumber-sumber</a:t>
            </a:r>
            <a:r>
              <a:rPr lang="en-US" sz="1200" b="1" dirty="0" smtClean="0">
                <a:solidFill>
                  <a:srgbClr val="FF0000"/>
                </a:solidFill>
                <a:latin typeface="Arial" charset="0"/>
              </a:rPr>
              <a:t> </a:t>
            </a:r>
            <a:r>
              <a:rPr lang="en-US" sz="1200" b="1" dirty="0" err="1" smtClean="0">
                <a:solidFill>
                  <a:srgbClr val="FF0000"/>
                </a:solidFill>
                <a:latin typeface="Arial" charset="0"/>
              </a:rPr>
              <a:t>eksternal</a:t>
            </a:r>
            <a:r>
              <a:rPr lang="en-US" sz="1200" b="1" dirty="0" smtClean="0">
                <a:solidFill>
                  <a:srgbClr val="FF0000"/>
                </a:solidFill>
                <a:latin typeface="Arial" charset="0"/>
              </a:rPr>
              <a:t> </a:t>
            </a:r>
            <a:r>
              <a:rPr lang="en-US" sz="1200" b="1" dirty="0" err="1" smtClean="0">
                <a:latin typeface="Arial" charset="0"/>
              </a:rPr>
              <a:t>seperti</a:t>
            </a:r>
            <a:r>
              <a:rPr lang="en-US" sz="1200" b="1" dirty="0" smtClean="0">
                <a:latin typeface="Arial" charset="0"/>
              </a:rPr>
              <a:t> </a:t>
            </a:r>
            <a:r>
              <a:rPr lang="en-US" sz="1200" b="1" dirty="0" err="1" smtClean="0">
                <a:latin typeface="Arial" charset="0"/>
              </a:rPr>
              <a:t>harga</a:t>
            </a:r>
            <a:r>
              <a:rPr lang="en-US" sz="1200" b="1" dirty="0" smtClean="0">
                <a:latin typeface="Arial" charset="0"/>
              </a:rPr>
              <a:t> </a:t>
            </a:r>
            <a:r>
              <a:rPr lang="en-US" sz="1200" b="1" dirty="0" err="1" smtClean="0">
                <a:latin typeface="Arial" charset="0"/>
              </a:rPr>
              <a:t>saham</a:t>
            </a:r>
            <a:r>
              <a:rPr lang="en-US" sz="1200" b="1" dirty="0" smtClean="0">
                <a:latin typeface="Arial" charset="0"/>
              </a:rPr>
              <a:t> </a:t>
            </a:r>
            <a:r>
              <a:rPr lang="en-US" sz="1200" b="1" dirty="0" err="1" smtClean="0">
                <a:latin typeface="Arial" charset="0"/>
              </a:rPr>
              <a:t>terkini</a:t>
            </a:r>
            <a:r>
              <a:rPr lang="en-US" sz="1200" b="1" dirty="0" smtClean="0">
                <a:latin typeface="Arial" charset="0"/>
              </a:rPr>
              <a:t>, </a:t>
            </a:r>
            <a:r>
              <a:rPr lang="en-US" sz="1200" b="1" dirty="0" err="1" smtClean="0">
                <a:latin typeface="Arial" charset="0"/>
              </a:rPr>
              <a:t>atau</a:t>
            </a:r>
            <a:r>
              <a:rPr lang="en-US" sz="1200" b="1" dirty="0" smtClean="0">
                <a:latin typeface="Arial" charset="0"/>
              </a:rPr>
              <a:t> </a:t>
            </a:r>
            <a:r>
              <a:rPr lang="en-US" sz="1200" b="1" dirty="0" err="1" smtClean="0">
                <a:latin typeface="Arial" charset="0"/>
              </a:rPr>
              <a:t>harga</a:t>
            </a:r>
            <a:r>
              <a:rPr lang="en-US" sz="1200" b="1" dirty="0" smtClean="0">
                <a:latin typeface="Arial" charset="0"/>
              </a:rPr>
              <a:t> </a:t>
            </a:r>
            <a:r>
              <a:rPr lang="en-US" sz="1200" b="1" dirty="0" err="1" smtClean="0">
                <a:latin typeface="Arial" charset="0"/>
              </a:rPr>
              <a:t>barang</a:t>
            </a:r>
            <a:r>
              <a:rPr lang="en-US" sz="1200" b="1" dirty="0" smtClean="0">
                <a:latin typeface="Arial" charset="0"/>
              </a:rPr>
              <a:t> </a:t>
            </a:r>
            <a:r>
              <a:rPr lang="en-US" sz="1200" b="1" dirty="0" err="1" smtClean="0">
                <a:latin typeface="Arial" charset="0"/>
              </a:rPr>
              <a:t>pesaing</a:t>
            </a:r>
            <a:r>
              <a:rPr lang="en-US" sz="1200" b="1" dirty="0" smtClean="0">
                <a:latin typeface="Arial" charset="0"/>
              </a:rPr>
              <a:t>.</a:t>
            </a:r>
            <a:endParaRPr lang="en-US" sz="1200" b="1" dirty="0" smtClean="0"/>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Pendukung</a:t>
            </a:r>
            <a:r>
              <a:rPr lang="en-US" sz="1600" b="1" dirty="0" smtClean="0">
                <a:solidFill>
                  <a:srgbClr val="FF0000"/>
                </a:solidFill>
                <a:latin typeface="Arial" charset="0"/>
              </a:rPr>
              <a:t> </a:t>
            </a:r>
            <a:r>
              <a:rPr lang="en-US" sz="1600" b="1" dirty="0" err="1" smtClean="0">
                <a:solidFill>
                  <a:srgbClr val="FF0000"/>
                </a:solidFill>
                <a:latin typeface="Arial" charset="0"/>
              </a:rPr>
              <a:t>eksekutif</a:t>
            </a:r>
            <a:r>
              <a:rPr lang="en-US" sz="1600" b="1" dirty="0" smtClean="0">
                <a:solidFill>
                  <a:srgbClr val="FF0000"/>
                </a:solidFill>
                <a:latin typeface="Arial" charset="0"/>
              </a:rPr>
              <a:t> (ESS)</a:t>
            </a:r>
            <a:endParaRPr lang="en-US" sz="800" b="1" dirty="0" smtClean="0"/>
          </a:p>
          <a:p>
            <a:pPr lvl="3" eaLnBrk="1" hangingPunct="1">
              <a:lnSpc>
                <a:spcPct val="90000"/>
              </a:lnSpc>
              <a:spcBef>
                <a:spcPct val="50000"/>
              </a:spcBef>
              <a:defRPr/>
            </a:pPr>
            <a:r>
              <a:rPr lang="en-US" sz="1200" b="1" dirty="0" err="1" smtClean="0">
                <a:latin typeface="Arial" charset="0"/>
              </a:rPr>
              <a:t>Manajer</a:t>
            </a:r>
            <a:r>
              <a:rPr lang="en-US" sz="1200" b="1" dirty="0" smtClean="0">
                <a:latin typeface="Arial" charset="0"/>
              </a:rPr>
              <a:t> senior </a:t>
            </a:r>
            <a:r>
              <a:rPr lang="en-US" sz="1200" b="1" dirty="0" err="1" smtClean="0">
                <a:latin typeface="Arial" charset="0"/>
              </a:rPr>
              <a:t>membutuhkan</a:t>
            </a:r>
            <a:r>
              <a:rPr lang="en-US" sz="1200" b="1" dirty="0" smtClean="0">
                <a:latin typeface="Arial" charset="0"/>
              </a:rPr>
              <a:t> </a:t>
            </a:r>
            <a:r>
              <a:rPr lang="en-US" sz="1200" b="1" dirty="0" err="1" smtClean="0">
                <a:latin typeface="Arial" charset="0"/>
              </a:rPr>
              <a:t>sistem</a:t>
            </a:r>
            <a:r>
              <a:rPr lang="en-US" sz="1200" b="1" dirty="0" smtClean="0">
                <a:latin typeface="Arial" charset="0"/>
              </a:rPr>
              <a:t> yang </a:t>
            </a:r>
            <a:r>
              <a:rPr lang="en-US" sz="1200" b="1" dirty="0" err="1" smtClean="0">
                <a:latin typeface="Arial" charset="0"/>
              </a:rPr>
              <a:t>berfokus</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err="1" smtClean="0">
                <a:latin typeface="Arial" charset="0"/>
              </a:rPr>
              <a:t>masalah-masalah</a:t>
            </a:r>
            <a:r>
              <a:rPr lang="en-US" sz="1200" b="1" dirty="0" smtClean="0">
                <a:latin typeface="Arial" charset="0"/>
              </a:rPr>
              <a:t> </a:t>
            </a:r>
            <a:r>
              <a:rPr lang="en-US" sz="1200" b="1" dirty="0" err="1" smtClean="0">
                <a:latin typeface="Arial" charset="0"/>
              </a:rPr>
              <a:t>strategis</a:t>
            </a:r>
            <a:r>
              <a:rPr lang="en-US" sz="1200" b="1" dirty="0" smtClean="0">
                <a:latin typeface="Arial" charset="0"/>
              </a:rPr>
              <a:t> </a:t>
            </a:r>
            <a:r>
              <a:rPr lang="en-US" sz="1200" b="1" dirty="0" err="1" smtClean="0">
                <a:latin typeface="Arial" charset="0"/>
              </a:rPr>
              <a:t>jangka</a:t>
            </a:r>
            <a:r>
              <a:rPr lang="en-US" sz="1200" b="1" dirty="0" smtClean="0">
                <a:latin typeface="Arial" charset="0"/>
              </a:rPr>
              <a:t> </a:t>
            </a:r>
            <a:r>
              <a:rPr lang="en-US" sz="1200" b="1" dirty="0" err="1" smtClean="0">
                <a:latin typeface="Arial" charset="0"/>
              </a:rPr>
              <a:t>panjang</a:t>
            </a:r>
            <a:r>
              <a:rPr lang="en-US" sz="1200" b="1" dirty="0" smtClean="0">
                <a:latin typeface="Arial" charset="0"/>
              </a:rPr>
              <a:t> </a:t>
            </a:r>
            <a:r>
              <a:rPr lang="en-US" sz="1200" b="1" dirty="0" err="1" smtClean="0">
                <a:latin typeface="Arial" charset="0"/>
              </a:rPr>
              <a:t>baik</a:t>
            </a:r>
            <a:r>
              <a:rPr lang="en-US" sz="1200" b="1" dirty="0" smtClean="0">
                <a:latin typeface="Arial" charset="0"/>
              </a:rPr>
              <a:t> yang </a:t>
            </a:r>
            <a:r>
              <a:rPr lang="en-US" sz="1200" b="1" dirty="0" err="1" smtClean="0">
                <a:latin typeface="Arial" charset="0"/>
              </a:rPr>
              <a:t>terdapat</a:t>
            </a:r>
            <a:r>
              <a:rPr lang="en-US" sz="1200" b="1" dirty="0" smtClean="0">
                <a:latin typeface="Arial" charset="0"/>
              </a:rPr>
              <a:t> </a:t>
            </a:r>
            <a:r>
              <a:rPr lang="en-US" sz="1200" b="1" dirty="0" err="1" smtClean="0">
                <a:latin typeface="Arial" charset="0"/>
              </a:rPr>
              <a:t>didalam</a:t>
            </a:r>
            <a:r>
              <a:rPr lang="en-US" sz="1200" b="1" dirty="0" smtClean="0">
                <a:latin typeface="Arial" charset="0"/>
              </a:rPr>
              <a:t> </a:t>
            </a:r>
            <a:r>
              <a:rPr lang="en-US" sz="1200" b="1" dirty="0" err="1" smtClean="0">
                <a:latin typeface="Arial" charset="0"/>
              </a:rPr>
              <a:t>maupun</a:t>
            </a:r>
            <a:r>
              <a:rPr lang="en-US" sz="1200" b="1" dirty="0" smtClean="0">
                <a:latin typeface="Arial" charset="0"/>
              </a:rPr>
              <a:t> </a:t>
            </a:r>
            <a:r>
              <a:rPr lang="en-US" sz="1200" b="1" dirty="0" err="1" smtClean="0">
                <a:latin typeface="Arial" charset="0"/>
              </a:rPr>
              <a:t>diluar</a:t>
            </a:r>
            <a:r>
              <a:rPr lang="en-US" sz="1200" b="1" dirty="0" smtClean="0">
                <a:latin typeface="Arial" charset="0"/>
              </a:rPr>
              <a:t> </a:t>
            </a:r>
            <a:r>
              <a:rPr lang="en-US" sz="1200" b="1" dirty="0" err="1" smtClean="0">
                <a:latin typeface="Arial" charset="0"/>
              </a:rPr>
              <a:t>perusahaan</a:t>
            </a:r>
            <a:r>
              <a:rPr lang="en-US" sz="1200" b="1" dirty="0" smtClean="0">
                <a:latin typeface="Arial" charset="0"/>
              </a:rPr>
              <a:t>.</a:t>
            </a:r>
          </a:p>
          <a:p>
            <a:pPr lvl="3" eaLnBrk="1" hangingPunct="1">
              <a:lnSpc>
                <a:spcPct val="90000"/>
              </a:lnSpc>
              <a:spcBef>
                <a:spcPct val="50000"/>
              </a:spcBef>
              <a:defRPr/>
            </a:pPr>
            <a:r>
              <a:rPr lang="en-US" sz="1200" b="1" dirty="0" smtClean="0">
                <a:latin typeface="Arial" charset="0"/>
              </a:rPr>
              <a:t>ESS </a:t>
            </a:r>
            <a:r>
              <a:rPr lang="en-US" sz="1200" b="1" dirty="0" err="1" smtClean="0">
                <a:latin typeface="Arial" charset="0"/>
              </a:rPr>
              <a:t>membantu</a:t>
            </a:r>
            <a:r>
              <a:rPr lang="en-US" sz="1200" b="1" dirty="0" smtClean="0">
                <a:latin typeface="Arial" charset="0"/>
              </a:rPr>
              <a:t> </a:t>
            </a:r>
            <a:r>
              <a:rPr lang="en-US" sz="1200" b="1" dirty="0" err="1" smtClean="0">
                <a:latin typeface="Arial" charset="0"/>
              </a:rPr>
              <a:t>manajer</a:t>
            </a:r>
            <a:r>
              <a:rPr lang="en-US" sz="1200" b="1" dirty="0" smtClean="0">
                <a:latin typeface="Arial" charset="0"/>
              </a:rPr>
              <a:t> senior </a:t>
            </a:r>
            <a:r>
              <a:rPr lang="en-US" sz="1200" b="1" dirty="0" err="1" smtClean="0">
                <a:latin typeface="Arial" charset="0"/>
              </a:rPr>
              <a:t>dalam</a:t>
            </a:r>
            <a:r>
              <a:rPr lang="en-US" sz="1200" b="1" dirty="0" smtClean="0">
                <a:latin typeface="Arial" charset="0"/>
              </a:rPr>
              <a:t> </a:t>
            </a:r>
            <a:r>
              <a:rPr lang="en-US" sz="1200" b="1" dirty="0" err="1" smtClean="0">
                <a:latin typeface="Arial" charset="0"/>
              </a:rPr>
              <a:t>mewujudkan</a:t>
            </a:r>
            <a:r>
              <a:rPr lang="en-US" sz="1200" b="1" dirty="0" smtClean="0">
                <a:latin typeface="Arial" charset="0"/>
              </a:rPr>
              <a:t> </a:t>
            </a:r>
            <a:r>
              <a:rPr lang="en-US" sz="1200" b="1" dirty="0" err="1" smtClean="0">
                <a:latin typeface="Arial" charset="0"/>
              </a:rPr>
              <a:t>keputusan-keputusan</a:t>
            </a:r>
            <a:r>
              <a:rPr lang="en-US" sz="1200" b="1" dirty="0" smtClean="0">
                <a:latin typeface="Arial" charset="0"/>
              </a:rPr>
              <a:t> yang </a:t>
            </a:r>
            <a:r>
              <a:rPr lang="en-US" sz="1200" b="1" dirty="0" err="1" smtClean="0">
                <a:latin typeface="Arial" charset="0"/>
              </a:rPr>
              <a:t>telah</a:t>
            </a:r>
            <a:r>
              <a:rPr lang="en-US" sz="1200" b="1" dirty="0" smtClean="0">
                <a:latin typeface="Arial" charset="0"/>
              </a:rPr>
              <a:t> </a:t>
            </a:r>
            <a:r>
              <a:rPr lang="en-US" sz="1200" b="1" dirty="0" err="1" smtClean="0">
                <a:latin typeface="Arial" charset="0"/>
              </a:rPr>
              <a:t>dibuat</a:t>
            </a:r>
            <a:r>
              <a:rPr lang="en-US" sz="1200" b="1" dirty="0" smtClean="0">
                <a:latin typeface="Arial" charset="0"/>
              </a:rPr>
              <a:t>.</a:t>
            </a:r>
          </a:p>
          <a:p>
            <a:pPr lvl="3" eaLnBrk="1" hangingPunct="1">
              <a:lnSpc>
                <a:spcPct val="90000"/>
              </a:lnSpc>
              <a:spcBef>
                <a:spcPct val="50000"/>
              </a:spcBef>
              <a:defRPr/>
            </a:pPr>
            <a:r>
              <a:rPr lang="en-US" sz="1200" b="1" dirty="0" smtClean="0">
                <a:latin typeface="Arial" charset="0"/>
              </a:rPr>
              <a:t>ESS </a:t>
            </a:r>
            <a:r>
              <a:rPr lang="en-US" sz="1200" b="1" dirty="0" err="1" smtClean="0">
                <a:latin typeface="Arial" charset="0"/>
              </a:rPr>
              <a:t>menyajikan</a:t>
            </a:r>
            <a:r>
              <a:rPr lang="en-US" sz="1200" b="1" dirty="0" smtClean="0">
                <a:latin typeface="Arial" charset="0"/>
              </a:rPr>
              <a:t> </a:t>
            </a:r>
            <a:r>
              <a:rPr lang="en-US" sz="1200" b="1" dirty="0" err="1" smtClean="0">
                <a:latin typeface="Arial" charset="0"/>
              </a:rPr>
              <a:t>grafik</a:t>
            </a:r>
            <a:r>
              <a:rPr lang="en-US" sz="1200" b="1" dirty="0" smtClean="0">
                <a:latin typeface="Arial" charset="0"/>
              </a:rPr>
              <a:t> </a:t>
            </a:r>
            <a:r>
              <a:rPr lang="en-US" sz="1200" b="1" dirty="0" err="1" smtClean="0">
                <a:latin typeface="Arial" charset="0"/>
              </a:rPr>
              <a:t>dan</a:t>
            </a:r>
            <a:r>
              <a:rPr lang="en-US" sz="1200" b="1" dirty="0" smtClean="0">
                <a:latin typeface="Arial" charset="0"/>
              </a:rPr>
              <a:t> data </a:t>
            </a:r>
            <a:r>
              <a:rPr lang="en-US" sz="1200" b="1" dirty="0" err="1" smtClean="0">
                <a:latin typeface="Arial" charset="0"/>
              </a:rPr>
              <a:t>dari</a:t>
            </a:r>
            <a:r>
              <a:rPr lang="en-US" sz="1200" b="1" dirty="0" smtClean="0">
                <a:latin typeface="Arial" charset="0"/>
              </a:rPr>
              <a:t> </a:t>
            </a:r>
            <a:r>
              <a:rPr lang="en-US" sz="1200" b="1" dirty="0" err="1" smtClean="0">
                <a:latin typeface="Arial" charset="0"/>
              </a:rPr>
              <a:t>banyak</a:t>
            </a:r>
            <a:r>
              <a:rPr lang="en-US" sz="1200" b="1" dirty="0" smtClean="0">
                <a:latin typeface="Arial" charset="0"/>
              </a:rPr>
              <a:t> </a:t>
            </a:r>
            <a:r>
              <a:rPr lang="en-US" sz="1200" b="1" dirty="0" err="1" smtClean="0">
                <a:latin typeface="Arial" charset="0"/>
              </a:rPr>
              <a:t>sumber</a:t>
            </a:r>
            <a:r>
              <a:rPr lang="en-US" sz="1200" b="1" dirty="0" smtClean="0">
                <a:latin typeface="Arial" charset="0"/>
              </a:rPr>
              <a:t> </a:t>
            </a:r>
            <a:r>
              <a:rPr lang="en-US" sz="1200" b="1" dirty="0" err="1" smtClean="0">
                <a:latin typeface="Arial" charset="0"/>
              </a:rPr>
              <a:t>melalui</a:t>
            </a:r>
            <a:r>
              <a:rPr lang="en-US" sz="1200" b="1" dirty="0" smtClean="0">
                <a:latin typeface="Arial" charset="0"/>
              </a:rPr>
              <a:t> </a:t>
            </a:r>
            <a:r>
              <a:rPr lang="en-US" sz="1200" b="1" dirty="0" err="1" smtClean="0">
                <a:latin typeface="Arial" charset="0"/>
              </a:rPr>
              <a:t>batasan</a:t>
            </a:r>
            <a:r>
              <a:rPr lang="en-US" sz="1200" b="1" dirty="0" smtClean="0">
                <a:latin typeface="Arial" charset="0"/>
              </a:rPr>
              <a:t> yang </a:t>
            </a:r>
            <a:r>
              <a:rPr lang="en-US" sz="1200" b="1" dirty="0" err="1" smtClean="0">
                <a:latin typeface="Arial" charset="0"/>
              </a:rPr>
              <a:t>mudah</a:t>
            </a:r>
            <a:r>
              <a:rPr lang="en-US" sz="1200" b="1" dirty="0" smtClean="0">
                <a:latin typeface="Arial" charset="0"/>
              </a:rPr>
              <a:t> </a:t>
            </a:r>
            <a:r>
              <a:rPr lang="en-US" sz="1200" b="1" dirty="0" err="1" smtClean="0">
                <a:latin typeface="Arial" charset="0"/>
              </a:rPr>
              <a:t>digunakan</a:t>
            </a:r>
            <a:r>
              <a:rPr lang="en-US" sz="1200" b="1" dirty="0" smtClean="0">
                <a:latin typeface="Arial" charset="0"/>
              </a:rPr>
              <a:t> </a:t>
            </a:r>
            <a:r>
              <a:rPr lang="en-US" sz="1200" b="1" dirty="0" err="1" smtClean="0">
                <a:latin typeface="Arial" charset="0"/>
              </a:rPr>
              <a:t>oleh</a:t>
            </a:r>
            <a:r>
              <a:rPr lang="en-US" sz="1200" b="1" dirty="0" smtClean="0">
                <a:latin typeface="Arial" charset="0"/>
              </a:rPr>
              <a:t> </a:t>
            </a:r>
            <a:r>
              <a:rPr lang="en-US" sz="1200" b="1" dirty="0" err="1" smtClean="0">
                <a:latin typeface="Arial" charset="0"/>
              </a:rPr>
              <a:t>manajer</a:t>
            </a:r>
            <a:r>
              <a:rPr lang="en-US" sz="1200" b="1" dirty="0" smtClean="0">
                <a:latin typeface="Arial" charset="0"/>
              </a:rPr>
              <a:t> senior.</a:t>
            </a:r>
          </a:p>
          <a:p>
            <a:pPr lvl="3" eaLnBrk="1" hangingPunct="1">
              <a:lnSpc>
                <a:spcPct val="90000"/>
              </a:lnSpc>
              <a:spcBef>
                <a:spcPct val="50000"/>
              </a:spcBef>
              <a:defRPr/>
            </a:pPr>
            <a:r>
              <a:rPr lang="en-US" sz="1200" b="1" dirty="0" err="1" smtClean="0">
                <a:latin typeface="Arial" charset="0"/>
              </a:rPr>
              <a:t>Informasi</a:t>
            </a:r>
            <a:r>
              <a:rPr lang="en-US" sz="1200" b="1" dirty="0" smtClean="0">
                <a:latin typeface="Arial" charset="0"/>
              </a:rPr>
              <a:t> </a:t>
            </a:r>
            <a:r>
              <a:rPr lang="en-US" sz="1200" b="1" dirty="0" err="1" smtClean="0">
                <a:latin typeface="Arial" charset="0"/>
              </a:rPr>
              <a:t>sering</a:t>
            </a:r>
            <a:r>
              <a:rPr lang="en-US" sz="1200" b="1" dirty="0" smtClean="0">
                <a:latin typeface="Arial" charset="0"/>
              </a:rPr>
              <a:t> </a:t>
            </a:r>
            <a:r>
              <a:rPr lang="en-US" sz="1200" b="1" dirty="0" err="1" smtClean="0">
                <a:latin typeface="Arial" charset="0"/>
              </a:rPr>
              <a:t>dikirimkan</a:t>
            </a:r>
            <a:r>
              <a:rPr lang="en-US" sz="1200" b="1" dirty="0" smtClean="0">
                <a:latin typeface="Arial" charset="0"/>
              </a:rPr>
              <a:t> </a:t>
            </a:r>
            <a:r>
              <a:rPr lang="en-US" sz="1200" b="1" dirty="0" err="1" smtClean="0">
                <a:latin typeface="Arial" charset="0"/>
              </a:rPr>
              <a:t>kepada</a:t>
            </a:r>
            <a:r>
              <a:rPr lang="en-US" sz="1200" b="1" dirty="0" smtClean="0">
                <a:latin typeface="Arial" charset="0"/>
              </a:rPr>
              <a:t> </a:t>
            </a:r>
            <a:r>
              <a:rPr lang="en-US" sz="1200" b="1" dirty="0" err="1" smtClean="0">
                <a:latin typeface="Arial" charset="0"/>
              </a:rPr>
              <a:t>eksekutif</a:t>
            </a:r>
            <a:r>
              <a:rPr lang="en-US" sz="1200" b="1" dirty="0" smtClean="0">
                <a:latin typeface="Arial" charset="0"/>
              </a:rPr>
              <a:t> senior </a:t>
            </a:r>
            <a:r>
              <a:rPr lang="en-US" sz="1200" b="1" dirty="0" err="1" smtClean="0">
                <a:latin typeface="Arial" charset="0"/>
              </a:rPr>
              <a:t>melalui</a:t>
            </a:r>
            <a:r>
              <a:rPr lang="en-US" sz="1200" b="1" dirty="0" smtClean="0">
                <a:latin typeface="Arial" charset="0"/>
              </a:rPr>
              <a:t> portal yang </a:t>
            </a:r>
            <a:r>
              <a:rPr lang="en-US" sz="1200" b="1" dirty="0" err="1" smtClean="0">
                <a:latin typeface="Arial" charset="0"/>
              </a:rPr>
              <a:t>menggunakan</a:t>
            </a:r>
            <a:r>
              <a:rPr lang="en-US" sz="1200" b="1" dirty="0" smtClean="0">
                <a:latin typeface="Arial" charset="0"/>
              </a:rPr>
              <a:t> </a:t>
            </a:r>
            <a:r>
              <a:rPr lang="en-US" sz="1200" b="1" dirty="0" err="1" smtClean="0">
                <a:latin typeface="Arial" charset="0"/>
              </a:rPr>
              <a:t>tampilan</a:t>
            </a:r>
            <a:r>
              <a:rPr lang="en-US" sz="1200" b="1" dirty="0" smtClean="0">
                <a:latin typeface="Arial" charset="0"/>
              </a:rPr>
              <a:t> web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menampilkan</a:t>
            </a:r>
            <a:r>
              <a:rPr lang="en-US" sz="1200" b="1" dirty="0" smtClean="0">
                <a:latin typeface="Arial" charset="0"/>
              </a:rPr>
              <a:t> </a:t>
            </a:r>
            <a:r>
              <a:rPr lang="en-US" sz="1200" b="1" dirty="0" err="1" smtClean="0">
                <a:latin typeface="Arial" charset="0"/>
              </a:rPr>
              <a:t>konten</a:t>
            </a:r>
            <a:r>
              <a:rPr lang="en-US" sz="1200" b="1" dirty="0" smtClean="0">
                <a:latin typeface="Arial" charset="0"/>
              </a:rPr>
              <a:t> personal </a:t>
            </a:r>
            <a:r>
              <a:rPr lang="en-US" sz="1200" b="1" dirty="0" err="1" smtClean="0">
                <a:latin typeface="Arial" charset="0"/>
              </a:rPr>
              <a:t>organisasi</a:t>
            </a:r>
            <a:r>
              <a:rPr lang="en-US" sz="1200" b="1" dirty="0" smtClean="0">
                <a:latin typeface="Arial" charset="0"/>
              </a:rPr>
              <a:t> </a:t>
            </a:r>
            <a:r>
              <a:rPr lang="en-US" sz="1200" b="1" dirty="0" err="1" smtClean="0">
                <a:latin typeface="Arial" charset="0"/>
              </a:rPr>
              <a:t>bisnis</a:t>
            </a:r>
            <a:r>
              <a:rPr lang="en-US" sz="1200" b="1" dirty="0" smtClean="0">
                <a:latin typeface="Arial" charset="0"/>
              </a:rPr>
              <a:t> yang </a:t>
            </a:r>
            <a:r>
              <a:rPr lang="en-US" sz="1200" b="1" dirty="0" err="1" smtClean="0">
                <a:latin typeface="Arial" charset="0"/>
              </a:rPr>
              <a:t>terintegrasi</a:t>
            </a:r>
            <a:endParaRPr lang="en-US" sz="1200" b="1" dirty="0" smtClean="0">
              <a:latin typeface="Arial" charset="0"/>
            </a:endParaRPr>
          </a:p>
        </p:txBody>
      </p:sp>
      <p:sp>
        <p:nvSpPr>
          <p:cNvPr id="2662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172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32329" y="5576047"/>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2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85800" y="1612900"/>
            <a:ext cx="7772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id-ID" sz="2000" b="1" dirty="0">
                <a:solidFill>
                  <a:srgbClr val="9F0F10"/>
                </a:solidFill>
                <a:effectLst>
                  <a:outerShdw blurRad="38100" dist="38100" dir="2700000" algn="tl">
                    <a:srgbClr val="C0C0C0"/>
                  </a:outerShdw>
                </a:effectLst>
                <a:latin typeface="Arial" charset="0"/>
                <a:cs typeface="Times New Roman" charset="0"/>
              </a:rPr>
              <a:t>Sistem Pendukung Keputusan Pengestimasian Pelayaran</a:t>
            </a:r>
            <a:endParaRPr lang="en-US" sz="2000" b="1" dirty="0">
              <a:solidFill>
                <a:srgbClr val="9F0F10"/>
              </a:solidFill>
              <a:effectLst>
                <a:outerShdw blurRad="38100" dist="38100" dir="2700000" algn="tl">
                  <a:srgbClr val="C0C0C0"/>
                </a:outerShdw>
              </a:effectLst>
              <a:latin typeface="Arial" charset="0"/>
              <a:cs typeface="Times New Roman" charset="0"/>
            </a:endParaRPr>
          </a:p>
        </p:txBody>
      </p:sp>
      <p:sp>
        <p:nvSpPr>
          <p:cNvPr id="27651" name="Text Box 4"/>
          <p:cNvSpPr txBox="1">
            <a:spLocks noChangeArrowheads="1"/>
          </p:cNvSpPr>
          <p:nvPr/>
        </p:nvSpPr>
        <p:spPr bwMode="auto">
          <a:xfrm>
            <a:off x="1828800" y="5802313"/>
            <a:ext cx="5562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id-ID" altLang="en-US" sz="900"/>
              <a:t>Sistem DSS ini dioperasikan pada PC </a:t>
            </a:r>
            <a:r>
              <a:rPr lang="id-ID" altLang="en-US" sz="900" i="1"/>
              <a:t>desktop</a:t>
            </a:r>
            <a:r>
              <a:rPr lang="id-ID" altLang="en-US" sz="900"/>
              <a:t> berspesifikasi tinggi. Digunakan tiap hari oleh para manajer yang harus mengembangkan penawaran dalam kontrak pengapalan</a:t>
            </a:r>
            <a:endParaRPr lang="en-US" altLang="en-US" sz="900" b="1"/>
          </a:p>
        </p:txBody>
      </p:sp>
      <p:sp>
        <p:nvSpPr>
          <p:cNvPr id="27652"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01382" name="Rectangle 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7654" name="Picture 1"/>
          <p:cNvPicPr>
            <a:picLocks noChangeAspect="1"/>
          </p:cNvPicPr>
          <p:nvPr/>
        </p:nvPicPr>
        <p:blipFill>
          <a:blip r:embed="rId6">
            <a:extLst>
              <a:ext uri="{28A0092B-C50C-407E-A947-70E740481C1C}">
                <a14:useLocalDpi xmlns:a14="http://schemas.microsoft.com/office/drawing/2010/main" val="0"/>
              </a:ext>
            </a:extLst>
          </a:blip>
          <a:srcRect l="20000" t="14691" r="17223" b="14938"/>
          <a:stretch>
            <a:fillRect/>
          </a:stretch>
        </p:blipFill>
        <p:spPr bwMode="auto">
          <a:xfrm>
            <a:off x="1828800" y="2171700"/>
            <a:ext cx="57404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6172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9600" y="5486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78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Cont</a:t>
            </a:r>
            <a:r>
              <a:rPr lang="en-US" sz="2400" b="1" dirty="0" smtClean="0">
                <a:latin typeface="Arial" charset="0"/>
              </a:rPr>
              <a:t>…</a:t>
            </a:r>
          </a:p>
          <a:p>
            <a:pPr eaLnBrk="1" hangingPunct="1">
              <a:lnSpc>
                <a:spcPct val="90000"/>
              </a:lnSpc>
              <a:spcBef>
                <a:spcPct val="50000"/>
              </a:spcBef>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untuk</a:t>
            </a:r>
            <a:r>
              <a:rPr lang="en-US" sz="2000" b="1" dirty="0" smtClean="0">
                <a:latin typeface="Arial" charset="0"/>
              </a:rPr>
              <a:t> </a:t>
            </a:r>
            <a:r>
              <a:rPr lang="en-US" sz="2000" b="1" dirty="0" err="1" smtClean="0">
                <a:latin typeface="Arial" charset="0"/>
              </a:rPr>
              <a:t>intelijen</a:t>
            </a:r>
            <a:r>
              <a:rPr lang="en-US" sz="2000" b="1" dirty="0" smtClean="0">
                <a:latin typeface="Arial" charset="0"/>
              </a:rPr>
              <a:t> </a:t>
            </a:r>
            <a:r>
              <a:rPr lang="en-US" sz="2000" b="1" dirty="0" err="1" smtClean="0">
                <a:latin typeface="Arial" charset="0"/>
              </a:rPr>
              <a:t>bisnis</a:t>
            </a:r>
            <a:endParaRPr lang="en-US" sz="2000" b="1" dirty="0" smtClean="0">
              <a:latin typeface="Arial" charset="0"/>
            </a:endParaRPr>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Pendukung</a:t>
            </a:r>
            <a:r>
              <a:rPr lang="en-US" sz="1600" b="1" dirty="0" smtClean="0">
                <a:solidFill>
                  <a:srgbClr val="FF0000"/>
                </a:solidFill>
                <a:latin typeface="Arial" charset="0"/>
              </a:rPr>
              <a:t> </a:t>
            </a:r>
            <a:r>
              <a:rPr lang="en-US" sz="1600" b="1" dirty="0" err="1" smtClean="0">
                <a:solidFill>
                  <a:srgbClr val="FF0000"/>
                </a:solidFill>
                <a:latin typeface="Arial" charset="0"/>
              </a:rPr>
              <a:t>Keputusan</a:t>
            </a:r>
            <a:r>
              <a:rPr lang="en-US" sz="1600" b="1" dirty="0" smtClean="0">
                <a:solidFill>
                  <a:srgbClr val="FF0000"/>
                </a:solidFill>
                <a:latin typeface="Arial" charset="0"/>
              </a:rPr>
              <a:t> (DSS)</a:t>
            </a:r>
          </a:p>
          <a:p>
            <a:pPr lvl="3" eaLnBrk="1" hangingPunct="1">
              <a:lnSpc>
                <a:spcPct val="90000"/>
              </a:lnSpc>
              <a:spcBef>
                <a:spcPct val="50000"/>
              </a:spcBef>
              <a:defRPr/>
            </a:pPr>
            <a:r>
              <a:rPr lang="en-US" sz="1200" b="1" dirty="0" err="1" smtClean="0">
                <a:latin typeface="Arial" charset="0"/>
              </a:rPr>
              <a:t>Sistem</a:t>
            </a:r>
            <a:r>
              <a:rPr lang="en-US" sz="1200" b="1" dirty="0" smtClean="0">
                <a:latin typeface="Arial" charset="0"/>
              </a:rPr>
              <a:t> </a:t>
            </a:r>
            <a:r>
              <a:rPr lang="en-US" sz="1200" b="1" dirty="0" err="1" smtClean="0">
                <a:latin typeface="Arial" charset="0"/>
              </a:rPr>
              <a:t>intelijen</a:t>
            </a:r>
            <a:r>
              <a:rPr lang="en-US" sz="1200" b="1" dirty="0" smtClean="0">
                <a:latin typeface="Arial" charset="0"/>
              </a:rPr>
              <a:t> </a:t>
            </a:r>
            <a:r>
              <a:rPr lang="en-US" sz="1200" b="1" dirty="0" err="1" smtClean="0">
                <a:latin typeface="Arial" charset="0"/>
              </a:rPr>
              <a:t>bisnis</a:t>
            </a:r>
            <a:r>
              <a:rPr lang="en-US" sz="1200" b="1" dirty="0" smtClean="0">
                <a:latin typeface="Arial" charset="0"/>
              </a:rPr>
              <a:t> yang </a:t>
            </a:r>
            <a:r>
              <a:rPr lang="en-US" sz="1200" b="1" dirty="0" err="1" smtClean="0">
                <a:latin typeface="Arial" charset="0"/>
              </a:rPr>
              <a:t>mendukung</a:t>
            </a:r>
            <a:r>
              <a:rPr lang="en-US" sz="1200" b="1" dirty="0" smtClean="0">
                <a:latin typeface="Arial" charset="0"/>
              </a:rPr>
              <a:t> </a:t>
            </a:r>
            <a:r>
              <a:rPr lang="en-US" sz="1200" b="1" dirty="0" err="1" smtClean="0">
                <a:latin typeface="Arial" charset="0"/>
              </a:rPr>
              <a:t>banyak</a:t>
            </a:r>
            <a:r>
              <a:rPr lang="en-US" sz="1200" b="1" dirty="0" smtClean="0">
                <a:latin typeface="Arial" charset="0"/>
              </a:rPr>
              <a:t> </a:t>
            </a:r>
            <a:r>
              <a:rPr lang="en-US" sz="1200" b="1" dirty="0" err="1" smtClean="0">
                <a:latin typeface="Arial" charset="0"/>
              </a:rPr>
              <a:t>pengambilan</a:t>
            </a:r>
            <a:r>
              <a:rPr lang="en-US" sz="1200" b="1" dirty="0" smtClean="0">
                <a:latin typeface="Arial" charset="0"/>
              </a:rPr>
              <a:t> </a:t>
            </a:r>
            <a:r>
              <a:rPr lang="en-US" sz="1200" b="1" dirty="0" err="1" smtClean="0">
                <a:latin typeface="Arial" charset="0"/>
              </a:rPr>
              <a:t>keputusan</a:t>
            </a:r>
            <a:r>
              <a:rPr lang="en-US" sz="1200" b="1" dirty="0" smtClean="0">
                <a:latin typeface="Arial" charset="0"/>
              </a:rPr>
              <a:t> </a:t>
            </a:r>
            <a:r>
              <a:rPr lang="en-US" sz="1200" b="1" dirty="0" err="1" smtClean="0">
                <a:latin typeface="Arial" charset="0"/>
              </a:rPr>
              <a:t>tanpa</a:t>
            </a:r>
            <a:r>
              <a:rPr lang="en-US" sz="1200" b="1" dirty="0" smtClean="0">
                <a:latin typeface="Arial" charset="0"/>
              </a:rPr>
              <a:t> </a:t>
            </a:r>
            <a:r>
              <a:rPr lang="en-US" sz="1200" b="1" dirty="0" err="1" smtClean="0">
                <a:latin typeface="Arial" charset="0"/>
              </a:rPr>
              <a:t>pengulangan</a:t>
            </a:r>
            <a:endParaRPr lang="en-US" sz="1200" b="1" dirty="0" smtClean="0">
              <a:latin typeface="Arial" charset="0"/>
            </a:endParaRPr>
          </a:p>
          <a:p>
            <a:pPr lvl="3" eaLnBrk="1" hangingPunct="1">
              <a:lnSpc>
                <a:spcPct val="90000"/>
              </a:lnSpc>
              <a:spcBef>
                <a:spcPct val="50000"/>
              </a:spcBef>
              <a:defRPr/>
            </a:pPr>
            <a:r>
              <a:rPr lang="en-US" sz="1200" b="1" dirty="0" err="1" smtClean="0">
                <a:latin typeface="Arial" charset="0"/>
              </a:rPr>
              <a:t>Berfokus</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err="1" smtClean="0">
                <a:latin typeface="Arial" charset="0"/>
              </a:rPr>
              <a:t>masalah-masalah</a:t>
            </a:r>
            <a:r>
              <a:rPr lang="en-US" sz="1200" b="1" dirty="0" smtClean="0">
                <a:latin typeface="Arial" charset="0"/>
              </a:rPr>
              <a:t> </a:t>
            </a:r>
            <a:r>
              <a:rPr lang="en-US" sz="1200" b="1" dirty="0" smtClean="0">
                <a:solidFill>
                  <a:srgbClr val="FF0000"/>
                </a:solidFill>
                <a:latin typeface="Arial" charset="0"/>
              </a:rPr>
              <a:t>yang </a:t>
            </a:r>
            <a:r>
              <a:rPr lang="en-US" sz="1200" b="1" dirty="0" err="1" smtClean="0">
                <a:solidFill>
                  <a:srgbClr val="FF0000"/>
                </a:solidFill>
                <a:latin typeface="Arial" charset="0"/>
              </a:rPr>
              <a:t>unik</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cepat</a:t>
            </a:r>
            <a:r>
              <a:rPr lang="en-US" sz="1200" b="1" dirty="0" smtClean="0">
                <a:solidFill>
                  <a:srgbClr val="FF0000"/>
                </a:solidFill>
                <a:latin typeface="Arial" charset="0"/>
              </a:rPr>
              <a:t> </a:t>
            </a:r>
            <a:r>
              <a:rPr lang="en-US" sz="1200" b="1" dirty="0" err="1" smtClean="0">
                <a:solidFill>
                  <a:srgbClr val="FF0000"/>
                </a:solidFill>
                <a:latin typeface="Arial" charset="0"/>
              </a:rPr>
              <a:t>berubah</a:t>
            </a:r>
            <a:r>
              <a:rPr lang="en-US" sz="1200" b="1" dirty="0" smtClean="0">
                <a:solidFill>
                  <a:srgbClr val="FF0000"/>
                </a:solidFill>
                <a:latin typeface="Arial" charset="0"/>
              </a:rPr>
              <a:t> </a:t>
            </a:r>
            <a:r>
              <a:rPr lang="en-US" sz="1200" b="1" dirty="0" smtClean="0">
                <a:latin typeface="Arial" charset="0"/>
              </a:rPr>
              <a:t>yang </a:t>
            </a:r>
            <a:r>
              <a:rPr lang="en-US" sz="1200" b="1" dirty="0" err="1" smtClean="0">
                <a:latin typeface="Arial" charset="0"/>
              </a:rPr>
              <a:t>prosedur</a:t>
            </a:r>
            <a:r>
              <a:rPr lang="en-US" sz="1200" b="1" dirty="0" smtClean="0">
                <a:latin typeface="Arial" charset="0"/>
              </a:rPr>
              <a:t> </a:t>
            </a:r>
            <a:r>
              <a:rPr lang="en-US" sz="1200" b="1" dirty="0" err="1" smtClean="0">
                <a:latin typeface="Arial" charset="0"/>
              </a:rPr>
              <a:t>dalam</a:t>
            </a:r>
            <a:r>
              <a:rPr lang="en-US" sz="1200" b="1" dirty="0" smtClean="0">
                <a:latin typeface="Arial" charset="0"/>
              </a:rPr>
              <a:t> </a:t>
            </a:r>
            <a:r>
              <a:rPr lang="en-US" sz="1200" b="1" dirty="0" err="1" smtClean="0">
                <a:latin typeface="Arial" charset="0"/>
              </a:rPr>
              <a:t>mencapai</a:t>
            </a:r>
            <a:r>
              <a:rPr lang="en-US" sz="1200" b="1" dirty="0" smtClean="0">
                <a:latin typeface="Arial" charset="0"/>
              </a:rPr>
              <a:t> </a:t>
            </a:r>
            <a:r>
              <a:rPr lang="en-US" sz="1200" b="1" dirty="0" err="1" smtClean="0">
                <a:latin typeface="Arial" charset="0"/>
              </a:rPr>
              <a:t>atau</a:t>
            </a:r>
            <a:r>
              <a:rPr lang="en-US" sz="1200" b="1" dirty="0" smtClean="0">
                <a:latin typeface="Arial" charset="0"/>
              </a:rPr>
              <a:t> </a:t>
            </a:r>
            <a:r>
              <a:rPr lang="en-US" sz="1200" b="1" dirty="0" err="1" smtClean="0">
                <a:latin typeface="Arial" charset="0"/>
              </a:rPr>
              <a:t>menghasilkan</a:t>
            </a:r>
            <a:r>
              <a:rPr lang="en-US" sz="1200" b="1" dirty="0" smtClean="0">
                <a:latin typeface="Arial" charset="0"/>
              </a:rPr>
              <a:t> </a:t>
            </a:r>
            <a:r>
              <a:rPr lang="en-US" sz="1200" b="1" dirty="0" err="1" smtClean="0">
                <a:latin typeface="Arial" charset="0"/>
              </a:rPr>
              <a:t>suatu</a:t>
            </a:r>
            <a:r>
              <a:rPr lang="en-US" sz="1200" b="1" dirty="0" smtClean="0">
                <a:latin typeface="Arial" charset="0"/>
              </a:rPr>
              <a:t> </a:t>
            </a:r>
            <a:r>
              <a:rPr lang="en-US" sz="1200" b="1" dirty="0" err="1" smtClean="0">
                <a:latin typeface="Arial" charset="0"/>
              </a:rPr>
              <a:t>solusi</a:t>
            </a:r>
            <a:r>
              <a:rPr lang="en-US" sz="1200" b="1" dirty="0" smtClean="0">
                <a:latin typeface="Arial" charset="0"/>
              </a:rPr>
              <a:t> </a:t>
            </a:r>
            <a:r>
              <a:rPr lang="en-US" sz="1200" b="1" dirty="0" err="1" smtClean="0">
                <a:latin typeface="Arial" charset="0"/>
              </a:rPr>
              <a:t>belum</a:t>
            </a:r>
            <a:r>
              <a:rPr lang="en-US" sz="1200" b="1" dirty="0" smtClean="0">
                <a:latin typeface="Arial" charset="0"/>
              </a:rPr>
              <a:t> </a:t>
            </a:r>
            <a:r>
              <a:rPr lang="en-US" sz="1200" b="1" dirty="0" err="1" smtClean="0">
                <a:latin typeface="Arial" charset="0"/>
              </a:rPr>
              <a:t>ditentukan</a:t>
            </a:r>
            <a:r>
              <a:rPr lang="en-US" sz="1200" b="1" dirty="0" smtClean="0">
                <a:latin typeface="Arial" charset="0"/>
              </a:rPr>
              <a:t> </a:t>
            </a:r>
            <a:r>
              <a:rPr lang="en-US" sz="1200" b="1" dirty="0" err="1" smtClean="0">
                <a:latin typeface="Arial" charset="0"/>
              </a:rPr>
              <a:t>sebelumnya</a:t>
            </a:r>
            <a:r>
              <a:rPr lang="en-US" sz="1200" b="1" dirty="0" smtClean="0">
                <a:latin typeface="Arial" charset="0"/>
              </a:rPr>
              <a:t> </a:t>
            </a:r>
            <a:r>
              <a:rPr lang="en-US" sz="1200" b="1" dirty="0" err="1" smtClean="0">
                <a:latin typeface="Arial" charset="0"/>
              </a:rPr>
              <a:t>secara</a:t>
            </a:r>
            <a:r>
              <a:rPr lang="en-US" sz="1200" b="1" dirty="0" smtClean="0">
                <a:latin typeface="Arial" charset="0"/>
              </a:rPr>
              <a:t> </a:t>
            </a:r>
            <a:r>
              <a:rPr lang="en-US" sz="1200" b="1" dirty="0" err="1" smtClean="0">
                <a:latin typeface="Arial" charset="0"/>
              </a:rPr>
              <a:t>keseluruhan</a:t>
            </a:r>
            <a:endParaRPr lang="en-US" sz="1200" b="1" dirty="0" smtClean="0">
              <a:latin typeface="Arial" charset="0"/>
            </a:endParaRPr>
          </a:p>
          <a:p>
            <a:pPr lvl="3" eaLnBrk="1" hangingPunct="1">
              <a:lnSpc>
                <a:spcPct val="90000"/>
              </a:lnSpc>
              <a:spcBef>
                <a:spcPct val="50000"/>
              </a:spcBef>
              <a:defRPr/>
            </a:pPr>
            <a:r>
              <a:rPr lang="en-US" sz="1200" b="1" dirty="0" smtClean="0">
                <a:latin typeface="Arial" charset="0"/>
              </a:rPr>
              <a:t>DSS </a:t>
            </a:r>
            <a:r>
              <a:rPr lang="en-US" sz="1200" b="1" dirty="0" err="1" smtClean="0">
                <a:latin typeface="Arial" charset="0"/>
              </a:rPr>
              <a:t>menggunakan</a:t>
            </a:r>
            <a:r>
              <a:rPr lang="en-US" sz="1200" b="1" dirty="0" smtClean="0">
                <a:latin typeface="Arial" charset="0"/>
              </a:rPr>
              <a:t> </a:t>
            </a:r>
            <a:r>
              <a:rPr lang="en-US" sz="1200" b="1" dirty="0" err="1" smtClean="0">
                <a:latin typeface="Arial" charset="0"/>
              </a:rPr>
              <a:t>informasi</a:t>
            </a:r>
            <a:r>
              <a:rPr lang="en-US" sz="1200" b="1" dirty="0" smtClean="0">
                <a:latin typeface="Arial" charset="0"/>
              </a:rPr>
              <a:t> internal </a:t>
            </a:r>
            <a:r>
              <a:rPr lang="en-US" sz="1200" b="1" dirty="0" err="1" smtClean="0">
                <a:latin typeface="Arial" charset="0"/>
              </a:rPr>
              <a:t>dari</a:t>
            </a:r>
            <a:r>
              <a:rPr lang="en-US" sz="1200" b="1" dirty="0" smtClean="0">
                <a:latin typeface="Arial" charset="0"/>
              </a:rPr>
              <a:t> </a:t>
            </a:r>
            <a:r>
              <a:rPr lang="en-US" sz="1200" b="1" dirty="0" smtClean="0">
                <a:solidFill>
                  <a:srgbClr val="FF0000"/>
                </a:solidFill>
                <a:latin typeface="Arial" charset="0"/>
              </a:rPr>
              <a:t>TPS </a:t>
            </a:r>
            <a:r>
              <a:rPr lang="en-US" sz="1200" b="1" dirty="0" err="1" smtClean="0">
                <a:solidFill>
                  <a:srgbClr val="FF0000"/>
                </a:solidFill>
                <a:latin typeface="Arial" charset="0"/>
              </a:rPr>
              <a:t>dan</a:t>
            </a:r>
            <a:r>
              <a:rPr lang="en-US" sz="1200" b="1" dirty="0" smtClean="0">
                <a:solidFill>
                  <a:srgbClr val="FF0000"/>
                </a:solidFill>
                <a:latin typeface="Arial" charset="0"/>
              </a:rPr>
              <a:t> SIM </a:t>
            </a:r>
            <a:r>
              <a:rPr lang="en-US" sz="1200" b="1" dirty="0" err="1" smtClean="0">
                <a:latin typeface="Arial" charset="0"/>
              </a:rPr>
              <a:t>dan</a:t>
            </a:r>
            <a:r>
              <a:rPr lang="en-US" sz="1200" b="1" dirty="0" smtClean="0">
                <a:latin typeface="Arial" charset="0"/>
              </a:rPr>
              <a:t> </a:t>
            </a:r>
            <a:r>
              <a:rPr lang="en-US" sz="1200" b="1" dirty="0" err="1" smtClean="0">
                <a:latin typeface="Arial" charset="0"/>
              </a:rPr>
              <a:t>juga</a:t>
            </a:r>
            <a:r>
              <a:rPr lang="en-US" sz="1200" b="1" dirty="0" smtClean="0">
                <a:latin typeface="Arial" charset="0"/>
              </a:rPr>
              <a:t> </a:t>
            </a:r>
            <a:r>
              <a:rPr lang="en-US" sz="1200" b="1" dirty="0" err="1" smtClean="0">
                <a:latin typeface="Arial" charset="0"/>
              </a:rPr>
              <a:t>dari</a:t>
            </a:r>
            <a:r>
              <a:rPr lang="en-US" sz="1200" b="1" dirty="0" smtClean="0">
                <a:latin typeface="Arial" charset="0"/>
              </a:rPr>
              <a:t> </a:t>
            </a:r>
            <a:r>
              <a:rPr lang="en-US" sz="1200" b="1" dirty="0" err="1" smtClean="0">
                <a:solidFill>
                  <a:srgbClr val="FF0000"/>
                </a:solidFill>
                <a:latin typeface="Arial" charset="0"/>
              </a:rPr>
              <a:t>sumber-sumber</a:t>
            </a:r>
            <a:r>
              <a:rPr lang="en-US" sz="1200" b="1" dirty="0" smtClean="0">
                <a:solidFill>
                  <a:srgbClr val="FF0000"/>
                </a:solidFill>
                <a:latin typeface="Arial" charset="0"/>
              </a:rPr>
              <a:t> </a:t>
            </a:r>
            <a:r>
              <a:rPr lang="en-US" sz="1200" b="1" dirty="0" err="1" smtClean="0">
                <a:solidFill>
                  <a:srgbClr val="FF0000"/>
                </a:solidFill>
                <a:latin typeface="Arial" charset="0"/>
              </a:rPr>
              <a:t>eksternal</a:t>
            </a:r>
            <a:r>
              <a:rPr lang="en-US" sz="1200" b="1" dirty="0" smtClean="0">
                <a:solidFill>
                  <a:srgbClr val="FF0000"/>
                </a:solidFill>
                <a:latin typeface="Arial" charset="0"/>
              </a:rPr>
              <a:t> </a:t>
            </a:r>
            <a:r>
              <a:rPr lang="en-US" sz="1200" b="1" dirty="0" err="1" smtClean="0">
                <a:latin typeface="Arial" charset="0"/>
              </a:rPr>
              <a:t>seperti</a:t>
            </a:r>
            <a:r>
              <a:rPr lang="en-US" sz="1200" b="1" dirty="0" smtClean="0">
                <a:latin typeface="Arial" charset="0"/>
              </a:rPr>
              <a:t> </a:t>
            </a:r>
            <a:r>
              <a:rPr lang="en-US" sz="1200" b="1" dirty="0" err="1" smtClean="0">
                <a:latin typeface="Arial" charset="0"/>
              </a:rPr>
              <a:t>harga</a:t>
            </a:r>
            <a:r>
              <a:rPr lang="en-US" sz="1200" b="1" dirty="0" smtClean="0">
                <a:latin typeface="Arial" charset="0"/>
              </a:rPr>
              <a:t> </a:t>
            </a:r>
            <a:r>
              <a:rPr lang="en-US" sz="1200" b="1" dirty="0" err="1" smtClean="0">
                <a:latin typeface="Arial" charset="0"/>
              </a:rPr>
              <a:t>saham</a:t>
            </a:r>
            <a:r>
              <a:rPr lang="en-US" sz="1200" b="1" dirty="0" smtClean="0">
                <a:latin typeface="Arial" charset="0"/>
              </a:rPr>
              <a:t> </a:t>
            </a:r>
            <a:r>
              <a:rPr lang="en-US" sz="1200" b="1" dirty="0" err="1" smtClean="0">
                <a:latin typeface="Arial" charset="0"/>
              </a:rPr>
              <a:t>terkini</a:t>
            </a:r>
            <a:r>
              <a:rPr lang="en-US" sz="1200" b="1" dirty="0" smtClean="0">
                <a:latin typeface="Arial" charset="0"/>
              </a:rPr>
              <a:t>, </a:t>
            </a:r>
            <a:r>
              <a:rPr lang="en-US" sz="1200" b="1" dirty="0" err="1" smtClean="0">
                <a:latin typeface="Arial" charset="0"/>
              </a:rPr>
              <a:t>atau</a:t>
            </a:r>
            <a:r>
              <a:rPr lang="en-US" sz="1200" b="1" dirty="0" smtClean="0">
                <a:latin typeface="Arial" charset="0"/>
              </a:rPr>
              <a:t> </a:t>
            </a:r>
            <a:r>
              <a:rPr lang="en-US" sz="1200" b="1" dirty="0" err="1" smtClean="0">
                <a:latin typeface="Arial" charset="0"/>
              </a:rPr>
              <a:t>harga</a:t>
            </a:r>
            <a:r>
              <a:rPr lang="en-US" sz="1200" b="1" dirty="0" smtClean="0">
                <a:latin typeface="Arial" charset="0"/>
              </a:rPr>
              <a:t> </a:t>
            </a:r>
            <a:r>
              <a:rPr lang="en-US" sz="1200" b="1" dirty="0" err="1" smtClean="0">
                <a:latin typeface="Arial" charset="0"/>
              </a:rPr>
              <a:t>barang</a:t>
            </a:r>
            <a:r>
              <a:rPr lang="en-US" sz="1200" b="1" dirty="0" smtClean="0">
                <a:latin typeface="Arial" charset="0"/>
              </a:rPr>
              <a:t> </a:t>
            </a:r>
            <a:r>
              <a:rPr lang="en-US" sz="1200" b="1" dirty="0" err="1" smtClean="0">
                <a:latin typeface="Arial" charset="0"/>
              </a:rPr>
              <a:t>pesaing</a:t>
            </a:r>
            <a:r>
              <a:rPr lang="en-US" sz="1200" b="1" dirty="0" smtClean="0">
                <a:latin typeface="Arial" charset="0"/>
              </a:rPr>
              <a:t>.</a:t>
            </a:r>
            <a:endParaRPr lang="en-US" sz="1200" b="1" dirty="0" smtClean="0"/>
          </a:p>
          <a:p>
            <a:pPr lvl="2" eaLnBrk="1" hangingPunct="1">
              <a:lnSpc>
                <a:spcPct val="90000"/>
              </a:lnSpc>
              <a:spcBef>
                <a:spcPct val="50000"/>
              </a:spcBef>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Pendukung</a:t>
            </a:r>
            <a:r>
              <a:rPr lang="en-US" sz="1600" b="1" dirty="0" smtClean="0">
                <a:solidFill>
                  <a:srgbClr val="FF0000"/>
                </a:solidFill>
                <a:latin typeface="Arial" charset="0"/>
              </a:rPr>
              <a:t> </a:t>
            </a:r>
            <a:r>
              <a:rPr lang="en-US" sz="1600" b="1" dirty="0" err="1" smtClean="0">
                <a:solidFill>
                  <a:srgbClr val="FF0000"/>
                </a:solidFill>
                <a:latin typeface="Arial" charset="0"/>
              </a:rPr>
              <a:t>eksekutif</a:t>
            </a:r>
            <a:r>
              <a:rPr lang="en-US" sz="1600" b="1" dirty="0" smtClean="0">
                <a:solidFill>
                  <a:srgbClr val="FF0000"/>
                </a:solidFill>
                <a:latin typeface="Arial" charset="0"/>
              </a:rPr>
              <a:t> (ESS)</a:t>
            </a:r>
            <a:endParaRPr lang="en-US" sz="800" b="1" dirty="0" smtClean="0"/>
          </a:p>
          <a:p>
            <a:pPr lvl="3" eaLnBrk="1" hangingPunct="1">
              <a:lnSpc>
                <a:spcPct val="90000"/>
              </a:lnSpc>
              <a:spcBef>
                <a:spcPct val="50000"/>
              </a:spcBef>
              <a:defRPr/>
            </a:pPr>
            <a:r>
              <a:rPr lang="en-US" sz="1200" b="1" dirty="0" err="1" smtClean="0">
                <a:latin typeface="Arial" charset="0"/>
              </a:rPr>
              <a:t>Manajer</a:t>
            </a:r>
            <a:r>
              <a:rPr lang="en-US" sz="1200" b="1" dirty="0" smtClean="0">
                <a:latin typeface="Arial" charset="0"/>
              </a:rPr>
              <a:t> senior </a:t>
            </a:r>
            <a:r>
              <a:rPr lang="en-US" sz="1200" b="1" dirty="0" err="1" smtClean="0">
                <a:latin typeface="Arial" charset="0"/>
              </a:rPr>
              <a:t>membutuhkan</a:t>
            </a:r>
            <a:r>
              <a:rPr lang="en-US" sz="1200" b="1" dirty="0" smtClean="0">
                <a:latin typeface="Arial" charset="0"/>
              </a:rPr>
              <a:t> </a:t>
            </a:r>
            <a:r>
              <a:rPr lang="en-US" sz="1200" b="1" dirty="0" err="1" smtClean="0">
                <a:latin typeface="Arial" charset="0"/>
              </a:rPr>
              <a:t>sistem</a:t>
            </a:r>
            <a:r>
              <a:rPr lang="en-US" sz="1200" b="1" dirty="0" smtClean="0">
                <a:latin typeface="Arial" charset="0"/>
              </a:rPr>
              <a:t> yang </a:t>
            </a:r>
            <a:r>
              <a:rPr lang="en-US" sz="1200" b="1" dirty="0" err="1" smtClean="0">
                <a:latin typeface="Arial" charset="0"/>
              </a:rPr>
              <a:t>berfokus</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err="1" smtClean="0">
                <a:latin typeface="Arial" charset="0"/>
              </a:rPr>
              <a:t>masalah-masalah</a:t>
            </a:r>
            <a:r>
              <a:rPr lang="en-US" sz="1200" b="1" dirty="0" smtClean="0">
                <a:latin typeface="Arial" charset="0"/>
              </a:rPr>
              <a:t> </a:t>
            </a:r>
            <a:r>
              <a:rPr lang="en-US" sz="1200" b="1" dirty="0" err="1" smtClean="0">
                <a:latin typeface="Arial" charset="0"/>
              </a:rPr>
              <a:t>strategis</a:t>
            </a:r>
            <a:r>
              <a:rPr lang="en-US" sz="1200" b="1" dirty="0" smtClean="0">
                <a:latin typeface="Arial" charset="0"/>
              </a:rPr>
              <a:t> </a:t>
            </a:r>
            <a:r>
              <a:rPr lang="en-US" sz="1200" b="1" dirty="0" err="1" smtClean="0">
                <a:latin typeface="Arial" charset="0"/>
              </a:rPr>
              <a:t>jangka</a:t>
            </a:r>
            <a:r>
              <a:rPr lang="en-US" sz="1200" b="1" dirty="0" smtClean="0">
                <a:latin typeface="Arial" charset="0"/>
              </a:rPr>
              <a:t> </a:t>
            </a:r>
            <a:r>
              <a:rPr lang="en-US" sz="1200" b="1" dirty="0" err="1" smtClean="0">
                <a:latin typeface="Arial" charset="0"/>
              </a:rPr>
              <a:t>panjang</a:t>
            </a:r>
            <a:r>
              <a:rPr lang="en-US" sz="1200" b="1" dirty="0" smtClean="0">
                <a:latin typeface="Arial" charset="0"/>
              </a:rPr>
              <a:t> </a:t>
            </a:r>
            <a:r>
              <a:rPr lang="en-US" sz="1200" b="1" dirty="0" err="1" smtClean="0">
                <a:latin typeface="Arial" charset="0"/>
              </a:rPr>
              <a:t>baik</a:t>
            </a:r>
            <a:r>
              <a:rPr lang="en-US" sz="1200" b="1" dirty="0" smtClean="0">
                <a:latin typeface="Arial" charset="0"/>
              </a:rPr>
              <a:t> yang </a:t>
            </a:r>
            <a:r>
              <a:rPr lang="en-US" sz="1200" b="1" dirty="0" err="1" smtClean="0">
                <a:latin typeface="Arial" charset="0"/>
              </a:rPr>
              <a:t>terdapat</a:t>
            </a:r>
            <a:r>
              <a:rPr lang="en-US" sz="1200" b="1" dirty="0" smtClean="0">
                <a:latin typeface="Arial" charset="0"/>
              </a:rPr>
              <a:t> </a:t>
            </a:r>
            <a:r>
              <a:rPr lang="en-US" sz="1200" b="1" dirty="0" err="1" smtClean="0">
                <a:latin typeface="Arial" charset="0"/>
              </a:rPr>
              <a:t>didalam</a:t>
            </a:r>
            <a:r>
              <a:rPr lang="en-US" sz="1200" b="1" dirty="0" smtClean="0">
                <a:latin typeface="Arial" charset="0"/>
              </a:rPr>
              <a:t> </a:t>
            </a:r>
            <a:r>
              <a:rPr lang="en-US" sz="1200" b="1" dirty="0" err="1" smtClean="0">
                <a:latin typeface="Arial" charset="0"/>
              </a:rPr>
              <a:t>maupun</a:t>
            </a:r>
            <a:r>
              <a:rPr lang="en-US" sz="1200" b="1" dirty="0" smtClean="0">
                <a:latin typeface="Arial" charset="0"/>
              </a:rPr>
              <a:t> </a:t>
            </a:r>
            <a:r>
              <a:rPr lang="en-US" sz="1200" b="1" dirty="0" err="1" smtClean="0">
                <a:latin typeface="Arial" charset="0"/>
              </a:rPr>
              <a:t>diluar</a:t>
            </a:r>
            <a:r>
              <a:rPr lang="en-US" sz="1200" b="1" dirty="0" smtClean="0">
                <a:latin typeface="Arial" charset="0"/>
              </a:rPr>
              <a:t> </a:t>
            </a:r>
            <a:r>
              <a:rPr lang="en-US" sz="1200" b="1" dirty="0" err="1" smtClean="0">
                <a:latin typeface="Arial" charset="0"/>
              </a:rPr>
              <a:t>perusahaan</a:t>
            </a:r>
            <a:r>
              <a:rPr lang="en-US" sz="1200" b="1" dirty="0" smtClean="0">
                <a:latin typeface="Arial" charset="0"/>
              </a:rPr>
              <a:t>.</a:t>
            </a:r>
          </a:p>
          <a:p>
            <a:pPr lvl="3" eaLnBrk="1" hangingPunct="1">
              <a:lnSpc>
                <a:spcPct val="90000"/>
              </a:lnSpc>
              <a:spcBef>
                <a:spcPct val="50000"/>
              </a:spcBef>
              <a:defRPr/>
            </a:pPr>
            <a:r>
              <a:rPr lang="en-US" sz="1200" b="1" dirty="0" smtClean="0">
                <a:latin typeface="Arial" charset="0"/>
              </a:rPr>
              <a:t>ESS </a:t>
            </a:r>
            <a:r>
              <a:rPr lang="en-US" sz="1200" b="1" dirty="0" err="1" smtClean="0">
                <a:latin typeface="Arial" charset="0"/>
              </a:rPr>
              <a:t>membantu</a:t>
            </a:r>
            <a:r>
              <a:rPr lang="en-US" sz="1200" b="1" dirty="0" smtClean="0">
                <a:latin typeface="Arial" charset="0"/>
              </a:rPr>
              <a:t> </a:t>
            </a:r>
            <a:r>
              <a:rPr lang="en-US" sz="1200" b="1" dirty="0" err="1" smtClean="0">
                <a:latin typeface="Arial" charset="0"/>
              </a:rPr>
              <a:t>manajer</a:t>
            </a:r>
            <a:r>
              <a:rPr lang="en-US" sz="1200" b="1" dirty="0" smtClean="0">
                <a:latin typeface="Arial" charset="0"/>
              </a:rPr>
              <a:t> senior </a:t>
            </a:r>
            <a:r>
              <a:rPr lang="en-US" sz="1200" b="1" dirty="0" err="1" smtClean="0">
                <a:latin typeface="Arial" charset="0"/>
              </a:rPr>
              <a:t>dalam</a:t>
            </a:r>
            <a:r>
              <a:rPr lang="en-US" sz="1200" b="1" dirty="0" smtClean="0">
                <a:latin typeface="Arial" charset="0"/>
              </a:rPr>
              <a:t> </a:t>
            </a:r>
            <a:r>
              <a:rPr lang="en-US" sz="1200" b="1" dirty="0" err="1" smtClean="0">
                <a:latin typeface="Arial" charset="0"/>
              </a:rPr>
              <a:t>mewujudkan</a:t>
            </a:r>
            <a:r>
              <a:rPr lang="en-US" sz="1200" b="1" dirty="0" smtClean="0">
                <a:latin typeface="Arial" charset="0"/>
              </a:rPr>
              <a:t> </a:t>
            </a:r>
            <a:r>
              <a:rPr lang="en-US" sz="1200" b="1" dirty="0" err="1" smtClean="0">
                <a:latin typeface="Arial" charset="0"/>
              </a:rPr>
              <a:t>keputusan-keputusan</a:t>
            </a:r>
            <a:r>
              <a:rPr lang="en-US" sz="1200" b="1" dirty="0" smtClean="0">
                <a:latin typeface="Arial" charset="0"/>
              </a:rPr>
              <a:t> yang </a:t>
            </a:r>
            <a:r>
              <a:rPr lang="en-US" sz="1200" b="1" dirty="0" err="1" smtClean="0">
                <a:latin typeface="Arial" charset="0"/>
              </a:rPr>
              <a:t>telah</a:t>
            </a:r>
            <a:r>
              <a:rPr lang="en-US" sz="1200" b="1" dirty="0" smtClean="0">
                <a:latin typeface="Arial" charset="0"/>
              </a:rPr>
              <a:t> </a:t>
            </a:r>
            <a:r>
              <a:rPr lang="en-US" sz="1200" b="1" dirty="0" err="1" smtClean="0">
                <a:latin typeface="Arial" charset="0"/>
              </a:rPr>
              <a:t>dibuat</a:t>
            </a:r>
            <a:r>
              <a:rPr lang="en-US" sz="1200" b="1" dirty="0" smtClean="0">
                <a:latin typeface="Arial" charset="0"/>
              </a:rPr>
              <a:t>.</a:t>
            </a:r>
          </a:p>
          <a:p>
            <a:pPr lvl="3" eaLnBrk="1" hangingPunct="1">
              <a:lnSpc>
                <a:spcPct val="90000"/>
              </a:lnSpc>
              <a:spcBef>
                <a:spcPct val="50000"/>
              </a:spcBef>
              <a:defRPr/>
            </a:pPr>
            <a:r>
              <a:rPr lang="en-US" sz="1200" b="1" dirty="0" smtClean="0">
                <a:latin typeface="Arial" charset="0"/>
              </a:rPr>
              <a:t>ESS </a:t>
            </a:r>
            <a:r>
              <a:rPr lang="en-US" sz="1200" b="1" dirty="0" err="1" smtClean="0">
                <a:latin typeface="Arial" charset="0"/>
              </a:rPr>
              <a:t>menyajikan</a:t>
            </a:r>
            <a:r>
              <a:rPr lang="en-US" sz="1200" b="1" dirty="0" smtClean="0">
                <a:latin typeface="Arial" charset="0"/>
              </a:rPr>
              <a:t> </a:t>
            </a:r>
            <a:r>
              <a:rPr lang="en-US" sz="1200" b="1" dirty="0" err="1" smtClean="0">
                <a:latin typeface="Arial" charset="0"/>
              </a:rPr>
              <a:t>grafik</a:t>
            </a:r>
            <a:r>
              <a:rPr lang="en-US" sz="1200" b="1" dirty="0" smtClean="0">
                <a:latin typeface="Arial" charset="0"/>
              </a:rPr>
              <a:t> </a:t>
            </a:r>
            <a:r>
              <a:rPr lang="en-US" sz="1200" b="1" dirty="0" err="1" smtClean="0">
                <a:latin typeface="Arial" charset="0"/>
              </a:rPr>
              <a:t>dan</a:t>
            </a:r>
            <a:r>
              <a:rPr lang="en-US" sz="1200" b="1" dirty="0" smtClean="0">
                <a:latin typeface="Arial" charset="0"/>
              </a:rPr>
              <a:t> data </a:t>
            </a:r>
            <a:r>
              <a:rPr lang="en-US" sz="1200" b="1" dirty="0" err="1" smtClean="0">
                <a:latin typeface="Arial" charset="0"/>
              </a:rPr>
              <a:t>dari</a:t>
            </a:r>
            <a:r>
              <a:rPr lang="en-US" sz="1200" b="1" dirty="0" smtClean="0">
                <a:latin typeface="Arial" charset="0"/>
              </a:rPr>
              <a:t> </a:t>
            </a:r>
            <a:r>
              <a:rPr lang="en-US" sz="1200" b="1" dirty="0" err="1" smtClean="0">
                <a:latin typeface="Arial" charset="0"/>
              </a:rPr>
              <a:t>banyak</a:t>
            </a:r>
            <a:r>
              <a:rPr lang="en-US" sz="1200" b="1" dirty="0" smtClean="0">
                <a:latin typeface="Arial" charset="0"/>
              </a:rPr>
              <a:t> </a:t>
            </a:r>
            <a:r>
              <a:rPr lang="en-US" sz="1200" b="1" dirty="0" err="1" smtClean="0">
                <a:latin typeface="Arial" charset="0"/>
              </a:rPr>
              <a:t>sumber</a:t>
            </a:r>
            <a:r>
              <a:rPr lang="en-US" sz="1200" b="1" dirty="0" smtClean="0">
                <a:latin typeface="Arial" charset="0"/>
              </a:rPr>
              <a:t> </a:t>
            </a:r>
            <a:r>
              <a:rPr lang="en-US" sz="1200" b="1" dirty="0" err="1" smtClean="0">
                <a:latin typeface="Arial" charset="0"/>
              </a:rPr>
              <a:t>melalui</a:t>
            </a:r>
            <a:r>
              <a:rPr lang="en-US" sz="1200" b="1" dirty="0" smtClean="0">
                <a:latin typeface="Arial" charset="0"/>
              </a:rPr>
              <a:t> </a:t>
            </a:r>
            <a:r>
              <a:rPr lang="en-US" sz="1200" b="1" dirty="0" err="1" smtClean="0">
                <a:latin typeface="Arial" charset="0"/>
              </a:rPr>
              <a:t>batasan</a:t>
            </a:r>
            <a:r>
              <a:rPr lang="en-US" sz="1200" b="1" dirty="0" smtClean="0">
                <a:latin typeface="Arial" charset="0"/>
              </a:rPr>
              <a:t> yang </a:t>
            </a:r>
            <a:r>
              <a:rPr lang="en-US" sz="1200" b="1" dirty="0" err="1" smtClean="0">
                <a:latin typeface="Arial" charset="0"/>
              </a:rPr>
              <a:t>mudah</a:t>
            </a:r>
            <a:r>
              <a:rPr lang="en-US" sz="1200" b="1" dirty="0" smtClean="0">
                <a:latin typeface="Arial" charset="0"/>
              </a:rPr>
              <a:t> </a:t>
            </a:r>
            <a:r>
              <a:rPr lang="en-US" sz="1200" b="1" dirty="0" err="1" smtClean="0">
                <a:latin typeface="Arial" charset="0"/>
              </a:rPr>
              <a:t>digunakan</a:t>
            </a:r>
            <a:r>
              <a:rPr lang="en-US" sz="1200" b="1" dirty="0" smtClean="0">
                <a:latin typeface="Arial" charset="0"/>
              </a:rPr>
              <a:t> </a:t>
            </a:r>
            <a:r>
              <a:rPr lang="en-US" sz="1200" b="1" dirty="0" err="1" smtClean="0">
                <a:latin typeface="Arial" charset="0"/>
              </a:rPr>
              <a:t>oleh</a:t>
            </a:r>
            <a:r>
              <a:rPr lang="en-US" sz="1200" b="1" dirty="0" smtClean="0">
                <a:latin typeface="Arial" charset="0"/>
              </a:rPr>
              <a:t> </a:t>
            </a:r>
            <a:r>
              <a:rPr lang="en-US" sz="1200" b="1" dirty="0" err="1" smtClean="0">
                <a:latin typeface="Arial" charset="0"/>
              </a:rPr>
              <a:t>manajer</a:t>
            </a:r>
            <a:r>
              <a:rPr lang="en-US" sz="1200" b="1" dirty="0" smtClean="0">
                <a:latin typeface="Arial" charset="0"/>
              </a:rPr>
              <a:t> senior.</a:t>
            </a:r>
          </a:p>
          <a:p>
            <a:pPr lvl="3" eaLnBrk="1" hangingPunct="1">
              <a:lnSpc>
                <a:spcPct val="90000"/>
              </a:lnSpc>
              <a:spcBef>
                <a:spcPct val="50000"/>
              </a:spcBef>
              <a:defRPr/>
            </a:pPr>
            <a:r>
              <a:rPr lang="en-US" sz="1200" b="1" dirty="0" err="1" smtClean="0">
                <a:latin typeface="Arial" charset="0"/>
              </a:rPr>
              <a:t>Informasi</a:t>
            </a:r>
            <a:r>
              <a:rPr lang="en-US" sz="1200" b="1" dirty="0" smtClean="0">
                <a:latin typeface="Arial" charset="0"/>
              </a:rPr>
              <a:t> </a:t>
            </a:r>
            <a:r>
              <a:rPr lang="en-US" sz="1200" b="1" dirty="0" err="1" smtClean="0">
                <a:latin typeface="Arial" charset="0"/>
              </a:rPr>
              <a:t>sering</a:t>
            </a:r>
            <a:r>
              <a:rPr lang="en-US" sz="1200" b="1" dirty="0" smtClean="0">
                <a:latin typeface="Arial" charset="0"/>
              </a:rPr>
              <a:t> </a:t>
            </a:r>
            <a:r>
              <a:rPr lang="en-US" sz="1200" b="1" dirty="0" err="1" smtClean="0">
                <a:latin typeface="Arial" charset="0"/>
              </a:rPr>
              <a:t>dikirimkan</a:t>
            </a:r>
            <a:r>
              <a:rPr lang="en-US" sz="1200" b="1" dirty="0" smtClean="0">
                <a:latin typeface="Arial" charset="0"/>
              </a:rPr>
              <a:t> </a:t>
            </a:r>
            <a:r>
              <a:rPr lang="en-US" sz="1200" b="1" dirty="0" err="1" smtClean="0">
                <a:latin typeface="Arial" charset="0"/>
              </a:rPr>
              <a:t>kepada</a:t>
            </a:r>
            <a:r>
              <a:rPr lang="en-US" sz="1200" b="1" dirty="0" smtClean="0">
                <a:latin typeface="Arial" charset="0"/>
              </a:rPr>
              <a:t> </a:t>
            </a:r>
            <a:r>
              <a:rPr lang="en-US" sz="1200" b="1" dirty="0" err="1" smtClean="0">
                <a:latin typeface="Arial" charset="0"/>
              </a:rPr>
              <a:t>eksekutif</a:t>
            </a:r>
            <a:r>
              <a:rPr lang="en-US" sz="1200" b="1" dirty="0" smtClean="0">
                <a:latin typeface="Arial" charset="0"/>
              </a:rPr>
              <a:t> senior </a:t>
            </a:r>
            <a:r>
              <a:rPr lang="en-US" sz="1200" b="1" dirty="0" err="1" smtClean="0">
                <a:latin typeface="Arial" charset="0"/>
              </a:rPr>
              <a:t>melalui</a:t>
            </a:r>
            <a:r>
              <a:rPr lang="en-US" sz="1200" b="1" dirty="0" smtClean="0">
                <a:latin typeface="Arial" charset="0"/>
              </a:rPr>
              <a:t> portal yang </a:t>
            </a:r>
            <a:r>
              <a:rPr lang="en-US" sz="1200" b="1" dirty="0" err="1" smtClean="0">
                <a:latin typeface="Arial" charset="0"/>
              </a:rPr>
              <a:t>menggunakan</a:t>
            </a:r>
            <a:r>
              <a:rPr lang="en-US" sz="1200" b="1" dirty="0" smtClean="0">
                <a:latin typeface="Arial" charset="0"/>
              </a:rPr>
              <a:t> </a:t>
            </a:r>
            <a:r>
              <a:rPr lang="en-US" sz="1200" b="1" dirty="0" err="1" smtClean="0">
                <a:latin typeface="Arial" charset="0"/>
              </a:rPr>
              <a:t>tampilan</a:t>
            </a:r>
            <a:r>
              <a:rPr lang="en-US" sz="1200" b="1" dirty="0" smtClean="0">
                <a:latin typeface="Arial" charset="0"/>
              </a:rPr>
              <a:t> web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menampilkan</a:t>
            </a:r>
            <a:r>
              <a:rPr lang="en-US" sz="1200" b="1" dirty="0" smtClean="0">
                <a:latin typeface="Arial" charset="0"/>
              </a:rPr>
              <a:t> </a:t>
            </a:r>
            <a:r>
              <a:rPr lang="en-US" sz="1200" b="1" dirty="0" err="1" smtClean="0">
                <a:latin typeface="Arial" charset="0"/>
              </a:rPr>
              <a:t>konten</a:t>
            </a:r>
            <a:r>
              <a:rPr lang="en-US" sz="1200" b="1" dirty="0" smtClean="0">
                <a:latin typeface="Arial" charset="0"/>
              </a:rPr>
              <a:t> personal </a:t>
            </a:r>
            <a:r>
              <a:rPr lang="en-US" sz="1200" b="1" dirty="0" err="1" smtClean="0">
                <a:latin typeface="Arial" charset="0"/>
              </a:rPr>
              <a:t>organisasi</a:t>
            </a:r>
            <a:r>
              <a:rPr lang="en-US" sz="1200" b="1" dirty="0" smtClean="0">
                <a:latin typeface="Arial" charset="0"/>
              </a:rPr>
              <a:t> </a:t>
            </a:r>
            <a:r>
              <a:rPr lang="en-US" sz="1200" b="1" dirty="0" err="1" smtClean="0">
                <a:latin typeface="Arial" charset="0"/>
              </a:rPr>
              <a:t>bisnis</a:t>
            </a:r>
            <a:r>
              <a:rPr lang="en-US" sz="1200" b="1" dirty="0" smtClean="0">
                <a:latin typeface="Arial" charset="0"/>
              </a:rPr>
              <a:t> yang </a:t>
            </a:r>
            <a:r>
              <a:rPr lang="en-US" sz="1200" b="1" dirty="0" err="1" smtClean="0">
                <a:latin typeface="Arial" charset="0"/>
              </a:rPr>
              <a:t>terintegrasi</a:t>
            </a:r>
            <a:endParaRPr lang="en-US" sz="1200" b="1" dirty="0" smtClean="0">
              <a:latin typeface="Arial" charset="0"/>
            </a:endParaRPr>
          </a:p>
        </p:txBody>
      </p:sp>
      <p:sp>
        <p:nvSpPr>
          <p:cNvPr id="2662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 y="622150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23047" y="5410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23047" y="4598894"/>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78224" y="3989294"/>
            <a:ext cx="609600" cy="609600"/>
          </a:xfrm>
          <a:prstGeom prst="rect">
            <a:avLst/>
          </a:prstGeom>
        </p:spPr>
      </p:pic>
    </p:spTree>
    <p:extLst>
      <p:ext uri="{BB962C8B-B14F-4D97-AF65-F5344CB8AC3E}">
        <p14:creationId xmlns:p14="http://schemas.microsoft.com/office/powerpoint/2010/main" val="421558438"/>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87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14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94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a:solidFill>
                  <a:srgbClr val="9F0F10"/>
                </a:solidFill>
                <a:effectLst>
                  <a:outerShdw blurRad="38100" dist="38100" dir="2700000" algn="tl">
                    <a:srgbClr val="C0C0C0"/>
                  </a:outerShdw>
                </a:effectLst>
                <a:latin typeface="Arial" charset="0"/>
                <a:cs typeface="Times New Roman" charset="0"/>
              </a:rPr>
              <a:t>Interrelationships Among Systems</a:t>
            </a:r>
          </a:p>
        </p:txBody>
      </p:sp>
      <p:sp>
        <p:nvSpPr>
          <p:cNvPr id="28675" name="Text Box 4"/>
          <p:cNvSpPr txBox="1">
            <a:spLocks noChangeArrowheads="1"/>
          </p:cNvSpPr>
          <p:nvPr/>
        </p:nvSpPr>
        <p:spPr bwMode="auto">
          <a:xfrm>
            <a:off x="1828800" y="5334000"/>
            <a:ext cx="55626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id-ID" altLang="en-US" sz="900"/>
              <a:t>Berbagai jenis sistem dalam organisasi memiliki saling ketergantungan. TPS adalah produsen utama dari informasi yang diperlukan oleh banyak sistem lain dalam perusahaan yang pada gilirannya, menghasilkan informasi untuk sistem lainnya. Berbagai jenis sistem yang longgar digabungkan di sebagian besar perusahaan bisnis, tetapi perusahaan semakin menggunakan teknologi baru untuk mengintegrasikan informasi yang berada di banyak sistem yang berbeda.</a:t>
            </a:r>
            <a:endParaRPr lang="en-US" altLang="en-US" sz="900" b="1"/>
          </a:p>
        </p:txBody>
      </p:sp>
      <p:sp>
        <p:nvSpPr>
          <p:cNvPr id="28676"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01382" name="Rectangle 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8678" name="Picture 7" descr="Fig-2-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282825"/>
            <a:ext cx="39735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59436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87506" y="525145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1854200"/>
            <a:ext cx="7772400"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spcBef>
                <a:spcPct val="50000"/>
              </a:spcBef>
            </a:pPr>
            <a:r>
              <a:rPr lang="id-ID" altLang="en-US" b="1"/>
              <a:t>Bagaimana organisasi bisnis mampu mengelola semua informasi yang dihasilkan sistem yang berbeda-beda ?</a:t>
            </a:r>
          </a:p>
          <a:p>
            <a:pPr algn="ctr" eaLnBrk="1" hangingPunct="1">
              <a:lnSpc>
                <a:spcPct val="90000"/>
              </a:lnSpc>
              <a:spcBef>
                <a:spcPct val="50000"/>
              </a:spcBef>
            </a:pPr>
            <a:r>
              <a:rPr lang="id-ID" altLang="en-US" b="1"/>
              <a:t>Bagaimana sistem-sistem yang berbeda ini dapat saling berbagi informasi ?</a:t>
            </a:r>
          </a:p>
          <a:p>
            <a:pPr algn="ctr" eaLnBrk="1" hangingPunct="1">
              <a:lnSpc>
                <a:spcPct val="90000"/>
              </a:lnSpc>
              <a:spcBef>
                <a:spcPct val="50000"/>
              </a:spcBef>
            </a:pPr>
            <a:r>
              <a:rPr lang="id-ID" altLang="en-US" b="1"/>
              <a:t>Berapa biaya yang dibutuhkan untuk memelihara sistem tersebut ?</a:t>
            </a:r>
          </a:p>
          <a:p>
            <a:pPr algn="ctr" eaLnBrk="1" hangingPunct="1">
              <a:lnSpc>
                <a:spcPct val="90000"/>
              </a:lnSpc>
              <a:spcBef>
                <a:spcPct val="50000"/>
              </a:spcBef>
            </a:pPr>
            <a:endParaRPr lang="id-ID" altLang="en-US" b="1"/>
          </a:p>
          <a:p>
            <a:pPr algn="ctr" eaLnBrk="1" hangingPunct="1">
              <a:lnSpc>
                <a:spcPct val="90000"/>
              </a:lnSpc>
              <a:spcBef>
                <a:spcPct val="50000"/>
              </a:spcBef>
            </a:pPr>
            <a:endParaRPr lang="id-ID" altLang="en-US" b="1"/>
          </a:p>
          <a:p>
            <a:pPr eaLnBrk="1" hangingPunct="1">
              <a:lnSpc>
                <a:spcPct val="90000"/>
              </a:lnSpc>
              <a:spcBef>
                <a:spcPct val="50000"/>
              </a:spcBef>
            </a:pPr>
            <a:r>
              <a:rPr lang="id-ID" altLang="en-US" sz="1400" i="1"/>
              <a:t>Salah satu solusinya adalah dengan mengimplementasikan </a:t>
            </a:r>
            <a:r>
              <a:rPr lang="id-ID" altLang="en-US" sz="1400" i="1">
                <a:solidFill>
                  <a:srgbClr val="FF0000"/>
                </a:solidFill>
              </a:rPr>
              <a:t>aplikasi perusahaan </a:t>
            </a:r>
            <a:r>
              <a:rPr lang="id-ID" altLang="en-US" sz="1400" i="1"/>
              <a:t>yang  merupakan sistem yang menjangkau </a:t>
            </a:r>
            <a:r>
              <a:rPr lang="id-ID" altLang="en-US" sz="1400" i="1">
                <a:solidFill>
                  <a:srgbClr val="FF0000"/>
                </a:solidFill>
              </a:rPr>
              <a:t>seluruh area fungsional</a:t>
            </a:r>
          </a:p>
          <a:p>
            <a:pPr algn="ctr" eaLnBrk="1" hangingPunct="1">
              <a:lnSpc>
                <a:spcPct val="90000"/>
              </a:lnSpc>
              <a:spcBef>
                <a:spcPct val="50000"/>
              </a:spcBef>
            </a:pPr>
            <a:endParaRPr lang="id-ID" altLang="en-US" b="1"/>
          </a:p>
        </p:txBody>
      </p:sp>
      <p:sp>
        <p:nvSpPr>
          <p:cNvPr id="29699"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01382" name="Rectangle 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0976" y="5410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2352" y="48006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90281" y="4191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7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941"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2776819"/>
            <a:ext cx="3585321" cy="1092200"/>
          </a:xfrm>
        </p:spPr>
        <p:txBody>
          <a:bodyPr>
            <a:normAutofit fontScale="90000"/>
          </a:bodyPr>
          <a:lstStyle/>
          <a:p>
            <a:pPr algn="ctr"/>
            <a:r>
              <a:rPr lang="en-US" dirty="0" smtClean="0"/>
              <a:t>DEFINISI</a:t>
            </a:r>
            <a:br>
              <a:rPr lang="en-US" dirty="0" smtClean="0"/>
            </a:br>
            <a:r>
              <a:rPr lang="en-US" dirty="0" smtClean="0"/>
              <a:t>E-BUSINESS</a:t>
            </a:r>
            <a:endParaRPr lang="en-US" dirty="0"/>
          </a:p>
        </p:txBody>
      </p:sp>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099672" y="1050912"/>
            <a:ext cx="4968128" cy="4931696"/>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8053" y="5429250"/>
            <a:ext cx="457200" cy="4572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10453" y="4495800"/>
            <a:ext cx="609600" cy="609600"/>
          </a:xfrm>
          <a:prstGeom prst="rect">
            <a:avLst/>
          </a:prstGeom>
        </p:spPr>
      </p:pic>
    </p:spTree>
    <p:extLst>
      <p:ext uri="{BB962C8B-B14F-4D97-AF65-F5344CB8AC3E}">
        <p14:creationId xmlns:p14="http://schemas.microsoft.com/office/powerpoint/2010/main" val="3032949372"/>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84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Sistem</a:t>
            </a:r>
            <a:r>
              <a:rPr lang="en-US" sz="2400" b="1" dirty="0" smtClean="0">
                <a:latin typeface="Arial" charset="0"/>
              </a:rPr>
              <a:t> </a:t>
            </a:r>
            <a:r>
              <a:rPr lang="en-US" sz="2400" b="1" dirty="0" err="1" smtClean="0">
                <a:latin typeface="Arial" charset="0"/>
              </a:rPr>
              <a:t>untuk</a:t>
            </a:r>
            <a:r>
              <a:rPr lang="en-US" sz="2400" b="1" dirty="0" smtClean="0">
                <a:latin typeface="Arial" charset="0"/>
              </a:rPr>
              <a:t> </a:t>
            </a:r>
            <a:r>
              <a:rPr lang="en-US" sz="2400" b="1" dirty="0" err="1" smtClean="0">
                <a:latin typeface="Arial" charset="0"/>
              </a:rPr>
              <a:t>membuat</a:t>
            </a:r>
            <a:r>
              <a:rPr lang="en-US" sz="2400" b="1" dirty="0" smtClean="0">
                <a:latin typeface="Arial" charset="0"/>
              </a:rPr>
              <a:t> </a:t>
            </a:r>
            <a:r>
              <a:rPr lang="en-US" sz="2400" b="1" dirty="0" err="1" smtClean="0">
                <a:latin typeface="Arial" charset="0"/>
              </a:rPr>
              <a:t>perusahaan</a:t>
            </a:r>
            <a:r>
              <a:rPr lang="en-US" sz="2400" b="1" dirty="0" smtClean="0">
                <a:latin typeface="Arial" charset="0"/>
              </a:rPr>
              <a:t> </a:t>
            </a:r>
            <a:r>
              <a:rPr lang="en-US" sz="2400" b="1" dirty="0" err="1" smtClean="0">
                <a:latin typeface="Arial" charset="0"/>
              </a:rPr>
              <a:t>saling</a:t>
            </a:r>
            <a:r>
              <a:rPr lang="en-US" sz="2400" b="1" dirty="0" smtClean="0">
                <a:latin typeface="Arial" charset="0"/>
              </a:rPr>
              <a:t> </a:t>
            </a:r>
            <a:r>
              <a:rPr lang="en-US" sz="2400" b="1" dirty="0" err="1" smtClean="0">
                <a:latin typeface="Arial" charset="0"/>
              </a:rPr>
              <a:t>terhubung</a:t>
            </a:r>
            <a:endParaRPr lang="id-ID" sz="2400" b="1" dirty="0" smtClean="0">
              <a:latin typeface="Arial" charset="0"/>
            </a:endParaRPr>
          </a:p>
          <a:p>
            <a:pPr eaLnBrk="1" hangingPunct="1">
              <a:lnSpc>
                <a:spcPct val="90000"/>
              </a:lnSpc>
              <a:spcBef>
                <a:spcPct val="50000"/>
              </a:spcBef>
              <a:defRPr/>
            </a:pPr>
            <a:r>
              <a:rPr lang="en-US" sz="2000" b="1" dirty="0" err="1" smtClean="0">
                <a:latin typeface="Arial" charset="0"/>
              </a:rPr>
              <a:t>Aplikasi</a:t>
            </a:r>
            <a:r>
              <a:rPr lang="en-US" sz="2000" b="1" dirty="0" smtClean="0">
                <a:latin typeface="Arial" charset="0"/>
              </a:rPr>
              <a:t> Perusahaan</a:t>
            </a:r>
            <a:endParaRPr lang="id-ID" sz="2000" b="1" dirty="0" smtClean="0">
              <a:latin typeface="Arial" charset="0"/>
            </a:endParaRPr>
          </a:p>
          <a:p>
            <a:pPr marL="723900" indent="-368300" eaLnBrk="1" hangingPunct="1">
              <a:lnSpc>
                <a:spcPct val="90000"/>
              </a:lnSpc>
              <a:spcBef>
                <a:spcPct val="50000"/>
              </a:spcBef>
              <a:buFont typeface="Wingdings" pitchFamily="2" charset="2"/>
              <a:buChar char="q"/>
              <a:defRPr/>
            </a:pPr>
            <a:r>
              <a:rPr lang="id-ID" sz="1600" dirty="0" smtClean="0">
                <a:latin typeface="Arial" charset="0"/>
              </a:rPr>
              <a:t>Aplikasi perusahaan membantu perusahaan lebih </a:t>
            </a:r>
            <a:r>
              <a:rPr lang="id-ID" sz="1600" dirty="0" smtClean="0">
                <a:solidFill>
                  <a:srgbClr val="FF0000"/>
                </a:solidFill>
                <a:latin typeface="Arial" charset="0"/>
              </a:rPr>
              <a:t>fleksibel dan produktif</a:t>
            </a:r>
            <a:r>
              <a:rPr lang="id-ID" sz="1600" dirty="0" smtClean="0">
                <a:latin typeface="Arial" charset="0"/>
              </a:rPr>
              <a:t> dengan cara mengkoordinasikan proses-proses bisnis menjadi lebih singkat serta mengintegrasikan kelompok-kelompok proses guna menciptakan pengelolaan sumberdaya serta layanan pelanggan yang efisien.</a:t>
            </a:r>
          </a:p>
          <a:p>
            <a:pPr marL="723900" indent="-368300" eaLnBrk="1" hangingPunct="1">
              <a:lnSpc>
                <a:spcPct val="90000"/>
              </a:lnSpc>
              <a:spcBef>
                <a:spcPct val="50000"/>
              </a:spcBef>
              <a:buFont typeface="Wingdings" pitchFamily="2" charset="2"/>
              <a:buChar char="q"/>
              <a:defRPr/>
            </a:pPr>
            <a:r>
              <a:rPr lang="id-ID" sz="1600" dirty="0" smtClean="0">
                <a:latin typeface="Arial" charset="0"/>
              </a:rPr>
              <a:t>Terdapat </a:t>
            </a:r>
            <a:r>
              <a:rPr lang="id-ID" sz="1600" dirty="0" smtClean="0">
                <a:solidFill>
                  <a:srgbClr val="FF0000"/>
                </a:solidFill>
                <a:latin typeface="Arial" charset="0"/>
              </a:rPr>
              <a:t>4 kategori</a:t>
            </a:r>
            <a:r>
              <a:rPr lang="id-ID" sz="1600" dirty="0" smtClean="0">
                <a:latin typeface="Arial" charset="0"/>
              </a:rPr>
              <a:t> utama aplikasi perusahaan yaitu sistem perusahaan, sistem pengelolaan rantai pasokan, sistem pengelolaan hubungan pelanggan serta sistem manajemen pengetahuan</a:t>
            </a:r>
          </a:p>
          <a:p>
            <a:pPr marL="723900" indent="-368300" eaLnBrk="1" hangingPunct="1">
              <a:lnSpc>
                <a:spcPct val="90000"/>
              </a:lnSpc>
              <a:spcBef>
                <a:spcPct val="50000"/>
              </a:spcBef>
              <a:buFont typeface="Wingdings" pitchFamily="2" charset="2"/>
              <a:buChar char="q"/>
              <a:defRPr/>
            </a:pPr>
            <a:r>
              <a:rPr lang="id-ID" sz="1600" dirty="0" smtClean="0">
                <a:latin typeface="Arial" charset="0"/>
              </a:rPr>
              <a:t>Setiap kategori aplikasi perusahaan ini </a:t>
            </a:r>
            <a:r>
              <a:rPr lang="id-ID" sz="1600" dirty="0" smtClean="0">
                <a:solidFill>
                  <a:srgbClr val="FF0000"/>
                </a:solidFill>
                <a:latin typeface="Arial" charset="0"/>
              </a:rPr>
              <a:t>mengintergrasikan serangkaian fungsi dan proses bisnis untuk</a:t>
            </a:r>
            <a:r>
              <a:rPr lang="id-ID" sz="1600" dirty="0" smtClean="0">
                <a:latin typeface="Arial" charset="0"/>
              </a:rPr>
              <a:t> meningkatkan kinerja organisasi secar</a:t>
            </a:r>
            <a:r>
              <a:rPr lang="en-US" sz="1600" dirty="0" smtClean="0">
                <a:latin typeface="Arial" charset="0"/>
              </a:rPr>
              <a:t>a </a:t>
            </a:r>
            <a:r>
              <a:rPr lang="id-ID" sz="1600" dirty="0" smtClean="0">
                <a:latin typeface="Arial" charset="0"/>
              </a:rPr>
              <a:t>keseluruhan</a:t>
            </a:r>
            <a:endParaRPr lang="en-US" sz="1600" dirty="0" smtClean="0">
              <a:latin typeface="Arial" charset="0"/>
            </a:endParaRPr>
          </a:p>
        </p:txBody>
      </p:sp>
      <p:sp>
        <p:nvSpPr>
          <p:cNvPr id="30723"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0198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52578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99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a:solidFill>
                  <a:srgbClr val="9F0F10"/>
                </a:solidFill>
                <a:effectLst>
                  <a:outerShdw blurRad="38100" dist="38100" dir="2700000" algn="tl">
                    <a:srgbClr val="C0C0C0"/>
                  </a:outerShdw>
                </a:effectLst>
                <a:latin typeface="Arial" charset="0"/>
                <a:cs typeface="Times New Roman" charset="0"/>
              </a:rPr>
              <a:t>Enterprise Application Architecture</a:t>
            </a:r>
          </a:p>
        </p:txBody>
      </p:sp>
      <p:sp>
        <p:nvSpPr>
          <p:cNvPr id="33795" name="Text Box 5"/>
          <p:cNvSpPr txBox="1">
            <a:spLocks noChangeArrowheads="1"/>
          </p:cNvSpPr>
          <p:nvPr/>
        </p:nvSpPr>
        <p:spPr bwMode="auto">
          <a:xfrm>
            <a:off x="457200" y="6172200"/>
            <a:ext cx="8686800"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Aplikasi perusahaan mengotomatisasi proses yang tersebar di berbagai fungsi bisnis dan tingkatan organisasi dan bisa meluas  ke luar organisasi.</a:t>
            </a:r>
          </a:p>
        </p:txBody>
      </p:sp>
      <p:sp>
        <p:nvSpPr>
          <p:cNvPr id="33796" name="Text Box 6"/>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Systems That Span the Enterprise</a:t>
            </a:r>
          </a:p>
        </p:txBody>
      </p:sp>
      <p:sp>
        <p:nvSpPr>
          <p:cNvPr id="102407" name="Rectangle 7"/>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33798" name="Picture 9" descr="Fig-2-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54238"/>
            <a:ext cx="3962400"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562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Sistem</a:t>
            </a:r>
            <a:r>
              <a:rPr lang="en-US" sz="2400" b="1" dirty="0" smtClean="0">
                <a:latin typeface="Arial" charset="0"/>
              </a:rPr>
              <a:t> </a:t>
            </a:r>
            <a:r>
              <a:rPr lang="en-US" sz="2400" b="1" dirty="0" err="1" smtClean="0">
                <a:latin typeface="Arial" charset="0"/>
              </a:rPr>
              <a:t>untuk</a:t>
            </a:r>
            <a:r>
              <a:rPr lang="en-US" sz="2400" b="1" dirty="0" smtClean="0">
                <a:latin typeface="Arial" charset="0"/>
              </a:rPr>
              <a:t> </a:t>
            </a:r>
            <a:r>
              <a:rPr lang="en-US" sz="2400" b="1" dirty="0" err="1" smtClean="0">
                <a:latin typeface="Arial" charset="0"/>
              </a:rPr>
              <a:t>membuat</a:t>
            </a:r>
            <a:r>
              <a:rPr lang="en-US" sz="2400" b="1" dirty="0" smtClean="0">
                <a:latin typeface="Arial" charset="0"/>
              </a:rPr>
              <a:t> </a:t>
            </a:r>
            <a:r>
              <a:rPr lang="en-US" sz="2400" b="1" dirty="0" err="1" smtClean="0">
                <a:latin typeface="Arial" charset="0"/>
              </a:rPr>
              <a:t>perusahaan</a:t>
            </a:r>
            <a:r>
              <a:rPr lang="en-US" sz="2400" b="1" dirty="0" smtClean="0">
                <a:latin typeface="Arial" charset="0"/>
              </a:rPr>
              <a:t> </a:t>
            </a:r>
            <a:r>
              <a:rPr lang="en-US" sz="2400" b="1" dirty="0" err="1" smtClean="0">
                <a:latin typeface="Arial" charset="0"/>
              </a:rPr>
              <a:t>saling</a:t>
            </a:r>
            <a:r>
              <a:rPr lang="en-US" sz="2400" b="1" dirty="0" smtClean="0">
                <a:latin typeface="Arial" charset="0"/>
              </a:rPr>
              <a:t> </a:t>
            </a:r>
            <a:r>
              <a:rPr lang="en-US" sz="2400" b="1" dirty="0" err="1" smtClean="0">
                <a:latin typeface="Arial" charset="0"/>
              </a:rPr>
              <a:t>terhubung</a:t>
            </a:r>
            <a:endParaRPr lang="en-US" sz="2400" b="1" dirty="0" smtClean="0">
              <a:latin typeface="Arial" charset="0"/>
            </a:endParaRPr>
          </a:p>
          <a:p>
            <a:pPr eaLnBrk="1" hangingPunct="1">
              <a:lnSpc>
                <a:spcPct val="90000"/>
              </a:lnSpc>
              <a:spcBef>
                <a:spcPct val="50000"/>
              </a:spcBef>
              <a:defRPr/>
            </a:pPr>
            <a:r>
              <a:rPr lang="en-US" sz="2000" b="1" dirty="0" err="1" smtClean="0">
                <a:latin typeface="Arial" charset="0"/>
              </a:rPr>
              <a:t>Aplikasi</a:t>
            </a:r>
            <a:r>
              <a:rPr lang="en-US" sz="2000" b="1" dirty="0" smtClean="0">
                <a:latin typeface="Arial" charset="0"/>
              </a:rPr>
              <a:t> Perusahaan</a:t>
            </a:r>
          </a:p>
          <a:p>
            <a:pPr marL="1257300" lvl="2" indent="-342900" eaLnBrk="1" hangingPunct="1">
              <a:lnSpc>
                <a:spcPct val="90000"/>
              </a:lnSpc>
              <a:spcBef>
                <a:spcPct val="50000"/>
              </a:spcBef>
              <a:buFont typeface="+mj-lt"/>
              <a:buAutoNum type="arabicPeriod"/>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perusahaan</a:t>
            </a:r>
            <a:r>
              <a:rPr lang="en-US" sz="1600" b="1" dirty="0" smtClean="0">
                <a:solidFill>
                  <a:srgbClr val="FF0000"/>
                </a:solidFill>
                <a:latin typeface="Arial" charset="0"/>
              </a:rPr>
              <a:t> (ERP)</a:t>
            </a:r>
          </a:p>
          <a:p>
            <a:pPr lvl="3" eaLnBrk="1" hangingPunct="1">
              <a:lnSpc>
                <a:spcPct val="90000"/>
              </a:lnSpc>
              <a:spcBef>
                <a:spcPct val="50000"/>
              </a:spcBef>
              <a:defRPr/>
            </a:pPr>
            <a:r>
              <a:rPr lang="en-US" sz="1200" b="1" dirty="0" smtClean="0">
                <a:latin typeface="Arial" charset="0"/>
              </a:rPr>
              <a:t>ERP </a:t>
            </a:r>
            <a:r>
              <a:rPr lang="en-US" sz="1200" b="1" dirty="0" err="1" smtClean="0">
                <a:latin typeface="Arial" charset="0"/>
              </a:rPr>
              <a:t>disebut</a:t>
            </a:r>
            <a:r>
              <a:rPr lang="en-US" sz="1200" b="1" dirty="0" smtClean="0">
                <a:latin typeface="Arial" charset="0"/>
              </a:rPr>
              <a:t> </a:t>
            </a:r>
            <a:r>
              <a:rPr lang="en-US" sz="1200" b="1" dirty="0" err="1" smtClean="0">
                <a:latin typeface="Arial" charset="0"/>
              </a:rPr>
              <a:t>sebagai</a:t>
            </a:r>
            <a:r>
              <a:rPr lang="en-US" sz="1200" b="1" dirty="0" smtClean="0">
                <a:latin typeface="Arial" charset="0"/>
              </a:rPr>
              <a:t> </a:t>
            </a:r>
            <a:r>
              <a:rPr lang="en-US" sz="1200" b="1" dirty="0" err="1" smtClean="0">
                <a:latin typeface="Arial" charset="0"/>
              </a:rPr>
              <a:t>perencanaan</a:t>
            </a:r>
            <a:r>
              <a:rPr lang="en-US" sz="1200" b="1" dirty="0" smtClean="0">
                <a:latin typeface="Arial" charset="0"/>
              </a:rPr>
              <a:t> </a:t>
            </a:r>
            <a:r>
              <a:rPr lang="en-US" sz="1200" b="1" dirty="0" err="1" smtClean="0">
                <a:latin typeface="Arial" charset="0"/>
              </a:rPr>
              <a:t>sumberdaya</a:t>
            </a:r>
            <a:r>
              <a:rPr lang="en-US" sz="1200" b="1" dirty="0" smtClean="0">
                <a:latin typeface="Arial" charset="0"/>
              </a:rPr>
              <a:t> </a:t>
            </a:r>
            <a:r>
              <a:rPr lang="en-US" sz="1200" b="1" dirty="0" err="1" smtClean="0">
                <a:latin typeface="Arial" charset="0"/>
              </a:rPr>
              <a:t>perusahaan</a:t>
            </a:r>
            <a:r>
              <a:rPr lang="en-US" sz="1200" b="1" dirty="0" smtClean="0">
                <a:latin typeface="Arial" charset="0"/>
              </a:rPr>
              <a:t>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mengintegrasikan</a:t>
            </a:r>
            <a:r>
              <a:rPr lang="en-US" sz="1200" b="1" dirty="0" smtClean="0">
                <a:latin typeface="Arial" charset="0"/>
              </a:rPr>
              <a:t> proses </a:t>
            </a:r>
            <a:r>
              <a:rPr lang="en-US" sz="1200" b="1" dirty="0" err="1" smtClean="0">
                <a:latin typeface="Arial" charset="0"/>
              </a:rPr>
              <a:t>bisnis</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smtClean="0">
                <a:solidFill>
                  <a:srgbClr val="FF0000"/>
                </a:solidFill>
                <a:latin typeface="Arial" charset="0"/>
              </a:rPr>
              <a:t>area </a:t>
            </a:r>
            <a:r>
              <a:rPr lang="en-US" sz="1200" b="1" dirty="0" err="1" smtClean="0">
                <a:solidFill>
                  <a:srgbClr val="FF0000"/>
                </a:solidFill>
                <a:latin typeface="Arial" charset="0"/>
              </a:rPr>
              <a:t>manufaktur</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produksi</a:t>
            </a:r>
            <a:r>
              <a:rPr lang="en-US" sz="1200" b="1" dirty="0" smtClean="0">
                <a:solidFill>
                  <a:srgbClr val="FF0000"/>
                </a:solidFill>
                <a:latin typeface="Arial" charset="0"/>
              </a:rPr>
              <a:t>, </a:t>
            </a:r>
            <a:r>
              <a:rPr lang="en-US" sz="1200" b="1" dirty="0" err="1" smtClean="0">
                <a:solidFill>
                  <a:srgbClr val="FF0000"/>
                </a:solidFill>
                <a:latin typeface="Arial" charset="0"/>
              </a:rPr>
              <a:t>keuangan</a:t>
            </a:r>
            <a:r>
              <a:rPr lang="en-US" sz="1200" b="1" dirty="0" smtClean="0">
                <a:solidFill>
                  <a:srgbClr val="FF0000"/>
                </a:solidFill>
                <a:latin typeface="Arial" charset="0"/>
              </a:rPr>
              <a:t> da </a:t>
            </a:r>
            <a:r>
              <a:rPr lang="en-US" sz="1200" b="1" dirty="0" err="1" smtClean="0">
                <a:solidFill>
                  <a:srgbClr val="FF0000"/>
                </a:solidFill>
                <a:latin typeface="Arial" charset="0"/>
              </a:rPr>
              <a:t>akuntansi</a:t>
            </a:r>
            <a:r>
              <a:rPr lang="en-US" sz="1200" b="1" dirty="0" smtClean="0">
                <a:solidFill>
                  <a:srgbClr val="FF0000"/>
                </a:solidFill>
                <a:latin typeface="Arial" charset="0"/>
              </a:rPr>
              <a:t>, </a:t>
            </a:r>
            <a:r>
              <a:rPr lang="en-US" sz="1200" b="1" dirty="0" err="1" smtClean="0">
                <a:solidFill>
                  <a:srgbClr val="FF0000"/>
                </a:solidFill>
                <a:latin typeface="Arial" charset="0"/>
              </a:rPr>
              <a:t>penjualan</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pemasaran</a:t>
            </a:r>
            <a:r>
              <a:rPr lang="en-US" sz="1200" b="1" dirty="0" smtClean="0">
                <a:solidFill>
                  <a:srgbClr val="FF0000"/>
                </a:solidFill>
                <a:latin typeface="Arial" charset="0"/>
              </a:rPr>
              <a:t> </a:t>
            </a:r>
            <a:r>
              <a:rPr lang="en-US" sz="1200" b="1" dirty="0" err="1" smtClean="0">
                <a:solidFill>
                  <a:srgbClr val="FF0000"/>
                </a:solidFill>
                <a:latin typeface="Arial" charset="0"/>
              </a:rPr>
              <a:t>serta</a:t>
            </a:r>
            <a:r>
              <a:rPr lang="en-US" sz="1200" b="1" dirty="0" smtClean="0">
                <a:solidFill>
                  <a:srgbClr val="FF0000"/>
                </a:solidFill>
                <a:latin typeface="Arial" charset="0"/>
              </a:rPr>
              <a:t> </a:t>
            </a:r>
            <a:r>
              <a:rPr lang="en-US" sz="1200" b="1" dirty="0" err="1" smtClean="0">
                <a:solidFill>
                  <a:srgbClr val="FF0000"/>
                </a:solidFill>
                <a:latin typeface="Arial" charset="0"/>
              </a:rPr>
              <a:t>sumberdaya</a:t>
            </a:r>
            <a:r>
              <a:rPr lang="en-US" sz="1200" b="1" dirty="0" smtClean="0">
                <a:solidFill>
                  <a:srgbClr val="FF0000"/>
                </a:solidFill>
                <a:latin typeface="Arial" charset="0"/>
              </a:rPr>
              <a:t> </a:t>
            </a:r>
            <a:r>
              <a:rPr lang="en-US" sz="1200" b="1" dirty="0" err="1" smtClean="0">
                <a:solidFill>
                  <a:srgbClr val="FF0000"/>
                </a:solidFill>
                <a:latin typeface="Arial" charset="0"/>
              </a:rPr>
              <a:t>manusia</a:t>
            </a:r>
            <a:r>
              <a:rPr lang="en-US" sz="1200" b="1" dirty="0" smtClean="0">
                <a:solidFill>
                  <a:srgbClr val="FF0000"/>
                </a:solidFill>
                <a:latin typeface="Arial" charset="0"/>
              </a:rPr>
              <a:t> </a:t>
            </a:r>
            <a:r>
              <a:rPr lang="en-US" sz="1200" b="1" dirty="0" err="1" smtClean="0">
                <a:latin typeface="Arial" charset="0"/>
              </a:rPr>
              <a:t>kedalam</a:t>
            </a:r>
            <a:r>
              <a:rPr lang="en-US" sz="1200" b="1" dirty="0" smtClean="0">
                <a:latin typeface="Arial" charset="0"/>
              </a:rPr>
              <a:t> </a:t>
            </a:r>
            <a:r>
              <a:rPr lang="en-US" sz="1200" b="1" dirty="0" err="1" smtClean="0">
                <a:latin typeface="Arial" charset="0"/>
              </a:rPr>
              <a:t>sebuah</a:t>
            </a:r>
            <a:r>
              <a:rPr lang="en-US" sz="1200" b="1" dirty="0" smtClean="0">
                <a:latin typeface="Arial" charset="0"/>
              </a:rPr>
              <a:t> </a:t>
            </a:r>
            <a:r>
              <a:rPr lang="en-US" sz="1200" b="1" dirty="0" err="1" smtClean="0">
                <a:latin typeface="Arial" charset="0"/>
              </a:rPr>
              <a:t>sistem</a:t>
            </a:r>
            <a:r>
              <a:rPr lang="en-US" sz="1200" b="1" dirty="0" smtClean="0">
                <a:latin typeface="Arial" charset="0"/>
              </a:rPr>
              <a:t> </a:t>
            </a:r>
            <a:r>
              <a:rPr lang="en-US" sz="1200" b="1" dirty="0" err="1" smtClean="0">
                <a:latin typeface="Arial" charset="0"/>
              </a:rPr>
              <a:t>perangkat</a:t>
            </a:r>
            <a:r>
              <a:rPr lang="en-US" sz="1200" b="1" dirty="0" smtClean="0">
                <a:latin typeface="Arial" charset="0"/>
              </a:rPr>
              <a:t> </a:t>
            </a:r>
            <a:r>
              <a:rPr lang="en-US" sz="1200" b="1" dirty="0" err="1" smtClean="0">
                <a:latin typeface="Arial" charset="0"/>
              </a:rPr>
              <a:t>lunak</a:t>
            </a:r>
            <a:r>
              <a:rPr lang="en-US" sz="1200" b="1" dirty="0" smtClean="0">
                <a:latin typeface="Arial" charset="0"/>
              </a:rPr>
              <a:t> </a:t>
            </a:r>
            <a:r>
              <a:rPr lang="en-US" sz="1200" b="1" dirty="0" err="1" smtClean="0">
                <a:latin typeface="Arial" charset="0"/>
              </a:rPr>
              <a:t>tunggal</a:t>
            </a:r>
            <a:r>
              <a:rPr lang="en-US" sz="1200" b="1" dirty="0" smtClean="0">
                <a:latin typeface="Arial" charset="0"/>
              </a:rPr>
              <a:t>.</a:t>
            </a:r>
            <a:endParaRPr lang="en-US" sz="1200" b="1" dirty="0" smtClean="0"/>
          </a:p>
        </p:txBody>
      </p:sp>
      <p:sp>
        <p:nvSpPr>
          <p:cNvPr id="3174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 y="6172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52578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85800" y="4495800"/>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681318" y="3805518"/>
            <a:ext cx="609600" cy="609600"/>
          </a:xfrm>
          <a:prstGeom prst="rect">
            <a:avLst/>
          </a:prstGeom>
        </p:spPr>
      </p:pic>
      <p:pic>
        <p:nvPicPr>
          <p:cNvPr id="12" name="Picture 7" descr="Fig-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2200" y="3867230"/>
            <a:ext cx="4474070" cy="260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42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39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1325"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Sistem</a:t>
            </a:r>
            <a:r>
              <a:rPr lang="en-US" sz="2400" b="1" dirty="0" smtClean="0">
                <a:latin typeface="Arial" charset="0"/>
              </a:rPr>
              <a:t> </a:t>
            </a:r>
            <a:r>
              <a:rPr lang="en-US" sz="2400" b="1" dirty="0" err="1" smtClean="0">
                <a:latin typeface="Arial" charset="0"/>
              </a:rPr>
              <a:t>untuk</a:t>
            </a:r>
            <a:r>
              <a:rPr lang="en-US" sz="2400" b="1" dirty="0" smtClean="0">
                <a:latin typeface="Arial" charset="0"/>
              </a:rPr>
              <a:t> </a:t>
            </a:r>
            <a:r>
              <a:rPr lang="en-US" sz="2400" b="1" dirty="0" err="1" smtClean="0">
                <a:latin typeface="Arial" charset="0"/>
              </a:rPr>
              <a:t>membuat</a:t>
            </a:r>
            <a:r>
              <a:rPr lang="en-US" sz="2400" b="1" dirty="0" smtClean="0">
                <a:latin typeface="Arial" charset="0"/>
              </a:rPr>
              <a:t> </a:t>
            </a:r>
            <a:r>
              <a:rPr lang="en-US" sz="2400" b="1" dirty="0" err="1" smtClean="0">
                <a:latin typeface="Arial" charset="0"/>
              </a:rPr>
              <a:t>perusahaan</a:t>
            </a:r>
            <a:r>
              <a:rPr lang="en-US" sz="2400" b="1" dirty="0" smtClean="0">
                <a:latin typeface="Arial" charset="0"/>
              </a:rPr>
              <a:t> </a:t>
            </a:r>
            <a:r>
              <a:rPr lang="en-US" sz="2400" b="1" dirty="0" err="1" smtClean="0">
                <a:latin typeface="Arial" charset="0"/>
              </a:rPr>
              <a:t>saling</a:t>
            </a:r>
            <a:r>
              <a:rPr lang="en-US" sz="2400" b="1" dirty="0" smtClean="0">
                <a:latin typeface="Arial" charset="0"/>
              </a:rPr>
              <a:t> </a:t>
            </a:r>
            <a:r>
              <a:rPr lang="en-US" sz="2400" b="1" dirty="0" err="1" smtClean="0">
                <a:latin typeface="Arial" charset="0"/>
              </a:rPr>
              <a:t>terhubung</a:t>
            </a:r>
            <a:endParaRPr lang="en-US" sz="2400" b="1" dirty="0" smtClean="0">
              <a:latin typeface="Arial" charset="0"/>
            </a:endParaRPr>
          </a:p>
          <a:p>
            <a:pPr eaLnBrk="1" hangingPunct="1">
              <a:lnSpc>
                <a:spcPct val="90000"/>
              </a:lnSpc>
              <a:spcBef>
                <a:spcPct val="50000"/>
              </a:spcBef>
              <a:defRPr/>
            </a:pPr>
            <a:r>
              <a:rPr lang="en-US" sz="2000" b="1" dirty="0" err="1" smtClean="0">
                <a:latin typeface="Arial" charset="0"/>
              </a:rPr>
              <a:t>Aplikasi</a:t>
            </a:r>
            <a:r>
              <a:rPr lang="en-US" sz="2000" b="1" dirty="0" smtClean="0">
                <a:latin typeface="Arial" charset="0"/>
              </a:rPr>
              <a:t> Perusahaan</a:t>
            </a:r>
          </a:p>
          <a:p>
            <a:pPr marL="1257300" lvl="2" indent="-342900" eaLnBrk="1" hangingPunct="1">
              <a:lnSpc>
                <a:spcPct val="90000"/>
              </a:lnSpc>
              <a:spcBef>
                <a:spcPct val="50000"/>
              </a:spcBef>
              <a:buFont typeface="+mj-lt"/>
              <a:buAutoNum type="arabicPeriod" startAt="2"/>
              <a:defRPr/>
            </a:pPr>
            <a:r>
              <a:rPr lang="en-US" sz="1600" b="1" dirty="0" err="1">
                <a:solidFill>
                  <a:srgbClr val="FF0000"/>
                </a:solidFill>
                <a:latin typeface="Arial" charset="0"/>
              </a:rPr>
              <a:t>S</a:t>
            </a:r>
            <a:r>
              <a:rPr lang="en-US" sz="1600" b="1" dirty="0" err="1" smtClean="0">
                <a:solidFill>
                  <a:srgbClr val="FF0000"/>
                </a:solidFill>
                <a:latin typeface="Arial" charset="0"/>
              </a:rPr>
              <a:t>istem</a:t>
            </a:r>
            <a:r>
              <a:rPr lang="en-US" sz="1600" b="1" dirty="0" smtClean="0">
                <a:solidFill>
                  <a:srgbClr val="FF0000"/>
                </a:solidFill>
                <a:latin typeface="Arial" charset="0"/>
              </a:rPr>
              <a:t> </a:t>
            </a:r>
            <a:r>
              <a:rPr lang="en-US" sz="1600" b="1" dirty="0" err="1" smtClean="0">
                <a:solidFill>
                  <a:srgbClr val="FF0000"/>
                </a:solidFill>
                <a:latin typeface="Arial" charset="0"/>
              </a:rPr>
              <a:t>Manajemen</a:t>
            </a:r>
            <a:r>
              <a:rPr lang="en-US" sz="1600" b="1" dirty="0" smtClean="0">
                <a:solidFill>
                  <a:srgbClr val="FF0000"/>
                </a:solidFill>
                <a:latin typeface="Arial" charset="0"/>
              </a:rPr>
              <a:t> </a:t>
            </a:r>
            <a:r>
              <a:rPr lang="en-US" sz="1600" b="1" dirty="0" err="1" smtClean="0">
                <a:solidFill>
                  <a:srgbClr val="FF0000"/>
                </a:solidFill>
                <a:latin typeface="Arial" charset="0"/>
              </a:rPr>
              <a:t>Rantai</a:t>
            </a:r>
            <a:r>
              <a:rPr lang="en-US" sz="1600" b="1" dirty="0" smtClean="0">
                <a:solidFill>
                  <a:srgbClr val="FF0000"/>
                </a:solidFill>
                <a:latin typeface="Arial" charset="0"/>
              </a:rPr>
              <a:t> </a:t>
            </a:r>
            <a:r>
              <a:rPr lang="en-US" sz="1600" b="1" dirty="0" err="1" smtClean="0">
                <a:solidFill>
                  <a:srgbClr val="FF0000"/>
                </a:solidFill>
                <a:latin typeface="Arial" charset="0"/>
              </a:rPr>
              <a:t>Pasokan</a:t>
            </a:r>
            <a:r>
              <a:rPr lang="en-US" sz="1600" b="1" dirty="0" smtClean="0">
                <a:solidFill>
                  <a:srgbClr val="FF0000"/>
                </a:solidFill>
                <a:latin typeface="Arial" charset="0"/>
              </a:rPr>
              <a:t> (SCM)</a:t>
            </a:r>
            <a:endParaRPr lang="en-US" sz="800" b="1" dirty="0" smtClean="0"/>
          </a:p>
          <a:p>
            <a:pPr lvl="3" eaLnBrk="1" hangingPunct="1">
              <a:lnSpc>
                <a:spcPct val="90000"/>
              </a:lnSpc>
              <a:spcBef>
                <a:spcPct val="50000"/>
              </a:spcBef>
              <a:defRPr/>
            </a:pPr>
            <a:r>
              <a:rPr lang="en-US" sz="1200" b="1" dirty="0" smtClean="0">
                <a:latin typeface="Arial" charset="0"/>
              </a:rPr>
              <a:t>Perusahaan </a:t>
            </a:r>
            <a:r>
              <a:rPr lang="en-US" sz="1200" b="1" dirty="0" err="1" smtClean="0">
                <a:latin typeface="Arial" charset="0"/>
              </a:rPr>
              <a:t>menggunakan</a:t>
            </a:r>
            <a:r>
              <a:rPr lang="en-US" sz="1200" b="1" dirty="0" smtClean="0">
                <a:latin typeface="Arial" charset="0"/>
              </a:rPr>
              <a:t> SCM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mengelola</a:t>
            </a:r>
            <a:r>
              <a:rPr lang="en-US" sz="1200" b="1" dirty="0" smtClean="0">
                <a:latin typeface="Arial" charset="0"/>
              </a:rPr>
              <a:t> </a:t>
            </a:r>
            <a:r>
              <a:rPr lang="en-US" sz="1200" b="1" dirty="0" err="1" smtClean="0">
                <a:latin typeface="Arial" charset="0"/>
              </a:rPr>
              <a:t>hubungannya</a:t>
            </a:r>
            <a:r>
              <a:rPr lang="en-US" sz="1200" b="1" dirty="0" smtClean="0">
                <a:latin typeface="Arial" charset="0"/>
              </a:rPr>
              <a:t> </a:t>
            </a:r>
            <a:r>
              <a:rPr lang="en-US" sz="1200" b="1" dirty="0" err="1" smtClean="0">
                <a:latin typeface="Arial" charset="0"/>
              </a:rPr>
              <a:t>dengan</a:t>
            </a:r>
            <a:r>
              <a:rPr lang="en-US" sz="1200" b="1" dirty="0" smtClean="0">
                <a:latin typeface="Arial" charset="0"/>
              </a:rPr>
              <a:t> </a:t>
            </a:r>
            <a:r>
              <a:rPr lang="en-US" sz="1200" b="1" dirty="0" err="1" smtClean="0">
                <a:latin typeface="Arial" charset="0"/>
              </a:rPr>
              <a:t>pemasok</a:t>
            </a:r>
            <a:r>
              <a:rPr lang="en-US" sz="1200" b="1" dirty="0" smtClean="0">
                <a:latin typeface="Arial" charset="0"/>
              </a:rPr>
              <a:t>.</a:t>
            </a:r>
          </a:p>
          <a:p>
            <a:pPr lvl="3" eaLnBrk="1" hangingPunct="1">
              <a:lnSpc>
                <a:spcPct val="90000"/>
              </a:lnSpc>
              <a:spcBef>
                <a:spcPct val="50000"/>
              </a:spcBef>
              <a:defRPr/>
            </a:pPr>
            <a:r>
              <a:rPr lang="en-US" sz="1200" b="1" dirty="0" err="1" smtClean="0">
                <a:latin typeface="Arial" charset="0"/>
              </a:rPr>
              <a:t>Sistem</a:t>
            </a:r>
            <a:r>
              <a:rPr lang="en-US" sz="1200" b="1" dirty="0" smtClean="0">
                <a:latin typeface="Arial" charset="0"/>
              </a:rPr>
              <a:t> </a:t>
            </a:r>
            <a:r>
              <a:rPr lang="en-US" sz="1200" b="1" dirty="0" err="1" smtClean="0">
                <a:latin typeface="Arial" charset="0"/>
              </a:rPr>
              <a:t>ini</a:t>
            </a:r>
            <a:r>
              <a:rPr lang="en-US" sz="1200" b="1" dirty="0" smtClean="0">
                <a:latin typeface="Arial" charset="0"/>
              </a:rPr>
              <a:t> </a:t>
            </a:r>
            <a:r>
              <a:rPr lang="en-US" sz="1200" b="1" dirty="0" err="1" smtClean="0">
                <a:latin typeface="Arial" charset="0"/>
              </a:rPr>
              <a:t>membantu</a:t>
            </a:r>
            <a:r>
              <a:rPr lang="en-US" sz="1200" b="1" dirty="0" smtClean="0">
                <a:latin typeface="Arial" charset="0"/>
              </a:rPr>
              <a:t> </a:t>
            </a:r>
            <a:r>
              <a:rPr lang="en-US" sz="1200" b="1" dirty="0" err="1" smtClean="0">
                <a:solidFill>
                  <a:srgbClr val="FF0000"/>
                </a:solidFill>
                <a:latin typeface="Arial" charset="0"/>
              </a:rPr>
              <a:t>pemasok</a:t>
            </a:r>
            <a:r>
              <a:rPr lang="en-US" sz="1200" b="1" dirty="0" smtClean="0">
                <a:solidFill>
                  <a:srgbClr val="FF0000"/>
                </a:solidFill>
                <a:latin typeface="Arial" charset="0"/>
              </a:rPr>
              <a:t>, </a:t>
            </a:r>
            <a:r>
              <a:rPr lang="en-US" sz="1200" b="1" dirty="0" err="1" smtClean="0">
                <a:solidFill>
                  <a:srgbClr val="FF0000"/>
                </a:solidFill>
                <a:latin typeface="Arial" charset="0"/>
              </a:rPr>
              <a:t>perusahaan</a:t>
            </a:r>
            <a:r>
              <a:rPr lang="en-US" sz="1200" b="1" dirty="0" smtClean="0">
                <a:solidFill>
                  <a:srgbClr val="FF0000"/>
                </a:solidFill>
                <a:latin typeface="Arial" charset="0"/>
              </a:rPr>
              <a:t> </a:t>
            </a:r>
            <a:r>
              <a:rPr lang="en-US" sz="1200" b="1" dirty="0" err="1" smtClean="0">
                <a:solidFill>
                  <a:srgbClr val="FF0000"/>
                </a:solidFill>
                <a:latin typeface="Arial" charset="0"/>
              </a:rPr>
              <a:t>pembeli</a:t>
            </a:r>
            <a:r>
              <a:rPr lang="en-US" sz="1200" b="1" dirty="0" smtClean="0">
                <a:solidFill>
                  <a:srgbClr val="FF0000"/>
                </a:solidFill>
                <a:latin typeface="Arial" charset="0"/>
              </a:rPr>
              <a:t>, distributor,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perusahaan</a:t>
            </a:r>
            <a:r>
              <a:rPr lang="en-US" sz="1200" b="1" dirty="0" smtClean="0">
                <a:solidFill>
                  <a:srgbClr val="FF0000"/>
                </a:solidFill>
                <a:latin typeface="Arial" charset="0"/>
              </a:rPr>
              <a:t> </a:t>
            </a:r>
            <a:r>
              <a:rPr lang="en-US" sz="1200" b="1" dirty="0" err="1" smtClean="0">
                <a:solidFill>
                  <a:srgbClr val="FF0000"/>
                </a:solidFill>
                <a:latin typeface="Arial" charset="0"/>
              </a:rPr>
              <a:t>logistik</a:t>
            </a:r>
            <a:r>
              <a:rPr lang="en-US" sz="1200" b="1" dirty="0" smtClean="0">
                <a:latin typeface="Arial" charset="0"/>
              </a:rPr>
              <a:t> </a:t>
            </a:r>
            <a:r>
              <a:rPr lang="en-US" sz="1200" b="1" dirty="0" err="1" smtClean="0">
                <a:latin typeface="Arial" charset="0"/>
              </a:rPr>
              <a:t>berbagi</a:t>
            </a:r>
            <a:r>
              <a:rPr lang="en-US" sz="1200" b="1" dirty="0" smtClean="0">
                <a:latin typeface="Arial" charset="0"/>
              </a:rPr>
              <a:t> </a:t>
            </a:r>
            <a:r>
              <a:rPr lang="en-US" sz="1200" b="1" dirty="0" err="1" smtClean="0">
                <a:latin typeface="Arial" charset="0"/>
              </a:rPr>
              <a:t>informasi</a:t>
            </a:r>
            <a:r>
              <a:rPr lang="en-US" sz="1200" b="1" dirty="0" smtClean="0">
                <a:latin typeface="Arial" charset="0"/>
              </a:rPr>
              <a:t> </a:t>
            </a:r>
            <a:r>
              <a:rPr lang="en-US" sz="1200" b="1" dirty="0" err="1" smtClean="0">
                <a:latin typeface="Arial" charset="0"/>
              </a:rPr>
              <a:t>tentang</a:t>
            </a:r>
            <a:r>
              <a:rPr lang="en-US" sz="1200" b="1" dirty="0" smtClean="0">
                <a:latin typeface="Arial" charset="0"/>
              </a:rPr>
              <a:t> </a:t>
            </a:r>
            <a:r>
              <a:rPr lang="en-US" sz="1200" b="1" dirty="0" err="1" smtClean="0">
                <a:latin typeface="Arial" charset="0"/>
              </a:rPr>
              <a:t>pesanan</a:t>
            </a:r>
            <a:r>
              <a:rPr lang="en-US" sz="1200" b="1" dirty="0" smtClean="0">
                <a:latin typeface="Arial" charset="0"/>
              </a:rPr>
              <a:t>, </a:t>
            </a:r>
            <a:r>
              <a:rPr lang="en-US" sz="1200" b="1" dirty="0" err="1" smtClean="0">
                <a:latin typeface="Arial" charset="0"/>
              </a:rPr>
              <a:t>produksi</a:t>
            </a:r>
            <a:r>
              <a:rPr lang="en-US" sz="1200" b="1" dirty="0" smtClean="0">
                <a:latin typeface="Arial" charset="0"/>
              </a:rPr>
              <a:t>, </a:t>
            </a:r>
            <a:r>
              <a:rPr lang="en-US" sz="1200" b="1" dirty="0" err="1" smtClean="0">
                <a:latin typeface="Arial" charset="0"/>
              </a:rPr>
              <a:t>tingkat</a:t>
            </a:r>
            <a:r>
              <a:rPr lang="en-US" sz="1200" b="1" dirty="0" smtClean="0">
                <a:latin typeface="Arial" charset="0"/>
              </a:rPr>
              <a:t> </a:t>
            </a:r>
            <a:r>
              <a:rPr lang="en-US" sz="1200" b="1" dirty="0" err="1" smtClean="0">
                <a:latin typeface="Arial" charset="0"/>
              </a:rPr>
              <a:t>persediaan</a:t>
            </a:r>
            <a:r>
              <a:rPr lang="en-US" sz="1200" b="1" dirty="0" smtClean="0">
                <a:latin typeface="Arial" charset="0"/>
              </a:rPr>
              <a:t> </a:t>
            </a:r>
            <a:r>
              <a:rPr lang="en-US" sz="1200" b="1" dirty="0" err="1" smtClean="0">
                <a:latin typeface="Arial" charset="0"/>
              </a:rPr>
              <a:t>serta</a:t>
            </a:r>
            <a:r>
              <a:rPr lang="en-US" sz="1200" b="1" dirty="0" smtClean="0">
                <a:latin typeface="Arial" charset="0"/>
              </a:rPr>
              <a:t> </a:t>
            </a:r>
            <a:r>
              <a:rPr lang="en-US" sz="1200" b="1" dirty="0" err="1" smtClean="0">
                <a:latin typeface="Arial" charset="0"/>
              </a:rPr>
              <a:t>pengiriman</a:t>
            </a:r>
            <a:r>
              <a:rPr lang="en-US" sz="1200" b="1" dirty="0" smtClean="0">
                <a:latin typeface="Arial" charset="0"/>
              </a:rPr>
              <a:t> </a:t>
            </a:r>
            <a:r>
              <a:rPr lang="en-US" sz="1200" b="1" dirty="0" err="1" smtClean="0">
                <a:latin typeface="Arial" charset="0"/>
              </a:rPr>
              <a:t>produk</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jasa</a:t>
            </a:r>
            <a:r>
              <a:rPr lang="en-US" sz="1200" b="1" dirty="0" smtClean="0">
                <a:latin typeface="Arial" charset="0"/>
              </a:rPr>
              <a:t> </a:t>
            </a:r>
            <a:r>
              <a:rPr lang="en-US" sz="1200" b="1" dirty="0" err="1" smtClean="0">
                <a:latin typeface="Arial" charset="0"/>
              </a:rPr>
              <a:t>sehingga</a:t>
            </a:r>
            <a:r>
              <a:rPr lang="en-US" sz="1200" b="1" dirty="0" smtClean="0">
                <a:latin typeface="Arial" charset="0"/>
              </a:rPr>
              <a:t> </a:t>
            </a:r>
            <a:r>
              <a:rPr lang="en-US" sz="1200" b="1" dirty="0" err="1" smtClean="0">
                <a:latin typeface="Arial" charset="0"/>
              </a:rPr>
              <a:t>mereka</a:t>
            </a:r>
            <a:r>
              <a:rPr lang="en-US" sz="1200" b="1" dirty="0" smtClean="0">
                <a:latin typeface="Arial" charset="0"/>
              </a:rPr>
              <a:t> </a:t>
            </a:r>
            <a:r>
              <a:rPr lang="en-US" sz="1200" b="1" dirty="0" err="1" smtClean="0">
                <a:latin typeface="Arial" charset="0"/>
              </a:rPr>
              <a:t>dapat</a:t>
            </a:r>
            <a:r>
              <a:rPr lang="en-US" sz="1200" b="1" dirty="0" smtClean="0">
                <a:latin typeface="Arial" charset="0"/>
              </a:rPr>
              <a:t> </a:t>
            </a:r>
            <a:r>
              <a:rPr lang="en-US" sz="1200" b="1" dirty="0" err="1" smtClean="0">
                <a:latin typeface="Arial" charset="0"/>
              </a:rPr>
              <a:t>memanfaatkan</a:t>
            </a:r>
            <a:r>
              <a:rPr lang="en-US" sz="1200" b="1" dirty="0" smtClean="0">
                <a:latin typeface="Arial" charset="0"/>
              </a:rPr>
              <a:t> </a:t>
            </a:r>
            <a:r>
              <a:rPr lang="en-US" sz="1200" b="1" dirty="0" err="1" smtClean="0">
                <a:latin typeface="Arial" charset="0"/>
              </a:rPr>
              <a:t>sumberdaya</a:t>
            </a:r>
            <a:r>
              <a:rPr lang="en-US" sz="1200" b="1" dirty="0" smtClean="0">
                <a:latin typeface="Arial" charset="0"/>
              </a:rPr>
              <a:t>, </a:t>
            </a:r>
            <a:r>
              <a:rPr lang="en-US" sz="1200" b="1" dirty="0" err="1" smtClean="0">
                <a:latin typeface="Arial" charset="0"/>
              </a:rPr>
              <a:t>memproduksi</a:t>
            </a:r>
            <a:r>
              <a:rPr lang="en-US" sz="1200" b="1" dirty="0" smtClean="0">
                <a:latin typeface="Arial" charset="0"/>
              </a:rPr>
              <a:t> </a:t>
            </a:r>
            <a:r>
              <a:rPr lang="en-US" sz="1200" b="1" dirty="0" err="1" smtClean="0">
                <a:latin typeface="Arial" charset="0"/>
              </a:rPr>
              <a:t>serta</a:t>
            </a:r>
            <a:r>
              <a:rPr lang="en-US" sz="1200" b="1" dirty="0" smtClean="0">
                <a:latin typeface="Arial" charset="0"/>
              </a:rPr>
              <a:t> </a:t>
            </a:r>
            <a:r>
              <a:rPr lang="en-US" sz="1200" b="1" dirty="0" err="1" smtClean="0">
                <a:latin typeface="Arial" charset="0"/>
              </a:rPr>
              <a:t>mengirim</a:t>
            </a:r>
            <a:r>
              <a:rPr lang="en-US" sz="1200" b="1" dirty="0" smtClean="0">
                <a:latin typeface="Arial" charset="0"/>
              </a:rPr>
              <a:t> </a:t>
            </a:r>
            <a:r>
              <a:rPr lang="en-US" sz="1200" b="1" dirty="0" err="1" smtClean="0">
                <a:latin typeface="Arial" charset="0"/>
              </a:rPr>
              <a:t>barang</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jasa</a:t>
            </a:r>
            <a:r>
              <a:rPr lang="en-US" sz="1200" b="1" dirty="0" smtClean="0">
                <a:latin typeface="Arial" charset="0"/>
              </a:rPr>
              <a:t> </a:t>
            </a:r>
            <a:r>
              <a:rPr lang="en-US" sz="1200" b="1" dirty="0" err="1" smtClean="0">
                <a:latin typeface="Arial" charset="0"/>
              </a:rPr>
              <a:t>secara</a:t>
            </a:r>
            <a:r>
              <a:rPr lang="en-US" sz="1200" b="1" dirty="0" smtClean="0">
                <a:latin typeface="Arial" charset="0"/>
              </a:rPr>
              <a:t> </a:t>
            </a:r>
            <a:r>
              <a:rPr lang="en-US" sz="1200" b="1" dirty="0" err="1" smtClean="0">
                <a:latin typeface="Arial" charset="0"/>
              </a:rPr>
              <a:t>efisien</a:t>
            </a:r>
            <a:r>
              <a:rPr lang="en-US" sz="1200" b="1" dirty="0" smtClean="0">
                <a:latin typeface="Arial" charset="0"/>
              </a:rPr>
              <a:t>.</a:t>
            </a:r>
          </a:p>
          <a:p>
            <a:pPr lvl="3" eaLnBrk="1" hangingPunct="1">
              <a:lnSpc>
                <a:spcPct val="90000"/>
              </a:lnSpc>
              <a:spcBef>
                <a:spcPct val="50000"/>
              </a:spcBef>
              <a:defRPr/>
            </a:pPr>
            <a:r>
              <a:rPr lang="en-US" sz="1200" b="1" dirty="0" err="1" smtClean="0">
                <a:latin typeface="Arial" charset="0"/>
              </a:rPr>
              <a:t>Sistem</a:t>
            </a:r>
            <a:r>
              <a:rPr lang="en-US" sz="1200" b="1" dirty="0" smtClean="0">
                <a:latin typeface="Arial" charset="0"/>
              </a:rPr>
              <a:t> </a:t>
            </a:r>
            <a:r>
              <a:rPr lang="en-US" sz="1200" b="1" dirty="0" err="1" smtClean="0">
                <a:latin typeface="Arial" charset="0"/>
              </a:rPr>
              <a:t>ini</a:t>
            </a:r>
            <a:r>
              <a:rPr lang="en-US" sz="1200" b="1" dirty="0" smtClean="0">
                <a:latin typeface="Arial" charset="0"/>
              </a:rPr>
              <a:t> </a:t>
            </a:r>
            <a:r>
              <a:rPr lang="en-US" sz="1200" b="1" dirty="0" err="1" smtClean="0">
                <a:latin typeface="Arial" charset="0"/>
              </a:rPr>
              <a:t>merupakan</a:t>
            </a:r>
            <a:r>
              <a:rPr lang="en-US" sz="1200" b="1" dirty="0" smtClean="0">
                <a:latin typeface="Arial" charset="0"/>
              </a:rPr>
              <a:t> </a:t>
            </a:r>
            <a:r>
              <a:rPr lang="en-US" sz="1200" b="1" dirty="0" err="1" smtClean="0">
                <a:latin typeface="Arial" charset="0"/>
              </a:rPr>
              <a:t>salah</a:t>
            </a:r>
            <a:r>
              <a:rPr lang="en-US" sz="1200" b="1" dirty="0" smtClean="0">
                <a:latin typeface="Arial" charset="0"/>
              </a:rPr>
              <a:t> </a:t>
            </a:r>
            <a:r>
              <a:rPr lang="en-US" sz="1200" b="1" dirty="0" err="1" smtClean="0">
                <a:latin typeface="Arial" charset="0"/>
              </a:rPr>
              <a:t>satu</a:t>
            </a:r>
            <a:r>
              <a:rPr lang="en-US" sz="1200" b="1" dirty="0" smtClean="0">
                <a:latin typeface="Arial" charset="0"/>
              </a:rPr>
              <a:t> </a:t>
            </a:r>
            <a:r>
              <a:rPr lang="en-US" sz="1200" b="1" dirty="0" err="1" smtClean="0">
                <a:latin typeface="Arial" charset="0"/>
              </a:rPr>
              <a:t>satu</a:t>
            </a:r>
            <a:r>
              <a:rPr lang="en-US" sz="1200" b="1" dirty="0" smtClean="0">
                <a:latin typeface="Arial" charset="0"/>
              </a:rPr>
              <a:t> </a:t>
            </a:r>
            <a:r>
              <a:rPr lang="en-US" sz="1200" b="1" dirty="0" err="1" smtClean="0">
                <a:latin typeface="Arial" charset="0"/>
              </a:rPr>
              <a:t>jenis</a:t>
            </a:r>
            <a:r>
              <a:rPr lang="en-US" sz="1200" b="1" dirty="0" smtClean="0">
                <a:latin typeface="Arial" charset="0"/>
              </a:rPr>
              <a:t> </a:t>
            </a:r>
            <a:r>
              <a:rPr lang="en-US" sz="1200" b="1" dirty="0" err="1" smtClean="0">
                <a:latin typeface="Arial" charset="0"/>
              </a:rPr>
              <a:t>sistem</a:t>
            </a:r>
            <a:r>
              <a:rPr lang="en-US" sz="1200" b="1" dirty="0" smtClean="0">
                <a:latin typeface="Arial" charset="0"/>
              </a:rPr>
              <a:t> </a:t>
            </a:r>
            <a:r>
              <a:rPr lang="en-US" sz="1200" b="1" dirty="0" err="1" smtClean="0">
                <a:latin typeface="Arial" charset="0"/>
              </a:rPr>
              <a:t>antar-organisasi</a:t>
            </a:r>
            <a:r>
              <a:rPr lang="en-US" sz="1200" b="1" dirty="0" smtClean="0">
                <a:latin typeface="Arial" charset="0"/>
              </a:rPr>
              <a:t> </a:t>
            </a:r>
            <a:r>
              <a:rPr lang="en-US" sz="1200" b="1" dirty="0" err="1" smtClean="0">
                <a:latin typeface="Arial" charset="0"/>
              </a:rPr>
              <a:t>karena</a:t>
            </a:r>
            <a:r>
              <a:rPr lang="en-US" sz="1200" b="1" dirty="0" smtClean="0">
                <a:latin typeface="Arial" charset="0"/>
              </a:rPr>
              <a:t> </a:t>
            </a:r>
            <a:r>
              <a:rPr lang="en-US" sz="1200" b="1" dirty="0" err="1" smtClean="0">
                <a:latin typeface="Arial" charset="0"/>
              </a:rPr>
              <a:t>sistem</a:t>
            </a:r>
            <a:r>
              <a:rPr lang="en-US" sz="1200" b="1" dirty="0" smtClean="0">
                <a:latin typeface="Arial" charset="0"/>
              </a:rPr>
              <a:t> </a:t>
            </a:r>
            <a:r>
              <a:rPr lang="en-US" sz="1200" b="1" dirty="0" err="1" smtClean="0">
                <a:latin typeface="Arial" charset="0"/>
              </a:rPr>
              <a:t>ini</a:t>
            </a:r>
            <a:r>
              <a:rPr lang="en-US" sz="1200" b="1" dirty="0" smtClean="0">
                <a:latin typeface="Arial" charset="0"/>
              </a:rPr>
              <a:t> </a:t>
            </a:r>
            <a:r>
              <a:rPr lang="en-US" sz="1200" b="1" dirty="0" err="1" smtClean="0">
                <a:latin typeface="Arial" charset="0"/>
              </a:rPr>
              <a:t>mengotomatisasikan</a:t>
            </a:r>
            <a:r>
              <a:rPr lang="en-US" sz="1200" b="1" dirty="0" smtClean="0">
                <a:latin typeface="Arial" charset="0"/>
              </a:rPr>
              <a:t> </a:t>
            </a:r>
            <a:r>
              <a:rPr lang="en-US" sz="1200" b="1" dirty="0" err="1" smtClean="0">
                <a:latin typeface="Arial" charset="0"/>
              </a:rPr>
              <a:t>alur</a:t>
            </a:r>
            <a:r>
              <a:rPr lang="en-US" sz="1200" b="1" dirty="0" smtClean="0">
                <a:latin typeface="Arial" charset="0"/>
              </a:rPr>
              <a:t> </a:t>
            </a:r>
            <a:r>
              <a:rPr lang="en-US" sz="1200" b="1" dirty="0" err="1" smtClean="0">
                <a:latin typeface="Arial" charset="0"/>
              </a:rPr>
              <a:t>informasi</a:t>
            </a:r>
            <a:r>
              <a:rPr lang="en-US" sz="1200" b="1" dirty="0" smtClean="0">
                <a:latin typeface="Arial" charset="0"/>
              </a:rPr>
              <a:t> </a:t>
            </a:r>
            <a:r>
              <a:rPr lang="en-US" sz="1200" b="1" dirty="0" err="1" smtClean="0">
                <a:latin typeface="Arial" charset="0"/>
              </a:rPr>
              <a:t>antar</a:t>
            </a:r>
            <a:r>
              <a:rPr lang="en-US" sz="1200" b="1" dirty="0" smtClean="0">
                <a:latin typeface="Arial" charset="0"/>
              </a:rPr>
              <a:t> </a:t>
            </a:r>
            <a:r>
              <a:rPr lang="en-US" sz="1200" b="1" dirty="0" err="1" smtClean="0">
                <a:latin typeface="Arial" charset="0"/>
              </a:rPr>
              <a:t>organisasi</a:t>
            </a:r>
            <a:r>
              <a:rPr lang="en-US" sz="1200" b="1" dirty="0" smtClean="0">
                <a:latin typeface="Arial" charset="0"/>
              </a:rPr>
              <a:t> yang </a:t>
            </a:r>
            <a:r>
              <a:rPr lang="en-US" sz="1200" b="1" dirty="0" err="1" smtClean="0">
                <a:latin typeface="Arial" charset="0"/>
              </a:rPr>
              <a:t>berbeda</a:t>
            </a:r>
            <a:endParaRPr lang="en-US" sz="1200" b="1" dirty="0" smtClean="0">
              <a:latin typeface="Arial" charset="0"/>
            </a:endParaRPr>
          </a:p>
        </p:txBody>
      </p:sp>
      <p:sp>
        <p:nvSpPr>
          <p:cNvPr id="3174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2743200"/>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39906" y="2133600"/>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66800" y="1524000"/>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26459" y="930275"/>
            <a:ext cx="609600" cy="609600"/>
          </a:xfrm>
          <a:prstGeom prst="rect">
            <a:avLst/>
          </a:prstGeom>
        </p:spPr>
      </p:pic>
    </p:spTree>
    <p:extLst>
      <p:ext uri="{BB962C8B-B14F-4D97-AF65-F5344CB8AC3E}">
        <p14:creationId xmlns:p14="http://schemas.microsoft.com/office/powerpoint/2010/main" val="4093730802"/>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26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981"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7263"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4478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err="1" smtClean="0">
                <a:latin typeface="Arial" charset="0"/>
              </a:rPr>
              <a:t>Cont</a:t>
            </a:r>
            <a:r>
              <a:rPr lang="en-US" sz="2400" b="1" dirty="0" smtClean="0">
                <a:latin typeface="Arial" charset="0"/>
              </a:rPr>
              <a:t>…</a:t>
            </a:r>
          </a:p>
          <a:p>
            <a:pPr eaLnBrk="1" hangingPunct="1">
              <a:lnSpc>
                <a:spcPct val="90000"/>
              </a:lnSpc>
              <a:spcBef>
                <a:spcPct val="50000"/>
              </a:spcBef>
              <a:defRPr/>
            </a:pPr>
            <a:r>
              <a:rPr lang="en-US" sz="2000" b="1" dirty="0" err="1" smtClean="0">
                <a:latin typeface="Arial" charset="0"/>
              </a:rPr>
              <a:t>Aplikasi</a:t>
            </a:r>
            <a:r>
              <a:rPr lang="en-US" sz="2000" b="1" dirty="0" smtClean="0">
                <a:latin typeface="Arial" charset="0"/>
              </a:rPr>
              <a:t> Perusahaan</a:t>
            </a:r>
          </a:p>
          <a:p>
            <a:pPr marL="1257300" lvl="2" indent="-342900" eaLnBrk="1" hangingPunct="1">
              <a:lnSpc>
                <a:spcPct val="90000"/>
              </a:lnSpc>
              <a:spcBef>
                <a:spcPct val="50000"/>
              </a:spcBef>
              <a:buFont typeface="+mj-lt"/>
              <a:buAutoNum type="arabicPeriod" startAt="3"/>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Manajemen</a:t>
            </a:r>
            <a:r>
              <a:rPr lang="en-US" sz="1600" b="1" dirty="0" smtClean="0">
                <a:solidFill>
                  <a:srgbClr val="FF0000"/>
                </a:solidFill>
                <a:latin typeface="Arial" charset="0"/>
              </a:rPr>
              <a:t> </a:t>
            </a:r>
            <a:r>
              <a:rPr lang="en-US" sz="1600" b="1" dirty="0" err="1" smtClean="0">
                <a:solidFill>
                  <a:srgbClr val="FF0000"/>
                </a:solidFill>
                <a:latin typeface="Arial" charset="0"/>
              </a:rPr>
              <a:t>Hubungan</a:t>
            </a:r>
            <a:r>
              <a:rPr lang="en-US" sz="1600" b="1" dirty="0" smtClean="0">
                <a:solidFill>
                  <a:srgbClr val="FF0000"/>
                </a:solidFill>
                <a:latin typeface="Arial" charset="0"/>
              </a:rPr>
              <a:t> </a:t>
            </a:r>
            <a:r>
              <a:rPr lang="en-US" sz="1600" b="1" dirty="0" err="1" smtClean="0">
                <a:solidFill>
                  <a:srgbClr val="FF0000"/>
                </a:solidFill>
                <a:latin typeface="Arial" charset="0"/>
              </a:rPr>
              <a:t>Pelanggan</a:t>
            </a:r>
            <a:r>
              <a:rPr lang="en-US" sz="1600" b="1" dirty="0" smtClean="0">
                <a:solidFill>
                  <a:srgbClr val="FF0000"/>
                </a:solidFill>
                <a:latin typeface="Arial" charset="0"/>
              </a:rPr>
              <a:t> (CRM)</a:t>
            </a:r>
          </a:p>
          <a:p>
            <a:pPr lvl="3" eaLnBrk="1" hangingPunct="1">
              <a:lnSpc>
                <a:spcPct val="90000"/>
              </a:lnSpc>
              <a:spcBef>
                <a:spcPct val="50000"/>
              </a:spcBef>
              <a:defRPr/>
            </a:pPr>
            <a:r>
              <a:rPr lang="en-US" sz="1200" b="1" dirty="0" smtClean="0">
                <a:latin typeface="Arial" charset="0"/>
              </a:rPr>
              <a:t>CRM </a:t>
            </a:r>
            <a:r>
              <a:rPr lang="en-US" sz="1200" b="1" dirty="0" err="1" smtClean="0">
                <a:latin typeface="Arial" charset="0"/>
              </a:rPr>
              <a:t>digunakan</a:t>
            </a:r>
            <a:r>
              <a:rPr lang="en-US" sz="1200" b="1" dirty="0" smtClean="0">
                <a:latin typeface="Arial" charset="0"/>
              </a:rPr>
              <a:t>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mengelola</a:t>
            </a:r>
            <a:r>
              <a:rPr lang="en-US" sz="1200" b="1" dirty="0" smtClean="0">
                <a:latin typeface="Arial" charset="0"/>
              </a:rPr>
              <a:t> </a:t>
            </a:r>
            <a:r>
              <a:rPr lang="en-US" sz="1200" b="1" dirty="0" err="1" smtClean="0">
                <a:latin typeface="Arial" charset="0"/>
              </a:rPr>
              <a:t>hubungan</a:t>
            </a:r>
            <a:r>
              <a:rPr lang="en-US" sz="1200" b="1" dirty="0" smtClean="0">
                <a:latin typeface="Arial" charset="0"/>
              </a:rPr>
              <a:t> </a:t>
            </a:r>
            <a:r>
              <a:rPr lang="en-US" sz="1200" b="1" dirty="0" err="1" smtClean="0">
                <a:solidFill>
                  <a:srgbClr val="FF0000"/>
                </a:solidFill>
                <a:latin typeface="Arial" charset="0"/>
              </a:rPr>
              <a:t>perusahaan</a:t>
            </a:r>
            <a:r>
              <a:rPr lang="en-US" sz="1200" b="1" dirty="0" smtClean="0">
                <a:solidFill>
                  <a:srgbClr val="FF0000"/>
                </a:solidFill>
                <a:latin typeface="Arial" charset="0"/>
              </a:rPr>
              <a:t> </a:t>
            </a:r>
            <a:r>
              <a:rPr lang="en-US" sz="1200" b="1" dirty="0" err="1" smtClean="0">
                <a:solidFill>
                  <a:srgbClr val="FF0000"/>
                </a:solidFill>
                <a:latin typeface="Arial" charset="0"/>
              </a:rPr>
              <a:t>dengan</a:t>
            </a:r>
            <a:r>
              <a:rPr lang="en-US" sz="1200" b="1" dirty="0" smtClean="0">
                <a:solidFill>
                  <a:srgbClr val="FF0000"/>
                </a:solidFill>
                <a:latin typeface="Arial" charset="0"/>
              </a:rPr>
              <a:t> </a:t>
            </a:r>
            <a:r>
              <a:rPr lang="en-US" sz="1200" b="1" dirty="0" err="1" smtClean="0">
                <a:solidFill>
                  <a:srgbClr val="FF0000"/>
                </a:solidFill>
                <a:latin typeface="Arial" charset="0"/>
              </a:rPr>
              <a:t>pelanggan</a:t>
            </a:r>
            <a:r>
              <a:rPr lang="en-US" sz="1200" b="1" dirty="0" smtClean="0">
                <a:latin typeface="Arial" charset="0"/>
              </a:rPr>
              <a:t>.</a:t>
            </a:r>
          </a:p>
          <a:p>
            <a:pPr lvl="3" eaLnBrk="1" hangingPunct="1">
              <a:lnSpc>
                <a:spcPct val="90000"/>
              </a:lnSpc>
              <a:spcBef>
                <a:spcPct val="50000"/>
              </a:spcBef>
              <a:defRPr/>
            </a:pPr>
            <a:r>
              <a:rPr lang="en-US" sz="1200" b="1" dirty="0" smtClean="0">
                <a:latin typeface="Arial" charset="0"/>
              </a:rPr>
              <a:t>CRM </a:t>
            </a:r>
            <a:r>
              <a:rPr lang="en-US" sz="1200" b="1" dirty="0" err="1" smtClean="0">
                <a:latin typeface="Arial" charset="0"/>
              </a:rPr>
              <a:t>menyediakn</a:t>
            </a:r>
            <a:r>
              <a:rPr lang="en-US" sz="1200" b="1" dirty="0" smtClean="0">
                <a:latin typeface="Arial" charset="0"/>
              </a:rPr>
              <a:t> </a:t>
            </a:r>
            <a:r>
              <a:rPr lang="en-US" sz="1200" b="1" dirty="0" err="1" smtClean="0">
                <a:latin typeface="Arial" charset="0"/>
              </a:rPr>
              <a:t>informasi</a:t>
            </a:r>
            <a:r>
              <a:rPr lang="en-US" sz="1200" b="1" dirty="0" smtClean="0">
                <a:latin typeface="Arial" charset="0"/>
              </a:rPr>
              <a:t> </a:t>
            </a:r>
            <a:r>
              <a:rPr lang="en-US" sz="1200" b="1" dirty="0" err="1" smtClean="0">
                <a:latin typeface="Arial" charset="0"/>
              </a:rPr>
              <a:t>guna</a:t>
            </a:r>
            <a:r>
              <a:rPr lang="en-US" sz="1200" b="1" dirty="0" smtClean="0">
                <a:latin typeface="Arial" charset="0"/>
              </a:rPr>
              <a:t> </a:t>
            </a:r>
            <a:r>
              <a:rPr lang="en-US" sz="1200" b="1" dirty="0" err="1" smtClean="0">
                <a:latin typeface="Arial" charset="0"/>
              </a:rPr>
              <a:t>mengkoordinasikan</a:t>
            </a:r>
            <a:r>
              <a:rPr lang="en-US" sz="1200" b="1" dirty="0" smtClean="0">
                <a:latin typeface="Arial" charset="0"/>
              </a:rPr>
              <a:t> </a:t>
            </a:r>
            <a:r>
              <a:rPr lang="en-US" sz="1200" b="1" dirty="0" err="1" smtClean="0">
                <a:latin typeface="Arial" charset="0"/>
              </a:rPr>
              <a:t>seluruh</a:t>
            </a:r>
            <a:r>
              <a:rPr lang="en-US" sz="1200" b="1" dirty="0" smtClean="0">
                <a:latin typeface="Arial" charset="0"/>
              </a:rPr>
              <a:t> proses </a:t>
            </a:r>
            <a:r>
              <a:rPr lang="en-US" sz="1200" b="1" dirty="0" err="1" smtClean="0">
                <a:latin typeface="Arial" charset="0"/>
              </a:rPr>
              <a:t>bisnis</a:t>
            </a:r>
            <a:r>
              <a:rPr lang="en-US" sz="1200" b="1" dirty="0" smtClean="0">
                <a:latin typeface="Arial" charset="0"/>
              </a:rPr>
              <a:t> yang </a:t>
            </a:r>
            <a:r>
              <a:rPr lang="en-US" sz="1200" b="1" dirty="0" err="1" smtClean="0">
                <a:solidFill>
                  <a:srgbClr val="FF0000"/>
                </a:solidFill>
                <a:latin typeface="Arial" charset="0"/>
              </a:rPr>
              <a:t>berhubungan</a:t>
            </a:r>
            <a:r>
              <a:rPr lang="en-US" sz="1200" b="1" dirty="0" smtClean="0">
                <a:solidFill>
                  <a:srgbClr val="FF0000"/>
                </a:solidFill>
                <a:latin typeface="Arial" charset="0"/>
              </a:rPr>
              <a:t> </a:t>
            </a:r>
            <a:r>
              <a:rPr lang="en-US" sz="1200" b="1" dirty="0" err="1" smtClean="0">
                <a:solidFill>
                  <a:srgbClr val="FF0000"/>
                </a:solidFill>
                <a:latin typeface="Arial" charset="0"/>
              </a:rPr>
              <a:t>dengan</a:t>
            </a:r>
            <a:r>
              <a:rPr lang="en-US" sz="1200" b="1" dirty="0" smtClean="0">
                <a:solidFill>
                  <a:srgbClr val="FF0000"/>
                </a:solidFill>
                <a:latin typeface="Arial" charset="0"/>
              </a:rPr>
              <a:t> </a:t>
            </a:r>
            <a:r>
              <a:rPr lang="en-US" sz="1200" b="1" dirty="0" err="1" smtClean="0">
                <a:solidFill>
                  <a:srgbClr val="FF0000"/>
                </a:solidFill>
                <a:latin typeface="Arial" charset="0"/>
              </a:rPr>
              <a:t>pelanggan</a:t>
            </a:r>
            <a:r>
              <a:rPr lang="en-US" sz="1200" b="1" dirty="0" smtClean="0">
                <a:solidFill>
                  <a:srgbClr val="FF0000"/>
                </a:solidFill>
                <a:latin typeface="Arial" charset="0"/>
              </a:rPr>
              <a:t> </a:t>
            </a:r>
            <a:r>
              <a:rPr lang="en-US" sz="1200" b="1" dirty="0" err="1" smtClean="0">
                <a:solidFill>
                  <a:srgbClr val="FF0000"/>
                </a:solidFill>
                <a:latin typeface="Arial" charset="0"/>
              </a:rPr>
              <a:t>dibidang</a:t>
            </a:r>
            <a:r>
              <a:rPr lang="en-US" sz="1200" b="1" dirty="0" smtClean="0">
                <a:solidFill>
                  <a:srgbClr val="FF0000"/>
                </a:solidFill>
                <a:latin typeface="Arial" charset="0"/>
              </a:rPr>
              <a:t> </a:t>
            </a:r>
            <a:r>
              <a:rPr lang="en-US" sz="1200" b="1" dirty="0" err="1" smtClean="0">
                <a:solidFill>
                  <a:srgbClr val="FF0000"/>
                </a:solidFill>
                <a:latin typeface="Arial" charset="0"/>
              </a:rPr>
              <a:t>penjualan</a:t>
            </a:r>
            <a:r>
              <a:rPr lang="en-US" sz="1200" b="1" dirty="0" smtClean="0">
                <a:solidFill>
                  <a:srgbClr val="FF0000"/>
                </a:solidFill>
                <a:latin typeface="Arial" charset="0"/>
              </a:rPr>
              <a:t>, </a:t>
            </a:r>
            <a:r>
              <a:rPr lang="en-US" sz="1200" b="1" dirty="0" err="1" smtClean="0">
                <a:solidFill>
                  <a:srgbClr val="FF0000"/>
                </a:solidFill>
                <a:latin typeface="Arial" charset="0"/>
              </a:rPr>
              <a:t>pemasaran</a:t>
            </a:r>
            <a:r>
              <a:rPr lang="en-US" sz="1200" b="1" dirty="0" smtClean="0">
                <a:solidFill>
                  <a:srgbClr val="FF0000"/>
                </a:solidFill>
                <a:latin typeface="Arial" charset="0"/>
              </a:rPr>
              <a:t> </a:t>
            </a:r>
            <a:r>
              <a:rPr lang="en-US" sz="1200" b="1" dirty="0" err="1" smtClean="0">
                <a:solidFill>
                  <a:srgbClr val="FF0000"/>
                </a:solidFill>
                <a:latin typeface="Arial" charset="0"/>
              </a:rPr>
              <a:t>serta</a:t>
            </a:r>
            <a:r>
              <a:rPr lang="en-US" sz="1200" b="1" dirty="0" smtClean="0">
                <a:solidFill>
                  <a:srgbClr val="FF0000"/>
                </a:solidFill>
                <a:latin typeface="Arial" charset="0"/>
              </a:rPr>
              <a:t> </a:t>
            </a:r>
            <a:r>
              <a:rPr lang="en-US" sz="1200" b="1" dirty="0" err="1" smtClean="0">
                <a:solidFill>
                  <a:srgbClr val="FF0000"/>
                </a:solidFill>
                <a:latin typeface="Arial" charset="0"/>
              </a:rPr>
              <a:t>pelayanan</a:t>
            </a:r>
            <a:r>
              <a:rPr lang="en-US" sz="1200" b="1" dirty="0" smtClean="0">
                <a:solidFill>
                  <a:srgbClr val="FF0000"/>
                </a:solidFill>
                <a:latin typeface="Arial" charset="0"/>
              </a:rPr>
              <a:t> </a:t>
            </a:r>
            <a:r>
              <a:rPr lang="en-US" sz="1200" b="1" dirty="0" err="1" smtClean="0">
                <a:solidFill>
                  <a:srgbClr val="FF0000"/>
                </a:solidFill>
                <a:latin typeface="Arial" charset="0"/>
              </a:rPr>
              <a:t>untuk</a:t>
            </a:r>
            <a:r>
              <a:rPr lang="en-US" sz="1200" b="1" dirty="0" smtClean="0">
                <a:solidFill>
                  <a:srgbClr val="FF0000"/>
                </a:solidFill>
                <a:latin typeface="Arial" charset="0"/>
              </a:rPr>
              <a:t> </a:t>
            </a:r>
            <a:r>
              <a:rPr lang="en-US" sz="1200" b="1" dirty="0" err="1" smtClean="0">
                <a:solidFill>
                  <a:srgbClr val="FF0000"/>
                </a:solidFill>
                <a:latin typeface="Arial" charset="0"/>
              </a:rPr>
              <a:t>mengoptimalisasikan</a:t>
            </a:r>
            <a:r>
              <a:rPr lang="en-US" sz="1200" b="1" dirty="0" smtClean="0">
                <a:solidFill>
                  <a:srgbClr val="FF0000"/>
                </a:solidFill>
                <a:latin typeface="Arial" charset="0"/>
              </a:rPr>
              <a:t> </a:t>
            </a:r>
            <a:r>
              <a:rPr lang="en-US" sz="1200" b="1" dirty="0" err="1" smtClean="0">
                <a:solidFill>
                  <a:srgbClr val="FF0000"/>
                </a:solidFill>
                <a:latin typeface="Arial" charset="0"/>
              </a:rPr>
              <a:t>pendapatan</a:t>
            </a:r>
            <a:r>
              <a:rPr lang="en-US" sz="1200" b="1" dirty="0" smtClean="0">
                <a:solidFill>
                  <a:srgbClr val="FF0000"/>
                </a:solidFill>
                <a:latin typeface="Arial" charset="0"/>
              </a:rPr>
              <a:t>, </a:t>
            </a:r>
            <a:r>
              <a:rPr lang="en-US" sz="1200" b="1" dirty="0" err="1" smtClean="0">
                <a:solidFill>
                  <a:srgbClr val="FF0000"/>
                </a:solidFill>
                <a:latin typeface="Arial" charset="0"/>
              </a:rPr>
              <a:t>kepuasan</a:t>
            </a:r>
            <a:r>
              <a:rPr lang="en-US" sz="1200" b="1" dirty="0" smtClean="0">
                <a:solidFill>
                  <a:srgbClr val="FF0000"/>
                </a:solidFill>
                <a:latin typeface="Arial" charset="0"/>
              </a:rPr>
              <a:t> </a:t>
            </a:r>
            <a:r>
              <a:rPr lang="en-US" sz="1200" b="1" dirty="0" err="1" smtClean="0">
                <a:solidFill>
                  <a:srgbClr val="FF0000"/>
                </a:solidFill>
                <a:latin typeface="Arial" charset="0"/>
              </a:rPr>
              <a:t>pelanggan</a:t>
            </a:r>
            <a:r>
              <a:rPr lang="en-US" sz="1200" b="1" dirty="0" smtClean="0">
                <a:solidFill>
                  <a:srgbClr val="FF0000"/>
                </a:solidFill>
                <a:latin typeface="Arial" charset="0"/>
              </a:rPr>
              <a:t> </a:t>
            </a:r>
            <a:r>
              <a:rPr lang="en-US" sz="1200" b="1" dirty="0" err="1" smtClean="0">
                <a:solidFill>
                  <a:srgbClr val="FF0000"/>
                </a:solidFill>
                <a:latin typeface="Arial" charset="0"/>
              </a:rPr>
              <a:t>serta</a:t>
            </a:r>
            <a:r>
              <a:rPr lang="en-US" sz="1200" b="1" dirty="0" smtClean="0">
                <a:solidFill>
                  <a:srgbClr val="FF0000"/>
                </a:solidFill>
                <a:latin typeface="Arial" charset="0"/>
              </a:rPr>
              <a:t> </a:t>
            </a:r>
            <a:r>
              <a:rPr lang="en-US" sz="1200" b="1" dirty="0" err="1" smtClean="0">
                <a:solidFill>
                  <a:srgbClr val="FF0000"/>
                </a:solidFill>
                <a:latin typeface="Arial" charset="0"/>
              </a:rPr>
              <a:t>mempertahankan</a:t>
            </a:r>
            <a:r>
              <a:rPr lang="en-US" sz="1200" b="1" dirty="0" smtClean="0">
                <a:solidFill>
                  <a:srgbClr val="FF0000"/>
                </a:solidFill>
                <a:latin typeface="Arial" charset="0"/>
              </a:rPr>
              <a:t> </a:t>
            </a:r>
            <a:r>
              <a:rPr lang="en-US" sz="1200" b="1" dirty="0" err="1" smtClean="0">
                <a:solidFill>
                  <a:srgbClr val="FF0000"/>
                </a:solidFill>
                <a:latin typeface="Arial" charset="0"/>
              </a:rPr>
              <a:t>pelanggan</a:t>
            </a:r>
            <a:r>
              <a:rPr lang="en-US" sz="1200" b="1" dirty="0" smtClean="0">
                <a:solidFill>
                  <a:srgbClr val="FF0000"/>
                </a:solidFill>
                <a:latin typeface="Arial" charset="0"/>
              </a:rPr>
              <a:t>.</a:t>
            </a:r>
          </a:p>
          <a:p>
            <a:pPr marL="1257300" lvl="2" indent="-342900" eaLnBrk="1" hangingPunct="1">
              <a:lnSpc>
                <a:spcPct val="90000"/>
              </a:lnSpc>
              <a:spcBef>
                <a:spcPct val="50000"/>
              </a:spcBef>
              <a:buFont typeface="+mj-lt"/>
              <a:buAutoNum type="arabicPeriod" startAt="4"/>
              <a:defRPr/>
            </a:pP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Manajemen</a:t>
            </a:r>
            <a:r>
              <a:rPr lang="en-US" sz="1600" b="1" dirty="0" smtClean="0">
                <a:solidFill>
                  <a:srgbClr val="FF0000"/>
                </a:solidFill>
                <a:latin typeface="Arial" charset="0"/>
              </a:rPr>
              <a:t> </a:t>
            </a:r>
            <a:r>
              <a:rPr lang="en-US" sz="1600" b="1" dirty="0" err="1" smtClean="0">
                <a:solidFill>
                  <a:srgbClr val="FF0000"/>
                </a:solidFill>
                <a:latin typeface="Arial" charset="0"/>
              </a:rPr>
              <a:t>Pengetahuan</a:t>
            </a:r>
            <a:r>
              <a:rPr lang="en-US" sz="1600" b="1" dirty="0" smtClean="0">
                <a:solidFill>
                  <a:srgbClr val="FF0000"/>
                </a:solidFill>
                <a:latin typeface="Arial" charset="0"/>
              </a:rPr>
              <a:t> (KMS)</a:t>
            </a:r>
          </a:p>
          <a:p>
            <a:pPr lvl="3" eaLnBrk="1" hangingPunct="1">
              <a:lnSpc>
                <a:spcPct val="90000"/>
              </a:lnSpc>
              <a:spcBef>
                <a:spcPct val="50000"/>
              </a:spcBef>
              <a:defRPr/>
            </a:pPr>
            <a:r>
              <a:rPr lang="en-US" sz="1200" b="1" dirty="0" smtClean="0">
                <a:latin typeface="Arial" charset="0"/>
              </a:rPr>
              <a:t>KMS </a:t>
            </a:r>
            <a:r>
              <a:rPr lang="en-US" sz="1200" b="1" dirty="0" err="1" smtClean="0">
                <a:latin typeface="Arial" charset="0"/>
              </a:rPr>
              <a:t>memunginkan</a:t>
            </a:r>
            <a:r>
              <a:rPr lang="en-US" sz="1200" b="1" dirty="0" smtClean="0">
                <a:latin typeface="Arial" charset="0"/>
              </a:rPr>
              <a:t> </a:t>
            </a:r>
            <a:r>
              <a:rPr lang="en-US" sz="1200" b="1" dirty="0" err="1" smtClean="0">
                <a:latin typeface="Arial" charset="0"/>
              </a:rPr>
              <a:t>perusahaan</a:t>
            </a:r>
            <a:r>
              <a:rPr lang="en-US" sz="1200" b="1" dirty="0" smtClean="0">
                <a:latin typeface="Arial" charset="0"/>
              </a:rPr>
              <a:t> </a:t>
            </a:r>
            <a:r>
              <a:rPr lang="en-US" sz="1200" b="1" dirty="0" err="1" smtClean="0">
                <a:solidFill>
                  <a:srgbClr val="FF0000"/>
                </a:solidFill>
                <a:latin typeface="Arial" charset="0"/>
              </a:rPr>
              <a:t>menerima</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mengaplikasikan</a:t>
            </a:r>
            <a:r>
              <a:rPr lang="en-US" sz="1200" b="1" dirty="0" smtClean="0">
                <a:solidFill>
                  <a:srgbClr val="FF0000"/>
                </a:solidFill>
                <a:latin typeface="Arial" charset="0"/>
              </a:rPr>
              <a:t> </a:t>
            </a:r>
            <a:r>
              <a:rPr lang="en-US" sz="1200" b="1" dirty="0" err="1" smtClean="0">
                <a:solidFill>
                  <a:srgbClr val="FF0000"/>
                </a:solidFill>
                <a:latin typeface="Arial" charset="0"/>
              </a:rPr>
              <a:t>pengetahuan</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keahlian</a:t>
            </a:r>
            <a:r>
              <a:rPr lang="en-US" sz="1200" b="1" dirty="0" smtClean="0">
                <a:solidFill>
                  <a:srgbClr val="FF0000"/>
                </a:solidFill>
                <a:latin typeface="Arial" charset="0"/>
              </a:rPr>
              <a:t> </a:t>
            </a:r>
            <a:r>
              <a:rPr lang="en-US" sz="1200" b="1" dirty="0" err="1" smtClean="0">
                <a:solidFill>
                  <a:srgbClr val="FF0000"/>
                </a:solidFill>
                <a:latin typeface="Arial" charset="0"/>
              </a:rPr>
              <a:t>secara</a:t>
            </a:r>
            <a:r>
              <a:rPr lang="en-US" sz="1200" b="1" dirty="0" smtClean="0">
                <a:solidFill>
                  <a:srgbClr val="FF0000"/>
                </a:solidFill>
                <a:latin typeface="Arial" charset="0"/>
              </a:rPr>
              <a:t> </a:t>
            </a:r>
            <a:r>
              <a:rPr lang="en-US" sz="1200" b="1" dirty="0" err="1" smtClean="0">
                <a:solidFill>
                  <a:srgbClr val="FF0000"/>
                </a:solidFill>
                <a:latin typeface="Arial" charset="0"/>
              </a:rPr>
              <a:t>lebih</a:t>
            </a:r>
            <a:r>
              <a:rPr lang="en-US" sz="1200" b="1" dirty="0" smtClean="0">
                <a:solidFill>
                  <a:srgbClr val="FF0000"/>
                </a:solidFill>
                <a:latin typeface="Arial" charset="0"/>
              </a:rPr>
              <a:t> </a:t>
            </a:r>
            <a:r>
              <a:rPr lang="en-US" sz="1200" b="1" dirty="0" err="1" smtClean="0">
                <a:solidFill>
                  <a:srgbClr val="FF0000"/>
                </a:solidFill>
                <a:latin typeface="Arial" charset="0"/>
              </a:rPr>
              <a:t>baik</a:t>
            </a:r>
            <a:endParaRPr lang="en-US" sz="1200" b="1" dirty="0" smtClean="0">
              <a:solidFill>
                <a:srgbClr val="FF0000"/>
              </a:solidFill>
              <a:latin typeface="Arial" charset="0"/>
            </a:endParaRPr>
          </a:p>
          <a:p>
            <a:pPr lvl="3" eaLnBrk="1" hangingPunct="1">
              <a:lnSpc>
                <a:spcPct val="90000"/>
              </a:lnSpc>
              <a:spcBef>
                <a:spcPct val="50000"/>
              </a:spcBef>
              <a:defRPr/>
            </a:pPr>
            <a:r>
              <a:rPr lang="en-US" sz="1200" b="1" dirty="0" err="1" smtClean="0">
                <a:latin typeface="Arial" charset="0"/>
              </a:rPr>
              <a:t>Sistem</a:t>
            </a:r>
            <a:r>
              <a:rPr lang="en-US" sz="1200" b="1" dirty="0" smtClean="0">
                <a:latin typeface="Arial" charset="0"/>
              </a:rPr>
              <a:t> </a:t>
            </a:r>
            <a:r>
              <a:rPr lang="en-US" sz="1200" b="1" dirty="0" err="1" smtClean="0">
                <a:latin typeface="Arial" charset="0"/>
              </a:rPr>
              <a:t>ini</a:t>
            </a:r>
            <a:r>
              <a:rPr lang="en-US" sz="1200" b="1" dirty="0" smtClean="0">
                <a:latin typeface="Arial" charset="0"/>
              </a:rPr>
              <a:t> </a:t>
            </a:r>
            <a:r>
              <a:rPr lang="en-US" sz="1200" b="1" dirty="0" err="1" smtClean="0">
                <a:latin typeface="Arial" charset="0"/>
              </a:rPr>
              <a:t>mengumpulkan</a:t>
            </a:r>
            <a:r>
              <a:rPr lang="en-US" sz="1200" b="1" dirty="0" smtClean="0">
                <a:latin typeface="Arial" charset="0"/>
              </a:rPr>
              <a:t> </a:t>
            </a:r>
            <a:r>
              <a:rPr lang="en-US" sz="1200" b="1" dirty="0" err="1" smtClean="0">
                <a:solidFill>
                  <a:srgbClr val="FF0000"/>
                </a:solidFill>
                <a:latin typeface="Arial" charset="0"/>
              </a:rPr>
              <a:t>seluruh</a:t>
            </a:r>
            <a:r>
              <a:rPr lang="en-US" sz="1200" b="1" dirty="0" smtClean="0">
                <a:solidFill>
                  <a:srgbClr val="FF0000"/>
                </a:solidFill>
                <a:latin typeface="Arial" charset="0"/>
              </a:rPr>
              <a:t> </a:t>
            </a:r>
            <a:r>
              <a:rPr lang="en-US" sz="1200" b="1" dirty="0" err="1" smtClean="0">
                <a:solidFill>
                  <a:srgbClr val="FF0000"/>
                </a:solidFill>
                <a:latin typeface="Arial" charset="0"/>
              </a:rPr>
              <a:t>pengetahuan</a:t>
            </a:r>
            <a:r>
              <a:rPr lang="en-US" sz="1200" b="1" dirty="0" smtClean="0">
                <a:solidFill>
                  <a:srgbClr val="FF0000"/>
                </a:solidFill>
                <a:latin typeface="Arial" charset="0"/>
              </a:rPr>
              <a:t> </a:t>
            </a:r>
            <a:r>
              <a:rPr lang="en-US" sz="1200" b="1" dirty="0" err="1" smtClean="0">
                <a:solidFill>
                  <a:srgbClr val="FF0000"/>
                </a:solidFill>
                <a:latin typeface="Arial" charset="0"/>
              </a:rPr>
              <a:t>dan</a:t>
            </a:r>
            <a:r>
              <a:rPr lang="en-US" sz="1200" b="1" dirty="0" smtClean="0">
                <a:solidFill>
                  <a:srgbClr val="FF0000"/>
                </a:solidFill>
                <a:latin typeface="Arial" charset="0"/>
              </a:rPr>
              <a:t> </a:t>
            </a:r>
            <a:r>
              <a:rPr lang="en-US" sz="1200" b="1" dirty="0" err="1" smtClean="0">
                <a:solidFill>
                  <a:srgbClr val="FF0000"/>
                </a:solidFill>
                <a:latin typeface="Arial" charset="0"/>
              </a:rPr>
              <a:t>pengalaman</a:t>
            </a:r>
            <a:r>
              <a:rPr lang="en-US" sz="1200" b="1" dirty="0" smtClean="0">
                <a:solidFill>
                  <a:srgbClr val="FF0000"/>
                </a:solidFill>
                <a:latin typeface="Arial" charset="0"/>
              </a:rPr>
              <a:t> yang </a:t>
            </a:r>
            <a:r>
              <a:rPr lang="en-US" sz="1200" b="1" dirty="0" err="1" smtClean="0">
                <a:solidFill>
                  <a:srgbClr val="FF0000"/>
                </a:solidFill>
                <a:latin typeface="Arial" charset="0"/>
              </a:rPr>
              <a:t>berhubungan</a:t>
            </a:r>
            <a:r>
              <a:rPr lang="en-US" sz="1200" b="1" dirty="0" smtClean="0">
                <a:solidFill>
                  <a:srgbClr val="FF0000"/>
                </a:solidFill>
                <a:latin typeface="Arial" charset="0"/>
              </a:rPr>
              <a:t> </a:t>
            </a:r>
            <a:r>
              <a:rPr lang="en-US" sz="1200" b="1" dirty="0" err="1" smtClean="0">
                <a:solidFill>
                  <a:srgbClr val="FF0000"/>
                </a:solidFill>
                <a:latin typeface="Arial" charset="0"/>
              </a:rPr>
              <a:t>dengan</a:t>
            </a:r>
            <a:r>
              <a:rPr lang="en-US" sz="1200" b="1" dirty="0" smtClean="0">
                <a:solidFill>
                  <a:srgbClr val="FF0000"/>
                </a:solidFill>
                <a:latin typeface="Arial" charset="0"/>
              </a:rPr>
              <a:t> </a:t>
            </a:r>
            <a:r>
              <a:rPr lang="en-US" sz="1200" b="1" dirty="0" err="1" smtClean="0">
                <a:solidFill>
                  <a:srgbClr val="FF0000"/>
                </a:solidFill>
                <a:latin typeface="Arial" charset="0"/>
              </a:rPr>
              <a:t>perusahaan</a:t>
            </a:r>
            <a:r>
              <a:rPr lang="en-US" sz="1200" b="1" dirty="0" smtClean="0">
                <a:latin typeface="Arial" charset="0"/>
              </a:rPr>
              <a:t> </a:t>
            </a:r>
            <a:r>
              <a:rPr lang="en-US" sz="1200" b="1" dirty="0" err="1" smtClean="0">
                <a:latin typeface="Arial" charset="0"/>
              </a:rPr>
              <a:t>serta</a:t>
            </a:r>
            <a:r>
              <a:rPr lang="en-US" sz="1200" b="1" dirty="0" smtClean="0">
                <a:latin typeface="Arial" charset="0"/>
              </a:rPr>
              <a:t> </a:t>
            </a:r>
            <a:r>
              <a:rPr lang="en-US" sz="1200" b="1" dirty="0" err="1" smtClean="0">
                <a:latin typeface="Arial" charset="0"/>
              </a:rPr>
              <a:t>membuat</a:t>
            </a:r>
            <a:r>
              <a:rPr lang="en-US" sz="1200" b="1" dirty="0" smtClean="0">
                <a:latin typeface="Arial" charset="0"/>
              </a:rPr>
              <a:t> </a:t>
            </a:r>
            <a:r>
              <a:rPr lang="en-US" sz="1200" b="1" dirty="0" err="1" smtClean="0">
                <a:latin typeface="Arial" charset="0"/>
              </a:rPr>
              <a:t>pengetahuan</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pengalaman</a:t>
            </a:r>
            <a:r>
              <a:rPr lang="en-US" sz="1200" b="1" dirty="0" smtClean="0">
                <a:latin typeface="Arial" charset="0"/>
              </a:rPr>
              <a:t> </a:t>
            </a:r>
            <a:r>
              <a:rPr lang="en-US" sz="1200" b="1" dirty="0" err="1" smtClean="0">
                <a:latin typeface="Arial" charset="0"/>
              </a:rPr>
              <a:t>tersebut</a:t>
            </a:r>
            <a:r>
              <a:rPr lang="en-US" sz="1200" b="1" dirty="0" smtClean="0">
                <a:latin typeface="Arial" charset="0"/>
              </a:rPr>
              <a:t> </a:t>
            </a:r>
            <a:r>
              <a:rPr lang="en-US" sz="1200" b="1" dirty="0" err="1" smtClean="0">
                <a:latin typeface="Arial" charset="0"/>
              </a:rPr>
              <a:t>tersedia</a:t>
            </a:r>
            <a:r>
              <a:rPr lang="en-US" sz="1200" b="1" dirty="0" smtClean="0">
                <a:latin typeface="Arial" charset="0"/>
              </a:rPr>
              <a:t> di </a:t>
            </a:r>
            <a:r>
              <a:rPr lang="en-US" sz="1200" b="1" dirty="0" err="1" smtClean="0">
                <a:latin typeface="Arial" charset="0"/>
              </a:rPr>
              <a:t>manapun</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kapanpun</a:t>
            </a:r>
            <a:r>
              <a:rPr lang="en-US" sz="1200" b="1" dirty="0" smtClean="0">
                <a:latin typeface="Arial" charset="0"/>
              </a:rPr>
              <a:t> </a:t>
            </a:r>
            <a:r>
              <a:rPr lang="en-US" sz="1200" b="1" dirty="0" err="1" smtClean="0">
                <a:latin typeface="Arial" charset="0"/>
              </a:rPr>
              <a:t>pada</a:t>
            </a:r>
            <a:r>
              <a:rPr lang="en-US" sz="1200" b="1" dirty="0" smtClean="0">
                <a:latin typeface="Arial" charset="0"/>
              </a:rPr>
              <a:t> </a:t>
            </a:r>
            <a:r>
              <a:rPr lang="en-US" sz="1200" b="1" dirty="0" err="1" smtClean="0">
                <a:latin typeface="Arial" charset="0"/>
              </a:rPr>
              <a:t>saat</a:t>
            </a:r>
            <a:r>
              <a:rPr lang="en-US" sz="1200" b="1" dirty="0" smtClean="0">
                <a:latin typeface="Arial" charset="0"/>
              </a:rPr>
              <a:t> </a:t>
            </a:r>
            <a:r>
              <a:rPr lang="en-US" sz="1200" b="1" dirty="0" err="1" smtClean="0">
                <a:latin typeface="Arial" charset="0"/>
              </a:rPr>
              <a:t>dibutuhkan</a:t>
            </a:r>
            <a:r>
              <a:rPr lang="en-US" sz="1200" b="1" dirty="0" smtClean="0">
                <a:latin typeface="Arial" charset="0"/>
              </a:rPr>
              <a:t> </a:t>
            </a:r>
            <a:r>
              <a:rPr lang="en-US" sz="1200" b="1" dirty="0" err="1" smtClean="0">
                <a:latin typeface="Arial" charset="0"/>
              </a:rPr>
              <a:t>untuk</a:t>
            </a:r>
            <a:r>
              <a:rPr lang="en-US" sz="1200" b="1" dirty="0" smtClean="0">
                <a:latin typeface="Arial" charset="0"/>
              </a:rPr>
              <a:t> </a:t>
            </a:r>
            <a:r>
              <a:rPr lang="en-US" sz="1200" b="1" dirty="0" err="1" smtClean="0">
                <a:latin typeface="Arial" charset="0"/>
              </a:rPr>
              <a:t>meningkatkan</a:t>
            </a:r>
            <a:r>
              <a:rPr lang="en-US" sz="1200" b="1" dirty="0" smtClean="0">
                <a:latin typeface="Arial" charset="0"/>
              </a:rPr>
              <a:t> </a:t>
            </a:r>
            <a:r>
              <a:rPr lang="en-US" sz="1200" b="1" dirty="0" err="1" smtClean="0">
                <a:latin typeface="Arial" charset="0"/>
              </a:rPr>
              <a:t>kinerja</a:t>
            </a:r>
            <a:r>
              <a:rPr lang="en-US" sz="1200" b="1" dirty="0" smtClean="0">
                <a:latin typeface="Arial" charset="0"/>
              </a:rPr>
              <a:t> proses </a:t>
            </a:r>
            <a:r>
              <a:rPr lang="en-US" sz="1200" b="1" dirty="0" err="1" smtClean="0">
                <a:latin typeface="Arial" charset="0"/>
              </a:rPr>
              <a:t>bisnis</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peningkatan</a:t>
            </a:r>
            <a:r>
              <a:rPr lang="en-US" sz="1200" b="1" dirty="0" smtClean="0">
                <a:latin typeface="Arial" charset="0"/>
              </a:rPr>
              <a:t> </a:t>
            </a:r>
            <a:r>
              <a:rPr lang="en-US" sz="1200" b="1" dirty="0" err="1" smtClean="0">
                <a:latin typeface="Arial" charset="0"/>
              </a:rPr>
              <a:t>kualitas</a:t>
            </a:r>
            <a:r>
              <a:rPr lang="en-US" sz="1200" b="1" dirty="0" smtClean="0">
                <a:latin typeface="Arial" charset="0"/>
              </a:rPr>
              <a:t> </a:t>
            </a:r>
            <a:r>
              <a:rPr lang="en-US" sz="1200" b="1" dirty="0" err="1" smtClean="0">
                <a:latin typeface="Arial" charset="0"/>
              </a:rPr>
              <a:t>pengambilan</a:t>
            </a:r>
            <a:r>
              <a:rPr lang="en-US" sz="1200" b="1" dirty="0" smtClean="0">
                <a:latin typeface="Arial" charset="0"/>
              </a:rPr>
              <a:t> </a:t>
            </a:r>
            <a:r>
              <a:rPr lang="en-US" sz="1200" b="1" dirty="0" err="1" smtClean="0">
                <a:latin typeface="Arial" charset="0"/>
              </a:rPr>
              <a:t>keputusan</a:t>
            </a:r>
            <a:r>
              <a:rPr lang="en-US" sz="1200" b="1" dirty="0" smtClean="0">
                <a:latin typeface="Arial" charset="0"/>
              </a:rPr>
              <a:t> </a:t>
            </a:r>
            <a:r>
              <a:rPr lang="en-US" sz="1200" b="1" dirty="0" err="1" smtClean="0">
                <a:latin typeface="Arial" charset="0"/>
              </a:rPr>
              <a:t>oleh</a:t>
            </a:r>
            <a:r>
              <a:rPr lang="en-US" sz="1200" b="1" dirty="0" smtClean="0">
                <a:latin typeface="Arial" charset="0"/>
              </a:rPr>
              <a:t> </a:t>
            </a:r>
            <a:r>
              <a:rPr lang="en-US" sz="1200" b="1" dirty="0" err="1" smtClean="0">
                <a:latin typeface="Arial" charset="0"/>
              </a:rPr>
              <a:t>pihak</a:t>
            </a:r>
            <a:r>
              <a:rPr lang="en-US" sz="1200" b="1" dirty="0" smtClean="0">
                <a:latin typeface="Arial" charset="0"/>
              </a:rPr>
              <a:t> </a:t>
            </a:r>
            <a:r>
              <a:rPr lang="en-US" sz="1200" b="1" dirty="0" err="1" smtClean="0">
                <a:latin typeface="Arial" charset="0"/>
              </a:rPr>
              <a:t>manajemen</a:t>
            </a:r>
            <a:r>
              <a:rPr lang="en-US" sz="1200" b="1" dirty="0" smtClean="0">
                <a:latin typeface="Arial" charset="0"/>
              </a:rPr>
              <a:t>.</a:t>
            </a:r>
          </a:p>
        </p:txBody>
      </p:sp>
      <p:sp>
        <p:nvSpPr>
          <p:cNvPr id="32771"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Types of Business Information Systems</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 y="5867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3000" y="5190565"/>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43000" y="4459942"/>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43000" y="3715872"/>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55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477"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232"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3"/>
          <p:cNvSpPr>
            <a:spLocks noGrp="1" noChangeArrowheads="1"/>
          </p:cNvSpPr>
          <p:nvPr>
            <p:ph type="body" idx="1"/>
          </p:nvPr>
        </p:nvSpPr>
        <p:spPr bwMode="auto">
          <a:xfrm>
            <a:off x="685800" y="2667000"/>
            <a:ext cx="7772400" cy="1676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lgn="ctr" eaLnBrk="1" hangingPunct="1">
              <a:lnSpc>
                <a:spcPct val="90000"/>
              </a:lnSpc>
              <a:spcBef>
                <a:spcPct val="50000"/>
              </a:spcBef>
              <a:buFontTx/>
              <a:buNone/>
            </a:pPr>
            <a:r>
              <a:rPr lang="id-ID" altLang="en-US" sz="2400" b="1" dirty="0" smtClean="0">
                <a:latin typeface="Arial" panose="020B0604020202020204" pitchFamily="34" charset="0"/>
              </a:rPr>
              <a:t>Studi kasus : </a:t>
            </a:r>
            <a:r>
              <a:rPr lang="en-US" altLang="en-US" sz="2400" b="1" dirty="0" err="1" smtClean="0">
                <a:latin typeface="Arial" panose="020B0604020202020204" pitchFamily="34" charset="0"/>
              </a:rPr>
              <a:t>Reviewlah</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studi</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kasus</a:t>
            </a:r>
            <a:r>
              <a:rPr lang="en-US" altLang="en-US" sz="2400" b="1" dirty="0" smtClean="0">
                <a:latin typeface="Arial" panose="020B0604020202020204" pitchFamily="34" charset="0"/>
              </a:rPr>
              <a:t> yang </a:t>
            </a:r>
            <a:r>
              <a:rPr lang="en-US" altLang="en-US" sz="2400" b="1" dirty="0" err="1" smtClean="0">
                <a:latin typeface="Arial" panose="020B0604020202020204" pitchFamily="34" charset="0"/>
              </a:rPr>
              <a:t>ada</a:t>
            </a:r>
            <a:r>
              <a:rPr lang="en-US" altLang="en-US" sz="2400" b="1" dirty="0" smtClean="0">
                <a:latin typeface="Arial" panose="020B0604020202020204" pitchFamily="34" charset="0"/>
              </a:rPr>
              <a:t> di </a:t>
            </a:r>
            <a:r>
              <a:rPr lang="en-US" altLang="en-US" sz="2400" b="1" dirty="0" err="1" smtClean="0">
                <a:latin typeface="Arial" panose="020B0604020202020204" pitchFamily="34" charset="0"/>
              </a:rPr>
              <a:t>buku</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mengenai</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penerapan</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aplikasi</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perusahaan</a:t>
            </a:r>
            <a:r>
              <a:rPr lang="en-US" altLang="en-US" sz="2400" b="1" dirty="0" smtClean="0">
                <a:latin typeface="Arial" panose="020B0604020202020204" pitchFamily="34" charset="0"/>
              </a:rPr>
              <a:t> (ERP, SCM, CRM </a:t>
            </a:r>
            <a:r>
              <a:rPr lang="en-US" altLang="en-US" sz="2400" b="1" dirty="0" err="1" smtClean="0">
                <a:latin typeface="Arial" panose="020B0604020202020204" pitchFamily="34" charset="0"/>
              </a:rPr>
              <a:t>dan</a:t>
            </a:r>
            <a:r>
              <a:rPr lang="en-US" altLang="en-US" sz="2400" b="1" dirty="0" smtClean="0">
                <a:latin typeface="Arial" panose="020B0604020202020204" pitchFamily="34" charset="0"/>
              </a:rPr>
              <a:t> KMS)</a:t>
            </a:r>
          </a:p>
          <a:p>
            <a:pPr marL="0" indent="0" algn="ctr" eaLnBrk="1" hangingPunct="1">
              <a:lnSpc>
                <a:spcPct val="90000"/>
              </a:lnSpc>
              <a:spcBef>
                <a:spcPct val="50000"/>
              </a:spcBef>
              <a:buFontTx/>
              <a:buNone/>
            </a:pPr>
            <a:r>
              <a:rPr lang="en-US" altLang="en-US" sz="2400" b="1" dirty="0" err="1" smtClean="0">
                <a:latin typeface="Arial" panose="020B0604020202020204" pitchFamily="34" charset="0"/>
              </a:rPr>
              <a:t>Masing-masing</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satu</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studi</a:t>
            </a:r>
            <a:r>
              <a:rPr lang="en-US" altLang="en-US" sz="2400" b="1" dirty="0" smtClean="0">
                <a:latin typeface="Arial" panose="020B0604020202020204" pitchFamily="34" charset="0"/>
              </a:rPr>
              <a:t> </a:t>
            </a:r>
            <a:r>
              <a:rPr lang="en-US" altLang="en-US" sz="2400" b="1" dirty="0" err="1" smtClean="0">
                <a:latin typeface="Arial" panose="020B0604020202020204" pitchFamily="34" charset="0"/>
              </a:rPr>
              <a:t>kasus</a:t>
            </a:r>
            <a:endParaRPr lang="en-US" altLang="en-US" sz="2000" b="1" dirty="0" smtClean="0">
              <a:latin typeface="Arial" panose="020B0604020202020204" pitchFamily="34" charset="0"/>
            </a:endParaRPr>
          </a:p>
        </p:txBody>
      </p:sp>
      <p:sp>
        <p:nvSpPr>
          <p:cNvPr id="37891"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a:cs typeface="Times New Roman" panose="02020603050405020304" pitchFamily="18" charset="0"/>
              </a:rPr>
              <a:t>T</a:t>
            </a:r>
            <a:r>
              <a:rPr lang="id-ID" altLang="en-US" sz="1600" b="1" dirty="0">
                <a:cs typeface="Times New Roman" panose="02020603050405020304" pitchFamily="18" charset="0"/>
              </a:rPr>
              <a:t>ugas </a:t>
            </a:r>
            <a:r>
              <a:rPr lang="id-ID" altLang="en-US" sz="1600" b="1" dirty="0" smtClean="0">
                <a:cs typeface="Times New Roman" panose="02020603050405020304" pitchFamily="18" charset="0"/>
              </a:rPr>
              <a:t>Mandiri</a:t>
            </a:r>
            <a:r>
              <a:rPr lang="en-US" altLang="en-US" sz="1600" b="1" dirty="0" smtClean="0">
                <a:cs typeface="Times New Roman" panose="02020603050405020304" pitchFamily="18" charset="0"/>
              </a:rPr>
              <a:t> 2</a:t>
            </a:r>
            <a:endParaRPr lang="en-US" altLang="en-US" sz="1600" b="1" dirty="0">
              <a:cs typeface="Times New Roman" panose="02020603050405020304" pitchFamily="18" charset="0"/>
            </a:endParaRPr>
          </a:p>
        </p:txBody>
      </p:sp>
      <p:sp>
        <p:nvSpPr>
          <p:cNvPr id="18436"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976" y="6221506"/>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09600" y="54102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Proses Bisnis dan Sistem Informasi</a:t>
            </a:r>
          </a:p>
        </p:txBody>
      </p:sp>
      <p:sp>
        <p:nvSpPr>
          <p:cNvPr id="10246" name="Rectangle 6"/>
          <p:cNvSpPr>
            <a:spLocks noChangeArrowheads="1"/>
          </p:cNvSpPr>
          <p:nvPr/>
        </p:nvSpPr>
        <p:spPr bwMode="auto">
          <a:xfrm>
            <a:off x="457200" y="1981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spcBef>
                <a:spcPct val="5000"/>
              </a:spcBef>
              <a:defRPr/>
            </a:pPr>
            <a:r>
              <a:rPr lang="en-US" b="1" dirty="0">
                <a:latin typeface="Arial" charset="0"/>
                <a:cs typeface="Times New Roman" charset="0"/>
              </a:rPr>
              <a:t>1. Proses </a:t>
            </a:r>
            <a:r>
              <a:rPr lang="en-US" b="1" dirty="0" err="1">
                <a:latin typeface="Arial" charset="0"/>
                <a:cs typeface="Times New Roman" charset="0"/>
              </a:rPr>
              <a:t>bisnis</a:t>
            </a:r>
            <a:r>
              <a:rPr lang="en-US" b="1" dirty="0">
                <a:latin typeface="Arial" charset="0"/>
                <a:cs typeface="Times New Roman" charset="0"/>
              </a:rPr>
              <a:t> </a:t>
            </a:r>
          </a:p>
          <a:p>
            <a:pPr eaLnBrk="1" hangingPunct="1">
              <a:spcBef>
                <a:spcPct val="5000"/>
              </a:spcBef>
              <a:defRPr/>
            </a:pPr>
            <a:endParaRPr lang="en-US" b="1" dirty="0">
              <a:latin typeface="Arial" charset="0"/>
              <a:cs typeface="Times New Roman" charset="0"/>
            </a:endParaRPr>
          </a:p>
          <a:p>
            <a:pPr marL="457200" indent="-457200" eaLnBrk="1" hangingPunct="1">
              <a:spcBef>
                <a:spcPct val="5000"/>
              </a:spcBef>
              <a:buFont typeface="+mj-lt"/>
              <a:buAutoNum type="alphaLcPeriod"/>
              <a:defRPr/>
            </a:pPr>
            <a:r>
              <a:rPr lang="en-US" sz="2000" dirty="0">
                <a:solidFill>
                  <a:srgbClr val="FF0000"/>
                </a:solidFill>
                <a:latin typeface="Arial" charset="0"/>
                <a:cs typeface="Times New Roman" charset="0"/>
              </a:rPr>
              <a:t>Proses </a:t>
            </a:r>
            <a:r>
              <a:rPr lang="en-US" sz="2000" dirty="0" err="1">
                <a:solidFill>
                  <a:srgbClr val="FF0000"/>
                </a:solidFill>
                <a:latin typeface="Arial" charset="0"/>
                <a:cs typeface="Times New Roman" charset="0"/>
              </a:rPr>
              <a:t>bisnis</a:t>
            </a:r>
            <a:r>
              <a:rPr lang="en-US" sz="2000" dirty="0">
                <a:solidFill>
                  <a:srgbClr val="FF0000"/>
                </a:solidFill>
                <a:latin typeface="Arial" charset="0"/>
                <a:cs typeface="Times New Roman" charset="0"/>
              </a:rPr>
              <a:t> </a:t>
            </a:r>
            <a:r>
              <a:rPr lang="en-US" sz="2000" dirty="0" err="1">
                <a:latin typeface="Arial" charset="0"/>
                <a:cs typeface="Times New Roman" charset="0"/>
              </a:rPr>
              <a:t>mengacu</a:t>
            </a:r>
            <a:r>
              <a:rPr lang="en-US" sz="2000" dirty="0">
                <a:latin typeface="Arial" charset="0"/>
                <a:cs typeface="Times New Roman" charset="0"/>
              </a:rPr>
              <a:t> </a:t>
            </a:r>
            <a:r>
              <a:rPr lang="en-US" sz="2000" dirty="0" err="1">
                <a:latin typeface="Arial" charset="0"/>
                <a:cs typeface="Times New Roman" charset="0"/>
              </a:rPr>
              <a:t>pada</a:t>
            </a:r>
            <a:r>
              <a:rPr lang="en-US" sz="2000" dirty="0">
                <a:latin typeface="Arial" charset="0"/>
                <a:cs typeface="Times New Roman" charset="0"/>
              </a:rPr>
              <a:t> </a:t>
            </a:r>
            <a:r>
              <a:rPr lang="en-US" sz="2000" dirty="0" err="1">
                <a:solidFill>
                  <a:srgbClr val="FF0000"/>
                </a:solidFill>
                <a:latin typeface="Arial" charset="0"/>
                <a:cs typeface="Times New Roman" charset="0"/>
              </a:rPr>
              <a:t>cara</a:t>
            </a:r>
            <a:r>
              <a:rPr lang="en-US" sz="2000" dirty="0">
                <a:solidFill>
                  <a:srgbClr val="FF0000"/>
                </a:solidFill>
                <a:latin typeface="Arial" charset="0"/>
                <a:cs typeface="Times New Roman" charset="0"/>
              </a:rPr>
              <a:t> </a:t>
            </a:r>
            <a:r>
              <a:rPr lang="en-US" sz="2000" dirty="0" err="1">
                <a:latin typeface="Arial" charset="0"/>
                <a:cs typeface="Times New Roman" charset="0"/>
              </a:rPr>
              <a:t>dimana</a:t>
            </a:r>
            <a:r>
              <a:rPr lang="en-US" sz="2000" dirty="0">
                <a:latin typeface="Arial" charset="0"/>
                <a:cs typeface="Times New Roman" charset="0"/>
              </a:rPr>
              <a:t> </a:t>
            </a:r>
            <a:r>
              <a:rPr lang="en-US" sz="2000" dirty="0" err="1">
                <a:latin typeface="Arial" charset="0"/>
                <a:cs typeface="Times New Roman" charset="0"/>
              </a:rPr>
              <a:t>pekerjaan</a:t>
            </a:r>
            <a:r>
              <a:rPr lang="en-US" sz="2000" dirty="0">
                <a:latin typeface="Arial" charset="0"/>
                <a:cs typeface="Times New Roman" charset="0"/>
              </a:rPr>
              <a:t> di </a:t>
            </a:r>
            <a:r>
              <a:rPr lang="en-US" sz="2000" dirty="0" err="1">
                <a:latin typeface="Arial" charset="0"/>
                <a:cs typeface="Times New Roman" charset="0"/>
              </a:rPr>
              <a:t>organisasikan</a:t>
            </a:r>
            <a:r>
              <a:rPr lang="en-US" sz="2000" dirty="0">
                <a:latin typeface="Arial" charset="0"/>
                <a:cs typeface="Times New Roman" charset="0"/>
              </a:rPr>
              <a:t>, </a:t>
            </a:r>
            <a:r>
              <a:rPr lang="en-US" sz="2000" dirty="0" err="1">
                <a:latin typeface="Arial" charset="0"/>
                <a:cs typeface="Times New Roman" charset="0"/>
              </a:rPr>
              <a:t>dikoordinasikan</a:t>
            </a:r>
            <a:r>
              <a:rPr lang="en-US" sz="2000" dirty="0">
                <a:latin typeface="Arial" charset="0"/>
                <a:cs typeface="Times New Roman" charset="0"/>
              </a:rPr>
              <a:t> </a:t>
            </a:r>
            <a:r>
              <a:rPr lang="en-US" sz="2000" dirty="0" err="1">
                <a:latin typeface="Arial" charset="0"/>
                <a:cs typeface="Times New Roman" charset="0"/>
              </a:rPr>
              <a:t>dan</a:t>
            </a:r>
            <a:r>
              <a:rPr lang="en-US" sz="2000" dirty="0">
                <a:latin typeface="Arial" charset="0"/>
                <a:cs typeface="Times New Roman" charset="0"/>
              </a:rPr>
              <a:t> </a:t>
            </a:r>
            <a:r>
              <a:rPr lang="en-US" sz="2000" dirty="0" err="1">
                <a:latin typeface="Arial" charset="0"/>
                <a:cs typeface="Times New Roman" charset="0"/>
              </a:rPr>
              <a:t>difokuskan</a:t>
            </a:r>
            <a:r>
              <a:rPr lang="en-US" sz="2000" dirty="0">
                <a:latin typeface="Arial" charset="0"/>
                <a:cs typeface="Times New Roman" charset="0"/>
              </a:rPr>
              <a:t> </a:t>
            </a:r>
            <a:r>
              <a:rPr lang="en-US" sz="2000" dirty="0" err="1">
                <a:latin typeface="Arial" charset="0"/>
                <a:cs typeface="Times New Roman" charset="0"/>
              </a:rPr>
              <a:t>untuk</a:t>
            </a:r>
            <a:r>
              <a:rPr lang="en-US" sz="2000" dirty="0">
                <a:latin typeface="Arial" charset="0"/>
                <a:cs typeface="Times New Roman" charset="0"/>
              </a:rPr>
              <a:t> </a:t>
            </a:r>
            <a:r>
              <a:rPr lang="en-US" sz="2000" dirty="0" err="1">
                <a:latin typeface="Arial" charset="0"/>
                <a:cs typeface="Times New Roman" charset="0"/>
              </a:rPr>
              <a:t>menghasilkan</a:t>
            </a:r>
            <a:r>
              <a:rPr lang="en-US" sz="2000" dirty="0">
                <a:latin typeface="Arial" charset="0"/>
                <a:cs typeface="Times New Roman" charset="0"/>
              </a:rPr>
              <a:t> </a:t>
            </a:r>
            <a:r>
              <a:rPr lang="en-US" sz="2000" dirty="0" err="1">
                <a:latin typeface="Arial" charset="0"/>
                <a:cs typeface="Times New Roman" charset="0"/>
              </a:rPr>
              <a:t>suatu</a:t>
            </a:r>
            <a:r>
              <a:rPr lang="en-US" sz="2000" dirty="0">
                <a:latin typeface="Arial" charset="0"/>
                <a:cs typeface="Times New Roman" charset="0"/>
              </a:rPr>
              <a:t> </a:t>
            </a:r>
            <a:r>
              <a:rPr lang="en-US" sz="2000" dirty="0" err="1">
                <a:latin typeface="Arial" charset="0"/>
                <a:cs typeface="Times New Roman" charset="0"/>
              </a:rPr>
              <a:t>produk</a:t>
            </a:r>
            <a:r>
              <a:rPr lang="en-US" sz="2000" dirty="0">
                <a:latin typeface="Arial" charset="0"/>
                <a:cs typeface="Times New Roman" charset="0"/>
              </a:rPr>
              <a:t> </a:t>
            </a:r>
            <a:r>
              <a:rPr lang="en-US" sz="2000" dirty="0" err="1">
                <a:latin typeface="Arial" charset="0"/>
                <a:cs typeface="Times New Roman" charset="0"/>
              </a:rPr>
              <a:t>atau</a:t>
            </a:r>
            <a:r>
              <a:rPr lang="en-US" sz="2000" dirty="0">
                <a:latin typeface="Arial" charset="0"/>
                <a:cs typeface="Times New Roman" charset="0"/>
              </a:rPr>
              <a:t> </a:t>
            </a:r>
            <a:r>
              <a:rPr lang="en-US" sz="2000" dirty="0" err="1">
                <a:latin typeface="Arial" charset="0"/>
                <a:cs typeface="Times New Roman" charset="0"/>
              </a:rPr>
              <a:t>jasa</a:t>
            </a:r>
            <a:r>
              <a:rPr lang="en-US" sz="2000" dirty="0">
                <a:latin typeface="Arial" charset="0"/>
                <a:cs typeface="Times New Roman" charset="0"/>
              </a:rPr>
              <a:t> yang </a:t>
            </a:r>
            <a:r>
              <a:rPr lang="en-US" sz="2000" dirty="0" err="1">
                <a:latin typeface="Arial" charset="0"/>
                <a:cs typeface="Times New Roman" charset="0"/>
              </a:rPr>
              <a:t>berharga</a:t>
            </a:r>
            <a:endParaRPr lang="id-ID" sz="2000" dirty="0">
              <a:latin typeface="Arial" charset="0"/>
              <a:cs typeface="Times New Roman" charset="0"/>
            </a:endParaRPr>
          </a:p>
          <a:p>
            <a:pPr marL="457200" indent="-457200" eaLnBrk="1" hangingPunct="1">
              <a:spcBef>
                <a:spcPct val="5000"/>
              </a:spcBef>
              <a:buFont typeface="+mj-lt"/>
              <a:buAutoNum type="alphaLcPeriod"/>
              <a:defRPr/>
            </a:pPr>
            <a:r>
              <a:rPr lang="id-ID" sz="2000" dirty="0">
                <a:latin typeface="Arial" charset="0"/>
                <a:cs typeface="Times New Roman" charset="0"/>
              </a:rPr>
              <a:t>Proses bisnis adalah kumpulan kegiatan yang dibutuhkan untuk </a:t>
            </a:r>
            <a:r>
              <a:rPr lang="id-ID" sz="2000" dirty="0">
                <a:solidFill>
                  <a:srgbClr val="FF0000"/>
                </a:solidFill>
                <a:latin typeface="Arial" charset="0"/>
                <a:cs typeface="Times New Roman" charset="0"/>
              </a:rPr>
              <a:t>menghasilkan suatu produk atau jasa </a:t>
            </a:r>
            <a:r>
              <a:rPr lang="id-ID" sz="2000" dirty="0">
                <a:latin typeface="Arial" charset="0"/>
                <a:cs typeface="Times New Roman" charset="0"/>
              </a:rPr>
              <a:t>dengan didukung oleh</a:t>
            </a:r>
            <a:r>
              <a:rPr lang="id-ID" sz="2000" dirty="0">
                <a:solidFill>
                  <a:srgbClr val="FF0000"/>
                </a:solidFill>
                <a:latin typeface="Arial" charset="0"/>
                <a:cs typeface="Times New Roman" charset="0"/>
              </a:rPr>
              <a:t> aliran material, informasi dan pengetahuan </a:t>
            </a:r>
            <a:r>
              <a:rPr lang="id-ID" sz="2000" dirty="0">
                <a:latin typeface="Arial" charset="0"/>
                <a:cs typeface="Times New Roman" charset="0"/>
              </a:rPr>
              <a:t>dari berbagai pihak yang terlibat didalamnya.</a:t>
            </a:r>
            <a:endParaRPr lang="en-US" sz="2000" dirty="0">
              <a:latin typeface="Arial" charset="0"/>
              <a:cs typeface="Times New Roman" charset="0"/>
            </a:endParaRPr>
          </a:p>
          <a:p>
            <a:pPr marL="457200" indent="-457200" eaLnBrk="1" hangingPunct="1">
              <a:spcBef>
                <a:spcPct val="5000"/>
              </a:spcBef>
              <a:buFont typeface="+mj-lt"/>
              <a:buAutoNum type="alphaLcPeriod"/>
              <a:defRPr/>
            </a:pPr>
            <a:r>
              <a:rPr lang="en-US" sz="2000" dirty="0" err="1">
                <a:latin typeface="Arial" charset="0"/>
                <a:cs typeface="Times New Roman" charset="0"/>
              </a:rPr>
              <a:t>Secara</a:t>
            </a:r>
            <a:r>
              <a:rPr lang="en-US" sz="2000" dirty="0">
                <a:latin typeface="Arial" charset="0"/>
                <a:cs typeface="Times New Roman" charset="0"/>
              </a:rPr>
              <a:t> </a:t>
            </a:r>
            <a:r>
              <a:rPr lang="en-US" sz="2000" dirty="0" err="1">
                <a:latin typeface="Arial" charset="0"/>
                <a:cs typeface="Times New Roman" charset="0"/>
              </a:rPr>
              <a:t>garis</a:t>
            </a:r>
            <a:r>
              <a:rPr lang="en-US" sz="2000" dirty="0">
                <a:latin typeface="Arial" charset="0"/>
                <a:cs typeface="Times New Roman" charset="0"/>
              </a:rPr>
              <a:t> </a:t>
            </a:r>
            <a:r>
              <a:rPr lang="en-US" sz="2000" dirty="0" err="1">
                <a:latin typeface="Arial" charset="0"/>
                <a:cs typeface="Times New Roman" charset="0"/>
              </a:rPr>
              <a:t>besar</a:t>
            </a:r>
            <a:r>
              <a:rPr lang="en-US" sz="2000" dirty="0">
                <a:latin typeface="Arial" charset="0"/>
                <a:cs typeface="Times New Roman" charset="0"/>
              </a:rPr>
              <a:t>, </a:t>
            </a:r>
            <a:r>
              <a:rPr lang="en-US" sz="2000" dirty="0" err="1">
                <a:solidFill>
                  <a:srgbClr val="FF0000"/>
                </a:solidFill>
                <a:latin typeface="Arial" charset="0"/>
                <a:cs typeface="Times New Roman" charset="0"/>
              </a:rPr>
              <a:t>kinerja</a:t>
            </a:r>
            <a:r>
              <a:rPr lang="en-US" sz="2000" dirty="0">
                <a:solidFill>
                  <a:srgbClr val="FF0000"/>
                </a:solidFill>
                <a:latin typeface="Arial" charset="0"/>
                <a:cs typeface="Times New Roman" charset="0"/>
              </a:rPr>
              <a:t> </a:t>
            </a:r>
            <a:r>
              <a:rPr lang="en-US" sz="2000" dirty="0" err="1">
                <a:solidFill>
                  <a:srgbClr val="FF0000"/>
                </a:solidFill>
                <a:latin typeface="Arial" charset="0"/>
                <a:cs typeface="Times New Roman" charset="0"/>
              </a:rPr>
              <a:t>sebuah</a:t>
            </a:r>
            <a:r>
              <a:rPr lang="en-US" sz="2000" dirty="0">
                <a:solidFill>
                  <a:srgbClr val="FF0000"/>
                </a:solidFill>
                <a:latin typeface="Arial" charset="0"/>
                <a:cs typeface="Times New Roman" charset="0"/>
              </a:rPr>
              <a:t> </a:t>
            </a:r>
            <a:r>
              <a:rPr lang="en-US" sz="2000" dirty="0" err="1">
                <a:solidFill>
                  <a:srgbClr val="FF0000"/>
                </a:solidFill>
                <a:latin typeface="Arial" charset="0"/>
                <a:cs typeface="Times New Roman" charset="0"/>
              </a:rPr>
              <a:t>perusahaan</a:t>
            </a:r>
            <a:r>
              <a:rPr lang="en-US" sz="2000" dirty="0">
                <a:solidFill>
                  <a:srgbClr val="FF0000"/>
                </a:solidFill>
                <a:latin typeface="Arial" charset="0"/>
                <a:cs typeface="Times New Roman" charset="0"/>
              </a:rPr>
              <a:t> </a:t>
            </a:r>
            <a:r>
              <a:rPr lang="en-US" sz="2000" dirty="0" err="1">
                <a:latin typeface="Arial" charset="0"/>
                <a:cs typeface="Times New Roman" charset="0"/>
              </a:rPr>
              <a:t>bisnis</a:t>
            </a:r>
            <a:r>
              <a:rPr lang="en-US" sz="2000" dirty="0">
                <a:latin typeface="Arial" charset="0"/>
                <a:cs typeface="Times New Roman" charset="0"/>
              </a:rPr>
              <a:t> </a:t>
            </a:r>
            <a:r>
              <a:rPr lang="en-US" sz="2000" dirty="0" err="1">
                <a:latin typeface="Arial" charset="0"/>
                <a:cs typeface="Times New Roman" charset="0"/>
              </a:rPr>
              <a:t>bergantung</a:t>
            </a:r>
            <a:r>
              <a:rPr lang="en-US" sz="2000" dirty="0">
                <a:latin typeface="Arial" charset="0"/>
                <a:cs typeface="Times New Roman" charset="0"/>
              </a:rPr>
              <a:t> </a:t>
            </a:r>
            <a:r>
              <a:rPr lang="en-US" sz="2000" dirty="0" err="1">
                <a:latin typeface="Arial" charset="0"/>
                <a:cs typeface="Times New Roman" charset="0"/>
              </a:rPr>
              <a:t>pada</a:t>
            </a:r>
            <a:r>
              <a:rPr lang="en-US" sz="2000" dirty="0">
                <a:latin typeface="Arial" charset="0"/>
                <a:cs typeface="Times New Roman" charset="0"/>
              </a:rPr>
              <a:t> </a:t>
            </a:r>
            <a:r>
              <a:rPr lang="en-US" sz="2000" dirty="0" err="1">
                <a:solidFill>
                  <a:srgbClr val="FF0000"/>
                </a:solidFill>
                <a:latin typeface="Arial" charset="0"/>
                <a:cs typeface="Times New Roman" charset="0"/>
              </a:rPr>
              <a:t>seberapa</a:t>
            </a:r>
            <a:r>
              <a:rPr lang="en-US" sz="2000" dirty="0">
                <a:solidFill>
                  <a:srgbClr val="FF0000"/>
                </a:solidFill>
                <a:latin typeface="Arial" charset="0"/>
                <a:cs typeface="Times New Roman" charset="0"/>
              </a:rPr>
              <a:t> </a:t>
            </a:r>
            <a:r>
              <a:rPr lang="en-US" sz="2000" dirty="0" err="1">
                <a:solidFill>
                  <a:srgbClr val="FF0000"/>
                </a:solidFill>
                <a:latin typeface="Arial" charset="0"/>
                <a:cs typeface="Times New Roman" charset="0"/>
              </a:rPr>
              <a:t>baik</a:t>
            </a:r>
            <a:r>
              <a:rPr lang="en-US" sz="2000" dirty="0">
                <a:solidFill>
                  <a:srgbClr val="FF0000"/>
                </a:solidFill>
                <a:latin typeface="Arial" charset="0"/>
                <a:cs typeface="Times New Roman" charset="0"/>
              </a:rPr>
              <a:t> proses </a:t>
            </a:r>
            <a:r>
              <a:rPr lang="en-US" sz="2000" dirty="0" err="1">
                <a:solidFill>
                  <a:srgbClr val="FF0000"/>
                </a:solidFill>
                <a:latin typeface="Arial" charset="0"/>
                <a:cs typeface="Times New Roman" charset="0"/>
              </a:rPr>
              <a:t>bisnis</a:t>
            </a:r>
            <a:r>
              <a:rPr lang="en-US" sz="2000" dirty="0">
                <a:solidFill>
                  <a:srgbClr val="FF0000"/>
                </a:solidFill>
                <a:latin typeface="Arial" charset="0"/>
                <a:cs typeface="Times New Roman" charset="0"/>
              </a:rPr>
              <a:t> </a:t>
            </a:r>
            <a:r>
              <a:rPr lang="en-US" sz="2000" dirty="0">
                <a:latin typeface="Arial" charset="0"/>
                <a:cs typeface="Times New Roman" charset="0"/>
              </a:rPr>
              <a:t>di </a:t>
            </a:r>
            <a:r>
              <a:rPr lang="en-US" sz="2000" dirty="0" err="1">
                <a:latin typeface="Arial" charset="0"/>
                <a:cs typeface="Times New Roman" charset="0"/>
              </a:rPr>
              <a:t>rancang</a:t>
            </a:r>
            <a:r>
              <a:rPr lang="en-US" sz="2000" dirty="0">
                <a:latin typeface="Arial" charset="0"/>
                <a:cs typeface="Times New Roman" charset="0"/>
              </a:rPr>
              <a:t> </a:t>
            </a:r>
            <a:r>
              <a:rPr lang="en-US" sz="2000" dirty="0" err="1">
                <a:latin typeface="Arial" charset="0"/>
                <a:cs typeface="Times New Roman" charset="0"/>
              </a:rPr>
              <a:t>dan</a:t>
            </a:r>
            <a:r>
              <a:rPr lang="en-US" sz="2000" dirty="0">
                <a:latin typeface="Arial" charset="0"/>
                <a:cs typeface="Times New Roman" charset="0"/>
              </a:rPr>
              <a:t> </a:t>
            </a:r>
            <a:r>
              <a:rPr lang="en-US" sz="2000" dirty="0" err="1">
                <a:latin typeface="Arial" charset="0"/>
                <a:cs typeface="Times New Roman" charset="0"/>
              </a:rPr>
              <a:t>dikoordinasikan</a:t>
            </a:r>
            <a:r>
              <a:rPr lang="en-US" sz="2000" dirty="0">
                <a:latin typeface="Arial" charset="0"/>
                <a:cs typeface="Times New Roman" charset="0"/>
              </a:rPr>
              <a:t>.</a:t>
            </a:r>
          </a:p>
          <a:p>
            <a:pPr marL="457200" indent="-457200" eaLnBrk="1" hangingPunct="1">
              <a:spcBef>
                <a:spcPct val="5000"/>
              </a:spcBef>
              <a:buFont typeface="+mj-lt"/>
              <a:buAutoNum type="alphaLcPeriod"/>
              <a:defRPr/>
            </a:pPr>
            <a:r>
              <a:rPr lang="en-US" sz="2000" dirty="0">
                <a:solidFill>
                  <a:srgbClr val="FF0000"/>
                </a:solidFill>
                <a:latin typeface="Arial" charset="0"/>
                <a:cs typeface="Times New Roman" charset="0"/>
              </a:rPr>
              <a:t>Proses </a:t>
            </a:r>
            <a:r>
              <a:rPr lang="en-US" sz="2000" dirty="0" err="1">
                <a:solidFill>
                  <a:srgbClr val="FF0000"/>
                </a:solidFill>
                <a:latin typeface="Arial" charset="0"/>
                <a:cs typeface="Times New Roman" charset="0"/>
              </a:rPr>
              <a:t>bisnis</a:t>
            </a:r>
            <a:r>
              <a:rPr lang="en-US" sz="2000" dirty="0">
                <a:solidFill>
                  <a:srgbClr val="FF0000"/>
                </a:solidFill>
                <a:latin typeface="Arial" charset="0"/>
                <a:cs typeface="Times New Roman" charset="0"/>
              </a:rPr>
              <a:t> </a:t>
            </a:r>
            <a:r>
              <a:rPr lang="en-US" sz="2000" dirty="0" err="1">
                <a:latin typeface="Arial" charset="0"/>
                <a:cs typeface="Times New Roman" charset="0"/>
              </a:rPr>
              <a:t>dapat</a:t>
            </a:r>
            <a:r>
              <a:rPr lang="en-US" sz="2000" dirty="0">
                <a:latin typeface="Arial" charset="0"/>
                <a:cs typeface="Times New Roman" charset="0"/>
              </a:rPr>
              <a:t> </a:t>
            </a:r>
            <a:r>
              <a:rPr lang="en-US" sz="2000" dirty="0" err="1">
                <a:latin typeface="Arial" charset="0"/>
                <a:cs typeface="Times New Roman" charset="0"/>
              </a:rPr>
              <a:t>menjadi</a:t>
            </a:r>
            <a:r>
              <a:rPr lang="en-US" sz="2000" dirty="0">
                <a:latin typeface="Arial" charset="0"/>
                <a:cs typeface="Times New Roman" charset="0"/>
              </a:rPr>
              <a:t> </a:t>
            </a:r>
            <a:r>
              <a:rPr lang="en-US" sz="2000" dirty="0" err="1">
                <a:latin typeface="Arial" charset="0"/>
                <a:cs typeface="Times New Roman" charset="0"/>
              </a:rPr>
              <a:t>sumber</a:t>
            </a:r>
            <a:r>
              <a:rPr lang="en-US" sz="2000" dirty="0">
                <a:latin typeface="Arial" charset="0"/>
                <a:cs typeface="Times New Roman" charset="0"/>
              </a:rPr>
              <a:t> </a:t>
            </a:r>
            <a:r>
              <a:rPr lang="en-US" sz="2000" dirty="0" err="1">
                <a:solidFill>
                  <a:srgbClr val="FF0000"/>
                </a:solidFill>
                <a:latin typeface="Arial" charset="0"/>
                <a:cs typeface="Times New Roman" charset="0"/>
              </a:rPr>
              <a:t>kekuatan</a:t>
            </a:r>
            <a:r>
              <a:rPr lang="en-US" sz="2000" dirty="0">
                <a:solidFill>
                  <a:srgbClr val="FF0000"/>
                </a:solidFill>
                <a:latin typeface="Arial" charset="0"/>
                <a:cs typeface="Times New Roman" charset="0"/>
              </a:rPr>
              <a:t> </a:t>
            </a:r>
            <a:r>
              <a:rPr lang="en-US" sz="2000" dirty="0" err="1">
                <a:solidFill>
                  <a:srgbClr val="FF0000"/>
                </a:solidFill>
                <a:latin typeface="Arial" charset="0"/>
                <a:cs typeface="Times New Roman" charset="0"/>
              </a:rPr>
              <a:t>kompetitif</a:t>
            </a:r>
            <a:r>
              <a:rPr lang="en-US" sz="2000" dirty="0">
                <a:solidFill>
                  <a:srgbClr val="FF0000"/>
                </a:solidFill>
                <a:latin typeface="Arial" charset="0"/>
                <a:cs typeface="Times New Roman" charset="0"/>
              </a:rPr>
              <a:t> </a:t>
            </a:r>
            <a:r>
              <a:rPr lang="en-US" sz="2000" dirty="0" err="1">
                <a:latin typeface="Arial" charset="0"/>
                <a:cs typeface="Times New Roman" charset="0"/>
              </a:rPr>
              <a:t>dan</a:t>
            </a:r>
            <a:r>
              <a:rPr lang="en-US" sz="2000" dirty="0">
                <a:latin typeface="Arial" charset="0"/>
                <a:cs typeface="Times New Roman" charset="0"/>
              </a:rPr>
              <a:t> </a:t>
            </a:r>
            <a:r>
              <a:rPr lang="en-US" sz="2000" dirty="0" err="1">
                <a:latin typeface="Arial" charset="0"/>
                <a:cs typeface="Times New Roman" charset="0"/>
              </a:rPr>
              <a:t>juga</a:t>
            </a:r>
            <a:r>
              <a:rPr lang="en-US" sz="2000" dirty="0">
                <a:latin typeface="Arial" charset="0"/>
                <a:cs typeface="Times New Roman" charset="0"/>
              </a:rPr>
              <a:t> </a:t>
            </a:r>
            <a:r>
              <a:rPr lang="en-US" sz="2000" dirty="0" err="1">
                <a:latin typeface="Arial" charset="0"/>
                <a:cs typeface="Times New Roman" charset="0"/>
              </a:rPr>
              <a:t>menjadi</a:t>
            </a:r>
            <a:r>
              <a:rPr lang="en-US" sz="2000" dirty="0">
                <a:latin typeface="Arial" charset="0"/>
                <a:cs typeface="Times New Roman" charset="0"/>
              </a:rPr>
              <a:t> </a:t>
            </a:r>
            <a:r>
              <a:rPr lang="en-US" sz="2000" dirty="0" err="1">
                <a:solidFill>
                  <a:srgbClr val="FF0000"/>
                </a:solidFill>
                <a:latin typeface="Arial" charset="0"/>
                <a:cs typeface="Times New Roman" charset="0"/>
              </a:rPr>
              <a:t>beban</a:t>
            </a:r>
            <a:r>
              <a:rPr lang="en-US" sz="2000" dirty="0">
                <a:latin typeface="Arial" charset="0"/>
                <a:cs typeface="Times New Roman" charset="0"/>
              </a:rPr>
              <a:t> </a:t>
            </a:r>
            <a:r>
              <a:rPr lang="en-US" sz="2000" dirty="0" err="1">
                <a:latin typeface="Arial" charset="0"/>
                <a:cs typeface="Times New Roman" charset="0"/>
              </a:rPr>
              <a:t>jika</a:t>
            </a:r>
            <a:r>
              <a:rPr lang="en-US" sz="2000" dirty="0">
                <a:latin typeface="Arial" charset="0"/>
                <a:cs typeface="Times New Roman" charset="0"/>
              </a:rPr>
              <a:t> </a:t>
            </a:r>
            <a:r>
              <a:rPr lang="en-US" sz="2000" dirty="0" err="1">
                <a:latin typeface="Arial" charset="0"/>
                <a:cs typeface="Times New Roman" charset="0"/>
              </a:rPr>
              <a:t>cara</a:t>
            </a:r>
            <a:r>
              <a:rPr lang="en-US" sz="2000" dirty="0">
                <a:latin typeface="Arial" charset="0"/>
                <a:cs typeface="Times New Roman" charset="0"/>
              </a:rPr>
              <a:t> </a:t>
            </a:r>
            <a:r>
              <a:rPr lang="en-US" sz="2000" dirty="0" err="1">
                <a:latin typeface="Arial" charset="0"/>
                <a:cs typeface="Times New Roman" charset="0"/>
              </a:rPr>
              <a:t>kerjanya</a:t>
            </a:r>
            <a:r>
              <a:rPr lang="en-US" sz="2000" dirty="0">
                <a:latin typeface="Arial" charset="0"/>
                <a:cs typeface="Times New Roman" charset="0"/>
              </a:rPr>
              <a:t> </a:t>
            </a:r>
            <a:r>
              <a:rPr lang="en-US" sz="2000" dirty="0" err="1">
                <a:latin typeface="Arial" charset="0"/>
                <a:cs typeface="Times New Roman" charset="0"/>
              </a:rPr>
              <a:t>ketinggalan</a:t>
            </a:r>
            <a:r>
              <a:rPr lang="en-US" sz="2000" dirty="0">
                <a:latin typeface="Arial" charset="0"/>
                <a:cs typeface="Times New Roman" charset="0"/>
              </a:rPr>
              <a:t> </a:t>
            </a:r>
            <a:r>
              <a:rPr lang="en-US" sz="2000" dirty="0" err="1">
                <a:latin typeface="Arial" charset="0"/>
                <a:cs typeface="Times New Roman" charset="0"/>
              </a:rPr>
              <a:t>zaman</a:t>
            </a:r>
            <a:r>
              <a:rPr lang="en-US" sz="2000" dirty="0">
                <a:latin typeface="Arial" charset="0"/>
                <a:cs typeface="Times New Roman" charset="0"/>
              </a:rPr>
              <a:t>.</a:t>
            </a:r>
            <a:endParaRPr lang="en-US" sz="2000" dirty="0">
              <a:latin typeface="Arial" charset="0"/>
            </a:endParaRPr>
          </a:p>
        </p:txBody>
      </p:sp>
      <p:sp>
        <p:nvSpPr>
          <p:cNvPr id="10252" name="Rectangle 12"/>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0960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5181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2" end="2"/>
                                            </p:txEl>
                                          </p:spTgt>
                                        </p:tgtEl>
                                        <p:attrNameLst>
                                          <p:attrName>style.visibility</p:attrName>
                                        </p:attrNameLst>
                                      </p:cBhvr>
                                      <p:to>
                                        <p:strVal val="visible"/>
                                      </p:to>
                                    </p:set>
                                    <p:anim calcmode="lin" valueType="num">
                                      <p:cBhvr additive="base">
                                        <p:cTn id="13"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3" end="3"/>
                                            </p:txEl>
                                          </p:spTgt>
                                        </p:tgtEl>
                                        <p:attrNameLst>
                                          <p:attrName>style.visibility</p:attrName>
                                        </p:attrNameLst>
                                      </p:cBhvr>
                                      <p:to>
                                        <p:strVal val="visible"/>
                                      </p:to>
                                    </p:set>
                                    <p:anim calcmode="lin" valueType="num">
                                      <p:cBhvr additive="base">
                                        <p:cTn id="19"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246">
                                            <p:txEl>
                                              <p:pRg st="4" end="4"/>
                                            </p:txEl>
                                          </p:spTgt>
                                        </p:tgtEl>
                                        <p:attrNameLst>
                                          <p:attrName>style.visibility</p:attrName>
                                        </p:attrNameLst>
                                      </p:cBhvr>
                                      <p:to>
                                        <p:strVal val="visible"/>
                                      </p:to>
                                    </p:set>
                                    <p:anim calcmode="lin" valueType="num">
                                      <p:cBhvr additive="base">
                                        <p:cTn id="25"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246">
                                            <p:txEl>
                                              <p:pRg st="5" end="5"/>
                                            </p:txEl>
                                          </p:spTgt>
                                        </p:tgtEl>
                                        <p:attrNameLst>
                                          <p:attrName>style.visibility</p:attrName>
                                        </p:attrNameLst>
                                      </p:cBhvr>
                                      <p:to>
                                        <p:strVal val="visible"/>
                                      </p:to>
                                    </p:set>
                                    <p:anim calcmode="lin" valueType="num">
                                      <p:cBhvr additive="base">
                                        <p:cTn id="31"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0677"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8654"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1024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138363"/>
            <a:ext cx="78486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ChangeArrowheads="1"/>
          </p:cNvSpPr>
          <p:nvPr/>
        </p:nvSpPr>
        <p:spPr bwMode="auto">
          <a:xfrm>
            <a:off x="896938" y="1639888"/>
            <a:ext cx="401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d-ID" altLang="en-US" b="1" dirty="0">
                <a:solidFill>
                  <a:srgbClr val="333333"/>
                </a:solidFill>
                <a:latin typeface="calibri" panose="020F0502020204030204" pitchFamily="34" charset="0"/>
              </a:rPr>
              <a:t>Sistematika Peta Proses</a:t>
            </a:r>
            <a:r>
              <a:rPr lang="en-US" altLang="en-US" b="1" dirty="0">
                <a:solidFill>
                  <a:srgbClr val="333333"/>
                </a:solidFill>
                <a:latin typeface="calibri" panose="020F0502020204030204" pitchFamily="34" charset="0"/>
              </a:rPr>
              <a:t> </a:t>
            </a:r>
            <a:r>
              <a:rPr lang="id-ID" altLang="en-US" b="1" dirty="0">
                <a:solidFill>
                  <a:srgbClr val="333333"/>
                </a:solidFill>
                <a:latin typeface="calibri" panose="020F0502020204030204" pitchFamily="34" charset="0"/>
              </a:rPr>
              <a:t>Bisnis</a:t>
            </a:r>
            <a:endParaRPr lang="en-US" altLang="en-US"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6116638"/>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Proses Bisnis dan Sistem Informasi</a:t>
            </a:r>
          </a:p>
        </p:txBody>
      </p:sp>
      <p:sp>
        <p:nvSpPr>
          <p:cNvPr id="10246" name="Rectangle 6"/>
          <p:cNvSpPr>
            <a:spLocks noChangeArrowheads="1"/>
          </p:cNvSpPr>
          <p:nvPr/>
        </p:nvSpPr>
        <p:spPr bwMode="auto">
          <a:xfrm>
            <a:off x="457200" y="16764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b="1">
                <a:cs typeface="Times New Roman" panose="02020603050405020304" pitchFamily="18" charset="0"/>
              </a:rPr>
              <a:t>Contoh-contoh fungsional proses bisnis</a:t>
            </a:r>
          </a:p>
          <a:p>
            <a:pPr eaLnBrk="1" hangingPunct="1">
              <a:spcBef>
                <a:spcPct val="5000"/>
              </a:spcBef>
            </a:pPr>
            <a:endParaRPr lang="en-US" altLang="en-US" b="1"/>
          </a:p>
        </p:txBody>
      </p:sp>
      <p:sp>
        <p:nvSpPr>
          <p:cNvPr id="10252" name="Rectangle 12"/>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graphicFrame>
        <p:nvGraphicFramePr>
          <p:cNvPr id="2" name="Table 1"/>
          <p:cNvGraphicFramePr>
            <a:graphicFrameLocks noGrp="1"/>
          </p:cNvGraphicFramePr>
          <p:nvPr/>
        </p:nvGraphicFramePr>
        <p:xfrm>
          <a:off x="609600" y="2219325"/>
          <a:ext cx="8305800" cy="4029074"/>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370898">
                <a:tc>
                  <a:txBody>
                    <a:bodyPr/>
                    <a:lstStyle/>
                    <a:p>
                      <a:r>
                        <a:rPr lang="en-US" sz="1800" b="1" dirty="0" smtClean="0"/>
                        <a:t>AREA FUNGSIONAL</a:t>
                      </a:r>
                      <a:endParaRPr lang="en-US" sz="1800" b="1" dirty="0"/>
                    </a:p>
                  </a:txBody>
                  <a:tcPr marT="45727" marB="45727"/>
                </a:tc>
                <a:tc>
                  <a:txBody>
                    <a:bodyPr/>
                    <a:lstStyle/>
                    <a:p>
                      <a:r>
                        <a:rPr lang="en-US" sz="1800" b="1" dirty="0" smtClean="0"/>
                        <a:t>PROSES-PROSES BISNIS</a:t>
                      </a:r>
                      <a:endParaRPr lang="en-US" sz="1800" b="1" dirty="0"/>
                    </a:p>
                  </a:txBody>
                  <a:tcPr marT="45727" marB="45727"/>
                </a:tc>
                <a:extLst>
                  <a:ext uri="{0D108BD9-81ED-4DB2-BD59-A6C34878D82A}">
                    <a16:rowId xmlns:a16="http://schemas.microsoft.com/office/drawing/2014/main" val="10000"/>
                  </a:ext>
                </a:extLst>
              </a:tr>
              <a:tr h="914544">
                <a:tc>
                  <a:txBody>
                    <a:bodyPr/>
                    <a:lstStyle/>
                    <a:p>
                      <a:r>
                        <a:rPr lang="en-US" sz="1800" dirty="0" err="1" smtClean="0"/>
                        <a:t>Manufakur</a:t>
                      </a:r>
                      <a:r>
                        <a:rPr lang="en-US" sz="1800" dirty="0" smtClean="0"/>
                        <a:t> </a:t>
                      </a:r>
                      <a:r>
                        <a:rPr lang="en-US" sz="1800" dirty="0" err="1" smtClean="0"/>
                        <a:t>dan</a:t>
                      </a:r>
                      <a:r>
                        <a:rPr lang="en-US" sz="1800" dirty="0" smtClean="0"/>
                        <a:t> </a:t>
                      </a:r>
                      <a:r>
                        <a:rPr lang="en-US" sz="1800" dirty="0" err="1" smtClean="0"/>
                        <a:t>Produksi</a:t>
                      </a:r>
                      <a:endParaRPr lang="en-US" sz="1800" dirty="0"/>
                    </a:p>
                  </a:txBody>
                  <a:tcPr marT="45727" marB="45727"/>
                </a:tc>
                <a:tc>
                  <a:txBody>
                    <a:bodyPr/>
                    <a:lstStyle/>
                    <a:p>
                      <a:r>
                        <a:rPr lang="en-US" sz="1800" dirty="0" err="1" smtClean="0"/>
                        <a:t>Menyusun</a:t>
                      </a:r>
                      <a:r>
                        <a:rPr lang="en-US" sz="1800" baseline="0" dirty="0" smtClean="0"/>
                        <a:t> </a:t>
                      </a:r>
                      <a:r>
                        <a:rPr lang="en-US" sz="1800" baseline="0" dirty="0" err="1" smtClean="0"/>
                        <a:t>produk</a:t>
                      </a:r>
                      <a:endParaRPr lang="en-US" sz="1800" baseline="0" dirty="0" smtClean="0"/>
                    </a:p>
                    <a:p>
                      <a:r>
                        <a:rPr lang="en-US" sz="1800" baseline="0" dirty="0" err="1" smtClean="0"/>
                        <a:t>Pemeriksaaan</a:t>
                      </a:r>
                      <a:r>
                        <a:rPr lang="en-US" sz="1800" baseline="0" dirty="0" smtClean="0"/>
                        <a:t> </a:t>
                      </a:r>
                      <a:r>
                        <a:rPr lang="en-US" sz="1800" baseline="0" dirty="0" err="1" smtClean="0"/>
                        <a:t>kualitas</a:t>
                      </a:r>
                      <a:endParaRPr lang="en-US" sz="1800" baseline="0" dirty="0" smtClean="0"/>
                    </a:p>
                    <a:p>
                      <a:r>
                        <a:rPr lang="en-US" sz="1800" baseline="0" dirty="0" err="1" smtClean="0"/>
                        <a:t>Menyediakan</a:t>
                      </a:r>
                      <a:r>
                        <a:rPr lang="en-US" sz="1800" baseline="0" dirty="0" smtClean="0"/>
                        <a:t> </a:t>
                      </a:r>
                      <a:r>
                        <a:rPr lang="en-US" sz="1800" baseline="0" dirty="0" err="1" smtClean="0"/>
                        <a:t>kebutuhan</a:t>
                      </a:r>
                      <a:r>
                        <a:rPr lang="en-US" sz="1800" baseline="0" dirty="0" smtClean="0"/>
                        <a:t> material/</a:t>
                      </a:r>
                      <a:r>
                        <a:rPr lang="en-US" sz="1800" baseline="0" dirty="0" err="1" smtClean="0"/>
                        <a:t>Pengadaan</a:t>
                      </a:r>
                      <a:r>
                        <a:rPr lang="en-US" sz="1800" baseline="0" dirty="0" smtClean="0"/>
                        <a:t> </a:t>
                      </a:r>
                      <a:r>
                        <a:rPr lang="en-US" sz="1800" baseline="0" dirty="0" err="1" smtClean="0"/>
                        <a:t>Barang</a:t>
                      </a:r>
                      <a:endParaRPr lang="en-US" sz="1800" dirty="0"/>
                    </a:p>
                  </a:txBody>
                  <a:tcPr marT="45727" marB="45727"/>
                </a:tc>
                <a:extLst>
                  <a:ext uri="{0D108BD9-81ED-4DB2-BD59-A6C34878D82A}">
                    <a16:rowId xmlns:a16="http://schemas.microsoft.com/office/drawing/2014/main" val="10001"/>
                  </a:ext>
                </a:extLst>
              </a:tr>
              <a:tr h="914544">
                <a:tc>
                  <a:txBody>
                    <a:bodyPr/>
                    <a:lstStyle/>
                    <a:p>
                      <a:r>
                        <a:rPr lang="en-US" sz="1800" dirty="0" err="1" smtClean="0"/>
                        <a:t>Penjualan</a:t>
                      </a:r>
                      <a:r>
                        <a:rPr lang="en-US" sz="1800" dirty="0" smtClean="0"/>
                        <a:t> </a:t>
                      </a:r>
                      <a:r>
                        <a:rPr lang="en-US" sz="1800" dirty="0" err="1" smtClean="0"/>
                        <a:t>dan</a:t>
                      </a:r>
                      <a:r>
                        <a:rPr lang="en-US" sz="1800" dirty="0" smtClean="0"/>
                        <a:t> </a:t>
                      </a:r>
                      <a:r>
                        <a:rPr lang="en-US" sz="1800" dirty="0" err="1" smtClean="0"/>
                        <a:t>Pemasaran</a:t>
                      </a:r>
                      <a:endParaRPr lang="en-US" sz="1800" dirty="0"/>
                    </a:p>
                  </a:txBody>
                  <a:tcPr marT="45727" marB="45727"/>
                </a:tc>
                <a:tc>
                  <a:txBody>
                    <a:bodyPr/>
                    <a:lstStyle/>
                    <a:p>
                      <a:r>
                        <a:rPr lang="en-US" sz="1800" dirty="0" err="1" smtClean="0"/>
                        <a:t>Mengidentifikasi</a:t>
                      </a:r>
                      <a:r>
                        <a:rPr lang="en-US" sz="1800" baseline="0" dirty="0" smtClean="0"/>
                        <a:t> </a:t>
                      </a:r>
                      <a:r>
                        <a:rPr lang="en-US" sz="1800" baseline="0" dirty="0" err="1" smtClean="0"/>
                        <a:t>pelanggan</a:t>
                      </a:r>
                      <a:endParaRPr lang="en-US" sz="1800" baseline="0" dirty="0" smtClean="0"/>
                    </a:p>
                    <a:p>
                      <a:r>
                        <a:rPr lang="en-US" sz="1800" baseline="0" dirty="0" err="1" smtClean="0"/>
                        <a:t>Memperkenalkan</a:t>
                      </a:r>
                      <a:r>
                        <a:rPr lang="en-US" sz="1800" baseline="0" dirty="0" smtClean="0"/>
                        <a:t> </a:t>
                      </a:r>
                      <a:r>
                        <a:rPr lang="en-US" sz="1800" baseline="0" dirty="0" err="1" smtClean="0"/>
                        <a:t>produk</a:t>
                      </a:r>
                      <a:r>
                        <a:rPr lang="en-US" sz="1800" baseline="0" dirty="0" smtClean="0"/>
                        <a:t> </a:t>
                      </a:r>
                      <a:r>
                        <a:rPr lang="en-US" sz="1800" baseline="0" dirty="0" err="1" smtClean="0"/>
                        <a:t>kepada</a:t>
                      </a:r>
                      <a:r>
                        <a:rPr lang="en-US" sz="1800" baseline="0" dirty="0" smtClean="0"/>
                        <a:t> </a:t>
                      </a:r>
                      <a:r>
                        <a:rPr lang="en-US" sz="1800" baseline="0" dirty="0" err="1" smtClean="0"/>
                        <a:t>konsumen</a:t>
                      </a:r>
                      <a:endParaRPr lang="en-US" sz="1800" baseline="0" dirty="0" smtClean="0"/>
                    </a:p>
                    <a:p>
                      <a:r>
                        <a:rPr lang="en-US" sz="1800" baseline="0" dirty="0" err="1" smtClean="0"/>
                        <a:t>Menjual</a:t>
                      </a:r>
                      <a:r>
                        <a:rPr lang="en-US" sz="1800" baseline="0" dirty="0" smtClean="0"/>
                        <a:t> </a:t>
                      </a:r>
                      <a:r>
                        <a:rPr lang="en-US" sz="1800" baseline="0" dirty="0" err="1" smtClean="0"/>
                        <a:t>produk</a:t>
                      </a:r>
                      <a:endParaRPr lang="en-US" sz="1800" dirty="0"/>
                    </a:p>
                  </a:txBody>
                  <a:tcPr marT="45727" marB="45727"/>
                </a:tc>
                <a:extLst>
                  <a:ext uri="{0D108BD9-81ED-4DB2-BD59-A6C34878D82A}">
                    <a16:rowId xmlns:a16="http://schemas.microsoft.com/office/drawing/2014/main" val="10002"/>
                  </a:ext>
                </a:extLst>
              </a:tr>
              <a:tr h="914544">
                <a:tc>
                  <a:txBody>
                    <a:bodyPr/>
                    <a:lstStyle/>
                    <a:p>
                      <a:r>
                        <a:rPr lang="en-US" sz="1800" dirty="0" err="1" smtClean="0"/>
                        <a:t>Keuangan</a:t>
                      </a:r>
                      <a:r>
                        <a:rPr lang="en-US" sz="1800" dirty="0" smtClean="0"/>
                        <a:t> </a:t>
                      </a:r>
                      <a:r>
                        <a:rPr lang="en-US" sz="1800" dirty="0" err="1" smtClean="0"/>
                        <a:t>dan</a:t>
                      </a:r>
                      <a:r>
                        <a:rPr lang="en-US" sz="1800" dirty="0" smtClean="0"/>
                        <a:t> </a:t>
                      </a:r>
                      <a:r>
                        <a:rPr lang="en-US" sz="1800" dirty="0" err="1" smtClean="0"/>
                        <a:t>Akuntansi</a:t>
                      </a:r>
                      <a:endParaRPr lang="en-US" sz="1800" dirty="0"/>
                    </a:p>
                  </a:txBody>
                  <a:tcPr marT="45727" marB="45727"/>
                </a:tc>
                <a:tc>
                  <a:txBody>
                    <a:bodyPr/>
                    <a:lstStyle/>
                    <a:p>
                      <a:r>
                        <a:rPr lang="en-US" sz="1800" dirty="0" err="1" smtClean="0"/>
                        <a:t>Membayar</a:t>
                      </a:r>
                      <a:r>
                        <a:rPr lang="en-US" sz="1800" baseline="0" dirty="0" smtClean="0"/>
                        <a:t> </a:t>
                      </a:r>
                      <a:r>
                        <a:rPr lang="en-US" sz="1800" baseline="0" dirty="0" err="1" smtClean="0"/>
                        <a:t>kreditur</a:t>
                      </a:r>
                      <a:endParaRPr lang="en-US" sz="1800" baseline="0" dirty="0" smtClean="0"/>
                    </a:p>
                    <a:p>
                      <a:r>
                        <a:rPr lang="en-US" sz="1800" baseline="0" dirty="0" err="1" smtClean="0"/>
                        <a:t>Menyusun</a:t>
                      </a:r>
                      <a:r>
                        <a:rPr lang="en-US" sz="1800" baseline="0" dirty="0" smtClean="0"/>
                        <a:t> </a:t>
                      </a:r>
                      <a:r>
                        <a:rPr lang="en-US" sz="1800" baseline="0" dirty="0" err="1" smtClean="0"/>
                        <a:t>laporan</a:t>
                      </a:r>
                      <a:r>
                        <a:rPr lang="en-US" sz="1800" baseline="0" dirty="0" smtClean="0"/>
                        <a:t> </a:t>
                      </a:r>
                      <a:r>
                        <a:rPr lang="en-US" sz="1800" baseline="0" dirty="0" err="1" smtClean="0"/>
                        <a:t>keuangan</a:t>
                      </a:r>
                      <a:endParaRPr lang="en-US" sz="1800" baseline="0" dirty="0" smtClean="0"/>
                    </a:p>
                    <a:p>
                      <a:r>
                        <a:rPr lang="en-US" sz="1800" baseline="0" dirty="0" err="1" smtClean="0"/>
                        <a:t>Mengelola</a:t>
                      </a:r>
                      <a:r>
                        <a:rPr lang="en-US" sz="1800" baseline="0" dirty="0" smtClean="0"/>
                        <a:t> </a:t>
                      </a:r>
                      <a:r>
                        <a:rPr lang="en-US" sz="1800" baseline="0" dirty="0" err="1" smtClean="0"/>
                        <a:t>keuangan</a:t>
                      </a:r>
                      <a:endParaRPr lang="en-US" sz="1800" dirty="0"/>
                    </a:p>
                  </a:txBody>
                  <a:tcPr marT="45727" marB="45727"/>
                </a:tc>
                <a:extLst>
                  <a:ext uri="{0D108BD9-81ED-4DB2-BD59-A6C34878D82A}">
                    <a16:rowId xmlns:a16="http://schemas.microsoft.com/office/drawing/2014/main" val="10003"/>
                  </a:ext>
                </a:extLst>
              </a:tr>
              <a:tr h="914544">
                <a:tc>
                  <a:txBody>
                    <a:bodyPr/>
                    <a:lstStyle/>
                    <a:p>
                      <a:r>
                        <a:rPr lang="en-US" sz="1800" dirty="0" err="1" smtClean="0"/>
                        <a:t>Sumberdaya</a:t>
                      </a:r>
                      <a:r>
                        <a:rPr lang="en-US" sz="1800" dirty="0" smtClean="0"/>
                        <a:t> </a:t>
                      </a:r>
                      <a:r>
                        <a:rPr lang="en-US" sz="1800" dirty="0" err="1" smtClean="0"/>
                        <a:t>Manusia</a:t>
                      </a:r>
                      <a:endParaRPr lang="en-US" sz="1800" dirty="0"/>
                    </a:p>
                  </a:txBody>
                  <a:tcPr marT="45727" marB="45727"/>
                </a:tc>
                <a:tc>
                  <a:txBody>
                    <a:bodyPr/>
                    <a:lstStyle/>
                    <a:p>
                      <a:r>
                        <a:rPr lang="en-US" sz="1800" dirty="0" err="1" smtClean="0"/>
                        <a:t>Merekrut</a:t>
                      </a:r>
                      <a:r>
                        <a:rPr lang="en-US" sz="1800" dirty="0" smtClean="0"/>
                        <a:t> </a:t>
                      </a:r>
                      <a:r>
                        <a:rPr lang="en-US" sz="1800" dirty="0" err="1" smtClean="0"/>
                        <a:t>karyawan</a:t>
                      </a:r>
                      <a:endParaRPr lang="en-US" sz="1800" dirty="0" smtClean="0"/>
                    </a:p>
                    <a:p>
                      <a:r>
                        <a:rPr lang="en-US" sz="1800" dirty="0" err="1" smtClean="0"/>
                        <a:t>Mengevaluasi</a:t>
                      </a:r>
                      <a:r>
                        <a:rPr lang="en-US" sz="1800" dirty="0" smtClean="0"/>
                        <a:t> </a:t>
                      </a:r>
                      <a:r>
                        <a:rPr lang="en-US" sz="1800" dirty="0" err="1" smtClean="0"/>
                        <a:t>hasil</a:t>
                      </a:r>
                      <a:r>
                        <a:rPr lang="en-US" sz="1800" dirty="0" smtClean="0"/>
                        <a:t> </a:t>
                      </a:r>
                      <a:r>
                        <a:rPr lang="en-US" sz="1800" dirty="0" err="1" smtClean="0"/>
                        <a:t>pekerjaan</a:t>
                      </a:r>
                      <a:r>
                        <a:rPr lang="en-US" sz="1800" dirty="0" smtClean="0"/>
                        <a:t> </a:t>
                      </a:r>
                      <a:r>
                        <a:rPr lang="en-US" sz="1800" dirty="0" err="1" smtClean="0"/>
                        <a:t>karyawan</a:t>
                      </a:r>
                      <a:endParaRPr lang="en-US" sz="1800" dirty="0" smtClean="0"/>
                    </a:p>
                    <a:p>
                      <a:r>
                        <a:rPr lang="en-US" sz="1800" dirty="0" err="1" smtClean="0"/>
                        <a:t>Melibatkan</a:t>
                      </a:r>
                      <a:r>
                        <a:rPr lang="en-US" sz="1800" dirty="0" smtClean="0"/>
                        <a:t> </a:t>
                      </a:r>
                      <a:r>
                        <a:rPr lang="en-US" sz="1800" dirty="0" err="1" smtClean="0"/>
                        <a:t>karyawan</a:t>
                      </a:r>
                      <a:r>
                        <a:rPr lang="en-US" sz="1800" dirty="0" smtClean="0"/>
                        <a:t> </a:t>
                      </a:r>
                      <a:r>
                        <a:rPr lang="en-US" sz="1800" dirty="0" err="1" smtClean="0"/>
                        <a:t>dalam</a:t>
                      </a:r>
                      <a:r>
                        <a:rPr lang="en-US" sz="1800" dirty="0" smtClean="0"/>
                        <a:t> </a:t>
                      </a:r>
                      <a:r>
                        <a:rPr lang="en-US" sz="1800" dirty="0" err="1" smtClean="0"/>
                        <a:t>rencana</a:t>
                      </a:r>
                      <a:r>
                        <a:rPr lang="en-US" sz="1800" dirty="0" smtClean="0"/>
                        <a:t> yang </a:t>
                      </a:r>
                      <a:r>
                        <a:rPr lang="en-US" sz="1800" dirty="0" err="1" smtClean="0"/>
                        <a:t>menguntungkan</a:t>
                      </a:r>
                      <a:endParaRPr lang="en-US" sz="1800" dirty="0"/>
                    </a:p>
                  </a:txBody>
                  <a:tcPr marT="45727" marB="45727"/>
                </a:tc>
                <a:extLst>
                  <a:ext uri="{0D108BD9-81ED-4DB2-BD59-A6C34878D82A}">
                    <a16:rowId xmlns:a16="http://schemas.microsoft.com/office/drawing/2014/main"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 y="6248399"/>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1400" y="54356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41400" y="4622801"/>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9082"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60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5300"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dirty="0">
                <a:solidFill>
                  <a:srgbClr val="9F0F10"/>
                </a:solidFill>
                <a:effectLst>
                  <a:outerShdw blurRad="38100" dist="38100" dir="2700000" algn="tl">
                    <a:srgbClr val="C0C0C0"/>
                  </a:outerShdw>
                </a:effectLst>
                <a:latin typeface="Arial" charset="0"/>
                <a:cs typeface="Times New Roman" charset="0"/>
              </a:rPr>
              <a:t>Proses </a:t>
            </a:r>
            <a:r>
              <a:rPr lang="en-US" b="1" dirty="0" err="1">
                <a:solidFill>
                  <a:srgbClr val="9F0F10"/>
                </a:solidFill>
                <a:effectLst>
                  <a:outerShdw blurRad="38100" dist="38100" dir="2700000" algn="tl">
                    <a:srgbClr val="C0C0C0"/>
                  </a:outerShdw>
                </a:effectLst>
                <a:latin typeface="Arial" charset="0"/>
                <a:cs typeface="Times New Roman" charset="0"/>
              </a:rPr>
              <a:t>penyelesaian</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pesanan</a:t>
            </a:r>
            <a:endParaRPr lang="en-US" b="1" dirty="0">
              <a:solidFill>
                <a:srgbClr val="9F0F10"/>
              </a:solidFill>
              <a:effectLst>
                <a:outerShdw blurRad="38100" dist="38100" dir="2700000" algn="tl">
                  <a:srgbClr val="C0C0C0"/>
                </a:outerShdw>
              </a:effectLst>
              <a:latin typeface="Arial" charset="0"/>
              <a:cs typeface="Times New Roman" charset="0"/>
            </a:endParaRPr>
          </a:p>
        </p:txBody>
      </p:sp>
      <p:sp>
        <p:nvSpPr>
          <p:cNvPr id="18435" name="Text Box 4"/>
          <p:cNvSpPr txBox="1">
            <a:spLocks noChangeArrowheads="1"/>
          </p:cNvSpPr>
          <p:nvPr/>
        </p:nvSpPr>
        <p:spPr bwMode="auto">
          <a:xfrm>
            <a:off x="1905000" y="5715000"/>
            <a:ext cx="5257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Penyelesaian pesanan pelanggan melibatkan serangkaian langkah-langkah yang rumit yang membutuhkan koordinasi yang solid antara fungsi penjualan, akuntansi dan produksi</a:t>
            </a:r>
            <a:endParaRPr lang="en-US" altLang="en-US" sz="800"/>
          </a:p>
        </p:txBody>
      </p:sp>
      <p:sp>
        <p:nvSpPr>
          <p:cNvPr id="18436"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Proses Bisnis dan Sistem Informasi</a:t>
            </a:r>
          </a:p>
        </p:txBody>
      </p:sp>
      <p:sp>
        <p:nvSpPr>
          <p:cNvPr id="99334" name="Rectangle 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18438" name="Picture 7" descr="Fig-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22438" y="2209800"/>
            <a:ext cx="5668962"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2000" y="5908909"/>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02341" y="5290344"/>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02341" y="4371462"/>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62000" y="3726003"/>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09600" y="2943833"/>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24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540"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6443"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505" fill="hold"/>
                                        <p:tgtEl>
                                          <p:spTgt spid="6"/>
                                        </p:tgtEl>
                                      </p:cBhvr>
                                    </p:cmd>
                                  </p:child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Proses Bisnis dan Sistem Informasi</a:t>
            </a:r>
          </a:p>
        </p:txBody>
      </p:sp>
      <p:sp>
        <p:nvSpPr>
          <p:cNvPr id="10246" name="Rectangle 6"/>
          <p:cNvSpPr>
            <a:spLocks noChangeArrowheads="1"/>
          </p:cNvSpPr>
          <p:nvPr/>
        </p:nvSpPr>
        <p:spPr bwMode="auto">
          <a:xfrm>
            <a:off x="457200" y="1981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
              </a:spcBef>
            </a:pPr>
            <a:r>
              <a:rPr lang="en-US" altLang="en-US" b="1">
                <a:solidFill>
                  <a:srgbClr val="FF0000"/>
                </a:solidFill>
                <a:cs typeface="Times New Roman" panose="02020603050405020304" pitchFamily="18" charset="0"/>
              </a:rPr>
              <a:t>2.Bagaimana Sistem Informasi meningkatkan proses bisnis ?</a:t>
            </a:r>
          </a:p>
          <a:p>
            <a:pPr algn="ctr" eaLnBrk="1" hangingPunct="1">
              <a:spcBef>
                <a:spcPct val="5000"/>
              </a:spcBef>
            </a:pPr>
            <a:endParaRPr lang="en-US" altLang="en-US" b="1">
              <a:cs typeface="Times New Roman" panose="02020603050405020304" pitchFamily="18" charset="0"/>
            </a:endParaRPr>
          </a:p>
          <a:p>
            <a:pPr algn="ctr" eaLnBrk="1" hangingPunct="1">
              <a:spcBef>
                <a:spcPct val="5000"/>
              </a:spcBef>
            </a:pPr>
            <a:r>
              <a:rPr lang="en-US" altLang="en-US" sz="2000" b="1">
                <a:cs typeface="Times New Roman" panose="02020603050405020304" pitchFamily="18" charset="0"/>
              </a:rPr>
              <a:t>Sistem informasi mengotomatisasikan </a:t>
            </a:r>
            <a:r>
              <a:rPr lang="id-ID" altLang="en-US" sz="2000" b="1">
                <a:cs typeface="Times New Roman" panose="02020603050405020304" pitchFamily="18" charset="0"/>
              </a:rPr>
              <a:t>bagian-bagian dari proses bisnis serta membantu perusahaan merancang ulang dan memperlancar proses-proses tersebut </a:t>
            </a:r>
            <a:r>
              <a:rPr lang="en-US" altLang="en-US" sz="2000" b="1">
                <a:cs typeface="Times New Roman" panose="02020603050405020304" pitchFamily="18" charset="0"/>
              </a:rPr>
              <a:t>yang sebelumnya dilakukan dengan manual seperti memeriksa kredit klien, mencetak tagihan dan mengirim pesanan dan banyak hal</a:t>
            </a:r>
            <a:r>
              <a:rPr lang="id-ID" altLang="en-US" sz="2000" b="1">
                <a:cs typeface="Times New Roman" panose="02020603050405020304" pitchFamily="18" charset="0"/>
              </a:rPr>
              <a:t>.</a:t>
            </a:r>
          </a:p>
          <a:p>
            <a:pPr algn="ctr" eaLnBrk="1" hangingPunct="1">
              <a:spcBef>
                <a:spcPct val="5000"/>
              </a:spcBef>
            </a:pPr>
            <a:endParaRPr lang="id-ID" altLang="en-US" b="1">
              <a:cs typeface="Times New Roman" panose="02020603050405020304" pitchFamily="18" charset="0"/>
            </a:endParaRPr>
          </a:p>
          <a:p>
            <a:pPr algn="ctr" eaLnBrk="1" hangingPunct="1">
              <a:spcBef>
                <a:spcPct val="5000"/>
              </a:spcBef>
            </a:pPr>
            <a:endParaRPr lang="id-ID" altLang="en-US" sz="1400" i="1">
              <a:cs typeface="Times New Roman" panose="02020603050405020304" pitchFamily="18" charset="0"/>
            </a:endParaRPr>
          </a:p>
          <a:p>
            <a:pPr eaLnBrk="1" hangingPunct="1">
              <a:spcBef>
                <a:spcPct val="5000"/>
              </a:spcBef>
            </a:pPr>
            <a:r>
              <a:rPr lang="id-ID" altLang="en-US" sz="1400" i="1">
                <a:cs typeface="Times New Roman" panose="02020603050405020304" pitchFamily="18" charset="0"/>
              </a:rPr>
              <a:t>Teknologi informasi yang baru seringkali mengubah cara organisasi bisnis dalam bekerja dan mendukung model bisnis yang baru dan menyeluruh. Misal mengunduh ebook, membeli komputer secara online, mengunduh musik iTunes</a:t>
            </a:r>
            <a:endParaRPr lang="en-US" altLang="en-US" sz="1400" i="1">
              <a:cs typeface="Times New Roman" panose="02020603050405020304" pitchFamily="18" charset="0"/>
            </a:endParaRPr>
          </a:p>
        </p:txBody>
      </p:sp>
      <p:sp>
        <p:nvSpPr>
          <p:cNvPr id="10252" name="Rectangle 12"/>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30624" y="5611906"/>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62000" y="5002306"/>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2" end="2"/>
                                            </p:txEl>
                                          </p:spTgt>
                                        </p:tgtEl>
                                        <p:attrNameLst>
                                          <p:attrName>style.visibility</p:attrName>
                                        </p:attrNameLst>
                                      </p:cBhvr>
                                      <p:to>
                                        <p:strVal val="visible"/>
                                      </p:to>
                                    </p:set>
                                    <p:anim calcmode="lin" valueType="num">
                                      <p:cBhvr additive="base">
                                        <p:cTn id="13"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5" end="5"/>
                                            </p:txEl>
                                          </p:spTgt>
                                        </p:tgtEl>
                                        <p:attrNameLst>
                                          <p:attrName>style.visibility</p:attrName>
                                        </p:attrNameLst>
                                      </p:cBhvr>
                                      <p:to>
                                        <p:strVal val="visible"/>
                                      </p:to>
                                    </p:set>
                                    <p:anim calcmode="lin" valueType="num">
                                      <p:cBhvr additive="base">
                                        <p:cTn id="19"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7142"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537"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7637"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id-ID" altLang="en-US" sz="1600" b="1">
                <a:cs typeface="Times New Roman" panose="02020603050405020304" pitchFamily="18" charset="0"/>
              </a:rPr>
              <a:t>Jenis-Jenis</a:t>
            </a:r>
            <a:r>
              <a:rPr lang="en-US" altLang="en-US" sz="1600" b="1">
                <a:cs typeface="Times New Roman" panose="02020603050405020304" pitchFamily="18" charset="0"/>
              </a:rPr>
              <a:t> Sistem Informasi</a:t>
            </a:r>
          </a:p>
        </p:txBody>
      </p:sp>
      <p:sp>
        <p:nvSpPr>
          <p:cNvPr id="10246" name="Rectangle 6"/>
          <p:cNvSpPr>
            <a:spLocks noChangeArrowheads="1"/>
          </p:cNvSpPr>
          <p:nvPr/>
        </p:nvSpPr>
        <p:spPr bwMode="auto">
          <a:xfrm>
            <a:off x="457200" y="17526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sz="1600">
                <a:cs typeface="Times New Roman" panose="02020603050405020304" pitchFamily="18" charset="0"/>
              </a:rPr>
              <a:t>O</a:t>
            </a:r>
            <a:r>
              <a:rPr lang="id-ID" altLang="en-US" sz="1600">
                <a:cs typeface="Times New Roman" panose="02020603050405020304" pitchFamily="18" charset="0"/>
              </a:rPr>
              <a:t>rganisasi bisnis pada umumnya memiliki sistem-sistem yang mendukung proses-proses tersebut dalam tiap area fungsi bisnis utama (</a:t>
            </a:r>
            <a:r>
              <a:rPr lang="id-ID" altLang="en-US" sz="1600">
                <a:solidFill>
                  <a:srgbClr val="FF0000"/>
                </a:solidFill>
                <a:cs typeface="Times New Roman" panose="02020603050405020304" pitchFamily="18" charset="0"/>
              </a:rPr>
              <a:t>penjualan dan pemasaran, manufaktur dan produksi, keuangan dan akuntansi serta sumberdaya manusia</a:t>
            </a:r>
            <a:r>
              <a:rPr lang="id-ID" altLang="en-US" sz="1600">
                <a:cs typeface="Times New Roman" panose="02020603050405020304" pitchFamily="18" charset="0"/>
              </a:rPr>
              <a:t>)</a:t>
            </a:r>
            <a:endParaRPr lang="en-US" altLang="en-US" sz="1600" i="1">
              <a:cs typeface="Times New Roman" panose="02020603050405020304" pitchFamily="18" charset="0"/>
            </a:endParaRPr>
          </a:p>
        </p:txBody>
      </p:sp>
      <p:sp>
        <p:nvSpPr>
          <p:cNvPr id="10252" name="Rectangle 12"/>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0485" name="Picture 2" descr="http://3.bp.blogspot.com/--e8rnC1oovw/UIQz47rFN7I/AAAAAAAAAEQ/yBwZLM2tpnU/s1600/si_01_00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2590800"/>
            <a:ext cx="65532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58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23900" y="5625353"/>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23900" y="4935071"/>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42950" y="4244789"/>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752475" y="3554507"/>
            <a:ext cx="609600" cy="609600"/>
          </a:xfrm>
          <a:prstGeom prst="rect">
            <a:avLst/>
          </a:prstGeom>
        </p:spPr>
      </p:pic>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752475" y="2864225"/>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0762"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6066"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3401" fill="hold"/>
                                        <p:tgtEl>
                                          <p:spTgt spid="5"/>
                                        </p:tgtEl>
                                      </p:cBhvr>
                                    </p:cmd>
                                  </p:childTnLst>
                                </p:cTn>
                              </p:par>
                            </p:childTnLst>
                          </p:cTn>
                        </p:par>
                      </p:childTnLst>
                    </p:cTn>
                  </p:par>
                </p:childTnLst>
              </p:cTn>
              <p:nextCondLst>
                <p:cond evt="onClick" delay="0">
                  <p:tgtEl>
                    <p:spTgt spid="5"/>
                  </p:tgtEl>
                </p:cond>
              </p:nextCondLst>
            </p:seq>
            <p:audio>
              <p:cMediaNode vol="80000">
                <p:cTn id="32" fill="hold" display="0">
                  <p:stCondLst>
                    <p:cond delay="indefinite"/>
                  </p:stCondLst>
                  <p:endCondLst>
                    <p:cond evt="onStopAudio" delay="0">
                      <p:tgtEl>
                        <p:sldTgt/>
                      </p:tgtEl>
                    </p:cond>
                  </p:endCondLst>
                </p:cTn>
                <p:tgtEl>
                  <p:spTgt spid="5"/>
                </p:tgtEl>
              </p:cMediaNode>
            </p:audi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7501" fill="hold"/>
                                        <p:tgtEl>
                                          <p:spTgt spid="6"/>
                                        </p:tgtEl>
                                      </p:cBhvr>
                                    </p:cmd>
                                  </p:childTnLst>
                                </p:cTn>
                              </p:par>
                            </p:childTnLst>
                          </p:cTn>
                        </p:par>
                      </p:childTnLst>
                    </p:cTn>
                  </p:par>
                </p:childTnLst>
              </p:cTn>
              <p:nextCondLst>
                <p:cond evt="onClick" delay="0">
                  <p:tgtEl>
                    <p:spTgt spid="6"/>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7681" fill="hold"/>
                                        <p:tgtEl>
                                          <p:spTgt spid="7"/>
                                        </p:tgtEl>
                                      </p:cBhvr>
                                    </p:cmd>
                                  </p:childTnLst>
                                </p:cTn>
                              </p:par>
                            </p:childTnLst>
                          </p:cTn>
                        </p:par>
                      </p:childTnLst>
                    </p:cTn>
                  </p:par>
                </p:childTnLst>
              </p:cTn>
              <p:nextCondLst>
                <p:cond evt="onClick" delay="0">
                  <p:tgtEl>
                    <p:spTgt spid="7"/>
                  </p:tgtEl>
                </p:cond>
              </p:nextCondLst>
            </p:seq>
            <p:audio>
              <p:cMediaNode vol="80000">
                <p:cTn id="44" fill="hold" display="0">
                  <p:stCondLst>
                    <p:cond delay="indefinite"/>
                  </p:stCondLst>
                  <p:endCondLst>
                    <p:cond evt="onStopAudio" delay="0">
                      <p:tgtEl>
                        <p:sldTgt/>
                      </p:tgtEl>
                    </p:cond>
                  </p:endCondLst>
                </p:cTn>
                <p:tgtEl>
                  <p:spTgt spid="7"/>
                </p:tgtEl>
              </p:cMediaNode>
            </p:audio>
          </p:childTnLst>
        </p:cTn>
      </p:par>
    </p:tnLst>
    <p:bldLst>
      <p:bldP spid="1024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Rectangle 13"/>
          <p:cNvSpPr>
            <a:spLocks noGrp="1" noChangeArrowheads="1"/>
          </p:cNvSpPr>
          <p:nvPr>
            <p:ph type="body" idx="1"/>
          </p:nvPr>
        </p:nvSpPr>
        <p:spPr bwMode="auto">
          <a:xfrm>
            <a:off x="685800" y="1600200"/>
            <a:ext cx="77724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55600" indent="-355600" eaLnBrk="1" hangingPunct="1">
              <a:lnSpc>
                <a:spcPct val="90000"/>
              </a:lnSpc>
              <a:spcBef>
                <a:spcPct val="50000"/>
              </a:spcBef>
              <a:buFontTx/>
              <a:buNone/>
              <a:defRPr/>
            </a:pPr>
            <a:r>
              <a:rPr lang="en-US" sz="2400" b="1" dirty="0" smtClean="0">
                <a:latin typeface="Arial" charset="0"/>
              </a:rPr>
              <a:t>1. </a:t>
            </a:r>
            <a:r>
              <a:rPr lang="en-US" sz="2400" b="1" dirty="0" err="1" smtClean="0">
                <a:latin typeface="Arial" charset="0"/>
              </a:rPr>
              <a:t>Sistem-Sistem</a:t>
            </a:r>
            <a:r>
              <a:rPr lang="en-US" sz="2400" b="1" dirty="0" smtClean="0">
                <a:latin typeface="Arial" charset="0"/>
              </a:rPr>
              <a:t> </a:t>
            </a:r>
            <a:r>
              <a:rPr lang="en-US" sz="2400" b="1" dirty="0" err="1" smtClean="0">
                <a:latin typeface="Arial" charset="0"/>
              </a:rPr>
              <a:t>untuk</a:t>
            </a:r>
            <a:r>
              <a:rPr lang="en-US" sz="2400" b="1" dirty="0" smtClean="0">
                <a:latin typeface="Arial" charset="0"/>
              </a:rPr>
              <a:t> </a:t>
            </a:r>
            <a:r>
              <a:rPr lang="en-US" sz="2400" b="1" dirty="0" err="1" smtClean="0">
                <a:latin typeface="Arial" charset="0"/>
              </a:rPr>
              <a:t>Kelompok</a:t>
            </a:r>
            <a:r>
              <a:rPr lang="en-US" sz="2400" b="1" dirty="0" smtClean="0">
                <a:latin typeface="Arial" charset="0"/>
              </a:rPr>
              <a:t> </a:t>
            </a:r>
            <a:r>
              <a:rPr lang="en-US" sz="2400" b="1" dirty="0" err="1" smtClean="0">
                <a:latin typeface="Arial" charset="0"/>
              </a:rPr>
              <a:t>Manajemen</a:t>
            </a:r>
            <a:r>
              <a:rPr lang="en-US" sz="2400" b="1" dirty="0" smtClean="0">
                <a:latin typeface="Arial" charset="0"/>
              </a:rPr>
              <a:t> yang </a:t>
            </a:r>
            <a:r>
              <a:rPr lang="en-US" sz="2400" b="1" dirty="0" err="1" smtClean="0">
                <a:latin typeface="Arial" charset="0"/>
              </a:rPr>
              <a:t>berbeda</a:t>
            </a:r>
            <a:endParaRPr lang="en-US" sz="2400" b="1" dirty="0" smtClean="0">
              <a:latin typeface="Arial" charset="0"/>
            </a:endParaRPr>
          </a:p>
          <a:p>
            <a:pPr eaLnBrk="1" hangingPunct="1">
              <a:lnSpc>
                <a:spcPct val="90000"/>
              </a:lnSpc>
              <a:spcBef>
                <a:spcPct val="50000"/>
              </a:spcBef>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pemrosesan</a:t>
            </a:r>
            <a:r>
              <a:rPr lang="en-US" sz="2000" b="1" dirty="0" smtClean="0">
                <a:latin typeface="Arial" charset="0"/>
              </a:rPr>
              <a:t> </a:t>
            </a:r>
            <a:r>
              <a:rPr lang="en-US" sz="2000" b="1" dirty="0" err="1" smtClean="0">
                <a:latin typeface="Arial" charset="0"/>
              </a:rPr>
              <a:t>transaksi</a:t>
            </a:r>
            <a:r>
              <a:rPr lang="en-US" sz="2000" b="1" dirty="0" smtClean="0">
                <a:latin typeface="Arial" charset="0"/>
              </a:rPr>
              <a:t> (TPS)</a:t>
            </a:r>
          </a:p>
          <a:p>
            <a:pPr lvl="1" eaLnBrk="1" hangingPunct="1">
              <a:lnSpc>
                <a:spcPct val="90000"/>
              </a:lnSpc>
              <a:spcBef>
                <a:spcPct val="50000"/>
              </a:spcBef>
              <a:defRPr/>
            </a:pPr>
            <a:r>
              <a:rPr lang="id-ID" sz="1600" b="1" dirty="0">
                <a:solidFill>
                  <a:srgbClr val="FF0000"/>
                </a:solidFill>
                <a:latin typeface="Arial" charset="0"/>
              </a:rPr>
              <a:t>TPS dibutuhkan oleh manajer operasional</a:t>
            </a:r>
            <a:r>
              <a:rPr lang="id-ID" sz="1600" b="1" dirty="0">
                <a:latin typeface="Arial" charset="0"/>
              </a:rPr>
              <a:t> guna memantau aktivitas dasar dan transaksi organisasi seperti </a:t>
            </a:r>
            <a:r>
              <a:rPr lang="id-ID" sz="1600" b="1" dirty="0" smtClean="0">
                <a:latin typeface="Arial" charset="0"/>
              </a:rPr>
              <a:t>penjualan, penerimaan, penggajian, keputusan kredit, aliran material dalam sebuah pabrik</a:t>
            </a:r>
            <a:endParaRPr lang="id-ID" sz="1600" b="1" dirty="0">
              <a:latin typeface="Arial" charset="0"/>
            </a:endParaRPr>
          </a:p>
          <a:p>
            <a:pPr lvl="1" eaLnBrk="1" hangingPunct="1">
              <a:lnSpc>
                <a:spcPct val="90000"/>
              </a:lnSpc>
              <a:spcBef>
                <a:spcPct val="50000"/>
              </a:spcBef>
              <a:defRPr/>
            </a:pPr>
            <a:r>
              <a:rPr lang="en-US" sz="1600" b="1" dirty="0" smtClean="0">
                <a:latin typeface="Arial" charset="0"/>
              </a:rPr>
              <a:t>TPS </a:t>
            </a:r>
            <a:r>
              <a:rPr lang="en-US" sz="1600" b="1" dirty="0" err="1" smtClean="0">
                <a:latin typeface="Arial" charset="0"/>
              </a:rPr>
              <a:t>adalah</a:t>
            </a:r>
            <a:r>
              <a:rPr lang="en-US" sz="1600" b="1" dirty="0" smtClean="0">
                <a:latin typeface="Arial" charset="0"/>
              </a:rPr>
              <a:t> </a:t>
            </a:r>
            <a:r>
              <a:rPr lang="en-US" sz="1600" b="1" dirty="0" err="1" smtClean="0">
                <a:solidFill>
                  <a:srgbClr val="FF0000"/>
                </a:solidFill>
                <a:latin typeface="Arial" charset="0"/>
              </a:rPr>
              <a:t>sistem</a:t>
            </a:r>
            <a:r>
              <a:rPr lang="en-US" sz="1600" b="1" dirty="0" smtClean="0">
                <a:solidFill>
                  <a:srgbClr val="FF0000"/>
                </a:solidFill>
                <a:latin typeface="Arial" charset="0"/>
              </a:rPr>
              <a:t> </a:t>
            </a:r>
            <a:r>
              <a:rPr lang="en-US" sz="1600" b="1" dirty="0" err="1" smtClean="0">
                <a:solidFill>
                  <a:srgbClr val="FF0000"/>
                </a:solidFill>
                <a:latin typeface="Arial" charset="0"/>
              </a:rPr>
              <a:t>komputerisasi</a:t>
            </a:r>
            <a:r>
              <a:rPr lang="en-US" sz="1600" b="1" dirty="0" smtClean="0">
                <a:solidFill>
                  <a:srgbClr val="FF0000"/>
                </a:solidFill>
                <a:latin typeface="Arial" charset="0"/>
              </a:rPr>
              <a:t> yang </a:t>
            </a:r>
            <a:r>
              <a:rPr lang="en-US" sz="1600" b="1" dirty="0" err="1" smtClean="0">
                <a:solidFill>
                  <a:srgbClr val="FF0000"/>
                </a:solidFill>
                <a:latin typeface="Arial" charset="0"/>
              </a:rPr>
              <a:t>mengoperasikan</a:t>
            </a:r>
            <a:r>
              <a:rPr lang="en-US" sz="1600" b="1" dirty="0" smtClean="0">
                <a:solidFill>
                  <a:srgbClr val="FF0000"/>
                </a:solidFill>
                <a:latin typeface="Arial" charset="0"/>
              </a:rPr>
              <a:t> </a:t>
            </a:r>
            <a:r>
              <a:rPr lang="en-US" sz="1600" b="1" dirty="0" err="1" smtClean="0">
                <a:solidFill>
                  <a:srgbClr val="FF0000"/>
                </a:solidFill>
                <a:latin typeface="Arial" charset="0"/>
              </a:rPr>
              <a:t>dan</a:t>
            </a:r>
            <a:r>
              <a:rPr lang="en-US" sz="1600" b="1" dirty="0" smtClean="0">
                <a:solidFill>
                  <a:srgbClr val="FF0000"/>
                </a:solidFill>
                <a:latin typeface="Arial" charset="0"/>
              </a:rPr>
              <a:t> </a:t>
            </a:r>
            <a:r>
              <a:rPr lang="en-US" sz="1600" b="1" dirty="0" err="1" smtClean="0">
                <a:solidFill>
                  <a:srgbClr val="FF0000"/>
                </a:solidFill>
                <a:latin typeface="Arial" charset="0"/>
              </a:rPr>
              <a:t>mencatat</a:t>
            </a:r>
            <a:r>
              <a:rPr lang="en-US" sz="1600" b="1" dirty="0" smtClean="0">
                <a:solidFill>
                  <a:srgbClr val="FF0000"/>
                </a:solidFill>
                <a:latin typeface="Arial" charset="0"/>
              </a:rPr>
              <a:t> </a:t>
            </a:r>
            <a:r>
              <a:rPr lang="en-US" sz="1600" b="1" dirty="0" err="1" smtClean="0">
                <a:solidFill>
                  <a:srgbClr val="FF0000"/>
                </a:solidFill>
                <a:latin typeface="Arial" charset="0"/>
              </a:rPr>
              <a:t>transaksi</a:t>
            </a:r>
            <a:r>
              <a:rPr lang="en-US" sz="1600" b="1" dirty="0" smtClean="0">
                <a:solidFill>
                  <a:srgbClr val="FF0000"/>
                </a:solidFill>
                <a:latin typeface="Arial" charset="0"/>
              </a:rPr>
              <a:t> </a:t>
            </a:r>
            <a:r>
              <a:rPr lang="en-US" sz="1600" b="1" dirty="0" err="1" smtClean="0">
                <a:solidFill>
                  <a:srgbClr val="FF0000"/>
                </a:solidFill>
                <a:latin typeface="Arial" charset="0"/>
              </a:rPr>
              <a:t>rutin</a:t>
            </a:r>
            <a:r>
              <a:rPr lang="en-US" sz="1600" b="1" dirty="0" smtClean="0">
                <a:solidFill>
                  <a:srgbClr val="FF0000"/>
                </a:solidFill>
                <a:latin typeface="Arial" charset="0"/>
              </a:rPr>
              <a:t> </a:t>
            </a:r>
            <a:r>
              <a:rPr lang="en-US" sz="1600" b="1" dirty="0" err="1" smtClean="0">
                <a:solidFill>
                  <a:srgbClr val="FF0000"/>
                </a:solidFill>
                <a:latin typeface="Arial" charset="0"/>
              </a:rPr>
              <a:t>harian</a:t>
            </a:r>
            <a:r>
              <a:rPr lang="en-US" sz="1600" b="1" dirty="0" smtClean="0">
                <a:solidFill>
                  <a:srgbClr val="FF0000"/>
                </a:solidFill>
                <a:latin typeface="Arial" charset="0"/>
              </a:rPr>
              <a:t> yang </a:t>
            </a:r>
            <a:r>
              <a:rPr lang="en-US" sz="1600" b="1" dirty="0" err="1" smtClean="0">
                <a:solidFill>
                  <a:srgbClr val="FF0000"/>
                </a:solidFill>
                <a:latin typeface="Arial" charset="0"/>
              </a:rPr>
              <a:t>diperlukan</a:t>
            </a:r>
            <a:r>
              <a:rPr lang="en-US" sz="1600" b="1" dirty="0" smtClean="0">
                <a:solidFill>
                  <a:srgbClr val="FF0000"/>
                </a:solidFill>
                <a:latin typeface="Arial" charset="0"/>
              </a:rPr>
              <a:t> </a:t>
            </a:r>
            <a:r>
              <a:rPr lang="en-US" sz="1600" b="1" dirty="0" err="1" smtClean="0">
                <a:solidFill>
                  <a:srgbClr val="FF0000"/>
                </a:solidFill>
                <a:latin typeface="Arial" charset="0"/>
              </a:rPr>
              <a:t>untuk</a:t>
            </a:r>
            <a:r>
              <a:rPr lang="en-US" sz="1600" b="1" dirty="0" smtClean="0">
                <a:solidFill>
                  <a:srgbClr val="FF0000"/>
                </a:solidFill>
                <a:latin typeface="Arial" charset="0"/>
              </a:rPr>
              <a:t> </a:t>
            </a:r>
            <a:r>
              <a:rPr lang="en-US" sz="1600" b="1" dirty="0" err="1" smtClean="0">
                <a:solidFill>
                  <a:srgbClr val="FF0000"/>
                </a:solidFill>
                <a:latin typeface="Arial" charset="0"/>
              </a:rPr>
              <a:t>melakukan</a:t>
            </a:r>
            <a:r>
              <a:rPr lang="en-US" sz="1600" b="1" dirty="0" smtClean="0">
                <a:solidFill>
                  <a:srgbClr val="FF0000"/>
                </a:solidFill>
                <a:latin typeface="Arial" charset="0"/>
              </a:rPr>
              <a:t> </a:t>
            </a:r>
            <a:r>
              <a:rPr lang="en-US" sz="1600" b="1" dirty="0" err="1" smtClean="0">
                <a:solidFill>
                  <a:srgbClr val="FF0000"/>
                </a:solidFill>
                <a:latin typeface="Arial" charset="0"/>
              </a:rPr>
              <a:t>bisnis</a:t>
            </a:r>
            <a:r>
              <a:rPr lang="en-US" sz="1600" b="1" dirty="0" smtClean="0">
                <a:latin typeface="Arial" charset="0"/>
              </a:rPr>
              <a:t> </a:t>
            </a:r>
            <a:r>
              <a:rPr lang="en-US" sz="1600" b="1" dirty="0" err="1" smtClean="0">
                <a:latin typeface="Arial" charset="0"/>
              </a:rPr>
              <a:t>seperti</a:t>
            </a:r>
            <a:endParaRPr lang="en-US" sz="1600" b="1" dirty="0" smtClean="0">
              <a:latin typeface="Arial" charset="0"/>
            </a:endParaRPr>
          </a:p>
          <a:p>
            <a:pPr lvl="2" indent="-393700" eaLnBrk="1" hangingPunct="1">
              <a:lnSpc>
                <a:spcPct val="90000"/>
              </a:lnSpc>
              <a:spcBef>
                <a:spcPct val="50000"/>
              </a:spcBef>
              <a:defRPr/>
            </a:pPr>
            <a:r>
              <a:rPr lang="en-US" sz="1200" b="1" dirty="0" err="1" smtClean="0">
                <a:latin typeface="Arial" charset="0"/>
              </a:rPr>
              <a:t>Entri</a:t>
            </a:r>
            <a:r>
              <a:rPr lang="en-US" sz="1200" b="1" dirty="0" smtClean="0">
                <a:latin typeface="Arial" charset="0"/>
              </a:rPr>
              <a:t> </a:t>
            </a:r>
            <a:r>
              <a:rPr lang="en-US" sz="1200" b="1" dirty="0" err="1" smtClean="0">
                <a:latin typeface="Arial" charset="0"/>
              </a:rPr>
              <a:t>pesanan</a:t>
            </a:r>
            <a:r>
              <a:rPr lang="en-US" sz="1200" b="1" dirty="0" smtClean="0">
                <a:latin typeface="Arial" charset="0"/>
              </a:rPr>
              <a:t> </a:t>
            </a:r>
            <a:r>
              <a:rPr lang="en-US" sz="1200" b="1" dirty="0" err="1" smtClean="0">
                <a:latin typeface="Arial" charset="0"/>
              </a:rPr>
              <a:t>penjualan</a:t>
            </a:r>
            <a:r>
              <a:rPr lang="en-US" sz="1200" b="1" dirty="0" smtClean="0">
                <a:latin typeface="Arial" charset="0"/>
              </a:rPr>
              <a:t>, </a:t>
            </a:r>
            <a:r>
              <a:rPr lang="en-US" sz="1200" b="1" dirty="0" err="1" smtClean="0">
                <a:latin typeface="Arial" charset="0"/>
              </a:rPr>
              <a:t>pemesanan</a:t>
            </a:r>
            <a:r>
              <a:rPr lang="en-US" sz="1200" b="1" dirty="0" smtClean="0">
                <a:latin typeface="Arial" charset="0"/>
              </a:rPr>
              <a:t> hotel, </a:t>
            </a:r>
            <a:r>
              <a:rPr lang="en-US" sz="1200" b="1" dirty="0" err="1" smtClean="0">
                <a:latin typeface="Arial" charset="0"/>
              </a:rPr>
              <a:t>penggajian</a:t>
            </a:r>
            <a:r>
              <a:rPr lang="en-US" sz="1200" b="1" dirty="0" smtClean="0">
                <a:latin typeface="Arial" charset="0"/>
              </a:rPr>
              <a:t>, </a:t>
            </a:r>
            <a:r>
              <a:rPr lang="en-US" sz="1200" b="1" dirty="0" err="1" smtClean="0">
                <a:latin typeface="Arial" charset="0"/>
              </a:rPr>
              <a:t>pencatatan</a:t>
            </a:r>
            <a:r>
              <a:rPr lang="en-US" sz="1200" b="1" dirty="0" smtClean="0">
                <a:latin typeface="Arial" charset="0"/>
              </a:rPr>
              <a:t> </a:t>
            </a:r>
            <a:r>
              <a:rPr lang="en-US" sz="1200" b="1" dirty="0" err="1" smtClean="0">
                <a:latin typeface="Arial" charset="0"/>
              </a:rPr>
              <a:t>dan</a:t>
            </a:r>
            <a:r>
              <a:rPr lang="en-US" sz="1200" b="1" dirty="0" smtClean="0">
                <a:latin typeface="Arial" charset="0"/>
              </a:rPr>
              <a:t> </a:t>
            </a:r>
            <a:r>
              <a:rPr lang="en-US" sz="1200" b="1" dirty="0" err="1" smtClean="0">
                <a:latin typeface="Arial" charset="0"/>
              </a:rPr>
              <a:t>pengiriman</a:t>
            </a:r>
            <a:r>
              <a:rPr lang="en-US" sz="1200" b="1" dirty="0" smtClean="0">
                <a:latin typeface="Arial" charset="0"/>
              </a:rPr>
              <a:t>.</a:t>
            </a:r>
          </a:p>
          <a:p>
            <a:pPr lvl="1" eaLnBrk="1" hangingPunct="1">
              <a:lnSpc>
                <a:spcPct val="90000"/>
              </a:lnSpc>
              <a:spcBef>
                <a:spcPct val="50000"/>
              </a:spcBef>
              <a:defRPr/>
            </a:pPr>
            <a:r>
              <a:rPr lang="en-US" sz="1600" b="1" dirty="0" err="1" smtClean="0">
                <a:latin typeface="Arial" charset="0"/>
              </a:rPr>
              <a:t>Tujuan</a:t>
            </a:r>
            <a:r>
              <a:rPr lang="en-US" sz="1600" b="1" dirty="0" smtClean="0">
                <a:latin typeface="Arial" charset="0"/>
              </a:rPr>
              <a:t> </a:t>
            </a:r>
            <a:r>
              <a:rPr lang="en-US" sz="1600" b="1" dirty="0" err="1" smtClean="0">
                <a:latin typeface="Arial" charset="0"/>
              </a:rPr>
              <a:t>utama</a:t>
            </a:r>
            <a:r>
              <a:rPr lang="en-US" sz="1600" b="1" dirty="0" smtClean="0">
                <a:latin typeface="Arial" charset="0"/>
              </a:rPr>
              <a:t> </a:t>
            </a:r>
            <a:r>
              <a:rPr lang="en-US" sz="1600" b="1" dirty="0" err="1" smtClean="0">
                <a:latin typeface="Arial" charset="0"/>
              </a:rPr>
              <a:t>dari</a:t>
            </a:r>
            <a:r>
              <a:rPr lang="en-US" sz="1600" b="1" dirty="0" smtClean="0">
                <a:latin typeface="Arial" charset="0"/>
              </a:rPr>
              <a:t> </a:t>
            </a:r>
            <a:r>
              <a:rPr lang="en-US" sz="1600" b="1" dirty="0" err="1" smtClean="0">
                <a:latin typeface="Arial" charset="0"/>
              </a:rPr>
              <a:t>sistem</a:t>
            </a:r>
            <a:r>
              <a:rPr lang="en-US" sz="1600" b="1" dirty="0" smtClean="0">
                <a:latin typeface="Arial" charset="0"/>
              </a:rPr>
              <a:t> </a:t>
            </a:r>
            <a:r>
              <a:rPr lang="en-US" sz="1600" b="1" dirty="0" err="1" smtClean="0">
                <a:latin typeface="Arial" charset="0"/>
              </a:rPr>
              <a:t>ini</a:t>
            </a:r>
            <a:r>
              <a:rPr lang="en-US" sz="1600" b="1" dirty="0" smtClean="0">
                <a:latin typeface="Arial" charset="0"/>
              </a:rPr>
              <a:t> </a:t>
            </a:r>
            <a:r>
              <a:rPr lang="en-US" sz="1600" b="1" dirty="0" err="1" smtClean="0">
                <a:latin typeface="Arial" charset="0"/>
              </a:rPr>
              <a:t>adalah</a:t>
            </a:r>
            <a:r>
              <a:rPr lang="en-US" sz="1600" b="1" dirty="0" smtClean="0">
                <a:latin typeface="Arial" charset="0"/>
              </a:rPr>
              <a:t> </a:t>
            </a:r>
            <a:r>
              <a:rPr lang="en-US" sz="1600" b="1" dirty="0" err="1" smtClean="0">
                <a:solidFill>
                  <a:srgbClr val="FF0000"/>
                </a:solidFill>
                <a:latin typeface="Arial" charset="0"/>
              </a:rPr>
              <a:t>menjawab</a:t>
            </a:r>
            <a:r>
              <a:rPr lang="en-US" sz="1600" b="1" dirty="0" smtClean="0">
                <a:solidFill>
                  <a:srgbClr val="FF0000"/>
                </a:solidFill>
                <a:latin typeface="Arial" charset="0"/>
              </a:rPr>
              <a:t> </a:t>
            </a:r>
            <a:r>
              <a:rPr lang="en-US" sz="1600" b="1" dirty="0" err="1" smtClean="0">
                <a:solidFill>
                  <a:srgbClr val="FF0000"/>
                </a:solidFill>
                <a:latin typeface="Arial" charset="0"/>
              </a:rPr>
              <a:t>pertanyaan-pertanyan</a:t>
            </a:r>
            <a:r>
              <a:rPr lang="en-US" sz="1600" b="1" dirty="0" smtClean="0">
                <a:solidFill>
                  <a:srgbClr val="FF0000"/>
                </a:solidFill>
                <a:latin typeface="Arial" charset="0"/>
              </a:rPr>
              <a:t> </a:t>
            </a:r>
            <a:r>
              <a:rPr lang="en-US" sz="1600" b="1" dirty="0" err="1" smtClean="0">
                <a:solidFill>
                  <a:srgbClr val="FF0000"/>
                </a:solidFill>
                <a:latin typeface="Arial" charset="0"/>
              </a:rPr>
              <a:t>rutin</a:t>
            </a:r>
            <a:r>
              <a:rPr lang="en-US" sz="1600" b="1" dirty="0" smtClean="0">
                <a:solidFill>
                  <a:srgbClr val="FF0000"/>
                </a:solidFill>
                <a:latin typeface="Arial" charset="0"/>
              </a:rPr>
              <a:t> </a:t>
            </a:r>
            <a:r>
              <a:rPr lang="en-US" sz="1600" b="1" dirty="0" err="1" smtClean="0">
                <a:solidFill>
                  <a:srgbClr val="FF0000"/>
                </a:solidFill>
                <a:latin typeface="Arial" charset="0"/>
              </a:rPr>
              <a:t>dan</a:t>
            </a:r>
            <a:r>
              <a:rPr lang="en-US" sz="1600" b="1" dirty="0" smtClean="0">
                <a:solidFill>
                  <a:srgbClr val="FF0000"/>
                </a:solidFill>
                <a:latin typeface="Arial" charset="0"/>
              </a:rPr>
              <a:t> </a:t>
            </a:r>
            <a:r>
              <a:rPr lang="en-US" sz="1600" b="1" dirty="0" err="1" smtClean="0">
                <a:solidFill>
                  <a:srgbClr val="FF0000"/>
                </a:solidFill>
                <a:latin typeface="Arial" charset="0"/>
              </a:rPr>
              <a:t>untuk</a:t>
            </a:r>
            <a:r>
              <a:rPr lang="en-US" sz="1600" b="1" dirty="0" smtClean="0">
                <a:solidFill>
                  <a:srgbClr val="FF0000"/>
                </a:solidFill>
                <a:latin typeface="Arial" charset="0"/>
              </a:rPr>
              <a:t> </a:t>
            </a:r>
            <a:r>
              <a:rPr lang="en-US" sz="1600" b="1" dirty="0" err="1" smtClean="0">
                <a:solidFill>
                  <a:srgbClr val="FF0000"/>
                </a:solidFill>
                <a:latin typeface="Arial" charset="0"/>
              </a:rPr>
              <a:t>memantau</a:t>
            </a:r>
            <a:r>
              <a:rPr lang="en-US" sz="1600" b="1" dirty="0" smtClean="0">
                <a:solidFill>
                  <a:srgbClr val="FF0000"/>
                </a:solidFill>
                <a:latin typeface="Arial" charset="0"/>
              </a:rPr>
              <a:t> </a:t>
            </a:r>
            <a:r>
              <a:rPr lang="en-US" sz="1600" b="1" dirty="0" err="1" smtClean="0">
                <a:solidFill>
                  <a:srgbClr val="FF0000"/>
                </a:solidFill>
                <a:latin typeface="Arial" charset="0"/>
              </a:rPr>
              <a:t>arus</a:t>
            </a:r>
            <a:r>
              <a:rPr lang="en-US" sz="1600" b="1" dirty="0" smtClean="0">
                <a:solidFill>
                  <a:srgbClr val="FF0000"/>
                </a:solidFill>
                <a:latin typeface="Arial" charset="0"/>
              </a:rPr>
              <a:t> </a:t>
            </a:r>
            <a:r>
              <a:rPr lang="en-US" sz="1600" b="1" dirty="0" err="1" smtClean="0">
                <a:solidFill>
                  <a:srgbClr val="FF0000"/>
                </a:solidFill>
                <a:latin typeface="Arial" charset="0"/>
              </a:rPr>
              <a:t>transaksi</a:t>
            </a:r>
            <a:r>
              <a:rPr lang="en-US" sz="1600" b="1" dirty="0" smtClean="0">
                <a:solidFill>
                  <a:srgbClr val="FF0000"/>
                </a:solidFill>
                <a:latin typeface="Arial" charset="0"/>
              </a:rPr>
              <a:t> di </a:t>
            </a:r>
            <a:r>
              <a:rPr lang="en-US" sz="1600" b="1" dirty="0" err="1" smtClean="0">
                <a:solidFill>
                  <a:srgbClr val="FF0000"/>
                </a:solidFill>
                <a:latin typeface="Arial" charset="0"/>
              </a:rPr>
              <a:t>seluruh</a:t>
            </a:r>
            <a:r>
              <a:rPr lang="en-US" sz="1600" b="1" dirty="0" smtClean="0">
                <a:solidFill>
                  <a:srgbClr val="FF0000"/>
                </a:solidFill>
                <a:latin typeface="Arial" charset="0"/>
              </a:rPr>
              <a:t> </a:t>
            </a:r>
            <a:r>
              <a:rPr lang="en-US" sz="1600" b="1" dirty="0" err="1" smtClean="0">
                <a:solidFill>
                  <a:srgbClr val="FF0000"/>
                </a:solidFill>
                <a:latin typeface="Arial" charset="0"/>
              </a:rPr>
              <a:t>perusahaan</a:t>
            </a:r>
            <a:r>
              <a:rPr lang="en-US" sz="1600" b="1" dirty="0" smtClean="0">
                <a:solidFill>
                  <a:srgbClr val="FF0000"/>
                </a:solidFill>
                <a:latin typeface="Arial" charset="0"/>
              </a:rPr>
              <a:t>.</a:t>
            </a:r>
            <a:endParaRPr lang="id-ID" sz="1600" b="1" dirty="0" smtClean="0">
              <a:solidFill>
                <a:srgbClr val="FF0000"/>
              </a:solidFill>
              <a:latin typeface="Arial" charset="0"/>
            </a:endParaRPr>
          </a:p>
          <a:p>
            <a:pPr lvl="1" eaLnBrk="1" hangingPunct="1">
              <a:lnSpc>
                <a:spcPct val="90000"/>
              </a:lnSpc>
              <a:spcBef>
                <a:spcPct val="50000"/>
              </a:spcBef>
              <a:defRPr/>
            </a:pPr>
            <a:r>
              <a:rPr lang="id-ID" sz="1600" b="1" dirty="0" smtClean="0">
                <a:latin typeface="Arial" charset="0"/>
              </a:rPr>
              <a:t>Para manajer membutuhkan TPS untuk </a:t>
            </a:r>
            <a:r>
              <a:rPr lang="id-ID" sz="1600" b="1" dirty="0" smtClean="0">
                <a:solidFill>
                  <a:srgbClr val="FF0000"/>
                </a:solidFill>
                <a:latin typeface="Arial" charset="0"/>
              </a:rPr>
              <a:t>memantau status operasi di dalam perusahaan beserta hubungan perusahaan dengan lingkungan eksternal.</a:t>
            </a:r>
          </a:p>
          <a:p>
            <a:pPr lvl="1" eaLnBrk="1" hangingPunct="1">
              <a:lnSpc>
                <a:spcPct val="90000"/>
              </a:lnSpc>
              <a:spcBef>
                <a:spcPct val="50000"/>
              </a:spcBef>
              <a:defRPr/>
            </a:pPr>
            <a:r>
              <a:rPr lang="id-ID" sz="1600" b="1" dirty="0" smtClean="0">
                <a:latin typeface="Arial" charset="0"/>
              </a:rPr>
              <a:t>TPS juga merupakan</a:t>
            </a:r>
            <a:r>
              <a:rPr lang="id-ID" sz="1600" b="1" dirty="0" smtClean="0">
                <a:solidFill>
                  <a:srgbClr val="FF0000"/>
                </a:solidFill>
                <a:latin typeface="Arial" charset="0"/>
              </a:rPr>
              <a:t> penghasil utama informasi bagi sistem dan fungsi lainnya</a:t>
            </a:r>
            <a:endParaRPr lang="en-US" sz="1600" b="1" dirty="0" smtClean="0">
              <a:solidFill>
                <a:srgbClr val="FF0000"/>
              </a:solidFill>
              <a:latin typeface="Arial" charset="0"/>
            </a:endParaRPr>
          </a:p>
        </p:txBody>
      </p:sp>
      <p:sp>
        <p:nvSpPr>
          <p:cNvPr id="2150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Jenis-jenis sistem informasi</a:t>
            </a:r>
          </a:p>
        </p:txBody>
      </p:sp>
      <p:sp>
        <p:nvSpPr>
          <p:cNvPr id="12304"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2 Global E-Business: How Businesses Use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 y="54864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38200" y="4724400"/>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811306" y="4038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51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6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850"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3501</TotalTime>
  <Words>2064</Words>
  <Application>Microsoft Office PowerPoint</Application>
  <PresentationFormat>On-screen Show (4:3)</PresentationFormat>
  <Paragraphs>261</Paragraphs>
  <Slides>25</Slides>
  <Notes>3</Notes>
  <HiddenSlides>0</HiddenSlides>
  <MMClips>67</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25</vt:i4>
      </vt:variant>
      <vt:variant>
        <vt:lpstr>Custom Shows</vt:lpstr>
      </vt:variant>
      <vt:variant>
        <vt:i4>1</vt:i4>
      </vt:variant>
    </vt:vector>
  </HeadingPairs>
  <TitlesOfParts>
    <vt:vector size="31" baseType="lpstr">
      <vt:lpstr>Arial</vt:lpstr>
      <vt:lpstr>calibri</vt:lpstr>
      <vt:lpstr>Times New Roman</vt:lpstr>
      <vt:lpstr>Wingdings</vt:lpstr>
      <vt:lpstr>Default Design</vt:lpstr>
      <vt:lpstr>PowerPoint Presentation</vt:lpstr>
      <vt:lpstr>DEFINISI E-BUSINESS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Azimuth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dc:creator>
  <cp:lastModifiedBy>ThinkPad L440</cp:lastModifiedBy>
  <cp:revision>410</cp:revision>
  <dcterms:created xsi:type="dcterms:W3CDTF">2005-03-05T09:57:46Z</dcterms:created>
  <dcterms:modified xsi:type="dcterms:W3CDTF">2021-03-19T12:56:59Z</dcterms:modified>
</cp:coreProperties>
</file>