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1.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60" r:id="rId2"/>
  </p:sldMasterIdLst>
  <p:sldIdLst>
    <p:sldId id="1100" r:id="rId3"/>
    <p:sldId id="290" r:id="rId4"/>
    <p:sldId id="291" r:id="rId5"/>
    <p:sldId id="280" r:id="rId6"/>
    <p:sldId id="269" r:id="rId7"/>
    <p:sldId id="270" r:id="rId8"/>
    <p:sldId id="271" r:id="rId9"/>
    <p:sldId id="272" r:id="rId10"/>
    <p:sldId id="292" r:id="rId11"/>
    <p:sldId id="273" r:id="rId12"/>
    <p:sldId id="276" r:id="rId13"/>
    <p:sldId id="274" r:id="rId14"/>
    <p:sldId id="277" r:id="rId15"/>
    <p:sldId id="294" r:id="rId16"/>
    <p:sldId id="278" r:id="rId17"/>
    <p:sldId id="281" r:id="rId18"/>
    <p:sldId id="293" r:id="rId19"/>
    <p:sldId id="282" r:id="rId20"/>
    <p:sldId id="283" r:id="rId21"/>
    <p:sldId id="284" r:id="rId22"/>
    <p:sldId id="285" r:id="rId23"/>
    <p:sldId id="295" r:id="rId24"/>
    <p:sldId id="286" r:id="rId25"/>
    <p:sldId id="287" r:id="rId26"/>
    <p:sldId id="288" r:id="rId27"/>
    <p:sldId id="289" r:id="rId28"/>
    <p:sldId id="29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DDF58C-3BC3-4DA6-9171-F8F10C8A2787}" v="182" dt="2023-09-05T05:44:26.7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2056" autoAdjust="0"/>
    <p:restoredTop sz="94660"/>
  </p:normalViewPr>
  <p:slideViewPr>
    <p:cSldViewPr snapToGrid="0">
      <p:cViewPr varScale="1">
        <p:scale>
          <a:sx n="41" d="100"/>
          <a:sy n="41" d="100"/>
        </p:scale>
        <p:origin x="208" y="19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72977C-A240-46BD-A41F-DCBC7177A0A2}"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982B0B9F-D88F-427B-9F60-9A2A1C5DA4DD}">
      <dgm:prSet/>
      <dgm:spPr/>
      <dgm:t>
        <a:bodyPr/>
        <a:lstStyle/>
        <a:p>
          <a:pPr>
            <a:defRPr cap="all"/>
          </a:pPr>
          <a:r>
            <a:rPr lang="en-US"/>
            <a:t>Definition and evolution of e-government</a:t>
          </a:r>
        </a:p>
      </dgm:t>
    </dgm:pt>
    <dgm:pt modelId="{A7660D94-DAAC-456D-B69A-23D8C607E513}" type="parTrans" cxnId="{23E3DB84-E58A-4DAF-94F6-E312DA84CE2E}">
      <dgm:prSet/>
      <dgm:spPr/>
      <dgm:t>
        <a:bodyPr/>
        <a:lstStyle/>
        <a:p>
          <a:endParaRPr lang="en-US"/>
        </a:p>
      </dgm:t>
    </dgm:pt>
    <dgm:pt modelId="{B5F8F156-4CC0-411F-8525-A0F6B636E019}" type="sibTrans" cxnId="{23E3DB84-E58A-4DAF-94F6-E312DA84CE2E}">
      <dgm:prSet/>
      <dgm:spPr/>
      <dgm:t>
        <a:bodyPr/>
        <a:lstStyle/>
        <a:p>
          <a:endParaRPr lang="en-US"/>
        </a:p>
      </dgm:t>
    </dgm:pt>
    <dgm:pt modelId="{C073A59D-7E1C-4D8D-9C41-20A3CF0E8B3B}">
      <dgm:prSet/>
      <dgm:spPr/>
      <dgm:t>
        <a:bodyPr/>
        <a:lstStyle/>
        <a:p>
          <a:pPr>
            <a:defRPr cap="all"/>
          </a:pPr>
          <a:r>
            <a:rPr lang="en-US"/>
            <a:t>Digital government maturity models</a:t>
          </a:r>
        </a:p>
      </dgm:t>
    </dgm:pt>
    <dgm:pt modelId="{EF2CC445-212A-4F36-AF7F-654E862B8C25}" type="parTrans" cxnId="{85498511-FB42-472F-9E84-DB02ABC58A77}">
      <dgm:prSet/>
      <dgm:spPr/>
      <dgm:t>
        <a:bodyPr/>
        <a:lstStyle/>
        <a:p>
          <a:endParaRPr lang="en-US"/>
        </a:p>
      </dgm:t>
    </dgm:pt>
    <dgm:pt modelId="{D6056E78-55EC-4E9E-9AE0-9280CED1B5B4}" type="sibTrans" cxnId="{85498511-FB42-472F-9E84-DB02ABC58A77}">
      <dgm:prSet/>
      <dgm:spPr/>
      <dgm:t>
        <a:bodyPr/>
        <a:lstStyle/>
        <a:p>
          <a:endParaRPr lang="en-US"/>
        </a:p>
      </dgm:t>
    </dgm:pt>
    <dgm:pt modelId="{B951B2C1-0E12-4A3C-AAA7-8009DAB676CE}">
      <dgm:prSet/>
      <dgm:spPr/>
      <dgm:t>
        <a:bodyPr/>
        <a:lstStyle/>
        <a:p>
          <a:pPr>
            <a:defRPr cap="all"/>
          </a:pPr>
          <a:r>
            <a:rPr lang="en-US"/>
            <a:t>Case studies in digital transformation</a:t>
          </a:r>
        </a:p>
      </dgm:t>
    </dgm:pt>
    <dgm:pt modelId="{93A0E82B-4282-4E56-9010-DF9CBD5C08CF}" type="parTrans" cxnId="{1FDB5F82-3523-417A-8C42-1F3A95D79035}">
      <dgm:prSet/>
      <dgm:spPr/>
      <dgm:t>
        <a:bodyPr/>
        <a:lstStyle/>
        <a:p>
          <a:endParaRPr lang="en-US"/>
        </a:p>
      </dgm:t>
    </dgm:pt>
    <dgm:pt modelId="{E04D51F1-EE9B-40BD-8101-3AD37D2794A8}" type="sibTrans" cxnId="{1FDB5F82-3523-417A-8C42-1F3A95D79035}">
      <dgm:prSet/>
      <dgm:spPr/>
      <dgm:t>
        <a:bodyPr/>
        <a:lstStyle/>
        <a:p>
          <a:endParaRPr lang="en-US"/>
        </a:p>
      </dgm:t>
    </dgm:pt>
    <dgm:pt modelId="{0FF6A9BF-2F36-4898-AC96-6199519CFC6B}" type="pres">
      <dgm:prSet presAssocID="{4672977C-A240-46BD-A41F-DCBC7177A0A2}" presName="root" presStyleCnt="0">
        <dgm:presLayoutVars>
          <dgm:dir/>
          <dgm:resizeHandles val="exact"/>
        </dgm:presLayoutVars>
      </dgm:prSet>
      <dgm:spPr/>
    </dgm:pt>
    <dgm:pt modelId="{D5D6E376-CA84-41E6-AB3E-CED45BF94073}" type="pres">
      <dgm:prSet presAssocID="{982B0B9F-D88F-427B-9F60-9A2A1C5DA4DD}" presName="compNode" presStyleCnt="0"/>
      <dgm:spPr/>
    </dgm:pt>
    <dgm:pt modelId="{1E14ACD1-4F66-4A2F-A366-B6ADFB356B2D}" type="pres">
      <dgm:prSet presAssocID="{982B0B9F-D88F-427B-9F60-9A2A1C5DA4DD}" presName="iconBgRect" presStyleLbl="bgShp" presStyleIdx="0" presStyleCnt="3"/>
      <dgm:spPr/>
    </dgm:pt>
    <dgm:pt modelId="{499A1319-9BC8-4981-B4E2-65273C7B5C5A}" type="pres">
      <dgm:prSet presAssocID="{982B0B9F-D88F-427B-9F60-9A2A1C5DA4D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nk"/>
        </a:ext>
      </dgm:extLst>
    </dgm:pt>
    <dgm:pt modelId="{E4EC01E0-D1FF-4661-BD63-4982E5302D27}" type="pres">
      <dgm:prSet presAssocID="{982B0B9F-D88F-427B-9F60-9A2A1C5DA4DD}" presName="spaceRect" presStyleCnt="0"/>
      <dgm:spPr/>
    </dgm:pt>
    <dgm:pt modelId="{DF799982-23C2-4B2B-987B-98C97C56803E}" type="pres">
      <dgm:prSet presAssocID="{982B0B9F-D88F-427B-9F60-9A2A1C5DA4DD}" presName="textRect" presStyleLbl="revTx" presStyleIdx="0" presStyleCnt="3">
        <dgm:presLayoutVars>
          <dgm:chMax val="1"/>
          <dgm:chPref val="1"/>
        </dgm:presLayoutVars>
      </dgm:prSet>
      <dgm:spPr/>
    </dgm:pt>
    <dgm:pt modelId="{724A6807-0730-47B5-9A58-2379C9E88223}" type="pres">
      <dgm:prSet presAssocID="{B5F8F156-4CC0-411F-8525-A0F6B636E019}" presName="sibTrans" presStyleCnt="0"/>
      <dgm:spPr/>
    </dgm:pt>
    <dgm:pt modelId="{24959A88-0ECB-4066-93C3-9041808F6DC7}" type="pres">
      <dgm:prSet presAssocID="{C073A59D-7E1C-4D8D-9C41-20A3CF0E8B3B}" presName="compNode" presStyleCnt="0"/>
      <dgm:spPr/>
    </dgm:pt>
    <dgm:pt modelId="{24C65184-C0F9-4CA7-A821-363B7C594C31}" type="pres">
      <dgm:prSet presAssocID="{C073A59D-7E1C-4D8D-9C41-20A3CF0E8B3B}" presName="iconBgRect" presStyleLbl="bgShp" presStyleIdx="1" presStyleCnt="3"/>
      <dgm:spPr/>
    </dgm:pt>
    <dgm:pt modelId="{4D02DFB6-2638-4641-8650-4D02A0DA5EF9}" type="pres">
      <dgm:prSet presAssocID="{C073A59D-7E1C-4D8D-9C41-20A3CF0E8B3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etwork"/>
        </a:ext>
      </dgm:extLst>
    </dgm:pt>
    <dgm:pt modelId="{68BC61F9-DC35-42FC-B969-9E2D6704423A}" type="pres">
      <dgm:prSet presAssocID="{C073A59D-7E1C-4D8D-9C41-20A3CF0E8B3B}" presName="spaceRect" presStyleCnt="0"/>
      <dgm:spPr/>
    </dgm:pt>
    <dgm:pt modelId="{07FBAD8D-4B56-4308-89CF-2D95A9B015D7}" type="pres">
      <dgm:prSet presAssocID="{C073A59D-7E1C-4D8D-9C41-20A3CF0E8B3B}" presName="textRect" presStyleLbl="revTx" presStyleIdx="1" presStyleCnt="3">
        <dgm:presLayoutVars>
          <dgm:chMax val="1"/>
          <dgm:chPref val="1"/>
        </dgm:presLayoutVars>
      </dgm:prSet>
      <dgm:spPr/>
    </dgm:pt>
    <dgm:pt modelId="{2378ACA9-E06E-40E1-B4EC-E7D7B662421D}" type="pres">
      <dgm:prSet presAssocID="{D6056E78-55EC-4E9E-9AE0-9280CED1B5B4}" presName="sibTrans" presStyleCnt="0"/>
      <dgm:spPr/>
    </dgm:pt>
    <dgm:pt modelId="{15BD2F3E-7722-45F8-9122-B22441525EDF}" type="pres">
      <dgm:prSet presAssocID="{B951B2C1-0E12-4A3C-AAA7-8009DAB676CE}" presName="compNode" presStyleCnt="0"/>
      <dgm:spPr/>
    </dgm:pt>
    <dgm:pt modelId="{679505A9-BA96-49CD-848A-C95BE6861ECA}" type="pres">
      <dgm:prSet presAssocID="{B951B2C1-0E12-4A3C-AAA7-8009DAB676CE}" presName="iconBgRect" presStyleLbl="bgShp" presStyleIdx="2" presStyleCnt="3"/>
      <dgm:spPr/>
    </dgm:pt>
    <dgm:pt modelId="{807C2DC8-BA24-44CE-9549-4C01667AAD48}" type="pres">
      <dgm:prSet presAssocID="{B951B2C1-0E12-4A3C-AAA7-8009DAB676C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ECDA56E2-990E-4045-8893-B1C0849831D8}" type="pres">
      <dgm:prSet presAssocID="{B951B2C1-0E12-4A3C-AAA7-8009DAB676CE}" presName="spaceRect" presStyleCnt="0"/>
      <dgm:spPr/>
    </dgm:pt>
    <dgm:pt modelId="{D4DCE796-8C4D-4358-9FC4-0D0CBE4092EE}" type="pres">
      <dgm:prSet presAssocID="{B951B2C1-0E12-4A3C-AAA7-8009DAB676CE}" presName="textRect" presStyleLbl="revTx" presStyleIdx="2" presStyleCnt="3">
        <dgm:presLayoutVars>
          <dgm:chMax val="1"/>
          <dgm:chPref val="1"/>
        </dgm:presLayoutVars>
      </dgm:prSet>
      <dgm:spPr/>
    </dgm:pt>
  </dgm:ptLst>
  <dgm:cxnLst>
    <dgm:cxn modelId="{85498511-FB42-472F-9E84-DB02ABC58A77}" srcId="{4672977C-A240-46BD-A41F-DCBC7177A0A2}" destId="{C073A59D-7E1C-4D8D-9C41-20A3CF0E8B3B}" srcOrd="1" destOrd="0" parTransId="{EF2CC445-212A-4F36-AF7F-654E862B8C25}" sibTransId="{D6056E78-55EC-4E9E-9AE0-9280CED1B5B4}"/>
    <dgm:cxn modelId="{42EA4214-9271-43DC-AD39-94960A0C1CEA}" type="presOf" srcId="{982B0B9F-D88F-427B-9F60-9A2A1C5DA4DD}" destId="{DF799982-23C2-4B2B-987B-98C97C56803E}" srcOrd="0" destOrd="0" presId="urn:microsoft.com/office/officeart/2018/5/layout/IconCircleLabelList"/>
    <dgm:cxn modelId="{AB0C3F57-0783-42DE-B6FC-0140A86FC3D4}" type="presOf" srcId="{B951B2C1-0E12-4A3C-AAA7-8009DAB676CE}" destId="{D4DCE796-8C4D-4358-9FC4-0D0CBE4092EE}" srcOrd="0" destOrd="0" presId="urn:microsoft.com/office/officeart/2018/5/layout/IconCircleLabelList"/>
    <dgm:cxn modelId="{1FDB5F82-3523-417A-8C42-1F3A95D79035}" srcId="{4672977C-A240-46BD-A41F-DCBC7177A0A2}" destId="{B951B2C1-0E12-4A3C-AAA7-8009DAB676CE}" srcOrd="2" destOrd="0" parTransId="{93A0E82B-4282-4E56-9010-DF9CBD5C08CF}" sibTransId="{E04D51F1-EE9B-40BD-8101-3AD37D2794A8}"/>
    <dgm:cxn modelId="{23E3DB84-E58A-4DAF-94F6-E312DA84CE2E}" srcId="{4672977C-A240-46BD-A41F-DCBC7177A0A2}" destId="{982B0B9F-D88F-427B-9F60-9A2A1C5DA4DD}" srcOrd="0" destOrd="0" parTransId="{A7660D94-DAAC-456D-B69A-23D8C607E513}" sibTransId="{B5F8F156-4CC0-411F-8525-A0F6B636E019}"/>
    <dgm:cxn modelId="{65440286-D2DD-4FF2-94EC-3E1F400ADCC9}" type="presOf" srcId="{4672977C-A240-46BD-A41F-DCBC7177A0A2}" destId="{0FF6A9BF-2F36-4898-AC96-6199519CFC6B}" srcOrd="0" destOrd="0" presId="urn:microsoft.com/office/officeart/2018/5/layout/IconCircleLabelList"/>
    <dgm:cxn modelId="{4008DFA4-458C-4B8B-BB82-C13FC6A19E5D}" type="presOf" srcId="{C073A59D-7E1C-4D8D-9C41-20A3CF0E8B3B}" destId="{07FBAD8D-4B56-4308-89CF-2D95A9B015D7}" srcOrd="0" destOrd="0" presId="urn:microsoft.com/office/officeart/2018/5/layout/IconCircleLabelList"/>
    <dgm:cxn modelId="{4D505CA4-7143-4F86-A534-A0CF8559280B}" type="presParOf" srcId="{0FF6A9BF-2F36-4898-AC96-6199519CFC6B}" destId="{D5D6E376-CA84-41E6-AB3E-CED45BF94073}" srcOrd="0" destOrd="0" presId="urn:microsoft.com/office/officeart/2018/5/layout/IconCircleLabelList"/>
    <dgm:cxn modelId="{6C07DD4F-E872-4751-9929-25BE07A0C795}" type="presParOf" srcId="{D5D6E376-CA84-41E6-AB3E-CED45BF94073}" destId="{1E14ACD1-4F66-4A2F-A366-B6ADFB356B2D}" srcOrd="0" destOrd="0" presId="urn:microsoft.com/office/officeart/2018/5/layout/IconCircleLabelList"/>
    <dgm:cxn modelId="{62E659E2-E8E8-40B6-9A57-56EF261B3ABC}" type="presParOf" srcId="{D5D6E376-CA84-41E6-AB3E-CED45BF94073}" destId="{499A1319-9BC8-4981-B4E2-65273C7B5C5A}" srcOrd="1" destOrd="0" presId="urn:microsoft.com/office/officeart/2018/5/layout/IconCircleLabelList"/>
    <dgm:cxn modelId="{E7102994-77FE-4315-B106-913A75DE0FBE}" type="presParOf" srcId="{D5D6E376-CA84-41E6-AB3E-CED45BF94073}" destId="{E4EC01E0-D1FF-4661-BD63-4982E5302D27}" srcOrd="2" destOrd="0" presId="urn:microsoft.com/office/officeart/2018/5/layout/IconCircleLabelList"/>
    <dgm:cxn modelId="{36F8D4D1-865D-4DB1-896D-443CF1E773F2}" type="presParOf" srcId="{D5D6E376-CA84-41E6-AB3E-CED45BF94073}" destId="{DF799982-23C2-4B2B-987B-98C97C56803E}" srcOrd="3" destOrd="0" presId="urn:microsoft.com/office/officeart/2018/5/layout/IconCircleLabelList"/>
    <dgm:cxn modelId="{EA3E50DD-F407-4390-B67D-25A6AF67C4FB}" type="presParOf" srcId="{0FF6A9BF-2F36-4898-AC96-6199519CFC6B}" destId="{724A6807-0730-47B5-9A58-2379C9E88223}" srcOrd="1" destOrd="0" presId="urn:microsoft.com/office/officeart/2018/5/layout/IconCircleLabelList"/>
    <dgm:cxn modelId="{73501334-AFAC-438F-A598-4F4E05E84C0A}" type="presParOf" srcId="{0FF6A9BF-2F36-4898-AC96-6199519CFC6B}" destId="{24959A88-0ECB-4066-93C3-9041808F6DC7}" srcOrd="2" destOrd="0" presId="urn:microsoft.com/office/officeart/2018/5/layout/IconCircleLabelList"/>
    <dgm:cxn modelId="{03718B8B-A563-4FA1-8F68-5EAEC64277D8}" type="presParOf" srcId="{24959A88-0ECB-4066-93C3-9041808F6DC7}" destId="{24C65184-C0F9-4CA7-A821-363B7C594C31}" srcOrd="0" destOrd="0" presId="urn:microsoft.com/office/officeart/2018/5/layout/IconCircleLabelList"/>
    <dgm:cxn modelId="{34A5A1B2-B857-4D22-B12F-36B403373CE9}" type="presParOf" srcId="{24959A88-0ECB-4066-93C3-9041808F6DC7}" destId="{4D02DFB6-2638-4641-8650-4D02A0DA5EF9}" srcOrd="1" destOrd="0" presId="urn:microsoft.com/office/officeart/2018/5/layout/IconCircleLabelList"/>
    <dgm:cxn modelId="{7F9A7969-2D10-4F2A-B825-45F02FFA8353}" type="presParOf" srcId="{24959A88-0ECB-4066-93C3-9041808F6DC7}" destId="{68BC61F9-DC35-42FC-B969-9E2D6704423A}" srcOrd="2" destOrd="0" presId="urn:microsoft.com/office/officeart/2018/5/layout/IconCircleLabelList"/>
    <dgm:cxn modelId="{B539B042-E7F0-44AB-97FE-172AFB15951E}" type="presParOf" srcId="{24959A88-0ECB-4066-93C3-9041808F6DC7}" destId="{07FBAD8D-4B56-4308-89CF-2D95A9B015D7}" srcOrd="3" destOrd="0" presId="urn:microsoft.com/office/officeart/2018/5/layout/IconCircleLabelList"/>
    <dgm:cxn modelId="{E66A1E96-5160-4763-8ED8-3E56BE4C53D9}" type="presParOf" srcId="{0FF6A9BF-2F36-4898-AC96-6199519CFC6B}" destId="{2378ACA9-E06E-40E1-B4EC-E7D7B662421D}" srcOrd="3" destOrd="0" presId="urn:microsoft.com/office/officeart/2018/5/layout/IconCircleLabelList"/>
    <dgm:cxn modelId="{D50E3B2C-79AF-4482-BCD8-958F6F9A6C21}" type="presParOf" srcId="{0FF6A9BF-2F36-4898-AC96-6199519CFC6B}" destId="{15BD2F3E-7722-45F8-9122-B22441525EDF}" srcOrd="4" destOrd="0" presId="urn:microsoft.com/office/officeart/2018/5/layout/IconCircleLabelList"/>
    <dgm:cxn modelId="{CF39C461-2735-423F-9313-65EB4F91C982}" type="presParOf" srcId="{15BD2F3E-7722-45F8-9122-B22441525EDF}" destId="{679505A9-BA96-49CD-848A-C95BE6861ECA}" srcOrd="0" destOrd="0" presId="urn:microsoft.com/office/officeart/2018/5/layout/IconCircleLabelList"/>
    <dgm:cxn modelId="{9D57C3D6-6667-41E9-8291-0E2AD30FFED9}" type="presParOf" srcId="{15BD2F3E-7722-45F8-9122-B22441525EDF}" destId="{807C2DC8-BA24-44CE-9549-4C01667AAD48}" srcOrd="1" destOrd="0" presId="urn:microsoft.com/office/officeart/2018/5/layout/IconCircleLabelList"/>
    <dgm:cxn modelId="{03C4D17E-B07D-4FB8-A9AA-3AE7A84B5AE5}" type="presParOf" srcId="{15BD2F3E-7722-45F8-9122-B22441525EDF}" destId="{ECDA56E2-990E-4045-8893-B1C0849831D8}" srcOrd="2" destOrd="0" presId="urn:microsoft.com/office/officeart/2018/5/layout/IconCircleLabelList"/>
    <dgm:cxn modelId="{50F70394-D507-4E3A-8B85-6AB71DCBB95B}" type="presParOf" srcId="{15BD2F3E-7722-45F8-9122-B22441525EDF}" destId="{D4DCE796-8C4D-4358-9FC4-0D0CBE4092EE}"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D063DD-684E-461D-9BFE-97774ED8C03F}"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A78D16CA-FED6-4FC3-8AEA-6FF39524A4D3}">
      <dgm:prSet/>
      <dgm:spPr/>
      <dgm:t>
        <a:bodyPr/>
        <a:lstStyle/>
        <a:p>
          <a:r>
            <a:rPr lang="en-US"/>
            <a:t>e-Government Development Index : Developed by the United Nations, EGDI assesses the readiness and maturity of countries in adopting e-government practices</a:t>
          </a:r>
        </a:p>
      </dgm:t>
    </dgm:pt>
    <dgm:pt modelId="{59741306-DD0E-4A1B-B6DE-E1C2D6A54607}" type="parTrans" cxnId="{3AF3C976-F593-433C-B720-D67584BE9537}">
      <dgm:prSet/>
      <dgm:spPr/>
      <dgm:t>
        <a:bodyPr/>
        <a:lstStyle/>
        <a:p>
          <a:endParaRPr lang="en-US"/>
        </a:p>
      </dgm:t>
    </dgm:pt>
    <dgm:pt modelId="{66FEF584-1D1D-4096-8776-2422EF51E304}" type="sibTrans" cxnId="{3AF3C976-F593-433C-B720-D67584BE9537}">
      <dgm:prSet/>
      <dgm:spPr/>
      <dgm:t>
        <a:bodyPr/>
        <a:lstStyle/>
        <a:p>
          <a:endParaRPr lang="en-US"/>
        </a:p>
      </dgm:t>
    </dgm:pt>
    <dgm:pt modelId="{875B0086-9F12-4880-9C97-7C779DBAF382}">
      <dgm:prSet/>
      <dgm:spPr/>
      <dgm:t>
        <a:bodyPr/>
        <a:lstStyle/>
        <a:p>
          <a:r>
            <a:rPr lang="en-US"/>
            <a:t>Capability Maturity Model Integration : Originally designed for software development, CMMI has been adapted for assessing the maturity of various government processes, including those related to digital transformation</a:t>
          </a:r>
        </a:p>
      </dgm:t>
    </dgm:pt>
    <dgm:pt modelId="{1B759DCC-1CEB-4012-A1A4-B14E33A1D673}" type="parTrans" cxnId="{49F73F20-65AB-4625-9A2F-D17B313E8445}">
      <dgm:prSet/>
      <dgm:spPr/>
      <dgm:t>
        <a:bodyPr/>
        <a:lstStyle/>
        <a:p>
          <a:endParaRPr lang="en-US"/>
        </a:p>
      </dgm:t>
    </dgm:pt>
    <dgm:pt modelId="{43BF8627-8CB6-4154-8F75-165B7BD8D1B8}" type="sibTrans" cxnId="{49F73F20-65AB-4625-9A2F-D17B313E8445}">
      <dgm:prSet/>
      <dgm:spPr/>
      <dgm:t>
        <a:bodyPr/>
        <a:lstStyle/>
        <a:p>
          <a:endParaRPr lang="en-US"/>
        </a:p>
      </dgm:t>
    </dgm:pt>
    <dgm:pt modelId="{84880F45-D227-4AC8-BBCC-6CC9834887C3}">
      <dgm:prSet/>
      <dgm:spPr/>
      <dgm:t>
        <a:bodyPr/>
        <a:lstStyle/>
        <a:p>
          <a:r>
            <a:rPr lang="en-US"/>
            <a:t>Digital Government Adoption Framework : Created by the European Commission, DGA assesses the progress of European Union member states in implementing digital government strategies</a:t>
          </a:r>
        </a:p>
      </dgm:t>
    </dgm:pt>
    <dgm:pt modelId="{818EEC03-D817-483C-A250-872B3E46C357}" type="parTrans" cxnId="{1413A5B3-053C-40D9-8E49-728217D41FB5}">
      <dgm:prSet/>
      <dgm:spPr/>
      <dgm:t>
        <a:bodyPr/>
        <a:lstStyle/>
        <a:p>
          <a:endParaRPr lang="en-US"/>
        </a:p>
      </dgm:t>
    </dgm:pt>
    <dgm:pt modelId="{3781FA82-3689-46B6-A165-E63E887B3F8B}" type="sibTrans" cxnId="{1413A5B3-053C-40D9-8E49-728217D41FB5}">
      <dgm:prSet/>
      <dgm:spPr/>
      <dgm:t>
        <a:bodyPr/>
        <a:lstStyle/>
        <a:p>
          <a:endParaRPr lang="en-US"/>
        </a:p>
      </dgm:t>
    </dgm:pt>
    <dgm:pt modelId="{D1903B02-AC1E-481E-A9BD-7516F14678D5}">
      <dgm:prSet/>
      <dgm:spPr/>
      <dgm:t>
        <a:bodyPr/>
        <a:lstStyle/>
        <a:p>
          <a:r>
            <a:rPr lang="en-US"/>
            <a:t>e-Government Maturity Model : Developed by the Government of Malaysia, eGovMM assesses the readiness of government agencies to deliver online services</a:t>
          </a:r>
        </a:p>
      </dgm:t>
    </dgm:pt>
    <dgm:pt modelId="{28DD4C90-247C-49B4-B74E-71D99B1BC58E}" type="parTrans" cxnId="{42D64FD1-1A65-4A6F-A888-5FBBEA8E5470}">
      <dgm:prSet/>
      <dgm:spPr/>
      <dgm:t>
        <a:bodyPr/>
        <a:lstStyle/>
        <a:p>
          <a:endParaRPr lang="en-US"/>
        </a:p>
      </dgm:t>
    </dgm:pt>
    <dgm:pt modelId="{0C4B48C9-412C-4595-98B8-872885E5B836}" type="sibTrans" cxnId="{42D64FD1-1A65-4A6F-A888-5FBBEA8E5470}">
      <dgm:prSet/>
      <dgm:spPr/>
      <dgm:t>
        <a:bodyPr/>
        <a:lstStyle/>
        <a:p>
          <a:endParaRPr lang="en-US"/>
        </a:p>
      </dgm:t>
    </dgm:pt>
    <dgm:pt modelId="{4EC311AF-72C2-4128-9AC1-780C1E2887FC}" type="pres">
      <dgm:prSet presAssocID="{BBD063DD-684E-461D-9BFE-97774ED8C03F}" presName="vert0" presStyleCnt="0">
        <dgm:presLayoutVars>
          <dgm:dir/>
          <dgm:animOne val="branch"/>
          <dgm:animLvl val="lvl"/>
        </dgm:presLayoutVars>
      </dgm:prSet>
      <dgm:spPr/>
    </dgm:pt>
    <dgm:pt modelId="{7B3A5C2D-72C7-4A79-ACBA-3D824907E0C2}" type="pres">
      <dgm:prSet presAssocID="{A78D16CA-FED6-4FC3-8AEA-6FF39524A4D3}" presName="thickLine" presStyleLbl="alignNode1" presStyleIdx="0" presStyleCnt="4"/>
      <dgm:spPr/>
    </dgm:pt>
    <dgm:pt modelId="{46D4474C-BBD5-4288-A5AA-B9D742361F3F}" type="pres">
      <dgm:prSet presAssocID="{A78D16CA-FED6-4FC3-8AEA-6FF39524A4D3}" presName="horz1" presStyleCnt="0"/>
      <dgm:spPr/>
    </dgm:pt>
    <dgm:pt modelId="{2B085E01-663E-4291-8126-4D60FDEABD92}" type="pres">
      <dgm:prSet presAssocID="{A78D16CA-FED6-4FC3-8AEA-6FF39524A4D3}" presName="tx1" presStyleLbl="revTx" presStyleIdx="0" presStyleCnt="4"/>
      <dgm:spPr/>
    </dgm:pt>
    <dgm:pt modelId="{2D4A6A33-91D3-443D-AD90-A569146B70FE}" type="pres">
      <dgm:prSet presAssocID="{A78D16CA-FED6-4FC3-8AEA-6FF39524A4D3}" presName="vert1" presStyleCnt="0"/>
      <dgm:spPr/>
    </dgm:pt>
    <dgm:pt modelId="{2A3EFCF1-EC49-498A-8EA9-69E8BBA86643}" type="pres">
      <dgm:prSet presAssocID="{875B0086-9F12-4880-9C97-7C779DBAF382}" presName="thickLine" presStyleLbl="alignNode1" presStyleIdx="1" presStyleCnt="4"/>
      <dgm:spPr/>
    </dgm:pt>
    <dgm:pt modelId="{592C8712-7BCA-4ED9-96CB-9677532EF099}" type="pres">
      <dgm:prSet presAssocID="{875B0086-9F12-4880-9C97-7C779DBAF382}" presName="horz1" presStyleCnt="0"/>
      <dgm:spPr/>
    </dgm:pt>
    <dgm:pt modelId="{D2DFB9F7-BD4C-4E7C-9B15-ACF038326BA4}" type="pres">
      <dgm:prSet presAssocID="{875B0086-9F12-4880-9C97-7C779DBAF382}" presName="tx1" presStyleLbl="revTx" presStyleIdx="1" presStyleCnt="4"/>
      <dgm:spPr/>
    </dgm:pt>
    <dgm:pt modelId="{9CAB6148-BC25-4129-9AA7-3EA08B5C3786}" type="pres">
      <dgm:prSet presAssocID="{875B0086-9F12-4880-9C97-7C779DBAF382}" presName="vert1" presStyleCnt="0"/>
      <dgm:spPr/>
    </dgm:pt>
    <dgm:pt modelId="{B64EF822-B991-48E7-98CB-06E6AF6D9865}" type="pres">
      <dgm:prSet presAssocID="{84880F45-D227-4AC8-BBCC-6CC9834887C3}" presName="thickLine" presStyleLbl="alignNode1" presStyleIdx="2" presStyleCnt="4"/>
      <dgm:spPr/>
    </dgm:pt>
    <dgm:pt modelId="{6E4F9F9D-955B-4938-99CC-67F5685DD13F}" type="pres">
      <dgm:prSet presAssocID="{84880F45-D227-4AC8-BBCC-6CC9834887C3}" presName="horz1" presStyleCnt="0"/>
      <dgm:spPr/>
    </dgm:pt>
    <dgm:pt modelId="{6CD4C540-F540-41F3-A573-C261A5A61446}" type="pres">
      <dgm:prSet presAssocID="{84880F45-D227-4AC8-BBCC-6CC9834887C3}" presName="tx1" presStyleLbl="revTx" presStyleIdx="2" presStyleCnt="4"/>
      <dgm:spPr/>
    </dgm:pt>
    <dgm:pt modelId="{65B7632A-2C03-435F-8E06-B9CAB3A329D6}" type="pres">
      <dgm:prSet presAssocID="{84880F45-D227-4AC8-BBCC-6CC9834887C3}" presName="vert1" presStyleCnt="0"/>
      <dgm:spPr/>
    </dgm:pt>
    <dgm:pt modelId="{E3A85471-240F-453E-820D-5D3D2D5310B9}" type="pres">
      <dgm:prSet presAssocID="{D1903B02-AC1E-481E-A9BD-7516F14678D5}" presName="thickLine" presStyleLbl="alignNode1" presStyleIdx="3" presStyleCnt="4"/>
      <dgm:spPr/>
    </dgm:pt>
    <dgm:pt modelId="{428FB94E-4ED7-4D86-96BA-2AA97DEBB0CA}" type="pres">
      <dgm:prSet presAssocID="{D1903B02-AC1E-481E-A9BD-7516F14678D5}" presName="horz1" presStyleCnt="0"/>
      <dgm:spPr/>
    </dgm:pt>
    <dgm:pt modelId="{3317454D-3147-4013-B96E-3C1CF7DE76D7}" type="pres">
      <dgm:prSet presAssocID="{D1903B02-AC1E-481E-A9BD-7516F14678D5}" presName="tx1" presStyleLbl="revTx" presStyleIdx="3" presStyleCnt="4"/>
      <dgm:spPr/>
    </dgm:pt>
    <dgm:pt modelId="{4DBBDF49-0BD0-4F00-8347-996710980077}" type="pres">
      <dgm:prSet presAssocID="{D1903B02-AC1E-481E-A9BD-7516F14678D5}" presName="vert1" presStyleCnt="0"/>
      <dgm:spPr/>
    </dgm:pt>
  </dgm:ptLst>
  <dgm:cxnLst>
    <dgm:cxn modelId="{49F73F20-65AB-4625-9A2F-D17B313E8445}" srcId="{BBD063DD-684E-461D-9BFE-97774ED8C03F}" destId="{875B0086-9F12-4880-9C97-7C779DBAF382}" srcOrd="1" destOrd="0" parTransId="{1B759DCC-1CEB-4012-A1A4-B14E33A1D673}" sibTransId="{43BF8627-8CB6-4154-8F75-165B7BD8D1B8}"/>
    <dgm:cxn modelId="{59CD3A46-E803-46F1-AD11-025601630FCA}" type="presOf" srcId="{A78D16CA-FED6-4FC3-8AEA-6FF39524A4D3}" destId="{2B085E01-663E-4291-8126-4D60FDEABD92}" srcOrd="0" destOrd="0" presId="urn:microsoft.com/office/officeart/2008/layout/LinedList"/>
    <dgm:cxn modelId="{BFB7816A-6446-4BD6-A6B3-74896068D1DC}" type="presOf" srcId="{84880F45-D227-4AC8-BBCC-6CC9834887C3}" destId="{6CD4C540-F540-41F3-A573-C261A5A61446}" srcOrd="0" destOrd="0" presId="urn:microsoft.com/office/officeart/2008/layout/LinedList"/>
    <dgm:cxn modelId="{3AF3C976-F593-433C-B720-D67584BE9537}" srcId="{BBD063DD-684E-461D-9BFE-97774ED8C03F}" destId="{A78D16CA-FED6-4FC3-8AEA-6FF39524A4D3}" srcOrd="0" destOrd="0" parTransId="{59741306-DD0E-4A1B-B6DE-E1C2D6A54607}" sibTransId="{66FEF584-1D1D-4096-8776-2422EF51E304}"/>
    <dgm:cxn modelId="{CF6EF18A-7545-402D-830B-3AD952A71E7B}" type="presOf" srcId="{BBD063DD-684E-461D-9BFE-97774ED8C03F}" destId="{4EC311AF-72C2-4128-9AC1-780C1E2887FC}" srcOrd="0" destOrd="0" presId="urn:microsoft.com/office/officeart/2008/layout/LinedList"/>
    <dgm:cxn modelId="{3F682AB0-B5D0-45DC-8B60-54B069258FA8}" type="presOf" srcId="{D1903B02-AC1E-481E-A9BD-7516F14678D5}" destId="{3317454D-3147-4013-B96E-3C1CF7DE76D7}" srcOrd="0" destOrd="0" presId="urn:microsoft.com/office/officeart/2008/layout/LinedList"/>
    <dgm:cxn modelId="{1413A5B3-053C-40D9-8E49-728217D41FB5}" srcId="{BBD063DD-684E-461D-9BFE-97774ED8C03F}" destId="{84880F45-D227-4AC8-BBCC-6CC9834887C3}" srcOrd="2" destOrd="0" parTransId="{818EEC03-D817-483C-A250-872B3E46C357}" sibTransId="{3781FA82-3689-46B6-A165-E63E887B3F8B}"/>
    <dgm:cxn modelId="{42D64FD1-1A65-4A6F-A888-5FBBEA8E5470}" srcId="{BBD063DD-684E-461D-9BFE-97774ED8C03F}" destId="{D1903B02-AC1E-481E-A9BD-7516F14678D5}" srcOrd="3" destOrd="0" parTransId="{28DD4C90-247C-49B4-B74E-71D99B1BC58E}" sibTransId="{0C4B48C9-412C-4595-98B8-872885E5B836}"/>
    <dgm:cxn modelId="{151A12EF-136C-4DE8-8FA8-5EF3D60A4932}" type="presOf" srcId="{875B0086-9F12-4880-9C97-7C779DBAF382}" destId="{D2DFB9F7-BD4C-4E7C-9B15-ACF038326BA4}" srcOrd="0" destOrd="0" presId="urn:microsoft.com/office/officeart/2008/layout/LinedList"/>
    <dgm:cxn modelId="{09348F2B-BC24-45F5-8F22-470C9C04A644}" type="presParOf" srcId="{4EC311AF-72C2-4128-9AC1-780C1E2887FC}" destId="{7B3A5C2D-72C7-4A79-ACBA-3D824907E0C2}" srcOrd="0" destOrd="0" presId="urn:microsoft.com/office/officeart/2008/layout/LinedList"/>
    <dgm:cxn modelId="{2FE5E6D7-C116-4698-9939-9385CEC58D7E}" type="presParOf" srcId="{4EC311AF-72C2-4128-9AC1-780C1E2887FC}" destId="{46D4474C-BBD5-4288-A5AA-B9D742361F3F}" srcOrd="1" destOrd="0" presId="urn:microsoft.com/office/officeart/2008/layout/LinedList"/>
    <dgm:cxn modelId="{00DC2D1C-94AB-4039-A99E-505412F7D05C}" type="presParOf" srcId="{46D4474C-BBD5-4288-A5AA-B9D742361F3F}" destId="{2B085E01-663E-4291-8126-4D60FDEABD92}" srcOrd="0" destOrd="0" presId="urn:microsoft.com/office/officeart/2008/layout/LinedList"/>
    <dgm:cxn modelId="{812625B4-93E3-4177-8ACC-0608B2E62DE0}" type="presParOf" srcId="{46D4474C-BBD5-4288-A5AA-B9D742361F3F}" destId="{2D4A6A33-91D3-443D-AD90-A569146B70FE}" srcOrd="1" destOrd="0" presId="urn:microsoft.com/office/officeart/2008/layout/LinedList"/>
    <dgm:cxn modelId="{2DD16C7B-AD5F-42F5-A543-91C73A4A26A6}" type="presParOf" srcId="{4EC311AF-72C2-4128-9AC1-780C1E2887FC}" destId="{2A3EFCF1-EC49-498A-8EA9-69E8BBA86643}" srcOrd="2" destOrd="0" presId="urn:microsoft.com/office/officeart/2008/layout/LinedList"/>
    <dgm:cxn modelId="{80006E62-7849-4F8C-86F9-22BB527C8F90}" type="presParOf" srcId="{4EC311AF-72C2-4128-9AC1-780C1E2887FC}" destId="{592C8712-7BCA-4ED9-96CB-9677532EF099}" srcOrd="3" destOrd="0" presId="urn:microsoft.com/office/officeart/2008/layout/LinedList"/>
    <dgm:cxn modelId="{98978DAA-718C-4DC1-87E6-3289CF0841E4}" type="presParOf" srcId="{592C8712-7BCA-4ED9-96CB-9677532EF099}" destId="{D2DFB9F7-BD4C-4E7C-9B15-ACF038326BA4}" srcOrd="0" destOrd="0" presId="urn:microsoft.com/office/officeart/2008/layout/LinedList"/>
    <dgm:cxn modelId="{7ADBE813-70D5-4294-848C-7AB047A90607}" type="presParOf" srcId="{592C8712-7BCA-4ED9-96CB-9677532EF099}" destId="{9CAB6148-BC25-4129-9AA7-3EA08B5C3786}" srcOrd="1" destOrd="0" presId="urn:microsoft.com/office/officeart/2008/layout/LinedList"/>
    <dgm:cxn modelId="{D9623071-4538-4369-AD3B-FCD73DD64472}" type="presParOf" srcId="{4EC311AF-72C2-4128-9AC1-780C1E2887FC}" destId="{B64EF822-B991-48E7-98CB-06E6AF6D9865}" srcOrd="4" destOrd="0" presId="urn:microsoft.com/office/officeart/2008/layout/LinedList"/>
    <dgm:cxn modelId="{837924D3-401D-4499-931D-1154BC0A93D3}" type="presParOf" srcId="{4EC311AF-72C2-4128-9AC1-780C1E2887FC}" destId="{6E4F9F9D-955B-4938-99CC-67F5685DD13F}" srcOrd="5" destOrd="0" presId="urn:microsoft.com/office/officeart/2008/layout/LinedList"/>
    <dgm:cxn modelId="{D2E5A0E6-036C-449D-84C5-BA7169C27654}" type="presParOf" srcId="{6E4F9F9D-955B-4938-99CC-67F5685DD13F}" destId="{6CD4C540-F540-41F3-A573-C261A5A61446}" srcOrd="0" destOrd="0" presId="urn:microsoft.com/office/officeart/2008/layout/LinedList"/>
    <dgm:cxn modelId="{DDC5B7A7-A734-4CD0-9CCF-E689B8E98763}" type="presParOf" srcId="{6E4F9F9D-955B-4938-99CC-67F5685DD13F}" destId="{65B7632A-2C03-435F-8E06-B9CAB3A329D6}" srcOrd="1" destOrd="0" presId="urn:microsoft.com/office/officeart/2008/layout/LinedList"/>
    <dgm:cxn modelId="{9697FEF7-126D-4F40-8AE3-ED5C761D014D}" type="presParOf" srcId="{4EC311AF-72C2-4128-9AC1-780C1E2887FC}" destId="{E3A85471-240F-453E-820D-5D3D2D5310B9}" srcOrd="6" destOrd="0" presId="urn:microsoft.com/office/officeart/2008/layout/LinedList"/>
    <dgm:cxn modelId="{92EC88FD-6973-4A42-988D-53F0E33A4D55}" type="presParOf" srcId="{4EC311AF-72C2-4128-9AC1-780C1E2887FC}" destId="{428FB94E-4ED7-4D86-96BA-2AA97DEBB0CA}" srcOrd="7" destOrd="0" presId="urn:microsoft.com/office/officeart/2008/layout/LinedList"/>
    <dgm:cxn modelId="{BA624F46-4E74-4A3D-8FAA-92C9B58955E3}" type="presParOf" srcId="{428FB94E-4ED7-4D86-96BA-2AA97DEBB0CA}" destId="{3317454D-3147-4013-B96E-3C1CF7DE76D7}" srcOrd="0" destOrd="0" presId="urn:microsoft.com/office/officeart/2008/layout/LinedList"/>
    <dgm:cxn modelId="{960656A6-270B-4220-9559-428C84B311ED}" type="presParOf" srcId="{428FB94E-4ED7-4D86-96BA-2AA97DEBB0CA}" destId="{4DBBDF49-0BD0-4F00-8347-996710980077}"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14ACD1-4F66-4A2F-A366-B6ADFB356B2D}">
      <dsp:nvSpPr>
        <dsp:cNvPr id="0" name=""/>
        <dsp:cNvSpPr/>
      </dsp:nvSpPr>
      <dsp:spPr>
        <a:xfrm>
          <a:off x="712684" y="96969"/>
          <a:ext cx="1955812" cy="19558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9A1319-9BC8-4981-B4E2-65273C7B5C5A}">
      <dsp:nvSpPr>
        <dsp:cNvPr id="0" name=""/>
        <dsp:cNvSpPr/>
      </dsp:nvSpPr>
      <dsp:spPr>
        <a:xfrm>
          <a:off x="1129497" y="513782"/>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799982-23C2-4B2B-987B-98C97C56803E}">
      <dsp:nvSpPr>
        <dsp:cNvPr id="0" name=""/>
        <dsp:cNvSpPr/>
      </dsp:nvSpPr>
      <dsp:spPr>
        <a:xfrm>
          <a:off x="87465" y="2661970"/>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90000"/>
            </a:lnSpc>
            <a:spcBef>
              <a:spcPct val="0"/>
            </a:spcBef>
            <a:spcAft>
              <a:spcPct val="35000"/>
            </a:spcAft>
            <a:buNone/>
            <a:defRPr cap="all"/>
          </a:pPr>
          <a:r>
            <a:rPr lang="en-US" sz="2600" kern="1200"/>
            <a:t>Definition and evolution of e-government</a:t>
          </a:r>
        </a:p>
      </dsp:txBody>
      <dsp:txXfrm>
        <a:off x="87465" y="2661970"/>
        <a:ext cx="3206250" cy="720000"/>
      </dsp:txXfrm>
    </dsp:sp>
    <dsp:sp modelId="{24C65184-C0F9-4CA7-A821-363B7C594C31}">
      <dsp:nvSpPr>
        <dsp:cNvPr id="0" name=""/>
        <dsp:cNvSpPr/>
      </dsp:nvSpPr>
      <dsp:spPr>
        <a:xfrm>
          <a:off x="4480028" y="96969"/>
          <a:ext cx="1955812" cy="195581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02DFB6-2638-4641-8650-4D02A0DA5EF9}">
      <dsp:nvSpPr>
        <dsp:cNvPr id="0" name=""/>
        <dsp:cNvSpPr/>
      </dsp:nvSpPr>
      <dsp:spPr>
        <a:xfrm>
          <a:off x="4896840" y="513782"/>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FBAD8D-4B56-4308-89CF-2D95A9B015D7}">
      <dsp:nvSpPr>
        <dsp:cNvPr id="0" name=""/>
        <dsp:cNvSpPr/>
      </dsp:nvSpPr>
      <dsp:spPr>
        <a:xfrm>
          <a:off x="3854809" y="2661970"/>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90000"/>
            </a:lnSpc>
            <a:spcBef>
              <a:spcPct val="0"/>
            </a:spcBef>
            <a:spcAft>
              <a:spcPct val="35000"/>
            </a:spcAft>
            <a:buNone/>
            <a:defRPr cap="all"/>
          </a:pPr>
          <a:r>
            <a:rPr lang="en-US" sz="2600" kern="1200"/>
            <a:t>Digital government maturity models</a:t>
          </a:r>
        </a:p>
      </dsp:txBody>
      <dsp:txXfrm>
        <a:off x="3854809" y="2661970"/>
        <a:ext cx="3206250" cy="720000"/>
      </dsp:txXfrm>
    </dsp:sp>
    <dsp:sp modelId="{679505A9-BA96-49CD-848A-C95BE6861ECA}">
      <dsp:nvSpPr>
        <dsp:cNvPr id="0" name=""/>
        <dsp:cNvSpPr/>
      </dsp:nvSpPr>
      <dsp:spPr>
        <a:xfrm>
          <a:off x="8247372" y="96969"/>
          <a:ext cx="1955812" cy="19558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7C2DC8-BA24-44CE-9549-4C01667AAD48}">
      <dsp:nvSpPr>
        <dsp:cNvPr id="0" name=""/>
        <dsp:cNvSpPr/>
      </dsp:nvSpPr>
      <dsp:spPr>
        <a:xfrm>
          <a:off x="8664184" y="513782"/>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DCE796-8C4D-4358-9FC4-0D0CBE4092EE}">
      <dsp:nvSpPr>
        <dsp:cNvPr id="0" name=""/>
        <dsp:cNvSpPr/>
      </dsp:nvSpPr>
      <dsp:spPr>
        <a:xfrm>
          <a:off x="7622153" y="2661970"/>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90000"/>
            </a:lnSpc>
            <a:spcBef>
              <a:spcPct val="0"/>
            </a:spcBef>
            <a:spcAft>
              <a:spcPct val="35000"/>
            </a:spcAft>
            <a:buNone/>
            <a:defRPr cap="all"/>
          </a:pPr>
          <a:r>
            <a:rPr lang="en-US" sz="2600" kern="1200"/>
            <a:t>Case studies in digital transformation</a:t>
          </a:r>
        </a:p>
      </dsp:txBody>
      <dsp:txXfrm>
        <a:off x="7622153" y="2661970"/>
        <a:ext cx="32062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3A5C2D-72C7-4A79-ACBA-3D824907E0C2}">
      <dsp:nvSpPr>
        <dsp:cNvPr id="0" name=""/>
        <dsp:cNvSpPr/>
      </dsp:nvSpPr>
      <dsp:spPr>
        <a:xfrm>
          <a:off x="0" y="0"/>
          <a:ext cx="540123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085E01-663E-4291-8126-4D60FDEABD92}">
      <dsp:nvSpPr>
        <dsp:cNvPr id="0" name=""/>
        <dsp:cNvSpPr/>
      </dsp:nvSpPr>
      <dsp:spPr>
        <a:xfrm>
          <a:off x="0" y="0"/>
          <a:ext cx="5401235" cy="1311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e-Government Development Index : Developed by the United Nations, EGDI assesses the readiness and maturity of countries in adopting e-government practices</a:t>
          </a:r>
        </a:p>
      </dsp:txBody>
      <dsp:txXfrm>
        <a:off x="0" y="0"/>
        <a:ext cx="5401235" cy="1311648"/>
      </dsp:txXfrm>
    </dsp:sp>
    <dsp:sp modelId="{2A3EFCF1-EC49-498A-8EA9-69E8BBA86643}">
      <dsp:nvSpPr>
        <dsp:cNvPr id="0" name=""/>
        <dsp:cNvSpPr/>
      </dsp:nvSpPr>
      <dsp:spPr>
        <a:xfrm>
          <a:off x="0" y="1311648"/>
          <a:ext cx="5401235" cy="0"/>
        </a:xfrm>
        <a:prstGeom prst="line">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DFB9F7-BD4C-4E7C-9B15-ACF038326BA4}">
      <dsp:nvSpPr>
        <dsp:cNvPr id="0" name=""/>
        <dsp:cNvSpPr/>
      </dsp:nvSpPr>
      <dsp:spPr>
        <a:xfrm>
          <a:off x="0" y="1311648"/>
          <a:ext cx="5401235" cy="1311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Capability Maturity Model Integration : Originally designed for software development, CMMI has been adapted for assessing the maturity of various government processes, including those related to digital transformation</a:t>
          </a:r>
        </a:p>
      </dsp:txBody>
      <dsp:txXfrm>
        <a:off x="0" y="1311648"/>
        <a:ext cx="5401235" cy="1311648"/>
      </dsp:txXfrm>
    </dsp:sp>
    <dsp:sp modelId="{B64EF822-B991-48E7-98CB-06E6AF6D9865}">
      <dsp:nvSpPr>
        <dsp:cNvPr id="0" name=""/>
        <dsp:cNvSpPr/>
      </dsp:nvSpPr>
      <dsp:spPr>
        <a:xfrm>
          <a:off x="0" y="2623296"/>
          <a:ext cx="5401235" cy="0"/>
        </a:xfrm>
        <a:prstGeom prst="line">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D4C540-F540-41F3-A573-C261A5A61446}">
      <dsp:nvSpPr>
        <dsp:cNvPr id="0" name=""/>
        <dsp:cNvSpPr/>
      </dsp:nvSpPr>
      <dsp:spPr>
        <a:xfrm>
          <a:off x="0" y="2623296"/>
          <a:ext cx="5401235" cy="1311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Digital Government Adoption Framework : Created by the European Commission, DGA assesses the progress of European Union member states in implementing digital government strategies</a:t>
          </a:r>
        </a:p>
      </dsp:txBody>
      <dsp:txXfrm>
        <a:off x="0" y="2623296"/>
        <a:ext cx="5401235" cy="1311648"/>
      </dsp:txXfrm>
    </dsp:sp>
    <dsp:sp modelId="{E3A85471-240F-453E-820D-5D3D2D5310B9}">
      <dsp:nvSpPr>
        <dsp:cNvPr id="0" name=""/>
        <dsp:cNvSpPr/>
      </dsp:nvSpPr>
      <dsp:spPr>
        <a:xfrm>
          <a:off x="0" y="3934945"/>
          <a:ext cx="5401235"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17454D-3147-4013-B96E-3C1CF7DE76D7}">
      <dsp:nvSpPr>
        <dsp:cNvPr id="0" name=""/>
        <dsp:cNvSpPr/>
      </dsp:nvSpPr>
      <dsp:spPr>
        <a:xfrm>
          <a:off x="0" y="3934945"/>
          <a:ext cx="5401235" cy="1311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e-Government Maturity Model : Developed by the Government of Malaysia, eGovMM assesses the readiness of government agencies to deliver online services</a:t>
          </a:r>
        </a:p>
      </dsp:txBody>
      <dsp:txXfrm>
        <a:off x="0" y="3934945"/>
        <a:ext cx="5401235" cy="1311648"/>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5T05:36:03.853"/>
    </inkml:context>
    <inkml:brush xml:id="br0">
      <inkml:brushProperty name="width" value="0.1" units="cm"/>
      <inkml:brushProperty name="height" value="0.1" units="cm"/>
      <inkml:brushProperty name="color" value="#FFFFFF"/>
    </inkml:brush>
  </inkml:definitions>
  <inkml:trace contextRef="#ctx0" brushRef="#br0">1 0 128,'0'6'0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9/18/23</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140244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9/18/23</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564032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9/18/23</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549745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185BB-8B07-4DC9-86F3-2A225C77748D}"/>
              </a:ext>
            </a:extLst>
          </p:cNvPr>
          <p:cNvSpPr>
            <a:spLocks noGrp="1"/>
          </p:cNvSpPr>
          <p:nvPr>
            <p:ph type="ctrTitle"/>
          </p:nvPr>
        </p:nvSpPr>
        <p:spPr>
          <a:xfrm>
            <a:off x="1600200" y="1261872"/>
            <a:ext cx="7638222" cy="2852928"/>
          </a:xfrm>
        </p:spPr>
        <p:txBody>
          <a:bodyPr anchor="b">
            <a:normAutofit/>
          </a:bodyPr>
          <a:lstStyle>
            <a:lvl1pPr algn="l">
              <a:lnSpc>
                <a:spcPct val="130000"/>
              </a:lnSpc>
              <a:defRPr sz="3600" spc="1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14D496A-6E7A-4923-8ED5-B4164125DEB6}"/>
              </a:ext>
            </a:extLst>
          </p:cNvPr>
          <p:cNvSpPr>
            <a:spLocks noGrp="1"/>
          </p:cNvSpPr>
          <p:nvPr>
            <p:ph type="subTitle" idx="1"/>
          </p:nvPr>
        </p:nvSpPr>
        <p:spPr>
          <a:xfrm>
            <a:off x="1600200" y="4681728"/>
            <a:ext cx="7638222" cy="929296"/>
          </a:xfrm>
          <a:prstGeom prst="rect">
            <a:avLst/>
          </a:prstGeom>
        </p:spPr>
        <p:txBody>
          <a:bodyPr>
            <a:normAutofit/>
          </a:bodyPr>
          <a:lstStyle>
            <a:lvl1pPr marL="0" indent="0" algn="l">
              <a:lnSpc>
                <a:spcPct val="130000"/>
              </a:lnSpc>
              <a:buNone/>
              <a:defRPr sz="1600" b="1"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F5E3D20-43DC-4C14-8CFF-18545AED1B5B}"/>
              </a:ext>
            </a:extLst>
          </p:cNvPr>
          <p:cNvSpPr>
            <a:spLocks noGrp="1"/>
          </p:cNvSpPr>
          <p:nvPr>
            <p:ph type="dt" sz="half" idx="10"/>
          </p:nvPr>
        </p:nvSpPr>
        <p:spPr/>
        <p:txBody>
          <a:bodyPr/>
          <a:lstStyle/>
          <a:p>
            <a:fld id="{E6171E64-FE02-4DE5-B72F-53C3706641C3}" type="datetimeFigureOut">
              <a:rPr lang="en-US" smtClean="0"/>
              <a:t>9/18/23</a:t>
            </a:fld>
            <a:endParaRPr lang="en-US"/>
          </a:p>
        </p:txBody>
      </p:sp>
      <p:sp>
        <p:nvSpPr>
          <p:cNvPr id="5" name="Footer Placeholder 4">
            <a:extLst>
              <a:ext uri="{FF2B5EF4-FFF2-40B4-BE49-F238E27FC236}">
                <a16:creationId xmlns:a16="http://schemas.microsoft.com/office/drawing/2014/main" id="{E34FC300-5AFC-418B-85FD-EFA94BD7AF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9C7E81-ED3C-4DB0-8E74-AD2A87E6BE8A}"/>
              </a:ext>
            </a:extLst>
          </p:cNvPr>
          <p:cNvSpPr>
            <a:spLocks noGrp="1"/>
          </p:cNvSpPr>
          <p:nvPr>
            <p:ph type="sldNum" sz="quarter" idx="12"/>
          </p:nvPr>
        </p:nvSpPr>
        <p:spPr/>
        <p:txBody>
          <a:bodyPr/>
          <a:lstStyle/>
          <a:p>
            <a:fld id="{91F18EF7-BE1E-4ECB-84D4-67C2B4D8F095}" type="slidenum">
              <a:rPr lang="en-US" smtClean="0"/>
              <a:t>‹#›</a:t>
            </a:fld>
            <a:endParaRPr lang="en-US"/>
          </a:p>
        </p:txBody>
      </p:sp>
      <p:grpSp>
        <p:nvGrpSpPr>
          <p:cNvPr id="7" name="Group 6">
            <a:extLst>
              <a:ext uri="{FF2B5EF4-FFF2-40B4-BE49-F238E27FC236}">
                <a16:creationId xmlns:a16="http://schemas.microsoft.com/office/drawing/2014/main" id="{F0C817C9-850F-4FB6-B93B-CF3076C4A5C1}"/>
              </a:ext>
            </a:extLst>
          </p:cNvPr>
          <p:cNvGrpSpPr/>
          <p:nvPr/>
        </p:nvGrpSpPr>
        <p:grpSpPr>
          <a:xfrm flipH="1">
            <a:off x="0" y="0"/>
            <a:ext cx="567782" cy="3306479"/>
            <a:chOff x="11619770" y="-2005"/>
            <a:chExt cx="567782" cy="3306479"/>
          </a:xfrm>
        </p:grpSpPr>
        <p:sp>
          <p:nvSpPr>
            <p:cNvPr id="8" name="Freeform: Shape 7">
              <a:extLst>
                <a:ext uri="{FF2B5EF4-FFF2-40B4-BE49-F238E27FC236}">
                  <a16:creationId xmlns:a16="http://schemas.microsoft.com/office/drawing/2014/main" id="{159433A8-B67D-4675-AFDE-131069A709FC}"/>
                </a:ext>
              </a:extLst>
            </p:cNvPr>
            <p:cNvSpPr/>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8">
              <a:extLst>
                <a:ext uri="{FF2B5EF4-FFF2-40B4-BE49-F238E27FC236}">
                  <a16:creationId xmlns:a16="http://schemas.microsoft.com/office/drawing/2014/main" id="{E1CD1C45-6A4D-4237-B39C-2D58F401A8C5}"/>
                </a:ext>
                <a:ext uri="{C183D7F6-B498-43B3-948B-1728B52AA6E4}">
                  <adec:decorative xmlns:adec="http://schemas.microsoft.com/office/drawing/2017/decorative" val="1"/>
                </a:ext>
              </a:extLst>
            </p:cNvPr>
            <p:cNvSpPr/>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32722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25F8D-0421-4AEC-9C40-A13163EC8AF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2037680-115A-411F-AEF6-4AC2096B4A70}"/>
              </a:ext>
            </a:extLst>
          </p:cNvPr>
          <p:cNvSpPr>
            <a:spLocks noGrp="1"/>
          </p:cNvSpPr>
          <p:nvPr>
            <p:ph idx="1"/>
          </p:nvPr>
        </p:nvSpPr>
        <p:spPr>
          <a:xfrm>
            <a:off x="808662" y="2019299"/>
            <a:ext cx="10357666" cy="411480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0CC193-1304-4D0F-8331-14D4EC08EFE8}"/>
              </a:ext>
            </a:extLst>
          </p:cNvPr>
          <p:cNvSpPr>
            <a:spLocks noGrp="1"/>
          </p:cNvSpPr>
          <p:nvPr>
            <p:ph type="dt" sz="half" idx="10"/>
          </p:nvPr>
        </p:nvSpPr>
        <p:spPr/>
        <p:txBody>
          <a:bodyPr/>
          <a:lstStyle/>
          <a:p>
            <a:fld id="{E6171E64-FE02-4DE5-B72F-53C3706641C3}" type="datetimeFigureOut">
              <a:rPr lang="en-US" smtClean="0"/>
              <a:t>9/18/23</a:t>
            </a:fld>
            <a:endParaRPr lang="en-US"/>
          </a:p>
        </p:txBody>
      </p:sp>
      <p:sp>
        <p:nvSpPr>
          <p:cNvPr id="5" name="Footer Placeholder 4">
            <a:extLst>
              <a:ext uri="{FF2B5EF4-FFF2-40B4-BE49-F238E27FC236}">
                <a16:creationId xmlns:a16="http://schemas.microsoft.com/office/drawing/2014/main" id="{0AF455C1-CD32-4050-BAFF-51CC6B62DF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0AF608-FF11-4CBE-B717-5D56AE67DDE1}"/>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2677884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BD23A02E-6DCF-427A-8CFD-281B2185C7F0}"/>
              </a:ext>
            </a:extLst>
          </p:cNvPr>
          <p:cNvSpPr/>
          <p:nvPr/>
        </p:nvSpPr>
        <p:spPr>
          <a:xfrm>
            <a:off x="3242985" y="511814"/>
            <a:ext cx="5706031" cy="5706031"/>
          </a:xfrm>
          <a:prstGeom prst="ellipse">
            <a:avLst/>
          </a:prstGeom>
          <a:solidFill>
            <a:schemeClr val="accent1">
              <a:lumMod val="20000"/>
              <a:lumOff val="80000"/>
            </a:schemeClr>
          </a:solidFill>
          <a:ln>
            <a:noFill/>
          </a:ln>
          <a:effectLst>
            <a:outerShdw dist="165100" dir="2220000" algn="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6B4C32-F19C-44F3-8EF8-1F506D74DD7A}"/>
              </a:ext>
            </a:extLst>
          </p:cNvPr>
          <p:cNvSpPr>
            <a:spLocks noGrp="1"/>
          </p:cNvSpPr>
          <p:nvPr>
            <p:ph type="title"/>
          </p:nvPr>
        </p:nvSpPr>
        <p:spPr>
          <a:xfrm>
            <a:off x="3649192" y="1709738"/>
            <a:ext cx="4893617" cy="2553893"/>
          </a:xfrm>
        </p:spPr>
        <p:txBody>
          <a:bodyPr anchor="b">
            <a:normAutofit/>
          </a:bodyPr>
          <a:lstStyle>
            <a:lvl1pPr algn="ctr">
              <a:defRPr sz="36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0889729-131C-4F78-9DAA-E9EE28EA912F}"/>
              </a:ext>
            </a:extLst>
          </p:cNvPr>
          <p:cNvSpPr>
            <a:spLocks noGrp="1"/>
          </p:cNvSpPr>
          <p:nvPr>
            <p:ph type="body" idx="1"/>
          </p:nvPr>
        </p:nvSpPr>
        <p:spPr>
          <a:xfrm>
            <a:off x="4062249" y="4540468"/>
            <a:ext cx="4067503" cy="1154037"/>
          </a:xfrm>
          <a:prstGeom prst="rect">
            <a:avLst/>
          </a:prstGeom>
        </p:spPr>
        <p:txBody>
          <a:bodyPr>
            <a:normAutofit/>
          </a:bodyPr>
          <a:lstStyle>
            <a:lvl1pPr marL="0" indent="0" algn="ctr">
              <a:buNone/>
              <a:defRPr sz="1600" b="1" cap="all" spc="600" baseline="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24E608-AC1F-41FB-974A-BD619C6C26B5}"/>
              </a:ext>
            </a:extLst>
          </p:cNvPr>
          <p:cNvSpPr>
            <a:spLocks noGrp="1"/>
          </p:cNvSpPr>
          <p:nvPr>
            <p:ph type="dt" sz="half" idx="10"/>
          </p:nvPr>
        </p:nvSpPr>
        <p:spPr/>
        <p:txBody>
          <a:bodyPr/>
          <a:lstStyle/>
          <a:p>
            <a:fld id="{E6171E64-FE02-4DE5-B72F-53C3706641C3}" type="datetimeFigureOut">
              <a:rPr lang="en-US" smtClean="0"/>
              <a:t>9/18/23</a:t>
            </a:fld>
            <a:endParaRPr lang="en-US"/>
          </a:p>
        </p:txBody>
      </p:sp>
      <p:sp>
        <p:nvSpPr>
          <p:cNvPr id="5" name="Footer Placeholder 4">
            <a:extLst>
              <a:ext uri="{FF2B5EF4-FFF2-40B4-BE49-F238E27FC236}">
                <a16:creationId xmlns:a16="http://schemas.microsoft.com/office/drawing/2014/main" id="{C0986158-8B03-45C3-891D-0357B198B6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C3B054-E8A2-43FD-B0FB-B1CCFA4BC0AD}"/>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1133296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64AA7-6D5A-402E-AD1A-880F2BDB7E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0D32B6-F9D8-4A43-B52C-336CFAB00A56}"/>
              </a:ext>
            </a:extLst>
          </p:cNvPr>
          <p:cNvSpPr>
            <a:spLocks noGrp="1"/>
          </p:cNvSpPr>
          <p:nvPr>
            <p:ph sz="half" idx="1"/>
          </p:nvPr>
        </p:nvSpPr>
        <p:spPr>
          <a:xfrm>
            <a:off x="812976" y="2019299"/>
            <a:ext cx="4995019" cy="4157663"/>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F50CDD9-5742-4A34-BA72-7CCA72D914F4}"/>
              </a:ext>
            </a:extLst>
          </p:cNvPr>
          <p:cNvSpPr>
            <a:spLocks noGrp="1"/>
          </p:cNvSpPr>
          <p:nvPr>
            <p:ph sz="half" idx="2"/>
          </p:nvPr>
        </p:nvSpPr>
        <p:spPr>
          <a:xfrm>
            <a:off x="6293718" y="2019299"/>
            <a:ext cx="5027954" cy="4157663"/>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02783AA-D2AB-4385-A91F-870CB6564611}"/>
              </a:ext>
            </a:extLst>
          </p:cNvPr>
          <p:cNvSpPr>
            <a:spLocks noGrp="1"/>
          </p:cNvSpPr>
          <p:nvPr>
            <p:ph type="dt" sz="half" idx="10"/>
          </p:nvPr>
        </p:nvSpPr>
        <p:spPr/>
        <p:txBody>
          <a:bodyPr/>
          <a:lstStyle/>
          <a:p>
            <a:fld id="{E6171E64-FE02-4DE5-B72F-53C3706641C3}" type="datetimeFigureOut">
              <a:rPr lang="en-US" smtClean="0"/>
              <a:t>9/18/23</a:t>
            </a:fld>
            <a:endParaRPr lang="en-US"/>
          </a:p>
        </p:txBody>
      </p:sp>
      <p:sp>
        <p:nvSpPr>
          <p:cNvPr id="6" name="Footer Placeholder 5">
            <a:extLst>
              <a:ext uri="{FF2B5EF4-FFF2-40B4-BE49-F238E27FC236}">
                <a16:creationId xmlns:a16="http://schemas.microsoft.com/office/drawing/2014/main" id="{855AAD9C-5CA2-4DA1-84D3-B1838979F6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1AB3C7-9574-47BC-932D-782BEE9989DA}"/>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701651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4C468-781B-4BC5-8DEA-B9EF2BF90DD2}"/>
              </a:ext>
            </a:extLst>
          </p:cNvPr>
          <p:cNvSpPr>
            <a:spLocks noGrp="1"/>
          </p:cNvSpPr>
          <p:nvPr>
            <p:ph type="title"/>
          </p:nvPr>
        </p:nvSpPr>
        <p:spPr>
          <a:xfrm>
            <a:off x="811460" y="369168"/>
            <a:ext cx="10458729" cy="1439818"/>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367223F-48E4-491D-AB5D-5FC8A0C566AF}"/>
              </a:ext>
            </a:extLst>
          </p:cNvPr>
          <p:cNvSpPr>
            <a:spLocks noGrp="1"/>
          </p:cNvSpPr>
          <p:nvPr>
            <p:ph type="body" idx="1"/>
          </p:nvPr>
        </p:nvSpPr>
        <p:spPr>
          <a:xfrm>
            <a:off x="800101" y="1843067"/>
            <a:ext cx="5007894" cy="662007"/>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D6B764-4B87-42FF-ABAA-69B07B88FF40}"/>
              </a:ext>
            </a:extLst>
          </p:cNvPr>
          <p:cNvSpPr>
            <a:spLocks noGrp="1"/>
          </p:cNvSpPr>
          <p:nvPr>
            <p:ph sz="half" idx="2"/>
          </p:nvPr>
        </p:nvSpPr>
        <p:spPr>
          <a:xfrm>
            <a:off x="800101" y="2505075"/>
            <a:ext cx="5007894" cy="368458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74357B9-406F-4BF9-B8FB-C53421EEF5A6}"/>
              </a:ext>
            </a:extLst>
          </p:cNvPr>
          <p:cNvSpPr>
            <a:spLocks noGrp="1"/>
          </p:cNvSpPr>
          <p:nvPr>
            <p:ph type="body" sz="quarter" idx="3"/>
          </p:nvPr>
        </p:nvSpPr>
        <p:spPr>
          <a:xfrm>
            <a:off x="6276061" y="1843067"/>
            <a:ext cx="4994128" cy="662007"/>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320462B-1939-4DAA-A7DD-6BDC95054A6E}"/>
              </a:ext>
            </a:extLst>
          </p:cNvPr>
          <p:cNvSpPr>
            <a:spLocks noGrp="1"/>
          </p:cNvSpPr>
          <p:nvPr>
            <p:ph sz="quarter" idx="4"/>
          </p:nvPr>
        </p:nvSpPr>
        <p:spPr>
          <a:xfrm>
            <a:off x="6276061" y="2505075"/>
            <a:ext cx="4994128" cy="368458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6C938B-C4C2-4FA9-85CA-9CD742CD7523}"/>
              </a:ext>
            </a:extLst>
          </p:cNvPr>
          <p:cNvSpPr>
            <a:spLocks noGrp="1"/>
          </p:cNvSpPr>
          <p:nvPr>
            <p:ph type="dt" sz="half" idx="10"/>
          </p:nvPr>
        </p:nvSpPr>
        <p:spPr/>
        <p:txBody>
          <a:bodyPr/>
          <a:lstStyle/>
          <a:p>
            <a:fld id="{E6171E64-FE02-4DE5-B72F-53C3706641C3}" type="datetimeFigureOut">
              <a:rPr lang="en-US" smtClean="0"/>
              <a:t>9/18/23</a:t>
            </a:fld>
            <a:endParaRPr lang="en-US"/>
          </a:p>
        </p:txBody>
      </p:sp>
      <p:sp>
        <p:nvSpPr>
          <p:cNvPr id="8" name="Footer Placeholder 7">
            <a:extLst>
              <a:ext uri="{FF2B5EF4-FFF2-40B4-BE49-F238E27FC236}">
                <a16:creationId xmlns:a16="http://schemas.microsoft.com/office/drawing/2014/main" id="{11AD8886-0D28-4D49-8D43-151D37E948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2FDDE8-E9F8-4B6C-9A40-829617A7C84D}"/>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1760008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AE3D8-6C35-428B-B2F2-251FDE10BD20}"/>
              </a:ext>
            </a:extLst>
          </p:cNvPr>
          <p:cNvSpPr>
            <a:spLocks noGrp="1"/>
          </p:cNvSpPr>
          <p:nvPr>
            <p:ph type="title"/>
          </p:nvPr>
        </p:nvSpPr>
        <p:spPr>
          <a:xfrm>
            <a:off x="800100" y="983769"/>
            <a:ext cx="10094770" cy="1180574"/>
          </a:xfrm>
          <a:solidFill>
            <a:schemeClr val="accent1">
              <a:lumMod val="20000"/>
              <a:lumOff val="80000"/>
            </a:schemeClr>
          </a:solidFill>
          <a:effectLst>
            <a:outerShdw dist="165100" dir="18900000" algn="bl" rotWithShape="0">
              <a:prstClr val="black"/>
            </a:outerShdw>
          </a:effectLst>
        </p:spPr>
        <p:txBody>
          <a:bodyPr/>
          <a:lstStyle>
            <a:lvl1pPr marL="18288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4F0B8015-E11A-42CA-AE88-7BD73F87E566}"/>
              </a:ext>
            </a:extLst>
          </p:cNvPr>
          <p:cNvSpPr>
            <a:spLocks noGrp="1"/>
          </p:cNvSpPr>
          <p:nvPr>
            <p:ph type="dt" sz="half" idx="10"/>
          </p:nvPr>
        </p:nvSpPr>
        <p:spPr/>
        <p:txBody>
          <a:bodyPr/>
          <a:lstStyle/>
          <a:p>
            <a:fld id="{E6171E64-FE02-4DE5-B72F-53C3706641C3}" type="datetimeFigureOut">
              <a:rPr lang="en-US" smtClean="0"/>
              <a:t>9/18/23</a:t>
            </a:fld>
            <a:endParaRPr lang="en-US"/>
          </a:p>
        </p:txBody>
      </p:sp>
      <p:sp>
        <p:nvSpPr>
          <p:cNvPr id="4" name="Footer Placeholder 3">
            <a:extLst>
              <a:ext uri="{FF2B5EF4-FFF2-40B4-BE49-F238E27FC236}">
                <a16:creationId xmlns:a16="http://schemas.microsoft.com/office/drawing/2014/main" id="{07309078-34CA-45CD-B479-03906A265C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D03258-F989-47B2-A643-A60CD8A77BC8}"/>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124335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DA2F31-48B6-40CE-A364-3CE73FD859B4}"/>
              </a:ext>
            </a:extLst>
          </p:cNvPr>
          <p:cNvSpPr>
            <a:spLocks noGrp="1"/>
          </p:cNvSpPr>
          <p:nvPr>
            <p:ph type="dt" sz="half" idx="10"/>
          </p:nvPr>
        </p:nvSpPr>
        <p:spPr/>
        <p:txBody>
          <a:bodyPr/>
          <a:lstStyle/>
          <a:p>
            <a:fld id="{E6171E64-FE02-4DE5-B72F-53C3706641C3}" type="datetimeFigureOut">
              <a:rPr lang="en-US" smtClean="0"/>
              <a:t>9/18/23</a:t>
            </a:fld>
            <a:endParaRPr lang="en-US"/>
          </a:p>
        </p:txBody>
      </p:sp>
      <p:sp>
        <p:nvSpPr>
          <p:cNvPr id="3" name="Footer Placeholder 2">
            <a:extLst>
              <a:ext uri="{FF2B5EF4-FFF2-40B4-BE49-F238E27FC236}">
                <a16:creationId xmlns:a16="http://schemas.microsoft.com/office/drawing/2014/main" id="{117EEA00-F166-41EB-9331-CA99BB70F0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BB051F-F8FC-4FF6-9783-45F9FE7AC302}"/>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1957279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08635-A5AF-48F4-8CD2-FB0E01113904}"/>
              </a:ext>
            </a:extLst>
          </p:cNvPr>
          <p:cNvSpPr>
            <a:spLocks noGrp="1"/>
          </p:cNvSpPr>
          <p:nvPr>
            <p:ph type="title"/>
          </p:nvPr>
        </p:nvSpPr>
        <p:spPr>
          <a:xfrm>
            <a:off x="839788" y="987425"/>
            <a:ext cx="3932237" cy="1600200"/>
          </a:xfrm>
        </p:spPr>
        <p:txBody>
          <a:bodyPr anchor="t">
            <a:normAutofit/>
          </a:bodyPr>
          <a:lstStyle>
            <a:lvl1pPr>
              <a:defRPr sz="2800" b="1">
                <a:latin typeface="+mn-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6E15E0E-DCC0-4781-A608-962B1241B5AA}"/>
              </a:ext>
            </a:extLst>
          </p:cNvPr>
          <p:cNvSpPr>
            <a:spLocks noGrp="1"/>
          </p:cNvSpPr>
          <p:nvPr>
            <p:ph idx="1"/>
          </p:nvPr>
        </p:nvSpPr>
        <p:spPr>
          <a:xfrm>
            <a:off x="5309826" y="987425"/>
            <a:ext cx="6045562"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21F43E-3D50-4A1C-A289-B3D0DD0E710F}"/>
              </a:ext>
            </a:extLst>
          </p:cNvPr>
          <p:cNvSpPr>
            <a:spLocks noGrp="1"/>
          </p:cNvSpPr>
          <p:nvPr>
            <p:ph type="body" sz="half" idx="2"/>
          </p:nvPr>
        </p:nvSpPr>
        <p:spPr>
          <a:xfrm>
            <a:off x="839788" y="2743200"/>
            <a:ext cx="3932237" cy="3127376"/>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E70E3A-6639-4EA0-8305-C1899DAB49EB}"/>
              </a:ext>
            </a:extLst>
          </p:cNvPr>
          <p:cNvSpPr>
            <a:spLocks noGrp="1"/>
          </p:cNvSpPr>
          <p:nvPr>
            <p:ph type="dt" sz="half" idx="10"/>
          </p:nvPr>
        </p:nvSpPr>
        <p:spPr/>
        <p:txBody>
          <a:bodyPr/>
          <a:lstStyle/>
          <a:p>
            <a:fld id="{E6171E64-FE02-4DE5-B72F-53C3706641C3}" type="datetimeFigureOut">
              <a:rPr lang="en-US" smtClean="0"/>
              <a:t>9/18/23</a:t>
            </a:fld>
            <a:endParaRPr lang="en-US"/>
          </a:p>
        </p:txBody>
      </p:sp>
      <p:sp>
        <p:nvSpPr>
          <p:cNvPr id="6" name="Footer Placeholder 5">
            <a:extLst>
              <a:ext uri="{FF2B5EF4-FFF2-40B4-BE49-F238E27FC236}">
                <a16:creationId xmlns:a16="http://schemas.microsoft.com/office/drawing/2014/main" id="{5B6AFD57-4189-42FB-B29E-96366E51B4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F5E2EC-8483-4FBC-9D29-C19025FA8F97}"/>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39818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9/18/23</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659905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CE581-A090-4AE9-9965-B06BDB52BD95}"/>
              </a:ext>
            </a:extLst>
          </p:cNvPr>
          <p:cNvSpPr>
            <a:spLocks noGrp="1"/>
          </p:cNvSpPr>
          <p:nvPr>
            <p:ph type="title"/>
          </p:nvPr>
        </p:nvSpPr>
        <p:spPr>
          <a:xfrm>
            <a:off x="839788" y="987425"/>
            <a:ext cx="3932237" cy="1600200"/>
          </a:xfrm>
        </p:spPr>
        <p:txBody>
          <a:bodyPr anchor="t">
            <a:normAutofit/>
          </a:bodyPr>
          <a:lstStyle>
            <a:lvl1pPr>
              <a:defRPr sz="2800" b="1">
                <a:latin typeface="+mn-lt"/>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839DEF4-262F-4ACF-9B29-3D4B819E7065}"/>
              </a:ext>
            </a:extLst>
          </p:cNvPr>
          <p:cNvSpPr>
            <a:spLocks noGrp="1"/>
          </p:cNvSpPr>
          <p:nvPr>
            <p:ph type="pic" idx="1"/>
          </p:nvPr>
        </p:nvSpPr>
        <p:spPr>
          <a:xfrm>
            <a:off x="5353969" y="987425"/>
            <a:ext cx="5694503"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4ED7CBB-7A6F-441E-9072-2494B952FA8B}"/>
              </a:ext>
            </a:extLst>
          </p:cNvPr>
          <p:cNvSpPr>
            <a:spLocks noGrp="1"/>
          </p:cNvSpPr>
          <p:nvPr>
            <p:ph type="body" sz="half" idx="2"/>
          </p:nvPr>
        </p:nvSpPr>
        <p:spPr>
          <a:xfrm>
            <a:off x="839788" y="2743200"/>
            <a:ext cx="3932237" cy="3127376"/>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159692-77BE-4A7D-AA70-635007A6E92C}"/>
              </a:ext>
            </a:extLst>
          </p:cNvPr>
          <p:cNvSpPr>
            <a:spLocks noGrp="1"/>
          </p:cNvSpPr>
          <p:nvPr>
            <p:ph type="dt" sz="half" idx="10"/>
          </p:nvPr>
        </p:nvSpPr>
        <p:spPr/>
        <p:txBody>
          <a:bodyPr/>
          <a:lstStyle/>
          <a:p>
            <a:fld id="{E6171E64-FE02-4DE5-B72F-53C3706641C3}" type="datetimeFigureOut">
              <a:rPr lang="en-US" smtClean="0"/>
              <a:t>9/18/23</a:t>
            </a:fld>
            <a:endParaRPr lang="en-US"/>
          </a:p>
        </p:txBody>
      </p:sp>
      <p:sp>
        <p:nvSpPr>
          <p:cNvPr id="6" name="Footer Placeholder 5">
            <a:extLst>
              <a:ext uri="{FF2B5EF4-FFF2-40B4-BE49-F238E27FC236}">
                <a16:creationId xmlns:a16="http://schemas.microsoft.com/office/drawing/2014/main" id="{FBB9A4DA-63AF-4D6A-98DB-E1D0AC741E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6B7958-B19B-4C23-A82F-DD4E4B912B29}"/>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7327011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958AD-1CAD-45B3-B83D-DC9D33CD61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153F2E-0397-4423-8A88-D0059DEAF0CE}"/>
              </a:ext>
            </a:extLst>
          </p:cNvPr>
          <p:cNvSpPr>
            <a:spLocks noGrp="1"/>
          </p:cNvSpPr>
          <p:nvPr>
            <p:ph type="body" orient="vert" idx="1"/>
          </p:nvPr>
        </p:nvSpPr>
        <p:spPr>
          <a:xfrm>
            <a:off x="808662" y="2019299"/>
            <a:ext cx="10357666" cy="411480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7ADDE1-7025-4FA9-822D-481685085490}"/>
              </a:ext>
            </a:extLst>
          </p:cNvPr>
          <p:cNvSpPr>
            <a:spLocks noGrp="1"/>
          </p:cNvSpPr>
          <p:nvPr>
            <p:ph type="dt" sz="half" idx="10"/>
          </p:nvPr>
        </p:nvSpPr>
        <p:spPr/>
        <p:txBody>
          <a:bodyPr/>
          <a:lstStyle/>
          <a:p>
            <a:fld id="{E6171E64-FE02-4DE5-B72F-53C3706641C3}" type="datetimeFigureOut">
              <a:rPr lang="en-US" smtClean="0"/>
              <a:t>9/18/23</a:t>
            </a:fld>
            <a:endParaRPr lang="en-US"/>
          </a:p>
        </p:txBody>
      </p:sp>
      <p:sp>
        <p:nvSpPr>
          <p:cNvPr id="5" name="Footer Placeholder 4">
            <a:extLst>
              <a:ext uri="{FF2B5EF4-FFF2-40B4-BE49-F238E27FC236}">
                <a16:creationId xmlns:a16="http://schemas.microsoft.com/office/drawing/2014/main" id="{6B2A73E0-F328-46DC-98BE-CA0981F75A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652226-010C-494F-8BE8-BF91F3553DD5}"/>
              </a:ext>
            </a:extLst>
          </p:cNvPr>
          <p:cNvSpPr>
            <a:spLocks noGrp="1"/>
          </p:cNvSpPr>
          <p:nvPr>
            <p:ph type="sldNum" sz="quarter" idx="12"/>
          </p:nvPr>
        </p:nvSpPr>
        <p:spPr/>
        <p:txBody>
          <a:bodyPr/>
          <a:lstStyle/>
          <a:p>
            <a:fld id="{91F18EF7-BE1E-4ECB-84D4-67C2B4D8F095}" type="slidenum">
              <a:rPr lang="en-US" smtClean="0"/>
              <a:t>‹#›</a:t>
            </a:fld>
            <a:endParaRPr lang="en-US"/>
          </a:p>
        </p:txBody>
      </p:sp>
      <p:grpSp>
        <p:nvGrpSpPr>
          <p:cNvPr id="7" name="Group 6">
            <a:extLst>
              <a:ext uri="{FF2B5EF4-FFF2-40B4-BE49-F238E27FC236}">
                <a16:creationId xmlns:a16="http://schemas.microsoft.com/office/drawing/2014/main" id="{9F89E9C4-9D18-4529-BC0C-68EAE507CDF8}"/>
              </a:ext>
            </a:extLst>
          </p:cNvPr>
          <p:cNvGrpSpPr/>
          <p:nvPr/>
        </p:nvGrpSpPr>
        <p:grpSpPr>
          <a:xfrm flipH="1" flipV="1">
            <a:off x="0" y="3551521"/>
            <a:ext cx="567782" cy="3306479"/>
            <a:chOff x="11619770" y="-2005"/>
            <a:chExt cx="567782" cy="3306479"/>
          </a:xfrm>
        </p:grpSpPr>
        <p:sp>
          <p:nvSpPr>
            <p:cNvPr id="8" name="Freeform: Shape 7">
              <a:extLst>
                <a:ext uri="{FF2B5EF4-FFF2-40B4-BE49-F238E27FC236}">
                  <a16:creationId xmlns:a16="http://schemas.microsoft.com/office/drawing/2014/main" id="{D7DF5937-0C03-4786-AB62-3CF7CECB92D6}"/>
                </a:ext>
              </a:extLst>
            </p:cNvPr>
            <p:cNvSpPr/>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8">
              <a:extLst>
                <a:ext uri="{FF2B5EF4-FFF2-40B4-BE49-F238E27FC236}">
                  <a16:creationId xmlns:a16="http://schemas.microsoft.com/office/drawing/2014/main" id="{E9AD93DB-2DB0-4B2D-884B-6EC45344325B}"/>
                </a:ext>
                <a:ext uri="{C183D7F6-B498-43B3-948B-1728B52AA6E4}">
                  <adec:decorative xmlns:adec="http://schemas.microsoft.com/office/drawing/2017/decorative" val="1"/>
                </a:ext>
              </a:extLst>
            </p:cNvPr>
            <p:cNvSpPr/>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44703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C635D0-31D9-44E1-911D-F7D5D5400992}"/>
              </a:ext>
            </a:extLst>
          </p:cNvPr>
          <p:cNvSpPr>
            <a:spLocks noGrp="1"/>
          </p:cNvSpPr>
          <p:nvPr>
            <p:ph type="title" orient="vert"/>
          </p:nvPr>
        </p:nvSpPr>
        <p:spPr>
          <a:xfrm>
            <a:off x="8853914" y="624313"/>
            <a:ext cx="2537986" cy="550978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67F9230-1FA4-439D-A800-B5F006F07C0D}"/>
              </a:ext>
            </a:extLst>
          </p:cNvPr>
          <p:cNvSpPr>
            <a:spLocks noGrp="1"/>
          </p:cNvSpPr>
          <p:nvPr>
            <p:ph type="body" orient="vert" idx="1"/>
          </p:nvPr>
        </p:nvSpPr>
        <p:spPr>
          <a:xfrm>
            <a:off x="800100" y="624313"/>
            <a:ext cx="7816542" cy="550978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5AB2A3-7055-43AF-8BAB-0A9B7444867A}"/>
              </a:ext>
            </a:extLst>
          </p:cNvPr>
          <p:cNvSpPr>
            <a:spLocks noGrp="1"/>
          </p:cNvSpPr>
          <p:nvPr>
            <p:ph type="dt" sz="half" idx="10"/>
          </p:nvPr>
        </p:nvSpPr>
        <p:spPr/>
        <p:txBody>
          <a:bodyPr/>
          <a:lstStyle/>
          <a:p>
            <a:fld id="{E6171E64-FE02-4DE5-B72F-53C3706641C3}" type="datetimeFigureOut">
              <a:rPr lang="en-US" smtClean="0"/>
              <a:t>9/18/23</a:t>
            </a:fld>
            <a:endParaRPr lang="en-US"/>
          </a:p>
        </p:txBody>
      </p:sp>
      <p:sp>
        <p:nvSpPr>
          <p:cNvPr id="5" name="Footer Placeholder 4">
            <a:extLst>
              <a:ext uri="{FF2B5EF4-FFF2-40B4-BE49-F238E27FC236}">
                <a16:creationId xmlns:a16="http://schemas.microsoft.com/office/drawing/2014/main" id="{EE9A1821-A311-49CD-BCB4-B4BC886610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37C6A8-813A-486A-AA90-AB28935F2B4F}"/>
              </a:ext>
            </a:extLst>
          </p:cNvPr>
          <p:cNvSpPr>
            <a:spLocks noGrp="1"/>
          </p:cNvSpPr>
          <p:nvPr>
            <p:ph type="sldNum" sz="quarter" idx="12"/>
          </p:nvPr>
        </p:nvSpPr>
        <p:spPr/>
        <p:txBody>
          <a:bodyPr/>
          <a:lstStyle/>
          <a:p>
            <a:fld id="{91F18EF7-BE1E-4ECB-84D4-67C2B4D8F095}" type="slidenum">
              <a:rPr lang="en-US" smtClean="0"/>
              <a:t>‹#›</a:t>
            </a:fld>
            <a:endParaRPr lang="en-US"/>
          </a:p>
        </p:txBody>
      </p:sp>
      <p:grpSp>
        <p:nvGrpSpPr>
          <p:cNvPr id="7" name="Group 6">
            <a:extLst>
              <a:ext uri="{FF2B5EF4-FFF2-40B4-BE49-F238E27FC236}">
                <a16:creationId xmlns:a16="http://schemas.microsoft.com/office/drawing/2014/main" id="{F38C7A17-06CC-442C-A876-A51B2B556508}"/>
              </a:ext>
            </a:extLst>
          </p:cNvPr>
          <p:cNvGrpSpPr/>
          <p:nvPr/>
        </p:nvGrpSpPr>
        <p:grpSpPr>
          <a:xfrm flipH="1" flipV="1">
            <a:off x="0" y="3551521"/>
            <a:ext cx="567782" cy="3306479"/>
            <a:chOff x="11619770" y="-2005"/>
            <a:chExt cx="567782" cy="3306479"/>
          </a:xfrm>
        </p:grpSpPr>
        <p:sp>
          <p:nvSpPr>
            <p:cNvPr id="8" name="Freeform: Shape 7">
              <a:extLst>
                <a:ext uri="{FF2B5EF4-FFF2-40B4-BE49-F238E27FC236}">
                  <a16:creationId xmlns:a16="http://schemas.microsoft.com/office/drawing/2014/main" id="{54C1798A-2980-4F34-8355-7BCB6B295322}"/>
                </a:ext>
              </a:extLst>
            </p:cNvPr>
            <p:cNvSpPr/>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8">
              <a:extLst>
                <a:ext uri="{FF2B5EF4-FFF2-40B4-BE49-F238E27FC236}">
                  <a16:creationId xmlns:a16="http://schemas.microsoft.com/office/drawing/2014/main" id="{59D7542C-E4AE-488F-BC75-2E7ED83910CE}"/>
                </a:ext>
                <a:ext uri="{C183D7F6-B498-43B3-948B-1728B52AA6E4}">
                  <adec:decorative xmlns:adec="http://schemas.microsoft.com/office/drawing/2017/decorative" val="1"/>
                </a:ext>
              </a:extLst>
            </p:cNvPr>
            <p:cNvSpPr/>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81544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9/18/23</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63880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9/18/23</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29725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9/18/23</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97203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9/18/23</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51896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9/18/23</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96675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9/18/23</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7690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9/18/23</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8559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9/18/23</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13417032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86DAE1-1F65-43B8-A400-95E6DEEDCDFC}"/>
              </a:ext>
            </a:extLst>
          </p:cNvPr>
          <p:cNvSpPr>
            <a:spLocks noGrp="1"/>
          </p:cNvSpPr>
          <p:nvPr>
            <p:ph type="title"/>
          </p:nvPr>
        </p:nvSpPr>
        <p:spPr>
          <a:xfrm>
            <a:off x="808661" y="365125"/>
            <a:ext cx="10357666" cy="143845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D75C993-A44B-4C2D-818E-4C9000BB05C1}"/>
              </a:ext>
            </a:extLst>
          </p:cNvPr>
          <p:cNvSpPr>
            <a:spLocks noGrp="1"/>
          </p:cNvSpPr>
          <p:nvPr>
            <p:ph type="body" idx="1"/>
          </p:nvPr>
        </p:nvSpPr>
        <p:spPr>
          <a:xfrm>
            <a:off x="808662" y="2019299"/>
            <a:ext cx="10357666"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5A21B6E-ECC6-47D0-9C14-812B746F1563}"/>
              </a:ext>
            </a:extLst>
          </p:cNvPr>
          <p:cNvSpPr>
            <a:spLocks noGrp="1"/>
          </p:cNvSpPr>
          <p:nvPr>
            <p:ph type="dt" sz="half" idx="2"/>
          </p:nvPr>
        </p:nvSpPr>
        <p:spPr>
          <a:xfrm>
            <a:off x="795014" y="6342042"/>
            <a:ext cx="2743200" cy="365125"/>
          </a:xfrm>
          <a:prstGeom prst="rect">
            <a:avLst/>
          </a:prstGeom>
        </p:spPr>
        <p:txBody>
          <a:bodyPr vert="horz" lIns="91440" tIns="45720" rIns="91440" bIns="45720" rtlCol="0" anchor="ctr"/>
          <a:lstStyle>
            <a:lvl1pPr algn="l">
              <a:defRPr sz="1000" spc="100" baseline="0">
                <a:solidFill>
                  <a:schemeClr val="tx1"/>
                </a:solidFill>
              </a:defRPr>
            </a:lvl1pPr>
          </a:lstStyle>
          <a:p>
            <a:fld id="{E6171E64-FE02-4DE5-B72F-53C3706641C3}" type="datetimeFigureOut">
              <a:rPr lang="en-US" smtClean="0"/>
              <a:t>9/18/23</a:t>
            </a:fld>
            <a:endParaRPr lang="en-US"/>
          </a:p>
        </p:txBody>
      </p:sp>
      <p:sp>
        <p:nvSpPr>
          <p:cNvPr id="5" name="Footer Placeholder 4">
            <a:extLst>
              <a:ext uri="{FF2B5EF4-FFF2-40B4-BE49-F238E27FC236}">
                <a16:creationId xmlns:a16="http://schemas.microsoft.com/office/drawing/2014/main" id="{5209A716-DEA9-48A9-A5BC-0F392D2B49AC}"/>
              </a:ext>
            </a:extLst>
          </p:cNvPr>
          <p:cNvSpPr>
            <a:spLocks noGrp="1"/>
          </p:cNvSpPr>
          <p:nvPr>
            <p:ph type="ftr" sz="quarter" idx="3"/>
          </p:nvPr>
        </p:nvSpPr>
        <p:spPr>
          <a:xfrm>
            <a:off x="7696200" y="6342042"/>
            <a:ext cx="3470128" cy="365125"/>
          </a:xfrm>
          <a:prstGeom prst="rect">
            <a:avLst/>
          </a:prstGeom>
        </p:spPr>
        <p:txBody>
          <a:bodyPr vert="horz" lIns="91440" tIns="45720" rIns="91440" bIns="45720" rtlCol="0" anchor="ctr"/>
          <a:lstStyle>
            <a:lvl1pPr algn="r">
              <a:defRPr sz="1000" spc="5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C09CB69E-A0E4-4558-9C62-4CD8CDD2A501}"/>
              </a:ext>
            </a:extLst>
          </p:cNvPr>
          <p:cNvSpPr>
            <a:spLocks noGrp="1"/>
          </p:cNvSpPr>
          <p:nvPr>
            <p:ph type="sldNum" sz="quarter" idx="4"/>
          </p:nvPr>
        </p:nvSpPr>
        <p:spPr>
          <a:xfrm>
            <a:off x="11166329" y="6342042"/>
            <a:ext cx="526228" cy="365125"/>
          </a:xfrm>
          <a:prstGeom prst="rect">
            <a:avLst/>
          </a:prstGeom>
        </p:spPr>
        <p:txBody>
          <a:bodyPr vert="horz" lIns="91440" tIns="45720" rIns="91440" bIns="45720" rtlCol="0" anchor="ctr"/>
          <a:lstStyle>
            <a:lvl1pPr algn="r">
              <a:defRPr sz="1000" spc="100" baseline="0">
                <a:solidFill>
                  <a:schemeClr val="tx1"/>
                </a:solidFill>
              </a:defRPr>
            </a:lvl1pPr>
          </a:lstStyle>
          <a:p>
            <a:fld id="{91F18EF7-BE1E-4ECB-84D4-67C2B4D8F095}" type="slidenum">
              <a:rPr lang="en-US" smtClean="0"/>
              <a:t>‹#›</a:t>
            </a:fld>
            <a:endParaRPr lang="en-US"/>
          </a:p>
        </p:txBody>
      </p:sp>
      <p:grpSp>
        <p:nvGrpSpPr>
          <p:cNvPr id="7" name="Group 6">
            <a:extLst>
              <a:ext uri="{FF2B5EF4-FFF2-40B4-BE49-F238E27FC236}">
                <a16:creationId xmlns:a16="http://schemas.microsoft.com/office/drawing/2014/main" id="{EB6ECC43-D65E-4A7B-A76B-D278A2184166}"/>
              </a:ext>
            </a:extLst>
          </p:cNvPr>
          <p:cNvGrpSpPr/>
          <p:nvPr/>
        </p:nvGrpSpPr>
        <p:grpSpPr>
          <a:xfrm flipV="1">
            <a:off x="11626076" y="3551521"/>
            <a:ext cx="567782" cy="3306479"/>
            <a:chOff x="11619770" y="-2005"/>
            <a:chExt cx="567782" cy="3306479"/>
          </a:xfrm>
        </p:grpSpPr>
        <p:sp>
          <p:nvSpPr>
            <p:cNvPr id="8" name="Freeform: Shape 7">
              <a:extLst>
                <a:ext uri="{FF2B5EF4-FFF2-40B4-BE49-F238E27FC236}">
                  <a16:creationId xmlns:a16="http://schemas.microsoft.com/office/drawing/2014/main" id="{7EE443C5-5AB9-407B-A8C3-011BB14FEF06}"/>
                </a:ext>
              </a:extLst>
            </p:cNvPr>
            <p:cNvSpPr/>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13">
                <a:extLst>
                  <a:ext uri="{96DAC541-7B7A-43D3-8B79-37D633B846F1}">
                    <asvg:svgBlip xmlns:asvg="http://schemas.microsoft.com/office/drawing/2016/SVG/main" r:embed="rId14"/>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8">
              <a:extLst>
                <a:ext uri="{FF2B5EF4-FFF2-40B4-BE49-F238E27FC236}">
                  <a16:creationId xmlns:a16="http://schemas.microsoft.com/office/drawing/2014/main" id="{4538C9FA-DA5E-4785-8F4A-CA481A3A6526}"/>
                </a:ext>
                <a:ext uri="{C183D7F6-B498-43B3-948B-1728B52AA6E4}">
                  <adec:decorative xmlns:adec="http://schemas.microsoft.com/office/drawing/2017/decorative" val="1"/>
                </a:ext>
              </a:extLst>
            </p:cNvPr>
            <p:cNvSpPr/>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760083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20000"/>
        </a:lnSpc>
        <a:spcBef>
          <a:spcPct val="0"/>
        </a:spcBef>
        <a:buNone/>
        <a:defRPr sz="320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SzPct val="85000"/>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30000"/>
        </a:lnSpc>
        <a:spcBef>
          <a:spcPts val="500"/>
        </a:spcBef>
        <a:buSzPct val="100000"/>
        <a:buFont typeface="Avenir Next LT Pro Light" panose="020B03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30000"/>
        </a:lnSpc>
        <a:spcBef>
          <a:spcPts val="500"/>
        </a:spcBef>
        <a:buSzPct val="85000"/>
        <a:buFont typeface="Arial" panose="020B06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30000"/>
        </a:lnSpc>
        <a:spcBef>
          <a:spcPts val="500"/>
        </a:spcBef>
        <a:buSzPct val="100000"/>
        <a:buFont typeface="Avenir Next LT Pro Light" panose="020B0304020202020204" pitchFamily="34" charset="0"/>
        <a:buChar char="–"/>
        <a:defRPr sz="1400" kern="1200">
          <a:solidFill>
            <a:schemeClr val="tx1"/>
          </a:solidFill>
          <a:latin typeface="+mn-lt"/>
          <a:ea typeface="+mn-ea"/>
          <a:cs typeface="+mn-cs"/>
        </a:defRPr>
      </a:lvl4pPr>
      <a:lvl5pPr marL="1188720" indent="-22860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92">
          <p15:clr>
            <a:srgbClr val="F26B43"/>
          </p15:clr>
        </p15:guide>
        <p15:guide id="2" pos="504">
          <p15:clr>
            <a:srgbClr val="F26B43"/>
          </p15:clr>
        </p15:guide>
        <p15:guide id="3" pos="7176">
          <p15:clr>
            <a:srgbClr val="F26B43"/>
          </p15:clr>
        </p15:guide>
        <p15:guide id="5" orient="horz" pos="1272">
          <p15:clr>
            <a:srgbClr val="F26B43"/>
          </p15:clr>
        </p15:guide>
        <p15:guide id="6" orient="horz" pos="1728">
          <p15:clr>
            <a:srgbClr val="F26B43"/>
          </p15:clr>
        </p15:guide>
        <p15:guide id="7" orient="horz" pos="3864">
          <p15:clr>
            <a:srgbClr val="F26B43"/>
          </p15:clr>
        </p15:guide>
        <p15:guide id="8" orient="horz" pos="3432">
          <p15:clr>
            <a:srgbClr val="F26B43"/>
          </p15:clr>
        </p15:guide>
        <p15:guide id="9" pos="100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sv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hyperlink" Target="http://www.eoi.es/blogs/redinnovacionEOI/2015/10/03/smart-city-las-ciudades-del-presente/" TargetMode="External"/><Relationship Id="rId4" Type="http://schemas.openxmlformats.org/officeDocument/2006/relationships/diagramData" Target="../diagrams/data2.xml"/><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customXml" Target="../ink/ink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hyperlink" Target="https://www.pressmyweb.com/actualites-du-web/digital-boutiques-physiques/"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saide-sank.blogspot.com/"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pressmyweb.com/actualites-du-web/digital-boutiques-physiques/"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hare Your Thoughts: Exchange Programs - Funderstanding: Education,  Curriculum and Learning Resources">
            <a:extLst>
              <a:ext uri="{FF2B5EF4-FFF2-40B4-BE49-F238E27FC236}">
                <a16:creationId xmlns:a16="http://schemas.microsoft.com/office/drawing/2014/main" id="{0C59247D-73B6-454D-0AD2-0258801C65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995"/>
            <a:ext cx="4363565" cy="178509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D9D68A-11BD-25EA-7615-4256138498CE}"/>
              </a:ext>
            </a:extLst>
          </p:cNvPr>
          <p:cNvSpPr txBox="1"/>
          <p:nvPr/>
        </p:nvSpPr>
        <p:spPr>
          <a:xfrm>
            <a:off x="2546988" y="2623464"/>
            <a:ext cx="10373711" cy="3662541"/>
          </a:xfrm>
          <a:prstGeom prst="rect">
            <a:avLst/>
          </a:prstGeom>
          <a:noFill/>
        </p:spPr>
        <p:txBody>
          <a:bodyPr wrap="square">
            <a:spAutoFit/>
          </a:bodyPr>
          <a:lstStyle/>
          <a:p>
            <a:pPr defTabSz="685800">
              <a:defRPr/>
            </a:pPr>
            <a:r>
              <a:rPr lang="en-US" sz="7200" dirty="0">
                <a:solidFill>
                  <a:srgbClr val="000000"/>
                </a:solidFill>
                <a:latin typeface="The Hand"/>
              </a:rPr>
              <a:t>What did we learn in the last meeting? </a:t>
            </a:r>
          </a:p>
          <a:p>
            <a:pPr defTabSz="685800">
              <a:defRPr/>
            </a:pPr>
            <a:r>
              <a:rPr lang="en-US" sz="8000" dirty="0"/>
              <a:t>Do you have a small task to do or something to read/study?</a:t>
            </a:r>
            <a:endParaRPr lang="en-US" sz="7200" dirty="0">
              <a:solidFill>
                <a:srgbClr val="000000"/>
              </a:solidFill>
              <a:latin typeface="The Hand"/>
            </a:endParaRPr>
          </a:p>
        </p:txBody>
      </p:sp>
    </p:spTree>
    <p:extLst>
      <p:ext uri="{BB962C8B-B14F-4D97-AF65-F5344CB8AC3E}">
        <p14:creationId xmlns:p14="http://schemas.microsoft.com/office/powerpoint/2010/main" val="3473723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5297762" y="329184"/>
            <a:ext cx="6251110" cy="1504300"/>
          </a:xfrm>
        </p:spPr>
        <p:txBody>
          <a:bodyPr anchor="b">
            <a:normAutofit/>
          </a:bodyPr>
          <a:lstStyle/>
          <a:p>
            <a:pPr>
              <a:lnSpc>
                <a:spcPct val="90000"/>
              </a:lnSpc>
            </a:pPr>
            <a:r>
              <a:rPr lang="en-US" sz="4500" dirty="0">
                <a:ea typeface="+mj-lt"/>
                <a:cs typeface="+mj-lt"/>
              </a:rPr>
              <a:t>Digital government maturity models</a:t>
            </a:r>
          </a:p>
        </p:txBody>
      </p:sp>
      <p:sp>
        <p:nvSpPr>
          <p:cNvPr id="50"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E74B29"/>
          </a:solidFill>
          <a:ln w="38100" cap="rnd">
            <a:solidFill>
              <a:srgbClr val="E74B29"/>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ontent Placeholder 41">
            <a:extLst>
              <a:ext uri="{FF2B5EF4-FFF2-40B4-BE49-F238E27FC236}">
                <a16:creationId xmlns:a16="http://schemas.microsoft.com/office/drawing/2014/main" id="{2FAF1555-B820-6E04-9DB6-A6E8BD3E5B58}"/>
              </a:ext>
            </a:extLst>
          </p:cNvPr>
          <p:cNvSpPr>
            <a:spLocks noGrp="1"/>
          </p:cNvSpPr>
          <p:nvPr>
            <p:ph idx="1"/>
          </p:nvPr>
        </p:nvSpPr>
        <p:spPr>
          <a:xfrm>
            <a:off x="5297762" y="2706624"/>
            <a:ext cx="6251110" cy="3483864"/>
          </a:xfrm>
        </p:spPr>
        <p:txBody>
          <a:bodyPr vert="horz" lIns="91440" tIns="45720" rIns="91440" bIns="45720" rtlCol="0" anchor="t">
            <a:normAutofit/>
          </a:bodyPr>
          <a:lstStyle/>
          <a:p>
            <a:pPr marL="0" indent="0">
              <a:buNone/>
            </a:pPr>
            <a:r>
              <a:rPr lang="en-US" dirty="0">
                <a:ea typeface="+mn-lt"/>
                <a:cs typeface="+mn-lt"/>
              </a:rPr>
              <a:t>Digital government maturity models are frameworks used to assess and measure the level of digital transformation and maturity within government agencies and organizations. These models help governments evaluate their current state, set goals for digital advancement, and track progress over time. Here are some well-known digital government maturity models:</a:t>
            </a:r>
            <a:endParaRPr lang="en-US"/>
          </a:p>
        </p:txBody>
      </p:sp>
      <p:pic>
        <p:nvPicPr>
          <p:cNvPr id="44" name="Picture 43" descr="Digital numbers art">
            <a:extLst>
              <a:ext uri="{FF2B5EF4-FFF2-40B4-BE49-F238E27FC236}">
                <a16:creationId xmlns:a16="http://schemas.microsoft.com/office/drawing/2014/main" id="{91A7A5BE-CCB7-AA05-B85F-DD6D4238F1CB}"/>
              </a:ext>
            </a:extLst>
          </p:cNvPr>
          <p:cNvPicPr>
            <a:picLocks noChangeAspect="1"/>
          </p:cNvPicPr>
          <p:nvPr/>
        </p:nvPicPr>
        <p:blipFill rotWithShape="1">
          <a:blip r:embed="rId2"/>
          <a:srcRect l="24473" r="30226" b="-83"/>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1642558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C1F384D9-C659-4119-AD69-CE30EDFD7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7FC0714D-683C-460F-8E26-21D9C891EC9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567782" cy="3306479"/>
            <a:chOff x="11619770" y="-2005"/>
            <a:chExt cx="567782" cy="3306479"/>
          </a:xfrm>
        </p:grpSpPr>
        <p:sp>
          <p:nvSpPr>
            <p:cNvPr id="31" name="Freeform: Shape 30">
              <a:extLst>
                <a:ext uri="{FF2B5EF4-FFF2-40B4-BE49-F238E27FC236}">
                  <a16:creationId xmlns:a16="http://schemas.microsoft.com/office/drawing/2014/main" id="{8FB7FF6A-3FB4-40F7-A2EB-CD1E3D6D4F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Rectangle 31">
              <a:extLst>
                <a:ext uri="{FF2B5EF4-FFF2-40B4-BE49-F238E27FC236}">
                  <a16:creationId xmlns:a16="http://schemas.microsoft.com/office/drawing/2014/main" id="{581C1B1D-7621-40FF-8AA8-B5D03DC909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Date Placeholder 6">
            <a:extLst>
              <a:ext uri="{FF2B5EF4-FFF2-40B4-BE49-F238E27FC236}">
                <a16:creationId xmlns:a16="http://schemas.microsoft.com/office/drawing/2014/main" id="{DF765F4A-2DF9-42BC-89D8-E61753DA5A3E}"/>
              </a:ext>
            </a:extLst>
          </p:cNvPr>
          <p:cNvSpPr>
            <a:spLocks noGrp="1"/>
          </p:cNvSpPr>
          <p:nvPr>
            <p:ph type="dt" sz="half" idx="10"/>
          </p:nvPr>
        </p:nvSpPr>
        <p:spPr>
          <a:xfrm>
            <a:off x="795014" y="6342042"/>
            <a:ext cx="2743200" cy="365125"/>
          </a:xfrm>
        </p:spPr>
        <p:txBody>
          <a:bodyPr>
            <a:normAutofit/>
          </a:bodyPr>
          <a:lstStyle/>
          <a:p>
            <a:pPr>
              <a:spcAft>
                <a:spcPts val="600"/>
              </a:spcAft>
            </a:pPr>
            <a:fld id="{3DF4EE96-C834-4CB1-9BE3-A85B22A039C7}" type="datetime1">
              <a:rPr lang="en-US" smtClean="0"/>
              <a:pPr>
                <a:spcAft>
                  <a:spcPts val="600"/>
                </a:spcAft>
              </a:pPr>
              <a:t>9/18/23</a:t>
            </a:fld>
            <a:endParaRPr lang="en-US"/>
          </a:p>
        </p:txBody>
      </p:sp>
      <p:sp>
        <p:nvSpPr>
          <p:cNvPr id="13" name="Footer Placeholder 11">
            <a:extLst>
              <a:ext uri="{FF2B5EF4-FFF2-40B4-BE49-F238E27FC236}">
                <a16:creationId xmlns:a16="http://schemas.microsoft.com/office/drawing/2014/main" id="{716E55FE-7292-474F-B63E-7EF4C8DD1222}"/>
              </a:ext>
            </a:extLst>
          </p:cNvPr>
          <p:cNvSpPr>
            <a:spLocks noGrp="1"/>
          </p:cNvSpPr>
          <p:nvPr>
            <p:ph type="ftr" sz="quarter" idx="11"/>
          </p:nvPr>
        </p:nvSpPr>
        <p:spPr>
          <a:xfrm>
            <a:off x="7696200" y="6342042"/>
            <a:ext cx="3470128" cy="365125"/>
          </a:xfrm>
        </p:spPr>
        <p:txBody>
          <a:bodyPr>
            <a:normAutofit/>
          </a:bodyPr>
          <a:lstStyle/>
          <a:p>
            <a:pPr>
              <a:spcAft>
                <a:spcPts val="600"/>
              </a:spcAft>
            </a:pPr>
            <a:r>
              <a:rPr lang="en-US"/>
              <a:t>Sample Footer Text</a:t>
            </a:r>
          </a:p>
        </p:txBody>
      </p:sp>
      <p:sp>
        <p:nvSpPr>
          <p:cNvPr id="15" name="Slide Number Placeholder 17">
            <a:extLst>
              <a:ext uri="{FF2B5EF4-FFF2-40B4-BE49-F238E27FC236}">
                <a16:creationId xmlns:a16="http://schemas.microsoft.com/office/drawing/2014/main" id="{32E95C4D-CC3C-4C9D-B8E6-271568CB8F71}"/>
              </a:ext>
            </a:extLst>
          </p:cNvPr>
          <p:cNvSpPr>
            <a:spLocks noGrp="1"/>
          </p:cNvSpPr>
          <p:nvPr>
            <p:ph type="sldNum" sz="quarter" idx="12"/>
          </p:nvPr>
        </p:nvSpPr>
        <p:spPr>
          <a:xfrm>
            <a:off x="11166329" y="6342042"/>
            <a:ext cx="526228" cy="365125"/>
          </a:xfrm>
        </p:spPr>
        <p:txBody>
          <a:bodyPr>
            <a:normAutofit/>
          </a:bodyPr>
          <a:lstStyle/>
          <a:p>
            <a:pPr>
              <a:spcAft>
                <a:spcPts val="600"/>
              </a:spcAft>
            </a:pPr>
            <a:fld id="{1B0A0659-E443-491A-A36E-EC2EE49C5850}" type="slidenum">
              <a:rPr lang="en-US" smtClean="0"/>
              <a:pPr>
                <a:spcAft>
                  <a:spcPts val="600"/>
                </a:spcAft>
              </a:pPr>
              <a:t>11</a:t>
            </a:fld>
            <a:endParaRPr lang="en-US"/>
          </a:p>
        </p:txBody>
      </p:sp>
      <p:graphicFrame>
        <p:nvGraphicFramePr>
          <p:cNvPr id="17" name="Content Placeholder">
            <a:extLst>
              <a:ext uri="{FF2B5EF4-FFF2-40B4-BE49-F238E27FC236}">
                <a16:creationId xmlns:a16="http://schemas.microsoft.com/office/drawing/2014/main" id="{59B92EC1-9C83-ADE5-BD14-924D27B52534}"/>
              </a:ext>
            </a:extLst>
          </p:cNvPr>
          <p:cNvGraphicFramePr>
            <a:graphicFrameLocks noGrp="1"/>
          </p:cNvGraphicFramePr>
          <p:nvPr>
            <p:ph idx="1"/>
            <p:extLst>
              <p:ext uri="{D42A27DB-BD31-4B8C-83A1-F6EECF244321}">
                <p14:modId xmlns:p14="http://schemas.microsoft.com/office/powerpoint/2010/main" val="397891354"/>
              </p:ext>
            </p:extLst>
          </p:nvPr>
        </p:nvGraphicFramePr>
        <p:xfrm>
          <a:off x="6096000" y="793378"/>
          <a:ext cx="5401235" cy="52465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7" name="Picture 26" descr="A map of a city&#10;&#10;Description automatically generated">
            <a:extLst>
              <a:ext uri="{FF2B5EF4-FFF2-40B4-BE49-F238E27FC236}">
                <a16:creationId xmlns:a16="http://schemas.microsoft.com/office/drawing/2014/main" id="{DC1190C0-61E6-9E3F-49DB-51CDE9D0DDF2}"/>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3290" y="631962"/>
            <a:ext cx="5986346" cy="5172400"/>
          </a:xfrm>
          <a:prstGeom prst="rect">
            <a:avLst/>
          </a:prstGeom>
        </p:spPr>
      </p:pic>
    </p:spTree>
    <p:extLst>
      <p:ext uri="{BB962C8B-B14F-4D97-AF65-F5344CB8AC3E}">
        <p14:creationId xmlns:p14="http://schemas.microsoft.com/office/powerpoint/2010/main" val="3547928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630936" y="630936"/>
            <a:ext cx="3419856" cy="1463040"/>
          </a:xfrm>
        </p:spPr>
        <p:txBody>
          <a:bodyPr anchor="ctr">
            <a:normAutofit/>
          </a:bodyPr>
          <a:lstStyle/>
          <a:p>
            <a:pPr>
              <a:lnSpc>
                <a:spcPct val="90000"/>
              </a:lnSpc>
            </a:pPr>
            <a:r>
              <a:rPr lang="en-US" sz="3000">
                <a:ea typeface="+mj-lt"/>
                <a:cs typeface="+mj-lt"/>
              </a:rPr>
              <a:t>e-Government Development Index </a:t>
            </a:r>
            <a:endParaRPr lang="en-US" sz="3000"/>
          </a:p>
        </p:txBody>
      </p:sp>
      <mc:AlternateContent xmlns:mc="http://schemas.openxmlformats.org/markup-compatibility/2006" xmlns:p14="http://schemas.microsoft.com/office/powerpoint/2010/main">
        <mc:Choice Requires="p14">
          <p:contentPart p14:bwMode="auto" r:id="rId2">
            <p14:nvContentPartPr>
              <p14:cNvPr id="62" name="Ink 61">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62" name="Ink 61">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sp>
        <p:nvSpPr>
          <p:cNvPr id="68"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704088"/>
            <a:ext cx="18288" cy="1316736"/>
          </a:xfrm>
          <a:custGeom>
            <a:avLst/>
            <a:gdLst>
              <a:gd name="connsiteX0" fmla="*/ 0 w 18288"/>
              <a:gd name="connsiteY0" fmla="*/ 0 h 1316736"/>
              <a:gd name="connsiteX1" fmla="*/ 18288 w 18288"/>
              <a:gd name="connsiteY1" fmla="*/ 0 h 1316736"/>
              <a:gd name="connsiteX2" fmla="*/ 18288 w 18288"/>
              <a:gd name="connsiteY2" fmla="*/ 632033 h 1316736"/>
              <a:gd name="connsiteX3" fmla="*/ 18288 w 18288"/>
              <a:gd name="connsiteY3" fmla="*/ 1316736 h 1316736"/>
              <a:gd name="connsiteX4" fmla="*/ 0 w 18288"/>
              <a:gd name="connsiteY4" fmla="*/ 1316736 h 1316736"/>
              <a:gd name="connsiteX5" fmla="*/ 0 w 18288"/>
              <a:gd name="connsiteY5" fmla="*/ 671535 h 1316736"/>
              <a:gd name="connsiteX6" fmla="*/ 0 w 18288"/>
              <a:gd name="connsiteY6" fmla="*/ 0 h 131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 h="1316736" fill="none" extrusionOk="0">
                <a:moveTo>
                  <a:pt x="0" y="0"/>
                </a:moveTo>
                <a:cubicBezTo>
                  <a:pt x="5414" y="683"/>
                  <a:pt x="12510" y="720"/>
                  <a:pt x="18288" y="0"/>
                </a:cubicBezTo>
                <a:cubicBezTo>
                  <a:pt x="11385" y="276484"/>
                  <a:pt x="47354" y="495364"/>
                  <a:pt x="18288" y="632033"/>
                </a:cubicBezTo>
                <a:cubicBezTo>
                  <a:pt x="-10778" y="768702"/>
                  <a:pt x="26786" y="1005085"/>
                  <a:pt x="18288" y="1316736"/>
                </a:cubicBezTo>
                <a:cubicBezTo>
                  <a:pt x="9577" y="1315893"/>
                  <a:pt x="6900" y="1316365"/>
                  <a:pt x="0" y="1316736"/>
                </a:cubicBezTo>
                <a:cubicBezTo>
                  <a:pt x="-29997" y="1144491"/>
                  <a:pt x="20055" y="926108"/>
                  <a:pt x="0" y="671535"/>
                </a:cubicBezTo>
                <a:cubicBezTo>
                  <a:pt x="-20055" y="416962"/>
                  <a:pt x="15787" y="211813"/>
                  <a:pt x="0" y="0"/>
                </a:cubicBezTo>
                <a:close/>
              </a:path>
              <a:path w="18288" h="1316736" stroke="0" extrusionOk="0">
                <a:moveTo>
                  <a:pt x="0" y="0"/>
                </a:moveTo>
                <a:cubicBezTo>
                  <a:pt x="5341" y="9"/>
                  <a:pt x="11148" y="-611"/>
                  <a:pt x="18288" y="0"/>
                </a:cubicBezTo>
                <a:cubicBezTo>
                  <a:pt x="-6741" y="195124"/>
                  <a:pt x="36996" y="409062"/>
                  <a:pt x="18288" y="618866"/>
                </a:cubicBezTo>
                <a:cubicBezTo>
                  <a:pt x="-420" y="828670"/>
                  <a:pt x="28345" y="1144651"/>
                  <a:pt x="18288" y="1316736"/>
                </a:cubicBezTo>
                <a:cubicBezTo>
                  <a:pt x="10476" y="1317615"/>
                  <a:pt x="8805" y="1316987"/>
                  <a:pt x="0" y="1316736"/>
                </a:cubicBezTo>
                <a:cubicBezTo>
                  <a:pt x="30302" y="1053606"/>
                  <a:pt x="-1997" y="890047"/>
                  <a:pt x="0" y="671535"/>
                </a:cubicBezTo>
                <a:cubicBezTo>
                  <a:pt x="1997" y="453023"/>
                  <a:pt x="-25538" y="322042"/>
                  <a:pt x="0" y="0"/>
                </a:cubicBezTo>
                <a:close/>
              </a:path>
            </a:pathLst>
          </a:custGeom>
          <a:solidFill>
            <a:srgbClr val="E74B29"/>
          </a:solidFill>
          <a:ln w="34925">
            <a:solidFill>
              <a:srgbClr val="E74B29"/>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F64D04D9-44BD-D268-7EE3-EA9E8A6B1E2F}"/>
              </a:ext>
            </a:extLst>
          </p:cNvPr>
          <p:cNvPicPr>
            <a:picLocks noChangeAspect="1"/>
          </p:cNvPicPr>
          <p:nvPr/>
        </p:nvPicPr>
        <p:blipFill>
          <a:blip r:embed="rId4"/>
          <a:stretch>
            <a:fillRect/>
          </a:stretch>
        </p:blipFill>
        <p:spPr>
          <a:xfrm>
            <a:off x="2631955" y="2290936"/>
            <a:ext cx="6915898" cy="3959352"/>
          </a:xfrm>
          <a:prstGeom prst="rect">
            <a:avLst/>
          </a:prstGeom>
        </p:spPr>
      </p:pic>
    </p:spTree>
    <p:extLst>
      <p:ext uri="{BB962C8B-B14F-4D97-AF65-F5344CB8AC3E}">
        <p14:creationId xmlns:p14="http://schemas.microsoft.com/office/powerpoint/2010/main" val="3324218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640080" y="4777739"/>
            <a:ext cx="3418990" cy="1412119"/>
          </a:xfrm>
        </p:spPr>
        <p:txBody>
          <a:bodyPr>
            <a:normAutofit/>
          </a:bodyPr>
          <a:lstStyle/>
          <a:p>
            <a:pPr>
              <a:lnSpc>
                <a:spcPct val="90000"/>
              </a:lnSpc>
            </a:pPr>
            <a:r>
              <a:rPr lang="en-US" sz="3000" dirty="0">
                <a:ea typeface="+mj-lt"/>
                <a:cs typeface="+mj-lt"/>
              </a:rPr>
              <a:t>Case studies &amp; Success Stories</a:t>
            </a:r>
            <a:endParaRPr lang="en-US" sz="3000" dirty="0"/>
          </a:p>
        </p:txBody>
      </p:sp>
      <p:pic>
        <p:nvPicPr>
          <p:cNvPr id="3" name="Content Placeholder 2" descr="A hand pointing at a digital screen&#10;&#10;Description automatically generated">
            <a:extLst>
              <a:ext uri="{FF2B5EF4-FFF2-40B4-BE49-F238E27FC236}">
                <a16:creationId xmlns:a16="http://schemas.microsoft.com/office/drawing/2014/main" id="{CFCC1A83-0CC4-88D4-F445-A4C13703D99A}"/>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4578" b="7964"/>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59" name="Rectangle 6">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56733" y="5463634"/>
            <a:ext cx="1371600" cy="27432"/>
          </a:xfrm>
          <a:custGeom>
            <a:avLst/>
            <a:gdLst>
              <a:gd name="connsiteX0" fmla="*/ 0 w 1371600"/>
              <a:gd name="connsiteY0" fmla="*/ 0 h 27432"/>
              <a:gd name="connsiteX1" fmla="*/ 713232 w 1371600"/>
              <a:gd name="connsiteY1" fmla="*/ 0 h 27432"/>
              <a:gd name="connsiteX2" fmla="*/ 1371600 w 1371600"/>
              <a:gd name="connsiteY2" fmla="*/ 0 h 27432"/>
              <a:gd name="connsiteX3" fmla="*/ 1371600 w 1371600"/>
              <a:gd name="connsiteY3" fmla="*/ 27432 h 27432"/>
              <a:gd name="connsiteX4" fmla="*/ 699516 w 1371600"/>
              <a:gd name="connsiteY4" fmla="*/ 27432 h 27432"/>
              <a:gd name="connsiteX5" fmla="*/ 0 w 1371600"/>
              <a:gd name="connsiteY5" fmla="*/ 27432 h 27432"/>
              <a:gd name="connsiteX6" fmla="*/ 0 w 1371600"/>
              <a:gd name="connsiteY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27432" fill="none" extrusionOk="0">
                <a:moveTo>
                  <a:pt x="0" y="0"/>
                </a:moveTo>
                <a:cubicBezTo>
                  <a:pt x="196943" y="-1146"/>
                  <a:pt x="408267" y="-21226"/>
                  <a:pt x="713232" y="0"/>
                </a:cubicBezTo>
                <a:cubicBezTo>
                  <a:pt x="1018197" y="21226"/>
                  <a:pt x="1176465" y="-24520"/>
                  <a:pt x="1371600" y="0"/>
                </a:cubicBezTo>
                <a:cubicBezTo>
                  <a:pt x="1372004" y="8629"/>
                  <a:pt x="1371042" y="13798"/>
                  <a:pt x="1371600" y="27432"/>
                </a:cubicBezTo>
                <a:cubicBezTo>
                  <a:pt x="1106086" y="14473"/>
                  <a:pt x="951335" y="17231"/>
                  <a:pt x="699516" y="27432"/>
                </a:cubicBezTo>
                <a:cubicBezTo>
                  <a:pt x="447697" y="37633"/>
                  <a:pt x="283433" y="6518"/>
                  <a:pt x="0" y="27432"/>
                </a:cubicBezTo>
                <a:cubicBezTo>
                  <a:pt x="-583" y="21140"/>
                  <a:pt x="532" y="8001"/>
                  <a:pt x="0" y="0"/>
                </a:cubicBezTo>
                <a:close/>
              </a:path>
              <a:path w="1371600" h="27432" stroke="0" extrusionOk="0">
                <a:moveTo>
                  <a:pt x="0" y="0"/>
                </a:moveTo>
                <a:cubicBezTo>
                  <a:pt x="220136" y="-18051"/>
                  <a:pt x="430173" y="10591"/>
                  <a:pt x="672084" y="0"/>
                </a:cubicBezTo>
                <a:cubicBezTo>
                  <a:pt x="913995" y="-10591"/>
                  <a:pt x="1164723" y="30754"/>
                  <a:pt x="1371600" y="0"/>
                </a:cubicBezTo>
                <a:cubicBezTo>
                  <a:pt x="1372182" y="10360"/>
                  <a:pt x="1371123" y="21444"/>
                  <a:pt x="1371600" y="27432"/>
                </a:cubicBezTo>
                <a:cubicBezTo>
                  <a:pt x="1072365" y="46142"/>
                  <a:pt x="961528" y="35455"/>
                  <a:pt x="685800" y="27432"/>
                </a:cubicBezTo>
                <a:cubicBezTo>
                  <a:pt x="410072" y="19409"/>
                  <a:pt x="276398" y="11099"/>
                  <a:pt x="0" y="27432"/>
                </a:cubicBezTo>
                <a:cubicBezTo>
                  <a:pt x="1155" y="18353"/>
                  <a:pt x="-485" y="9869"/>
                  <a:pt x="0" y="0"/>
                </a:cubicBezTo>
                <a:close/>
              </a:path>
            </a:pathLst>
          </a:custGeom>
          <a:solidFill>
            <a:srgbClr val="E74B29"/>
          </a:solidFill>
          <a:ln w="38100" cap="rnd">
            <a:solidFill>
              <a:srgbClr val="E74B29"/>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5961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hare Your Thoughts: Exchange Programs - Funderstanding: Education,  Curriculum and Learning Resources">
            <a:extLst>
              <a:ext uri="{FF2B5EF4-FFF2-40B4-BE49-F238E27FC236}">
                <a16:creationId xmlns:a16="http://schemas.microsoft.com/office/drawing/2014/main" id="{0C59247D-73B6-454D-0AD2-0258801C65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73864"/>
            <a:ext cx="5818086" cy="23801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D9D68A-11BD-25EA-7615-4256138498CE}"/>
              </a:ext>
            </a:extLst>
          </p:cNvPr>
          <p:cNvSpPr txBox="1"/>
          <p:nvPr/>
        </p:nvSpPr>
        <p:spPr>
          <a:xfrm>
            <a:off x="1042988" y="2459503"/>
            <a:ext cx="8234827" cy="3785652"/>
          </a:xfrm>
          <a:prstGeom prst="rect">
            <a:avLst/>
          </a:prstGeom>
          <a:noFill/>
        </p:spPr>
        <p:txBody>
          <a:bodyPr wrap="square">
            <a:spAutoFit/>
          </a:bodyPr>
          <a:lstStyle/>
          <a:p>
            <a:r>
              <a:rPr lang="en-US" sz="6000" b="1" dirty="0"/>
              <a:t>Can you identify any global examples of countries that have made significant strides in digital transformation within government agencies?</a:t>
            </a:r>
            <a:endParaRPr lang="en-US" sz="6000" dirty="0"/>
          </a:p>
        </p:txBody>
      </p:sp>
    </p:spTree>
    <p:extLst>
      <p:ext uri="{BB962C8B-B14F-4D97-AF65-F5344CB8AC3E}">
        <p14:creationId xmlns:p14="http://schemas.microsoft.com/office/powerpoint/2010/main" val="3105040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D8BECD3-75D2-C398-9947-D6BED2CA55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12192000"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060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CEE9D97-C526-9B69-4991-9CF006B4A8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12192000"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780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hare Your Thoughts: Exchange Programs - Funderstanding: Education,  Curriculum and Learning Resources">
            <a:extLst>
              <a:ext uri="{FF2B5EF4-FFF2-40B4-BE49-F238E27FC236}">
                <a16:creationId xmlns:a16="http://schemas.microsoft.com/office/drawing/2014/main" id="{0C59247D-73B6-454D-0AD2-0258801C65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73864"/>
            <a:ext cx="5818086" cy="23801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D9D68A-11BD-25EA-7615-4256138498CE}"/>
              </a:ext>
            </a:extLst>
          </p:cNvPr>
          <p:cNvSpPr txBox="1"/>
          <p:nvPr/>
        </p:nvSpPr>
        <p:spPr>
          <a:xfrm>
            <a:off x="1042988" y="2459503"/>
            <a:ext cx="8234827" cy="2862322"/>
          </a:xfrm>
          <a:prstGeom prst="rect">
            <a:avLst/>
          </a:prstGeom>
          <a:noFill/>
        </p:spPr>
        <p:txBody>
          <a:bodyPr wrap="square">
            <a:spAutoFit/>
          </a:bodyPr>
          <a:lstStyle/>
          <a:p>
            <a:r>
              <a:rPr lang="en-US" sz="6000" b="1" dirty="0"/>
              <a:t>How does digital transformation enhance citizen engagement and the quality of services delivered to the public?</a:t>
            </a:r>
            <a:endParaRPr lang="en-US" sz="6000" dirty="0"/>
          </a:p>
        </p:txBody>
      </p:sp>
    </p:spTree>
    <p:extLst>
      <p:ext uri="{BB962C8B-B14F-4D97-AF65-F5344CB8AC3E}">
        <p14:creationId xmlns:p14="http://schemas.microsoft.com/office/powerpoint/2010/main" val="1694193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23C1927B-0636-30A7-CC81-73194755BA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12192000"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667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73844CB0-6FB7-E67D-DF71-8009DE5367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12192000"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335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hare Your Thoughts: Exchange Programs - Funderstanding: Education,  Curriculum and Learning Resources">
            <a:extLst>
              <a:ext uri="{FF2B5EF4-FFF2-40B4-BE49-F238E27FC236}">
                <a16:creationId xmlns:a16="http://schemas.microsoft.com/office/drawing/2014/main" id="{0C59247D-73B6-454D-0AD2-0258801C65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73864"/>
            <a:ext cx="5818086" cy="23801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D9D68A-11BD-25EA-7615-4256138498CE}"/>
              </a:ext>
            </a:extLst>
          </p:cNvPr>
          <p:cNvSpPr txBox="1"/>
          <p:nvPr/>
        </p:nvSpPr>
        <p:spPr>
          <a:xfrm>
            <a:off x="1042988" y="2459503"/>
            <a:ext cx="8234827" cy="1938992"/>
          </a:xfrm>
          <a:prstGeom prst="rect">
            <a:avLst/>
          </a:prstGeom>
          <a:noFill/>
        </p:spPr>
        <p:txBody>
          <a:bodyPr wrap="square">
            <a:spAutoFit/>
          </a:bodyPr>
          <a:lstStyle/>
          <a:p>
            <a:r>
              <a:rPr lang="en-US" sz="6000" dirty="0"/>
              <a:t>What is your understanding of the term "Digital Government"?</a:t>
            </a:r>
          </a:p>
        </p:txBody>
      </p:sp>
      <p:grpSp>
        <p:nvGrpSpPr>
          <p:cNvPr id="4" name="Group 3">
            <a:extLst>
              <a:ext uri="{FF2B5EF4-FFF2-40B4-BE49-F238E27FC236}">
                <a16:creationId xmlns:a16="http://schemas.microsoft.com/office/drawing/2014/main" id="{F3274347-EA0F-A301-1184-909A316BF544}"/>
              </a:ext>
            </a:extLst>
          </p:cNvPr>
          <p:cNvGrpSpPr/>
          <p:nvPr/>
        </p:nvGrpSpPr>
        <p:grpSpPr>
          <a:xfrm>
            <a:off x="159910" y="5612057"/>
            <a:ext cx="4724401" cy="1071818"/>
            <a:chOff x="1419084" y="5705396"/>
            <a:chExt cx="4724401" cy="1071818"/>
          </a:xfrm>
        </p:grpSpPr>
        <p:sp>
          <p:nvSpPr>
            <p:cNvPr id="5" name="Subtitle 1">
              <a:extLst>
                <a:ext uri="{FF2B5EF4-FFF2-40B4-BE49-F238E27FC236}">
                  <a16:creationId xmlns:a16="http://schemas.microsoft.com/office/drawing/2014/main" id="{4EFBA456-E624-11BC-5AD4-24296CF722BE}"/>
                </a:ext>
              </a:extLst>
            </p:cNvPr>
            <p:cNvSpPr txBox="1">
              <a:spLocks/>
            </p:cNvSpPr>
            <p:nvPr/>
          </p:nvSpPr>
          <p:spPr>
            <a:xfrm>
              <a:off x="1419084" y="5705396"/>
              <a:ext cx="1447800" cy="546100"/>
            </a:xfrm>
            <a:prstGeom prst="rect">
              <a:avLst/>
            </a:prstGeom>
          </p:spPr>
          <p:txBody>
            <a:bodyPr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tx1">
                    <a:lumMod val="50000"/>
                    <a:lumOff val="50000"/>
                  </a:schemeClr>
                </a:buClr>
                <a:buNone/>
                <a:defRPr/>
              </a:pPr>
              <a:r>
                <a:rPr lang="en-US" sz="3600" dirty="0">
                  <a:solidFill>
                    <a:srgbClr val="002060"/>
                  </a:solidFill>
                  <a:latin typeface="Calibri" panose="020F0502020204030204" pitchFamily="34" charset="0"/>
                  <a:cs typeface="Calibri" panose="020F0502020204030204" pitchFamily="34" charset="0"/>
                </a:rPr>
                <a:t>Saide</a:t>
              </a:r>
            </a:p>
          </p:txBody>
        </p:sp>
        <p:sp>
          <p:nvSpPr>
            <p:cNvPr id="6" name="Subtitle 1">
              <a:extLst>
                <a:ext uri="{FF2B5EF4-FFF2-40B4-BE49-F238E27FC236}">
                  <a16:creationId xmlns:a16="http://schemas.microsoft.com/office/drawing/2014/main" id="{BBD7B44F-367C-F5C7-CFD7-2295A8667A02}"/>
                </a:ext>
              </a:extLst>
            </p:cNvPr>
            <p:cNvSpPr txBox="1">
              <a:spLocks/>
            </p:cNvSpPr>
            <p:nvPr/>
          </p:nvSpPr>
          <p:spPr bwMode="auto">
            <a:xfrm>
              <a:off x="1419084" y="6096528"/>
              <a:ext cx="4724401" cy="6806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0"/>
                </a:spcAft>
                <a:defRPr/>
              </a:pPr>
              <a:r>
                <a:rPr lang="en-US" sz="2000" dirty="0">
                  <a:solidFill>
                    <a:srgbClr val="002060"/>
                  </a:solidFill>
                  <a:latin typeface="Calibri" panose="020F0502020204030204" pitchFamily="34" charset="0"/>
                  <a:cs typeface="Calibri" panose="020F0502020204030204" pitchFamily="34" charset="0"/>
                </a:rPr>
                <a:t>Dept. Information Systems, UIN SUSKA Riau</a:t>
              </a:r>
            </a:p>
            <a:p>
              <a:pPr algn="l">
                <a:spcBef>
                  <a:spcPts val="0"/>
                </a:spcBef>
                <a:spcAft>
                  <a:spcPts val="0"/>
                </a:spcAft>
                <a:defRPr/>
              </a:pPr>
              <a:r>
                <a:rPr lang="en-US" sz="2000" dirty="0">
                  <a:solidFill>
                    <a:srgbClr val="002060"/>
                  </a:solidFill>
                  <a:latin typeface="Calibri" panose="020F0502020204030204" pitchFamily="34" charset="0"/>
                  <a:cs typeface="Calibri" panose="020F0502020204030204" pitchFamily="34" charset="0"/>
                  <a:hlinkClick r:id="rId3"/>
                </a:rPr>
                <a:t>https://saide-sank.blogspot.com</a:t>
              </a:r>
              <a:r>
                <a:rPr lang="en-US" sz="2000" dirty="0">
                  <a:solidFill>
                    <a:srgbClr val="002060"/>
                  </a:solidFill>
                  <a:latin typeface="Calibri" panose="020F0502020204030204" pitchFamily="34" charset="0"/>
                  <a:cs typeface="Calibri" panose="020F0502020204030204" pitchFamily="34" charset="0"/>
                </a:rPr>
                <a:t> </a:t>
              </a:r>
              <a:endParaRPr lang="en-US" sz="2000" i="1" dirty="0">
                <a:solidFill>
                  <a:srgbClr val="002060"/>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902066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B5DCDD66-00EC-D240-A845-EF23BD09B4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12192000"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792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D1372E2C-4302-9799-369D-C00CED1819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12192000"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960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hare Your Thoughts: Exchange Programs - Funderstanding: Education,  Curriculum and Learning Resources">
            <a:extLst>
              <a:ext uri="{FF2B5EF4-FFF2-40B4-BE49-F238E27FC236}">
                <a16:creationId xmlns:a16="http://schemas.microsoft.com/office/drawing/2014/main" id="{0C59247D-73B6-454D-0AD2-0258801C65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73864"/>
            <a:ext cx="5818086" cy="23801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D9D68A-11BD-25EA-7615-4256138498CE}"/>
              </a:ext>
            </a:extLst>
          </p:cNvPr>
          <p:cNvSpPr txBox="1"/>
          <p:nvPr/>
        </p:nvSpPr>
        <p:spPr>
          <a:xfrm>
            <a:off x="770216" y="1463927"/>
            <a:ext cx="8234827" cy="4708981"/>
          </a:xfrm>
          <a:prstGeom prst="rect">
            <a:avLst/>
          </a:prstGeom>
          <a:noFill/>
        </p:spPr>
        <p:txBody>
          <a:bodyPr wrap="square">
            <a:spAutoFit/>
          </a:bodyPr>
          <a:lstStyle/>
          <a:p>
            <a:r>
              <a:rPr lang="en-US" sz="6000" b="1" dirty="0"/>
              <a:t>In what ways do you think emerging technologies like artificial intelligence (AI), blockchain, or Internet of Things (IoT) are shaping the future of digital transformation in government?</a:t>
            </a:r>
            <a:endParaRPr lang="en-US" sz="6000" dirty="0"/>
          </a:p>
        </p:txBody>
      </p:sp>
    </p:spTree>
    <p:extLst>
      <p:ext uri="{BB962C8B-B14F-4D97-AF65-F5344CB8AC3E}">
        <p14:creationId xmlns:p14="http://schemas.microsoft.com/office/powerpoint/2010/main" val="738933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E3FD87F3-D381-F717-67B5-3DC5C24ED2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12192000"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443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CE942D7B-366D-7C12-E78E-D4166ED254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12192000"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9420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C7071502-7446-276A-4FF1-722CDFC6A3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12192000"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196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35E9C954-1567-4B3D-4FB7-26E1D331DF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12192000"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256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hare Your Thoughts: Exchange Programs - Funderstanding: Education,  Curriculum and Learning Resources">
            <a:extLst>
              <a:ext uri="{FF2B5EF4-FFF2-40B4-BE49-F238E27FC236}">
                <a16:creationId xmlns:a16="http://schemas.microsoft.com/office/drawing/2014/main" id="{0C59247D-73B6-454D-0AD2-0258801C65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73864"/>
            <a:ext cx="5818086" cy="23801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D9D68A-11BD-25EA-7615-4256138498CE}"/>
              </a:ext>
            </a:extLst>
          </p:cNvPr>
          <p:cNvSpPr txBox="1"/>
          <p:nvPr/>
        </p:nvSpPr>
        <p:spPr>
          <a:xfrm>
            <a:off x="1042988" y="2459503"/>
            <a:ext cx="8234827" cy="2862322"/>
          </a:xfrm>
          <a:prstGeom prst="rect">
            <a:avLst/>
          </a:prstGeom>
          <a:noFill/>
        </p:spPr>
        <p:txBody>
          <a:bodyPr wrap="square">
            <a:spAutoFit/>
          </a:bodyPr>
          <a:lstStyle/>
          <a:p>
            <a:r>
              <a:rPr lang="en-US" sz="6000" b="1" dirty="0"/>
              <a:t>What potential career opportunities or roles do you see emerging in the field of digital transformation in government?</a:t>
            </a:r>
            <a:endParaRPr lang="en-US" sz="6000" dirty="0"/>
          </a:p>
        </p:txBody>
      </p:sp>
    </p:spTree>
    <p:extLst>
      <p:ext uri="{BB962C8B-B14F-4D97-AF65-F5344CB8AC3E}">
        <p14:creationId xmlns:p14="http://schemas.microsoft.com/office/powerpoint/2010/main" val="1844101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hare Your Thoughts: Exchange Programs - Funderstanding: Education,  Curriculum and Learning Resources">
            <a:extLst>
              <a:ext uri="{FF2B5EF4-FFF2-40B4-BE49-F238E27FC236}">
                <a16:creationId xmlns:a16="http://schemas.microsoft.com/office/drawing/2014/main" id="{0C59247D-73B6-454D-0AD2-0258801C65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73864"/>
            <a:ext cx="5818086" cy="23801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D9D68A-11BD-25EA-7615-4256138498CE}"/>
              </a:ext>
            </a:extLst>
          </p:cNvPr>
          <p:cNvSpPr txBox="1"/>
          <p:nvPr/>
        </p:nvSpPr>
        <p:spPr>
          <a:xfrm>
            <a:off x="1048215" y="2459503"/>
            <a:ext cx="8229600" cy="1938992"/>
          </a:xfrm>
          <a:prstGeom prst="rect">
            <a:avLst/>
          </a:prstGeom>
          <a:noFill/>
        </p:spPr>
        <p:txBody>
          <a:bodyPr wrap="square">
            <a:spAutoFit/>
          </a:bodyPr>
          <a:lstStyle/>
          <a:p>
            <a:r>
              <a:rPr lang="en-US" sz="6000" dirty="0"/>
              <a:t>Why is digital transformation important for government agencies and public services?</a:t>
            </a:r>
          </a:p>
        </p:txBody>
      </p:sp>
    </p:spTree>
    <p:extLst>
      <p:ext uri="{BB962C8B-B14F-4D97-AF65-F5344CB8AC3E}">
        <p14:creationId xmlns:p14="http://schemas.microsoft.com/office/powerpoint/2010/main" val="3441072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4580798" y="4811809"/>
            <a:ext cx="6657867" cy="1412119"/>
          </a:xfrm>
        </p:spPr>
        <p:txBody>
          <a:bodyPr>
            <a:normAutofit/>
          </a:bodyPr>
          <a:lstStyle/>
          <a:p>
            <a:pPr>
              <a:lnSpc>
                <a:spcPct val="90000"/>
              </a:lnSpc>
            </a:pPr>
            <a:r>
              <a:rPr lang="en-US" sz="4000" dirty="0">
                <a:ea typeface="+mj-lt"/>
                <a:cs typeface="+mj-lt"/>
              </a:rPr>
              <a:t>E-Government and Digital Transformation </a:t>
            </a:r>
            <a:endParaRPr lang="en-US" sz="4000" dirty="0"/>
          </a:p>
        </p:txBody>
      </p:sp>
      <p:pic>
        <p:nvPicPr>
          <p:cNvPr id="3" name="Content Placeholder 2" descr="A hand pointing at a digital screen&#10;&#10;Description automatically generated">
            <a:extLst>
              <a:ext uri="{FF2B5EF4-FFF2-40B4-BE49-F238E27FC236}">
                <a16:creationId xmlns:a16="http://schemas.microsoft.com/office/drawing/2014/main" id="{CFCC1A83-0CC4-88D4-F445-A4C13703D99A}"/>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4578" b="7964"/>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59" name="Rectangle 6">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56733" y="5463634"/>
            <a:ext cx="1371600" cy="27432"/>
          </a:xfrm>
          <a:custGeom>
            <a:avLst/>
            <a:gdLst>
              <a:gd name="connsiteX0" fmla="*/ 0 w 1371600"/>
              <a:gd name="connsiteY0" fmla="*/ 0 h 27432"/>
              <a:gd name="connsiteX1" fmla="*/ 713232 w 1371600"/>
              <a:gd name="connsiteY1" fmla="*/ 0 h 27432"/>
              <a:gd name="connsiteX2" fmla="*/ 1371600 w 1371600"/>
              <a:gd name="connsiteY2" fmla="*/ 0 h 27432"/>
              <a:gd name="connsiteX3" fmla="*/ 1371600 w 1371600"/>
              <a:gd name="connsiteY3" fmla="*/ 27432 h 27432"/>
              <a:gd name="connsiteX4" fmla="*/ 699516 w 1371600"/>
              <a:gd name="connsiteY4" fmla="*/ 27432 h 27432"/>
              <a:gd name="connsiteX5" fmla="*/ 0 w 1371600"/>
              <a:gd name="connsiteY5" fmla="*/ 27432 h 27432"/>
              <a:gd name="connsiteX6" fmla="*/ 0 w 1371600"/>
              <a:gd name="connsiteY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27432" fill="none" extrusionOk="0">
                <a:moveTo>
                  <a:pt x="0" y="0"/>
                </a:moveTo>
                <a:cubicBezTo>
                  <a:pt x="196943" y="-1146"/>
                  <a:pt x="408267" y="-21226"/>
                  <a:pt x="713232" y="0"/>
                </a:cubicBezTo>
                <a:cubicBezTo>
                  <a:pt x="1018197" y="21226"/>
                  <a:pt x="1176465" y="-24520"/>
                  <a:pt x="1371600" y="0"/>
                </a:cubicBezTo>
                <a:cubicBezTo>
                  <a:pt x="1372004" y="8629"/>
                  <a:pt x="1371042" y="13798"/>
                  <a:pt x="1371600" y="27432"/>
                </a:cubicBezTo>
                <a:cubicBezTo>
                  <a:pt x="1106086" y="14473"/>
                  <a:pt x="951335" y="17231"/>
                  <a:pt x="699516" y="27432"/>
                </a:cubicBezTo>
                <a:cubicBezTo>
                  <a:pt x="447697" y="37633"/>
                  <a:pt x="283433" y="6518"/>
                  <a:pt x="0" y="27432"/>
                </a:cubicBezTo>
                <a:cubicBezTo>
                  <a:pt x="-583" y="21140"/>
                  <a:pt x="532" y="8001"/>
                  <a:pt x="0" y="0"/>
                </a:cubicBezTo>
                <a:close/>
              </a:path>
              <a:path w="1371600" h="27432" stroke="0" extrusionOk="0">
                <a:moveTo>
                  <a:pt x="0" y="0"/>
                </a:moveTo>
                <a:cubicBezTo>
                  <a:pt x="220136" y="-18051"/>
                  <a:pt x="430173" y="10591"/>
                  <a:pt x="672084" y="0"/>
                </a:cubicBezTo>
                <a:cubicBezTo>
                  <a:pt x="913995" y="-10591"/>
                  <a:pt x="1164723" y="30754"/>
                  <a:pt x="1371600" y="0"/>
                </a:cubicBezTo>
                <a:cubicBezTo>
                  <a:pt x="1372182" y="10360"/>
                  <a:pt x="1371123" y="21444"/>
                  <a:pt x="1371600" y="27432"/>
                </a:cubicBezTo>
                <a:cubicBezTo>
                  <a:pt x="1072365" y="46142"/>
                  <a:pt x="961528" y="35455"/>
                  <a:pt x="685800" y="27432"/>
                </a:cubicBezTo>
                <a:cubicBezTo>
                  <a:pt x="410072" y="19409"/>
                  <a:pt x="276398" y="11099"/>
                  <a:pt x="0" y="27432"/>
                </a:cubicBezTo>
                <a:cubicBezTo>
                  <a:pt x="1155" y="18353"/>
                  <a:pt x="-485" y="9869"/>
                  <a:pt x="0" y="0"/>
                </a:cubicBezTo>
                <a:close/>
              </a:path>
            </a:pathLst>
          </a:custGeom>
          <a:solidFill>
            <a:srgbClr val="E74B29"/>
          </a:solidFill>
          <a:ln w="38100" cap="rnd">
            <a:solidFill>
              <a:srgbClr val="E74B29"/>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6278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7B6BBF-09F2-4A29-AE4E-3771E2924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635000" y="634029"/>
            <a:ext cx="10921640" cy="1314698"/>
          </a:xfrm>
        </p:spPr>
        <p:txBody>
          <a:bodyPr anchor="ctr">
            <a:normAutofit/>
          </a:bodyPr>
          <a:lstStyle/>
          <a:p>
            <a:pPr algn="ctr"/>
            <a:r>
              <a:rPr lang="en-US" sz="7200" dirty="0"/>
              <a:t>Knowledge</a:t>
            </a:r>
            <a:endParaRPr sz="7200" dirty="0"/>
          </a:p>
        </p:txBody>
      </p:sp>
      <p:sp>
        <p:nvSpPr>
          <p:cNvPr id="12"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48305" y="2241737"/>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rgbClr val="E74B29"/>
          </a:solidFill>
          <a:ln w="34925">
            <a:solidFill>
              <a:srgbClr val="E74B29"/>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a:extLst>
              <a:ext uri="{FF2B5EF4-FFF2-40B4-BE49-F238E27FC236}">
                <a16:creationId xmlns:a16="http://schemas.microsoft.com/office/drawing/2014/main" id="{6F004A0B-4928-F041-9594-3099126F85FF}"/>
              </a:ext>
            </a:extLst>
          </p:cNvPr>
          <p:cNvGraphicFramePr>
            <a:graphicFrameLocks noGrp="1"/>
          </p:cNvGraphicFramePr>
          <p:nvPr>
            <p:ph idx="1"/>
            <p:extLst>
              <p:ext uri="{D42A27DB-BD31-4B8C-83A1-F6EECF244321}">
                <p14:modId xmlns:p14="http://schemas.microsoft.com/office/powerpoint/2010/main" val="1064691698"/>
              </p:ext>
            </p:extLst>
          </p:nvPr>
        </p:nvGraphicFramePr>
        <p:xfrm>
          <a:off x="632647" y="2805098"/>
          <a:ext cx="10915869" cy="34789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9526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5297762" y="329184"/>
            <a:ext cx="6450978" cy="1783080"/>
          </a:xfrm>
        </p:spPr>
        <p:txBody>
          <a:bodyPr anchor="b">
            <a:noAutofit/>
          </a:bodyPr>
          <a:lstStyle/>
          <a:p>
            <a:r>
              <a:rPr lang="en-US" sz="7200" dirty="0">
                <a:ea typeface="+mj-lt"/>
                <a:cs typeface="+mj-lt"/>
              </a:rPr>
              <a:t>E-Government</a:t>
            </a:r>
            <a:endParaRPr lang="en-US" dirty="0"/>
          </a:p>
        </p:txBody>
      </p:sp>
      <p:sp>
        <p:nvSpPr>
          <p:cNvPr id="12"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E74B29"/>
          </a:solidFill>
          <a:ln w="38100" cap="rnd">
            <a:solidFill>
              <a:srgbClr val="E74B29"/>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p:cNvSpPr>
            <a:spLocks noGrp="1"/>
          </p:cNvSpPr>
          <p:nvPr>
            <p:ph idx="1"/>
          </p:nvPr>
        </p:nvSpPr>
        <p:spPr>
          <a:xfrm>
            <a:off x="4823074" y="2706624"/>
            <a:ext cx="7212978" cy="3858618"/>
          </a:xfrm>
        </p:spPr>
        <p:txBody>
          <a:bodyPr vert="horz" lIns="91440" tIns="45720" rIns="91440" bIns="45720" rtlCol="0" anchor="t">
            <a:normAutofit/>
          </a:bodyPr>
          <a:lstStyle/>
          <a:p>
            <a:pPr lvl="0">
              <a:lnSpc>
                <a:spcPct val="100000"/>
              </a:lnSpc>
            </a:pPr>
            <a:r>
              <a:rPr lang="en-US" sz="2400" dirty="0"/>
              <a:t>Concept: E-government refers to the concept of using digital technologies to enhance government operations and service delivery</a:t>
            </a:r>
          </a:p>
          <a:p>
            <a:pPr>
              <a:lnSpc>
                <a:spcPct val="100000"/>
              </a:lnSpc>
            </a:pPr>
            <a:r>
              <a:rPr lang="en-US" sz="2400" dirty="0"/>
              <a:t>Characteristics: </a:t>
            </a:r>
          </a:p>
          <a:p>
            <a:pPr lvl="1">
              <a:lnSpc>
                <a:spcPct val="100000"/>
              </a:lnSpc>
            </a:pPr>
            <a:r>
              <a:rPr lang="en-US" dirty="0"/>
              <a:t>Focuses on the digitization of existing government services and processes</a:t>
            </a:r>
          </a:p>
          <a:p>
            <a:pPr lvl="1">
              <a:lnSpc>
                <a:spcPct val="100000"/>
              </a:lnSpc>
            </a:pPr>
            <a:r>
              <a:rPr lang="en-US" dirty="0"/>
              <a:t>Aims to improve efficiency, accessibility, and transparency in government operations</a:t>
            </a:r>
          </a:p>
          <a:p>
            <a:pPr lvl="1">
              <a:lnSpc>
                <a:spcPct val="100000"/>
              </a:lnSpc>
            </a:pPr>
            <a:r>
              <a:rPr lang="en-US" dirty="0"/>
              <a:t>Often involves creating government websites, online forms, and digital interfaces for citizens</a:t>
            </a:r>
          </a:p>
          <a:p>
            <a:pPr lvl="0">
              <a:lnSpc>
                <a:spcPct val="100000"/>
              </a:lnSpc>
            </a:pPr>
            <a:r>
              <a:rPr lang="en-US" sz="2400" dirty="0"/>
              <a:t>Examples: E-government initiatives include online tax filing systems, government websites for information and services, and digital portals for accessing public records</a:t>
            </a:r>
          </a:p>
        </p:txBody>
      </p:sp>
      <p:pic>
        <p:nvPicPr>
          <p:cNvPr id="6" name="Picture 5" descr="Graph on document with pen">
            <a:extLst>
              <a:ext uri="{FF2B5EF4-FFF2-40B4-BE49-F238E27FC236}">
                <a16:creationId xmlns:a16="http://schemas.microsoft.com/office/drawing/2014/main" id="{AB282820-E558-0D92-7214-BBA3BC51D020}"/>
              </a:ext>
            </a:extLst>
          </p:cNvPr>
          <p:cNvPicPr>
            <a:picLocks noChangeAspect="1"/>
          </p:cNvPicPr>
          <p:nvPr/>
        </p:nvPicPr>
        <p:blipFill rotWithShape="1">
          <a:blip r:embed="rId2"/>
          <a:srcRect l="34394" r="20342" b="-3"/>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4089596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5247795" y="-1849"/>
            <a:ext cx="6251110" cy="1783080"/>
          </a:xfrm>
        </p:spPr>
        <p:txBody>
          <a:bodyPr anchor="b">
            <a:normAutofit/>
          </a:bodyPr>
          <a:lstStyle/>
          <a:p>
            <a:pPr>
              <a:lnSpc>
                <a:spcPct val="90000"/>
              </a:lnSpc>
            </a:pPr>
            <a:r>
              <a:rPr lang="en-US" sz="4000" dirty="0"/>
              <a:t>Digital Transformation in Government</a:t>
            </a:r>
            <a:endParaRPr lang="en-US" dirty="0"/>
          </a:p>
        </p:txBody>
      </p:sp>
      <p:sp>
        <p:nvSpPr>
          <p:cNvPr id="12"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E74B29"/>
          </a:solidFill>
          <a:ln w="38100" cap="rnd">
            <a:solidFill>
              <a:srgbClr val="E74B29"/>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p:cNvSpPr>
            <a:spLocks noGrp="1"/>
          </p:cNvSpPr>
          <p:nvPr>
            <p:ph idx="1"/>
          </p:nvPr>
        </p:nvSpPr>
        <p:spPr>
          <a:xfrm>
            <a:off x="4785599" y="2706624"/>
            <a:ext cx="7237961" cy="3908585"/>
          </a:xfrm>
        </p:spPr>
        <p:txBody>
          <a:bodyPr vert="horz" lIns="91440" tIns="45720" rIns="91440" bIns="45720" rtlCol="0" anchor="t">
            <a:normAutofit lnSpcReduction="10000"/>
          </a:bodyPr>
          <a:lstStyle/>
          <a:p>
            <a:pPr lvl="0">
              <a:lnSpc>
                <a:spcPct val="100000"/>
              </a:lnSpc>
            </a:pPr>
            <a:r>
              <a:rPr lang="en-US" sz="2400" dirty="0"/>
              <a:t>Evolution: Digital transformation in government is an ongoing evolution beyond e-government</a:t>
            </a:r>
          </a:p>
          <a:p>
            <a:pPr lvl="0">
              <a:lnSpc>
                <a:spcPct val="100000"/>
              </a:lnSpc>
            </a:pPr>
            <a:r>
              <a:rPr lang="en-US" sz="2400" dirty="0"/>
              <a:t>Characteristics:</a:t>
            </a:r>
          </a:p>
          <a:p>
            <a:pPr lvl="1">
              <a:lnSpc>
                <a:spcPct val="100000"/>
              </a:lnSpc>
            </a:pPr>
            <a:r>
              <a:rPr lang="en-US" dirty="0"/>
              <a:t>Involves a holistic transformation of government operations, culture, and citizen engagement</a:t>
            </a:r>
          </a:p>
          <a:p>
            <a:pPr lvl="1">
              <a:lnSpc>
                <a:spcPct val="100000"/>
              </a:lnSpc>
            </a:pPr>
            <a:r>
              <a:rPr lang="en-US" dirty="0"/>
              <a:t>Embraces emerging technologies like AI, blockchain, and IoT to reimagine how government functions</a:t>
            </a:r>
          </a:p>
          <a:p>
            <a:pPr lvl="1">
              <a:lnSpc>
                <a:spcPct val="100000"/>
              </a:lnSpc>
            </a:pPr>
            <a:r>
              <a:rPr lang="en-US" dirty="0"/>
              <a:t>Focuses on data-driven decision-making, innovation, and agility</a:t>
            </a:r>
          </a:p>
          <a:p>
            <a:pPr lvl="0">
              <a:lnSpc>
                <a:spcPct val="100000"/>
              </a:lnSpc>
            </a:pPr>
            <a:r>
              <a:rPr lang="en-US" sz="2400" dirty="0"/>
              <a:t>Examples: Digital transformation initiatives include the implementation of AI-powered chatbots for citizen inquiries, the use of data analytics to optimize public services, and the integration of blockchain for secure and transparent transactions</a:t>
            </a:r>
          </a:p>
        </p:txBody>
      </p:sp>
      <p:pic>
        <p:nvPicPr>
          <p:cNvPr id="6" name="Picture 5" descr="An abstract design with lines and financial symbols">
            <a:extLst>
              <a:ext uri="{FF2B5EF4-FFF2-40B4-BE49-F238E27FC236}">
                <a16:creationId xmlns:a16="http://schemas.microsoft.com/office/drawing/2014/main" id="{02CC187E-0DCC-D07D-A935-34DBF84EE7DB}"/>
              </a:ext>
            </a:extLst>
          </p:cNvPr>
          <p:cNvPicPr>
            <a:picLocks noChangeAspect="1"/>
          </p:cNvPicPr>
          <p:nvPr/>
        </p:nvPicPr>
        <p:blipFill rotWithShape="1">
          <a:blip r:embed="rId2"/>
          <a:srcRect l="25931" r="28840" b="3"/>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2746635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5297762" y="329184"/>
            <a:ext cx="6251110" cy="1783080"/>
          </a:xfrm>
        </p:spPr>
        <p:txBody>
          <a:bodyPr anchor="b">
            <a:normAutofit/>
          </a:bodyPr>
          <a:lstStyle/>
          <a:p>
            <a:pPr>
              <a:lnSpc>
                <a:spcPct val="90000"/>
              </a:lnSpc>
            </a:pPr>
            <a:r>
              <a:rPr lang="en-US" sz="6100"/>
              <a:t>Key Differences</a:t>
            </a:r>
          </a:p>
        </p:txBody>
      </p:sp>
      <p:sp>
        <p:nvSpPr>
          <p:cNvPr id="12"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E74B29"/>
          </a:solidFill>
          <a:ln w="38100" cap="rnd">
            <a:solidFill>
              <a:srgbClr val="E74B29"/>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p:cNvSpPr>
            <a:spLocks noGrp="1"/>
          </p:cNvSpPr>
          <p:nvPr>
            <p:ph idx="1"/>
          </p:nvPr>
        </p:nvSpPr>
        <p:spPr>
          <a:xfrm>
            <a:off x="4760615" y="2706624"/>
            <a:ext cx="7237961" cy="3896093"/>
          </a:xfrm>
        </p:spPr>
        <p:txBody>
          <a:bodyPr>
            <a:normAutofit fontScale="92500" lnSpcReduction="10000"/>
          </a:bodyPr>
          <a:lstStyle/>
          <a:p>
            <a:pPr lvl="0">
              <a:lnSpc>
                <a:spcPct val="100000"/>
              </a:lnSpc>
            </a:pPr>
            <a:r>
              <a:rPr lang="en-US" dirty="0"/>
              <a:t>Scope: E-government primarily focuses on improving online service delivery, while digital transformation encompasses a wider spectrum of modernization efforts, including cultural and organizational changes</a:t>
            </a:r>
          </a:p>
          <a:p>
            <a:pPr lvl="0">
              <a:lnSpc>
                <a:spcPct val="100000"/>
              </a:lnSpc>
            </a:pPr>
            <a:r>
              <a:rPr lang="en-US" dirty="0"/>
              <a:t>Technology Adoption: E-government typically involves adopting existing digital technologies, while digital transformation explores and adopts emerging and disruptive technologies to drive innovation</a:t>
            </a:r>
          </a:p>
          <a:p>
            <a:pPr lvl="0">
              <a:lnSpc>
                <a:spcPct val="100000"/>
              </a:lnSpc>
            </a:pPr>
            <a:r>
              <a:rPr lang="en-US" dirty="0"/>
              <a:t>Objectives: E-government aims to make existing government processes more efficient and accessible</a:t>
            </a:r>
          </a:p>
          <a:p>
            <a:pPr lvl="0">
              <a:lnSpc>
                <a:spcPct val="100000"/>
              </a:lnSpc>
            </a:pPr>
            <a:r>
              <a:rPr lang="en-US" dirty="0"/>
              <a:t>Mindset: E-government often involves a project-based approach</a:t>
            </a:r>
          </a:p>
        </p:txBody>
      </p:sp>
      <p:pic>
        <p:nvPicPr>
          <p:cNvPr id="6" name="Picture 5" descr="Abstract background of data">
            <a:extLst>
              <a:ext uri="{FF2B5EF4-FFF2-40B4-BE49-F238E27FC236}">
                <a16:creationId xmlns:a16="http://schemas.microsoft.com/office/drawing/2014/main" id="{FE9D1E2B-FD16-4AB1-3CB2-CF1ACB23EA3C}"/>
              </a:ext>
            </a:extLst>
          </p:cNvPr>
          <p:cNvPicPr>
            <a:picLocks noChangeAspect="1"/>
          </p:cNvPicPr>
          <p:nvPr/>
        </p:nvPicPr>
        <p:blipFill rotWithShape="1">
          <a:blip r:embed="rId2"/>
          <a:srcRect l="24507" r="37292" b="-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2367277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hare Your Thoughts: Exchange Programs - Funderstanding: Education,  Curriculum and Learning Resources">
            <a:extLst>
              <a:ext uri="{FF2B5EF4-FFF2-40B4-BE49-F238E27FC236}">
                <a16:creationId xmlns:a16="http://schemas.microsoft.com/office/drawing/2014/main" id="{0C59247D-73B6-454D-0AD2-0258801C65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73864"/>
            <a:ext cx="5818086" cy="23801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D9D68A-11BD-25EA-7615-4256138498CE}"/>
              </a:ext>
            </a:extLst>
          </p:cNvPr>
          <p:cNvSpPr txBox="1"/>
          <p:nvPr/>
        </p:nvSpPr>
        <p:spPr>
          <a:xfrm>
            <a:off x="1042988" y="2459503"/>
            <a:ext cx="8234827" cy="2862322"/>
          </a:xfrm>
          <a:prstGeom prst="rect">
            <a:avLst/>
          </a:prstGeom>
          <a:noFill/>
        </p:spPr>
        <p:txBody>
          <a:bodyPr wrap="square">
            <a:spAutoFit/>
          </a:bodyPr>
          <a:lstStyle/>
          <a:p>
            <a:r>
              <a:rPr lang="en-US" sz="6000" dirty="0"/>
              <a:t>What are some common challenges and obstacles that governments face during the digital transformation journey?</a:t>
            </a:r>
          </a:p>
        </p:txBody>
      </p:sp>
    </p:spTree>
    <p:extLst>
      <p:ext uri="{BB962C8B-B14F-4D97-AF65-F5344CB8AC3E}">
        <p14:creationId xmlns:p14="http://schemas.microsoft.com/office/powerpoint/2010/main" val="4222166318"/>
      </p:ext>
    </p:extLst>
  </p:cSld>
  <p:clrMapOvr>
    <a:masterClrMapping/>
  </p:clrMapOvr>
</p:sld>
</file>

<file path=ppt/theme/theme1.xml><?xml version="1.0" encoding="utf-8"?>
<a:theme xmlns:a="http://schemas.openxmlformats.org/drawingml/2006/main" name="SketchyVTI">
  <a:themeElements>
    <a:clrScheme name="AnalogousFromDarkSeedLeftStep">
      <a:dk1>
        <a:srgbClr val="000000"/>
      </a:dk1>
      <a:lt1>
        <a:srgbClr val="FFFFFF"/>
      </a:lt1>
      <a:dk2>
        <a:srgbClr val="301B29"/>
      </a:dk2>
      <a:lt2>
        <a:srgbClr val="F0F3F3"/>
      </a:lt2>
      <a:accent1>
        <a:srgbClr val="E74B29"/>
      </a:accent1>
      <a:accent2>
        <a:srgbClr val="D51745"/>
      </a:accent2>
      <a:accent3>
        <a:srgbClr val="E729A6"/>
      </a:accent3>
      <a:accent4>
        <a:srgbClr val="C717D5"/>
      </a:accent4>
      <a:accent5>
        <a:srgbClr val="8A29E7"/>
      </a:accent5>
      <a:accent6>
        <a:srgbClr val="3F30D9"/>
      </a:accent6>
      <a:hlink>
        <a:srgbClr val="963FBF"/>
      </a:hlink>
      <a:folHlink>
        <a:srgbClr val="7F7F7F"/>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VeniceBeachVTI">
  <a:themeElements>
    <a:clrScheme name="Office">
      <a:dk1>
        <a:srgbClr val="000000"/>
      </a:dk1>
      <a:lt1>
        <a:srgbClr val="FFFFFF"/>
      </a:lt1>
      <a:dk2>
        <a:srgbClr val="1D242E"/>
      </a:dk2>
      <a:lt2>
        <a:srgbClr val="F2F1F1"/>
      </a:lt2>
      <a:accent1>
        <a:srgbClr val="4472C4"/>
      </a:accent1>
      <a:accent2>
        <a:srgbClr val="ED7D31"/>
      </a:accent2>
      <a:accent3>
        <a:srgbClr val="A3A3A3"/>
      </a:accent3>
      <a:accent4>
        <a:srgbClr val="CF9B00"/>
      </a:accent4>
      <a:accent5>
        <a:srgbClr val="5B9BD5"/>
      </a:accent5>
      <a:accent6>
        <a:srgbClr val="70AD47"/>
      </a:accent6>
      <a:hlink>
        <a:srgbClr val="D26012"/>
      </a:hlink>
      <a:folHlink>
        <a:srgbClr val="9A5879"/>
      </a:folHlink>
    </a:clrScheme>
    <a:fontScheme name="Avenir 1">
      <a:majorFont>
        <a:latin typeface="Avenir Next LT Pro Ligh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eniceBeachVTI" id="{69839BBA-F383-4FFD-B56A-E36ACE43E09D}" vid="{060D2740-A69C-444A-B833-E03D333ADDA7}"/>
    </a:ext>
  </a:extLst>
</a:theme>
</file>

<file path=docProps/app.xml><?xml version="1.0" encoding="utf-8"?>
<Properties xmlns="http://schemas.openxmlformats.org/officeDocument/2006/extended-properties" xmlns:vt="http://schemas.openxmlformats.org/officeDocument/2006/docPropsVTypes">
  <TotalTime>54</TotalTime>
  <Words>602</Words>
  <Application>Microsoft Macintosh PowerPoint</Application>
  <PresentationFormat>Widescreen</PresentationFormat>
  <Paragraphs>47</Paragraphs>
  <Slides>27</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Arial</vt:lpstr>
      <vt:lpstr>Avenir Next LT Pro</vt:lpstr>
      <vt:lpstr>Avenir Next LT Pro Light</vt:lpstr>
      <vt:lpstr>Calibri</vt:lpstr>
      <vt:lpstr>Modern Love</vt:lpstr>
      <vt:lpstr>The Hand</vt:lpstr>
      <vt:lpstr>SketchyVTI</vt:lpstr>
      <vt:lpstr>VeniceBeachVTI</vt:lpstr>
      <vt:lpstr>PowerPoint Presentation</vt:lpstr>
      <vt:lpstr>PowerPoint Presentation</vt:lpstr>
      <vt:lpstr>PowerPoint Presentation</vt:lpstr>
      <vt:lpstr>E-Government and Digital Transformation </vt:lpstr>
      <vt:lpstr>Knowledge</vt:lpstr>
      <vt:lpstr>E-Government</vt:lpstr>
      <vt:lpstr>Digital Transformation in Government</vt:lpstr>
      <vt:lpstr>Key Differences</vt:lpstr>
      <vt:lpstr>PowerPoint Presentation</vt:lpstr>
      <vt:lpstr>Digital government maturity models</vt:lpstr>
      <vt:lpstr>PowerPoint Presentation</vt:lpstr>
      <vt:lpstr>e-Government Development Index </vt:lpstr>
      <vt:lpstr>Case studies &amp; Success Stories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saide sank</cp:lastModifiedBy>
  <cp:revision>88</cp:revision>
  <dcterms:created xsi:type="dcterms:W3CDTF">2023-09-05T04:18:27Z</dcterms:created>
  <dcterms:modified xsi:type="dcterms:W3CDTF">2023-09-18T04:21:36Z</dcterms:modified>
</cp:coreProperties>
</file>