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5701"/>
  </p:normalViewPr>
  <p:slideViewPr>
    <p:cSldViewPr snapToGrid="0" snapToObjects="1">
      <p:cViewPr varScale="1">
        <p:scale>
          <a:sx n="76" d="100"/>
          <a:sy n="76" d="100"/>
        </p:scale>
        <p:origin x="216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7528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274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86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43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02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89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43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8187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148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927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2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EFA3FB57-D6D1-744B-BA4C-606A93A7B09B}" type="datetimeFigureOut">
              <a:rPr lang="en-US" smtClean="0"/>
              <a:t>11/1/20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FE488C58-65A4-244A-9F2F-457790A04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7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7B919-F664-D246-84D1-8D71931FCC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D" spc="-5" dirty="0"/>
              <a:t>Desain</a:t>
            </a:r>
            <a:r>
              <a:rPr lang="en-ID" spc="-60" dirty="0"/>
              <a:t> </a:t>
            </a:r>
            <a:r>
              <a:rPr lang="en-ID" spc="-5" dirty="0" err="1"/>
              <a:t>Sistem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385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F7DBA-A4A6-874B-B070-C1D2055DB8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>
                <a:latin typeface="Arial"/>
                <a:cs typeface="Arial"/>
              </a:rPr>
              <a:t>Desain</a:t>
            </a:r>
            <a:r>
              <a:rPr lang="en-ID" b="1" spc="-55" dirty="0">
                <a:latin typeface="Arial"/>
                <a:cs typeface="Arial"/>
              </a:rPr>
              <a:t> </a:t>
            </a:r>
            <a:r>
              <a:rPr lang="en-ID" b="1" spc="-5" dirty="0">
                <a:latin typeface="Arial"/>
                <a:cs typeface="Arial"/>
              </a:rPr>
              <a:t>Model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93CF9-8A8D-EE46-B1DD-2836A9D1E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355600" indent="-342900">
              <a:spcBef>
                <a:spcPts val="7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ID" sz="2800" b="1" spc="-5" dirty="0">
                <a:latin typeface="Arial"/>
                <a:cs typeface="Arial"/>
              </a:rPr>
              <a:t>Desain</a:t>
            </a:r>
            <a:r>
              <a:rPr lang="en-ID" sz="2800" b="1" dirty="0">
                <a:latin typeface="Arial"/>
                <a:cs typeface="Arial"/>
              </a:rPr>
              <a:t> </a:t>
            </a:r>
            <a:r>
              <a:rPr lang="en-ID" sz="2800" b="1" spc="-5" dirty="0">
                <a:latin typeface="Arial"/>
                <a:cs typeface="Arial"/>
              </a:rPr>
              <a:t>Model</a:t>
            </a:r>
            <a:endParaRPr lang="en-ID" sz="2800" dirty="0">
              <a:latin typeface="Arial"/>
              <a:cs typeface="Arial"/>
            </a:endParaRP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Model </a:t>
            </a:r>
            <a:r>
              <a:rPr lang="en-ID" sz="2400" spc="-5" dirty="0" err="1">
                <a:latin typeface="Arial"/>
                <a:cs typeface="Arial"/>
              </a:rPr>
              <a:t>dapat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diusulkan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dalam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bentuk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i="1" spc="-5" dirty="0">
                <a:latin typeface="Arial"/>
                <a:cs typeface="Arial"/>
              </a:rPr>
              <a:t>physical</a:t>
            </a:r>
            <a:r>
              <a:rPr lang="en-ID" sz="2400" i="1" spc="114" dirty="0">
                <a:latin typeface="Arial"/>
                <a:cs typeface="Arial"/>
              </a:rPr>
              <a:t> </a:t>
            </a:r>
            <a:r>
              <a:rPr lang="en-ID" sz="2400" i="1" spc="-5" dirty="0">
                <a:latin typeface="Arial"/>
                <a:cs typeface="Arial"/>
              </a:rPr>
              <a:t>system</a:t>
            </a:r>
            <a:endParaRPr lang="en-ID" sz="2400" dirty="0">
              <a:latin typeface="Arial"/>
              <a:cs typeface="Arial"/>
            </a:endParaRPr>
          </a:p>
          <a:p>
            <a:pPr marL="756285"/>
            <a:r>
              <a:rPr lang="en-ID" sz="2400" spc="-5" dirty="0">
                <a:latin typeface="Arial"/>
                <a:cs typeface="Arial"/>
              </a:rPr>
              <a:t>dan </a:t>
            </a:r>
            <a:r>
              <a:rPr lang="en-ID" sz="2400" i="1" spc="-5" dirty="0">
                <a:latin typeface="Arial"/>
                <a:cs typeface="Arial"/>
              </a:rPr>
              <a:t>logical</a:t>
            </a:r>
            <a:r>
              <a:rPr lang="en-ID" sz="2400" i="1" spc="45" dirty="0">
                <a:latin typeface="Arial"/>
                <a:cs typeface="Arial"/>
              </a:rPr>
              <a:t> </a:t>
            </a:r>
            <a:r>
              <a:rPr lang="en-ID" sz="2400" i="1" spc="-10" dirty="0">
                <a:latin typeface="Arial"/>
                <a:cs typeface="Arial"/>
              </a:rPr>
              <a:t>model</a:t>
            </a:r>
            <a:endParaRPr lang="en-ID" sz="2400" dirty="0">
              <a:latin typeface="Arial"/>
              <a:cs typeface="Arial"/>
            </a:endParaRPr>
          </a:p>
          <a:p>
            <a:pPr marL="756285" marR="785495" lvl="1" indent="-287020">
              <a:spcBef>
                <a:spcPts val="580"/>
              </a:spcBef>
              <a:buFont typeface="Arial"/>
              <a:buChar char="–"/>
              <a:tabLst>
                <a:tab pos="756920" algn="l"/>
              </a:tabLst>
            </a:pPr>
            <a:r>
              <a:rPr lang="en-ID" sz="2400" b="1" spc="-10" dirty="0">
                <a:latin typeface="Arial"/>
                <a:cs typeface="Arial"/>
              </a:rPr>
              <a:t>Physical system </a:t>
            </a:r>
            <a:r>
              <a:rPr lang="en-ID" sz="2400" spc="-5" dirty="0" err="1">
                <a:latin typeface="Arial"/>
                <a:cs typeface="Arial"/>
              </a:rPr>
              <a:t>merupakan</a:t>
            </a:r>
            <a:r>
              <a:rPr lang="en-ID" sz="2400" spc="-5" dirty="0">
                <a:latin typeface="Arial"/>
                <a:cs typeface="Arial"/>
              </a:rPr>
              <a:t> model </a:t>
            </a:r>
            <a:r>
              <a:rPr lang="en-ID" sz="2400" spc="-5" dirty="0" err="1">
                <a:latin typeface="Arial"/>
                <a:cs typeface="Arial"/>
              </a:rPr>
              <a:t>bagaimana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secara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fisik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akan</a:t>
            </a:r>
            <a:r>
              <a:rPr lang="en-ID" sz="2400" spc="2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diterapkan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Menjelaskan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prosedur-prosedur</a:t>
            </a:r>
            <a:r>
              <a:rPr lang="en-ID" sz="2000" spc="-5" dirty="0">
                <a:latin typeface="Arial"/>
                <a:cs typeface="Arial"/>
              </a:rPr>
              <a:t> yang</a:t>
            </a:r>
            <a:r>
              <a:rPr lang="en-ID" sz="2000" spc="-1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diterapkan</a:t>
            </a:r>
            <a:endParaRPr lang="en-ID" sz="2000" dirty="0">
              <a:latin typeface="Arial"/>
              <a:cs typeface="Arial"/>
            </a:endParaRP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>
                <a:latin typeface="Arial"/>
                <a:cs typeface="Arial"/>
              </a:rPr>
              <a:t>Flowchart </a:t>
            </a:r>
            <a:r>
              <a:rPr lang="en-ID" sz="2000" dirty="0" err="1">
                <a:latin typeface="Arial"/>
                <a:cs typeface="Arial"/>
              </a:rPr>
              <a:t>dapat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digunakan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untuk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menggambarkan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model</a:t>
            </a:r>
            <a:r>
              <a:rPr lang="en-ID" sz="2000" spc="-13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ini</a:t>
            </a:r>
            <a:r>
              <a:rPr lang="en-ID" sz="2000" spc="-5" dirty="0">
                <a:latin typeface="Arial"/>
                <a:cs typeface="Arial"/>
              </a:rPr>
              <a:t>.</a:t>
            </a:r>
            <a:endParaRPr lang="en-ID" sz="2000" dirty="0">
              <a:latin typeface="Arial"/>
              <a:cs typeface="Arial"/>
            </a:endParaRPr>
          </a:p>
          <a:p>
            <a:pPr marL="756285" marR="104139" lvl="1" indent="-287020">
              <a:spcBef>
                <a:spcPts val="575"/>
              </a:spcBef>
              <a:buFont typeface="Arial"/>
              <a:buChar char="–"/>
              <a:tabLst>
                <a:tab pos="756920" algn="l"/>
              </a:tabLst>
            </a:pPr>
            <a:r>
              <a:rPr lang="en-ID" sz="2400" b="1" spc="-5" dirty="0">
                <a:latin typeface="Arial"/>
                <a:cs typeface="Arial"/>
              </a:rPr>
              <a:t>Logical model </a:t>
            </a:r>
            <a:r>
              <a:rPr lang="en-ID" sz="2400" spc="-5" dirty="0" err="1">
                <a:latin typeface="Arial"/>
                <a:cs typeface="Arial"/>
              </a:rPr>
              <a:t>lebih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menjelaskan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kepada</a:t>
            </a:r>
            <a:r>
              <a:rPr lang="en-ID" sz="2400" spc="-5" dirty="0">
                <a:latin typeface="Arial"/>
                <a:cs typeface="Arial"/>
              </a:rPr>
              <a:t> user  </a:t>
            </a:r>
            <a:r>
              <a:rPr lang="en-ID" sz="2400" spc="-5" dirty="0" err="1">
                <a:latin typeface="Arial"/>
                <a:cs typeface="Arial"/>
              </a:rPr>
              <a:t>bagaimana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nantinya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fungsi-fungsi</a:t>
            </a:r>
            <a:r>
              <a:rPr lang="en-ID" sz="2400" spc="-5" dirty="0">
                <a:latin typeface="Arial"/>
                <a:cs typeface="Arial"/>
              </a:rPr>
              <a:t> di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informasi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secara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logika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akan</a:t>
            </a:r>
            <a:r>
              <a:rPr lang="en-ID" sz="2400" spc="4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bekerja</a:t>
            </a:r>
            <a:endParaRPr lang="en-ID" sz="2400" dirty="0">
              <a:latin typeface="Arial"/>
              <a:cs typeface="Arial"/>
            </a:endParaRPr>
          </a:p>
          <a:p>
            <a:pPr marL="1155065" marR="159385" lvl="2">
              <a:spcBef>
                <a:spcPts val="484"/>
              </a:spcBef>
              <a:tabLst>
                <a:tab pos="1155065" algn="l"/>
                <a:tab pos="1155700" algn="l"/>
              </a:tabLst>
            </a:pPr>
            <a:r>
              <a:rPr lang="en-ID" sz="2000" dirty="0">
                <a:latin typeface="Arial"/>
                <a:cs typeface="Arial"/>
              </a:rPr>
              <a:t>Data </a:t>
            </a:r>
            <a:r>
              <a:rPr lang="en-ID" sz="2000" spc="-5" dirty="0">
                <a:latin typeface="Arial"/>
                <a:cs typeface="Arial"/>
              </a:rPr>
              <a:t>flow </a:t>
            </a:r>
            <a:r>
              <a:rPr lang="en-ID" sz="2000" dirty="0">
                <a:latin typeface="Arial"/>
                <a:cs typeface="Arial"/>
              </a:rPr>
              <a:t>diagram </a:t>
            </a:r>
            <a:r>
              <a:rPr lang="en-ID" sz="2000" dirty="0" err="1">
                <a:latin typeface="Arial"/>
                <a:cs typeface="Arial"/>
              </a:rPr>
              <a:t>digunakan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untuk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menggambarkan</a:t>
            </a:r>
            <a:r>
              <a:rPr lang="en-ID" sz="2000" spc="-17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model  </a:t>
            </a:r>
            <a:r>
              <a:rPr lang="en-ID" sz="2000" spc="-5" dirty="0" err="1">
                <a:latin typeface="Arial"/>
                <a:cs typeface="Arial"/>
              </a:rPr>
              <a:t>ini</a:t>
            </a:r>
            <a:r>
              <a:rPr lang="en-ID" sz="2000" spc="-5" dirty="0"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07480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16AEF-53F5-3B48-AC26-A00BA3CD9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>
                <a:latin typeface="Arial"/>
                <a:cs typeface="Arial"/>
              </a:rPr>
              <a:t>Desain</a:t>
            </a:r>
            <a:r>
              <a:rPr lang="en-ID" b="1" spc="-55" dirty="0">
                <a:latin typeface="Arial"/>
                <a:cs typeface="Arial"/>
              </a:rPr>
              <a:t> </a:t>
            </a:r>
            <a:r>
              <a:rPr lang="en-ID" b="1" spc="-5" dirty="0">
                <a:latin typeface="Arial"/>
                <a:cs typeface="Arial"/>
              </a:rPr>
              <a:t>Model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66C5F-452A-9747-BF71-A40E5916A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9148064" cy="3101983"/>
          </a:xfrm>
        </p:spPr>
        <p:txBody>
          <a:bodyPr>
            <a:noAutofit/>
          </a:bodyPr>
          <a:lstStyle/>
          <a:p>
            <a:r>
              <a:rPr lang="en-ID" sz="2800" spc="-5" dirty="0" err="1"/>
              <a:t>Kaitanya</a:t>
            </a:r>
            <a:r>
              <a:rPr lang="en-ID" sz="2800" spc="-5" dirty="0"/>
              <a:t> </a:t>
            </a:r>
            <a:r>
              <a:rPr lang="en-ID" sz="2800" dirty="0" err="1"/>
              <a:t>dengan</a:t>
            </a:r>
            <a:r>
              <a:rPr lang="en-ID" sz="2800" dirty="0"/>
              <a:t> </a:t>
            </a:r>
            <a:r>
              <a:rPr lang="en-ID" sz="2800" spc="-5" dirty="0" err="1"/>
              <a:t>metode</a:t>
            </a:r>
            <a:r>
              <a:rPr lang="en-ID" sz="2800" spc="-5" dirty="0"/>
              <a:t> </a:t>
            </a:r>
            <a:r>
              <a:rPr lang="en-ID" sz="2800" dirty="0" err="1"/>
              <a:t>pengolahan</a:t>
            </a:r>
            <a:r>
              <a:rPr lang="en-ID" sz="2800" dirty="0"/>
              <a:t> data,  </a:t>
            </a:r>
            <a:r>
              <a:rPr lang="en-ID" sz="2800" dirty="0" err="1"/>
              <a:t>sistem</a:t>
            </a:r>
            <a:r>
              <a:rPr lang="en-ID" sz="2800" dirty="0"/>
              <a:t> </a:t>
            </a:r>
            <a:r>
              <a:rPr lang="en-ID" sz="2800" spc="-5" dirty="0" err="1"/>
              <a:t>informasi</a:t>
            </a:r>
            <a:r>
              <a:rPr lang="en-ID" sz="2800" spc="-5" dirty="0"/>
              <a:t> </a:t>
            </a:r>
            <a:r>
              <a:rPr lang="en-ID" sz="2800" dirty="0" err="1"/>
              <a:t>dapat</a:t>
            </a:r>
            <a:r>
              <a:rPr lang="en-ID" sz="2800" dirty="0"/>
              <a:t> </a:t>
            </a:r>
            <a:r>
              <a:rPr lang="en-ID" sz="2800" spc="-5" dirty="0" err="1"/>
              <a:t>memiliki</a:t>
            </a:r>
            <a:r>
              <a:rPr lang="en-ID" sz="2800" spc="-5" dirty="0"/>
              <a:t> </a:t>
            </a:r>
            <a:r>
              <a:rPr lang="en-ID" sz="2800" spc="-5" dirty="0" err="1"/>
              <a:t>metode</a:t>
            </a:r>
            <a:r>
              <a:rPr lang="en-ID" sz="2800" spc="-5" dirty="0"/>
              <a:t>  </a:t>
            </a:r>
            <a:r>
              <a:rPr lang="en-ID" sz="2800" dirty="0" err="1"/>
              <a:t>pengolahan</a:t>
            </a:r>
            <a:r>
              <a:rPr lang="en-ID" sz="2800" spc="25" dirty="0"/>
              <a:t> </a:t>
            </a:r>
            <a:r>
              <a:rPr lang="en-ID" sz="2800" dirty="0"/>
              <a:t>data:</a:t>
            </a:r>
          </a:p>
          <a:p>
            <a:pPr marL="469265" marR="5080" lvl="1">
              <a:spcBef>
                <a:spcPts val="100"/>
              </a:spcBef>
              <a:tabLst>
                <a:tab pos="241300" algn="l"/>
              </a:tabLst>
            </a:pPr>
            <a:r>
              <a:rPr lang="en-ID" sz="2800" dirty="0" err="1">
                <a:latin typeface="Arial"/>
                <a:cs typeface="Arial"/>
              </a:rPr>
              <a:t>Metode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pengolahan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data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terpusat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(</a:t>
            </a:r>
            <a:r>
              <a:rPr lang="en-ID" sz="2800" i="1" dirty="0">
                <a:solidFill>
                  <a:srgbClr val="FF0000"/>
                </a:solidFill>
                <a:latin typeface="Arial"/>
                <a:cs typeface="Arial"/>
              </a:rPr>
              <a:t>centralized  data processing </a:t>
            </a:r>
            <a:r>
              <a:rPr lang="en-ID" sz="2800" i="1" spc="-5" dirty="0">
                <a:solidFill>
                  <a:srgbClr val="FF0000"/>
                </a:solidFill>
                <a:latin typeface="Arial"/>
                <a:cs typeface="Arial"/>
              </a:rPr>
              <a:t>method</a:t>
            </a:r>
            <a:r>
              <a:rPr lang="en-ID" sz="2800" spc="-5" dirty="0">
                <a:solidFill>
                  <a:srgbClr val="FF0000"/>
                </a:solidFill>
                <a:latin typeface="Arial"/>
                <a:cs typeface="Arial"/>
              </a:rPr>
              <a:t>) </a:t>
            </a:r>
            <a:r>
              <a:rPr lang="en-ID" sz="2800" dirty="0">
                <a:latin typeface="Arial"/>
                <a:cs typeface="Arial"/>
              </a:rPr>
              <a:t>dan </a:t>
            </a:r>
            <a:r>
              <a:rPr lang="en-ID" sz="2800" dirty="0" err="1">
                <a:latin typeface="Arial"/>
                <a:cs typeface="Arial"/>
              </a:rPr>
              <a:t>metode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dirty="0" err="1">
                <a:latin typeface="Arial"/>
                <a:cs typeface="Arial"/>
              </a:rPr>
              <a:t>pengolahan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data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tersebar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spc="-5" dirty="0">
                <a:solidFill>
                  <a:srgbClr val="FF0000"/>
                </a:solidFill>
                <a:latin typeface="Arial"/>
                <a:cs typeface="Arial"/>
              </a:rPr>
              <a:t>(</a:t>
            </a:r>
            <a:r>
              <a:rPr lang="en-ID" sz="2800" i="1" spc="-5" dirty="0">
                <a:solidFill>
                  <a:srgbClr val="FF0000"/>
                </a:solidFill>
                <a:latin typeface="Arial"/>
                <a:cs typeface="Arial"/>
              </a:rPr>
              <a:t>distributed </a:t>
            </a:r>
            <a:r>
              <a:rPr lang="en-ID" sz="2800" i="1" dirty="0">
                <a:solidFill>
                  <a:srgbClr val="FF0000"/>
                </a:solidFill>
                <a:latin typeface="Arial"/>
                <a:cs typeface="Arial"/>
              </a:rPr>
              <a:t>data  processing</a:t>
            </a:r>
            <a:r>
              <a:rPr lang="en-ID" sz="2800" i="1" spc="-4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i="1" spc="-5" dirty="0">
                <a:solidFill>
                  <a:srgbClr val="FF0000"/>
                </a:solidFill>
                <a:latin typeface="Arial"/>
                <a:cs typeface="Arial"/>
              </a:rPr>
              <a:t>method</a:t>
            </a:r>
            <a:r>
              <a:rPr lang="en-ID" sz="2800" spc="-5" dirty="0">
                <a:solidFill>
                  <a:srgbClr val="FF0000"/>
                </a:solidFill>
                <a:latin typeface="Arial"/>
                <a:cs typeface="Arial"/>
              </a:rPr>
              <a:t>)</a:t>
            </a:r>
            <a:endParaRPr lang="en-ID" sz="2800" dirty="0">
              <a:latin typeface="Arial"/>
              <a:cs typeface="Arial"/>
            </a:endParaRPr>
          </a:p>
          <a:p>
            <a:pPr marL="469265" marR="189230" lvl="1">
              <a:spcBef>
                <a:spcPts val="625"/>
              </a:spcBef>
              <a:tabLst>
                <a:tab pos="241300" algn="l"/>
              </a:tabLst>
            </a:pPr>
            <a:r>
              <a:rPr lang="en-ID" sz="2800" dirty="0" err="1">
                <a:latin typeface="Arial"/>
                <a:cs typeface="Arial"/>
              </a:rPr>
              <a:t>Metode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pengolahan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kumpulan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(</a:t>
            </a:r>
            <a:r>
              <a:rPr lang="en-ID" sz="2800" i="1" dirty="0">
                <a:solidFill>
                  <a:srgbClr val="FF0000"/>
                </a:solidFill>
                <a:latin typeface="Arial"/>
                <a:cs typeface="Arial"/>
              </a:rPr>
              <a:t>batch  processing </a:t>
            </a:r>
            <a:r>
              <a:rPr lang="en-ID" sz="2800" i="1" spc="-5" dirty="0">
                <a:solidFill>
                  <a:srgbClr val="FF0000"/>
                </a:solidFill>
                <a:latin typeface="Arial"/>
                <a:cs typeface="Arial"/>
              </a:rPr>
              <a:t>method</a:t>
            </a:r>
            <a:r>
              <a:rPr lang="en-ID" sz="2800" spc="-5" dirty="0">
                <a:solidFill>
                  <a:srgbClr val="FF0000"/>
                </a:solidFill>
                <a:latin typeface="Arial"/>
                <a:cs typeface="Arial"/>
              </a:rPr>
              <a:t>) </a:t>
            </a:r>
            <a:r>
              <a:rPr lang="en-ID" sz="2800" dirty="0">
                <a:latin typeface="Arial"/>
                <a:cs typeface="Arial"/>
              </a:rPr>
              <a:t>dan </a:t>
            </a:r>
            <a:r>
              <a:rPr lang="en-ID" sz="2800" dirty="0" err="1">
                <a:latin typeface="Arial"/>
                <a:cs typeface="Arial"/>
              </a:rPr>
              <a:t>metode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pengolahan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langsung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spc="-5" dirty="0">
                <a:solidFill>
                  <a:srgbClr val="FF0000"/>
                </a:solidFill>
                <a:latin typeface="Arial"/>
                <a:cs typeface="Arial"/>
              </a:rPr>
              <a:t>(</a:t>
            </a:r>
            <a:r>
              <a:rPr lang="en-ID" sz="2800" i="1" spc="-5" dirty="0">
                <a:solidFill>
                  <a:srgbClr val="FF0000"/>
                </a:solidFill>
                <a:latin typeface="Arial"/>
                <a:cs typeface="Arial"/>
              </a:rPr>
              <a:t>online </a:t>
            </a:r>
            <a:r>
              <a:rPr lang="en-ID" sz="2800" i="1" dirty="0">
                <a:solidFill>
                  <a:srgbClr val="FF0000"/>
                </a:solidFill>
                <a:latin typeface="Arial"/>
                <a:cs typeface="Arial"/>
              </a:rPr>
              <a:t>processing</a:t>
            </a:r>
            <a:r>
              <a:rPr lang="en-ID" sz="2800" i="1" spc="-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i="1" spc="-5" dirty="0">
                <a:solidFill>
                  <a:srgbClr val="FF0000"/>
                </a:solidFill>
                <a:latin typeface="Arial"/>
                <a:cs typeface="Arial"/>
              </a:rPr>
              <a:t>method</a:t>
            </a:r>
            <a:r>
              <a:rPr lang="en-ID" sz="2800" spc="-5" dirty="0">
                <a:solidFill>
                  <a:srgbClr val="FF0000"/>
                </a:solidFill>
                <a:latin typeface="Arial"/>
                <a:cs typeface="Arial"/>
              </a:rPr>
              <a:t>)</a:t>
            </a:r>
            <a:endParaRPr lang="en-ID" sz="2800" dirty="0">
              <a:latin typeface="Arial"/>
              <a:cs typeface="Arial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43216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EE84D-624B-DD47-B337-A4465960E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>
                <a:latin typeface="Arial"/>
                <a:cs typeface="Arial"/>
              </a:rPr>
              <a:t>Desain</a:t>
            </a:r>
            <a:r>
              <a:rPr lang="en-ID" b="1" spc="-65" dirty="0">
                <a:latin typeface="Arial"/>
                <a:cs typeface="Arial"/>
              </a:rPr>
              <a:t> </a:t>
            </a:r>
            <a:r>
              <a:rPr lang="en-ID" b="1" spc="-5" dirty="0">
                <a:latin typeface="Arial"/>
                <a:cs typeface="Arial"/>
              </a:rPr>
              <a:t>Output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403CA-3304-B84D-A5E4-43F0F17DD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55600" indent="-342900">
              <a:spcBef>
                <a:spcPts val="7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ID" sz="2800" b="1" spc="-5" dirty="0">
                <a:latin typeface="Arial"/>
                <a:cs typeface="Arial"/>
              </a:rPr>
              <a:t>Desain </a:t>
            </a:r>
            <a:r>
              <a:rPr lang="en-ID" sz="2800" b="1" spc="-10" dirty="0">
                <a:latin typeface="Arial"/>
                <a:cs typeface="Arial"/>
              </a:rPr>
              <a:t>Output </a:t>
            </a:r>
            <a:r>
              <a:rPr lang="en-ID" sz="2800" b="1" spc="-5" dirty="0" err="1">
                <a:latin typeface="Arial"/>
                <a:cs typeface="Arial"/>
              </a:rPr>
              <a:t>Secara</a:t>
            </a:r>
            <a:r>
              <a:rPr lang="en-ID" sz="2800" b="1" spc="60" dirty="0">
                <a:latin typeface="Arial"/>
                <a:cs typeface="Arial"/>
              </a:rPr>
              <a:t> </a:t>
            </a:r>
            <a:r>
              <a:rPr lang="en-ID" sz="2800" b="1" spc="-10" dirty="0" err="1">
                <a:latin typeface="Arial"/>
                <a:cs typeface="Arial"/>
              </a:rPr>
              <a:t>Umum</a:t>
            </a:r>
            <a:endParaRPr lang="en-ID" sz="2800" dirty="0">
              <a:latin typeface="Arial"/>
              <a:cs typeface="Arial"/>
            </a:endParaRPr>
          </a:p>
          <a:p>
            <a:pPr marL="756285" marR="389255" lvl="1" indent="-287020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Output pada </a:t>
            </a:r>
            <a:r>
              <a:rPr lang="en-ID" sz="2400" spc="-5" dirty="0" err="1">
                <a:latin typeface="Arial"/>
                <a:cs typeface="Arial"/>
              </a:rPr>
              <a:t>tahap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desain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ini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adalah</a:t>
            </a:r>
            <a:r>
              <a:rPr lang="en-ID" sz="2400" spc="-5" dirty="0">
                <a:latin typeface="Arial"/>
                <a:cs typeface="Arial"/>
              </a:rPr>
              <a:t> output yang  </a:t>
            </a:r>
            <a:r>
              <a:rPr lang="en-ID" sz="2400" spc="-5" dirty="0" err="1">
                <a:latin typeface="Arial"/>
                <a:cs typeface="Arial"/>
              </a:rPr>
              <a:t>berupa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tampilan</a:t>
            </a:r>
            <a:r>
              <a:rPr lang="en-ID" sz="2400" spc="-5" dirty="0">
                <a:latin typeface="Arial"/>
                <a:cs typeface="Arial"/>
              </a:rPr>
              <a:t> di media </a:t>
            </a:r>
            <a:r>
              <a:rPr lang="en-ID" sz="2400" spc="-5" dirty="0" err="1">
                <a:latin typeface="Arial"/>
                <a:cs typeface="Arial"/>
              </a:rPr>
              <a:t>kertas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atau</a:t>
            </a:r>
            <a:r>
              <a:rPr lang="en-ID" sz="2400" spc="-5" dirty="0">
                <a:latin typeface="Arial"/>
                <a:cs typeface="Arial"/>
              </a:rPr>
              <a:t> di </a:t>
            </a:r>
            <a:r>
              <a:rPr lang="en-ID" sz="2400" spc="-5" dirty="0" err="1">
                <a:latin typeface="Arial"/>
                <a:cs typeface="Arial"/>
              </a:rPr>
              <a:t>layar</a:t>
            </a:r>
            <a:r>
              <a:rPr lang="en-ID" sz="2400" spc="75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video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Output </a:t>
            </a:r>
            <a:r>
              <a:rPr lang="en-ID" sz="2400" spc="-5" dirty="0" err="1">
                <a:latin typeface="Arial"/>
                <a:cs typeface="Arial"/>
              </a:rPr>
              <a:t>dapat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diklasifikasikan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dalam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beberapa</a:t>
            </a:r>
            <a:r>
              <a:rPr lang="en-ID" sz="2400" spc="10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tipe</a:t>
            </a:r>
            <a:r>
              <a:rPr lang="en-ID" sz="2400" spc="-5" dirty="0">
                <a:latin typeface="Arial"/>
                <a:cs typeface="Arial"/>
              </a:rPr>
              <a:t>:</a:t>
            </a:r>
            <a:endParaRPr lang="en-ID" sz="2400" dirty="0">
              <a:latin typeface="Arial"/>
              <a:cs typeface="Arial"/>
            </a:endParaRP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>
                <a:latin typeface="Arial"/>
                <a:cs typeface="Arial"/>
              </a:rPr>
              <a:t>Output </a:t>
            </a:r>
            <a:r>
              <a:rPr lang="en-ID" sz="2000" spc="-5" dirty="0">
                <a:latin typeface="Arial"/>
                <a:cs typeface="Arial"/>
              </a:rPr>
              <a:t>intern (internal</a:t>
            </a:r>
            <a:r>
              <a:rPr lang="en-ID" sz="2000" spc="-95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output)</a:t>
            </a:r>
            <a:endParaRPr lang="en-ID" sz="2000" dirty="0">
              <a:latin typeface="Arial"/>
              <a:cs typeface="Arial"/>
            </a:endParaRPr>
          </a:p>
          <a:p>
            <a:pPr marL="1612900" lvl="3" indent="-229235">
              <a:spcBef>
                <a:spcPts val="400"/>
              </a:spcBef>
              <a:buChar char="–"/>
              <a:tabLst>
                <a:tab pos="1612900" algn="l"/>
              </a:tabLst>
            </a:pPr>
            <a:r>
              <a:rPr lang="en-ID" spc="-5" dirty="0">
                <a:latin typeface="Arial"/>
                <a:cs typeface="Arial"/>
              </a:rPr>
              <a:t>Output </a:t>
            </a:r>
            <a:r>
              <a:rPr lang="en-ID" spc="-10" dirty="0">
                <a:latin typeface="Arial"/>
                <a:cs typeface="Arial"/>
              </a:rPr>
              <a:t>yang </a:t>
            </a:r>
            <a:r>
              <a:rPr lang="en-ID" spc="-5" dirty="0" err="1">
                <a:latin typeface="Arial"/>
                <a:cs typeface="Arial"/>
              </a:rPr>
              <a:t>digunakan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untuk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mendukung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kegiatan</a:t>
            </a:r>
            <a:r>
              <a:rPr lang="en-ID" spc="8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manajemen</a:t>
            </a:r>
            <a:endParaRPr lang="en-ID" dirty="0">
              <a:latin typeface="Arial"/>
              <a:cs typeface="Arial"/>
            </a:endParaRPr>
          </a:p>
          <a:p>
            <a:pPr marL="1612265" marR="297815" lvl="3">
              <a:spcBef>
                <a:spcPts val="385"/>
              </a:spcBef>
              <a:buChar char="–"/>
              <a:tabLst>
                <a:tab pos="1612900" algn="l"/>
              </a:tabLst>
            </a:pPr>
            <a:r>
              <a:rPr lang="en-ID" spc="-5" dirty="0">
                <a:latin typeface="Arial"/>
                <a:cs typeface="Arial"/>
              </a:rPr>
              <a:t>Output </a:t>
            </a:r>
            <a:r>
              <a:rPr lang="en-ID" dirty="0" err="1">
                <a:latin typeface="Arial"/>
                <a:cs typeface="Arial"/>
              </a:rPr>
              <a:t>ini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akan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tetap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berada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dalam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perusahaan</a:t>
            </a:r>
            <a:r>
              <a:rPr lang="en-ID" spc="-5" dirty="0">
                <a:latin typeface="Arial"/>
                <a:cs typeface="Arial"/>
              </a:rPr>
              <a:t>, </a:t>
            </a:r>
            <a:r>
              <a:rPr lang="en-ID" spc="-5" dirty="0" err="1">
                <a:latin typeface="Arial"/>
                <a:cs typeface="Arial"/>
              </a:rPr>
              <a:t>diarsip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atau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hingga</a:t>
            </a:r>
            <a:r>
              <a:rPr lang="en-ID" spc="-5" dirty="0">
                <a:latin typeface="Arial"/>
                <a:cs typeface="Arial"/>
              </a:rPr>
              <a:t>  </a:t>
            </a:r>
            <a:r>
              <a:rPr lang="en-ID" spc="-5" dirty="0" err="1">
                <a:latin typeface="Arial"/>
                <a:cs typeface="Arial"/>
              </a:rPr>
              <a:t>dimusnahkan</a:t>
            </a:r>
            <a:r>
              <a:rPr lang="en-ID" spc="-5" dirty="0">
                <a:latin typeface="Arial"/>
                <a:cs typeface="Arial"/>
              </a:rPr>
              <a:t>.</a:t>
            </a:r>
            <a:endParaRPr lang="en-ID" dirty="0">
              <a:latin typeface="Arial"/>
              <a:cs typeface="Arial"/>
            </a:endParaRPr>
          </a:p>
          <a:p>
            <a:pPr marL="1155700" lvl="2" indent="-229235">
              <a:spcBef>
                <a:spcPts val="465"/>
              </a:spcBef>
              <a:tabLst>
                <a:tab pos="1155065" algn="l"/>
                <a:tab pos="1155700" algn="l"/>
              </a:tabLst>
            </a:pPr>
            <a:r>
              <a:rPr lang="en-ID" sz="2000" dirty="0">
                <a:latin typeface="Arial"/>
                <a:cs typeface="Arial"/>
              </a:rPr>
              <a:t>Output </a:t>
            </a:r>
            <a:r>
              <a:rPr lang="en-ID" sz="2000" spc="-5" dirty="0">
                <a:latin typeface="Arial"/>
                <a:cs typeface="Arial"/>
              </a:rPr>
              <a:t>extern </a:t>
            </a:r>
            <a:r>
              <a:rPr lang="en-ID" sz="2000" dirty="0">
                <a:latin typeface="Arial"/>
                <a:cs typeface="Arial"/>
              </a:rPr>
              <a:t>(</a:t>
            </a:r>
            <a:r>
              <a:rPr lang="en-ID" sz="2000" dirty="0" err="1">
                <a:latin typeface="Arial"/>
                <a:cs typeface="Arial"/>
              </a:rPr>
              <a:t>eksternal</a:t>
            </a:r>
            <a:r>
              <a:rPr lang="en-ID" sz="2000" spc="-11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output)</a:t>
            </a:r>
            <a:endParaRPr lang="en-ID" sz="2000" dirty="0">
              <a:latin typeface="Arial"/>
              <a:cs typeface="Arial"/>
            </a:endParaRPr>
          </a:p>
          <a:p>
            <a:pPr marL="1612265" marR="5080" lvl="3">
              <a:spcBef>
                <a:spcPts val="400"/>
              </a:spcBef>
              <a:buChar char="–"/>
              <a:tabLst>
                <a:tab pos="1612900" algn="l"/>
              </a:tabLst>
            </a:pPr>
            <a:r>
              <a:rPr lang="en-ID" spc="-5" dirty="0">
                <a:latin typeface="Arial"/>
                <a:cs typeface="Arial"/>
              </a:rPr>
              <a:t>Output extern </a:t>
            </a:r>
            <a:r>
              <a:rPr lang="en-ID" spc="-5" dirty="0" err="1">
                <a:latin typeface="Arial"/>
                <a:cs typeface="Arial"/>
              </a:rPr>
              <a:t>merupakan</a:t>
            </a:r>
            <a:r>
              <a:rPr lang="en-ID" spc="-5" dirty="0">
                <a:latin typeface="Arial"/>
                <a:cs typeface="Arial"/>
              </a:rPr>
              <a:t> output </a:t>
            </a:r>
            <a:r>
              <a:rPr lang="en-ID" spc="-10" dirty="0">
                <a:latin typeface="Arial"/>
                <a:cs typeface="Arial"/>
              </a:rPr>
              <a:t>yang </a:t>
            </a:r>
            <a:r>
              <a:rPr lang="en-ID" dirty="0" err="1">
                <a:latin typeface="Arial"/>
                <a:cs typeface="Arial"/>
              </a:rPr>
              <a:t>didistribusikan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kepada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pihak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luar</a:t>
            </a:r>
            <a:r>
              <a:rPr lang="en-ID" spc="-5" dirty="0">
                <a:latin typeface="Arial"/>
                <a:cs typeface="Arial"/>
              </a:rPr>
              <a:t>  </a:t>
            </a:r>
            <a:r>
              <a:rPr lang="en-ID" spc="-10" dirty="0">
                <a:latin typeface="Arial"/>
                <a:cs typeface="Arial"/>
              </a:rPr>
              <a:t>yang</a:t>
            </a:r>
            <a:r>
              <a:rPr lang="en-ID" spc="1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membutuhkan</a:t>
            </a:r>
            <a:r>
              <a:rPr lang="en-ID" spc="-5" dirty="0">
                <a:latin typeface="Arial"/>
                <a:cs typeface="Arial"/>
              </a:rPr>
              <a:t>.</a:t>
            </a:r>
            <a:endParaRPr lang="en-ID" dirty="0">
              <a:latin typeface="Arial"/>
              <a:cs typeface="Arial"/>
            </a:endParaRPr>
          </a:p>
          <a:p>
            <a:pPr marL="1612900" lvl="3" indent="-229235">
              <a:spcBef>
                <a:spcPts val="385"/>
              </a:spcBef>
              <a:buChar char="–"/>
              <a:tabLst>
                <a:tab pos="1612900" algn="l"/>
              </a:tabLst>
            </a:pPr>
            <a:r>
              <a:rPr lang="en-ID" dirty="0" err="1">
                <a:latin typeface="Arial"/>
                <a:cs typeface="Arial"/>
              </a:rPr>
              <a:t>Misal</a:t>
            </a:r>
            <a:r>
              <a:rPr lang="en-ID" dirty="0">
                <a:latin typeface="Arial"/>
                <a:cs typeface="Arial"/>
              </a:rPr>
              <a:t> </a:t>
            </a:r>
            <a:r>
              <a:rPr lang="en-ID" spc="-5" dirty="0">
                <a:latin typeface="Arial"/>
                <a:cs typeface="Arial"/>
              </a:rPr>
              <a:t>: </a:t>
            </a:r>
            <a:r>
              <a:rPr lang="en-ID" spc="-5" dirty="0" err="1">
                <a:latin typeface="Arial"/>
                <a:cs typeface="Arial"/>
              </a:rPr>
              <a:t>faktur</a:t>
            </a:r>
            <a:r>
              <a:rPr lang="en-ID" spc="-5" dirty="0">
                <a:latin typeface="Arial"/>
                <a:cs typeface="Arial"/>
              </a:rPr>
              <a:t>, </a:t>
            </a:r>
            <a:r>
              <a:rPr lang="en-ID" dirty="0" err="1">
                <a:latin typeface="Arial"/>
                <a:cs typeface="Arial"/>
              </a:rPr>
              <a:t>cek</a:t>
            </a:r>
            <a:r>
              <a:rPr lang="en-ID" dirty="0">
                <a:latin typeface="Arial"/>
                <a:cs typeface="Arial"/>
              </a:rPr>
              <a:t>, </a:t>
            </a:r>
            <a:r>
              <a:rPr lang="en-ID" spc="-5" dirty="0" err="1">
                <a:latin typeface="Arial"/>
                <a:cs typeface="Arial"/>
              </a:rPr>
              <a:t>tanda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terima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pembayaran</a:t>
            </a:r>
            <a:r>
              <a:rPr lang="en-ID" spc="-5" dirty="0">
                <a:latin typeface="Arial"/>
                <a:cs typeface="Arial"/>
              </a:rPr>
              <a:t>,</a:t>
            </a:r>
            <a:r>
              <a:rPr lang="en-ID" spc="100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dll</a:t>
            </a:r>
            <a:r>
              <a:rPr lang="en-ID" dirty="0"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05651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CC9E7-20B6-754A-A4D9-B0CB90CEE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>
                <a:latin typeface="Arial"/>
                <a:cs typeface="Arial"/>
              </a:rPr>
              <a:t>Desain</a:t>
            </a:r>
            <a:r>
              <a:rPr lang="en-ID" b="1" spc="-65" dirty="0">
                <a:latin typeface="Arial"/>
                <a:cs typeface="Arial"/>
              </a:rPr>
              <a:t> </a:t>
            </a:r>
            <a:r>
              <a:rPr lang="en-ID" b="1" spc="-5" dirty="0">
                <a:latin typeface="Arial"/>
                <a:cs typeface="Arial"/>
              </a:rPr>
              <a:t>Output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60804-211C-7746-8E73-53596E183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sz="3600" dirty="0"/>
              <a:t>Langkah-</a:t>
            </a:r>
            <a:r>
              <a:rPr lang="en-ID" sz="3600" dirty="0" err="1"/>
              <a:t>langkah</a:t>
            </a:r>
            <a:r>
              <a:rPr lang="en-ID" sz="3600" dirty="0"/>
              <a:t> </a:t>
            </a:r>
            <a:r>
              <a:rPr lang="en-ID" sz="3600" dirty="0" err="1"/>
              <a:t>desain</a:t>
            </a:r>
            <a:r>
              <a:rPr lang="en-ID" sz="3600" dirty="0"/>
              <a:t> output </a:t>
            </a:r>
            <a:r>
              <a:rPr lang="en-ID" sz="3600" dirty="0" err="1"/>
              <a:t>secara</a:t>
            </a:r>
            <a:r>
              <a:rPr lang="en-ID" sz="3600" dirty="0"/>
              <a:t> </a:t>
            </a:r>
            <a:r>
              <a:rPr lang="en-ID" sz="3600" dirty="0" err="1"/>
              <a:t>umum</a:t>
            </a:r>
            <a:r>
              <a:rPr lang="en-ID" sz="3600" spc="-30" dirty="0"/>
              <a:t> </a:t>
            </a:r>
            <a:r>
              <a:rPr lang="en-ID" sz="3600" dirty="0"/>
              <a:t>:</a:t>
            </a:r>
          </a:p>
          <a:p>
            <a:r>
              <a:rPr lang="en-ID" sz="2400" spc="-5" dirty="0" err="1">
                <a:latin typeface="Arial"/>
                <a:cs typeface="Arial"/>
              </a:rPr>
              <a:t>Menentukan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kebutuhan</a:t>
            </a:r>
            <a:r>
              <a:rPr lang="en-ID" sz="2400" spc="-5" dirty="0">
                <a:latin typeface="Arial"/>
                <a:cs typeface="Arial"/>
              </a:rPr>
              <a:t> output </a:t>
            </a:r>
            <a:r>
              <a:rPr lang="en-ID" sz="2400" spc="-5" dirty="0" err="1">
                <a:latin typeface="Arial"/>
                <a:cs typeface="Arial"/>
              </a:rPr>
              <a:t>dari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3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baru</a:t>
            </a:r>
            <a:endParaRPr lang="en-ID" sz="2400" dirty="0">
              <a:latin typeface="Arial"/>
              <a:cs typeface="Arial"/>
            </a:endParaRPr>
          </a:p>
          <a:p>
            <a:pPr lvl="1"/>
            <a:r>
              <a:rPr lang="en-ID" sz="2000" spc="-5" dirty="0">
                <a:latin typeface="Arial"/>
                <a:cs typeface="Arial"/>
              </a:rPr>
              <a:t>Output </a:t>
            </a:r>
            <a:r>
              <a:rPr lang="en-ID" sz="2000" spc="-5" dirty="0" err="1">
                <a:latin typeface="Arial"/>
                <a:cs typeface="Arial"/>
              </a:rPr>
              <a:t>dapat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ditentukan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dari</a:t>
            </a:r>
            <a:r>
              <a:rPr lang="en-ID" sz="2000" spc="-5" dirty="0">
                <a:latin typeface="Arial"/>
                <a:cs typeface="Arial"/>
              </a:rPr>
              <a:t> diagram </a:t>
            </a:r>
            <a:r>
              <a:rPr lang="en-ID" sz="2000" spc="-5" dirty="0" err="1">
                <a:latin typeface="Arial"/>
                <a:cs typeface="Arial"/>
              </a:rPr>
              <a:t>arus</a:t>
            </a:r>
            <a:r>
              <a:rPr lang="en-ID" sz="2000" spc="85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data</a:t>
            </a:r>
            <a:endParaRPr lang="en-ID" sz="2000" dirty="0">
              <a:latin typeface="Arial"/>
              <a:cs typeface="Arial"/>
            </a:endParaRPr>
          </a:p>
          <a:p>
            <a:pPr marL="241300">
              <a:spcBef>
                <a:spcPts val="580"/>
              </a:spcBef>
              <a:tabLst>
                <a:tab pos="24130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Menentukan</a:t>
            </a:r>
            <a:r>
              <a:rPr lang="en-ID" sz="2400" spc="-5" dirty="0">
                <a:latin typeface="Arial"/>
                <a:cs typeface="Arial"/>
              </a:rPr>
              <a:t> parameter</a:t>
            </a:r>
            <a:r>
              <a:rPr lang="en-ID" sz="2400" spc="2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output</a:t>
            </a:r>
            <a:endParaRPr lang="en-ID" sz="2400" dirty="0">
              <a:latin typeface="Arial"/>
              <a:cs typeface="Arial"/>
            </a:endParaRPr>
          </a:p>
          <a:p>
            <a:pPr marL="469900" lvl="1">
              <a:spcBef>
                <a:spcPts val="580"/>
              </a:spcBef>
              <a:tabLst>
                <a:tab pos="241300" algn="l"/>
              </a:tabLst>
            </a:pPr>
            <a:r>
              <a:rPr lang="en-ID" sz="2000" spc="-5" dirty="0">
                <a:latin typeface="Arial"/>
                <a:cs typeface="Arial"/>
              </a:rPr>
              <a:t>Parameter </a:t>
            </a:r>
            <a:r>
              <a:rPr lang="en-ID" sz="2000" spc="-5" dirty="0" err="1">
                <a:latin typeface="Arial"/>
                <a:cs typeface="Arial"/>
              </a:rPr>
              <a:t>ini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meliputi</a:t>
            </a:r>
            <a:r>
              <a:rPr lang="en-ID" sz="2000" spc="-5" dirty="0">
                <a:latin typeface="Arial"/>
                <a:cs typeface="Arial"/>
              </a:rPr>
              <a:t> format, </a:t>
            </a:r>
            <a:r>
              <a:rPr lang="en-ID" sz="2000" spc="-5" dirty="0" err="1">
                <a:latin typeface="Arial"/>
                <a:cs typeface="Arial"/>
              </a:rPr>
              <a:t>tipe</a:t>
            </a:r>
            <a:r>
              <a:rPr lang="en-ID" sz="2000" spc="-5" dirty="0">
                <a:latin typeface="Arial"/>
                <a:cs typeface="Arial"/>
              </a:rPr>
              <a:t> output, media  yang </a:t>
            </a:r>
            <a:r>
              <a:rPr lang="en-ID" sz="2000" spc="-5" dirty="0" err="1">
                <a:latin typeface="Arial"/>
                <a:cs typeface="Arial"/>
              </a:rPr>
              <a:t>digunakan</a:t>
            </a:r>
            <a:r>
              <a:rPr lang="en-ID" sz="2000" spc="-5" dirty="0">
                <a:latin typeface="Arial"/>
                <a:cs typeface="Arial"/>
              </a:rPr>
              <a:t>, </a:t>
            </a:r>
            <a:r>
              <a:rPr lang="en-ID" sz="2000" spc="-5" dirty="0" err="1">
                <a:latin typeface="Arial"/>
                <a:cs typeface="Arial"/>
              </a:rPr>
              <a:t>alat</a:t>
            </a:r>
            <a:r>
              <a:rPr lang="en-ID" sz="2000" spc="-5" dirty="0">
                <a:latin typeface="Arial"/>
                <a:cs typeface="Arial"/>
              </a:rPr>
              <a:t> yang </a:t>
            </a:r>
            <a:r>
              <a:rPr lang="en-ID" sz="2000" spc="-5" dirty="0" err="1">
                <a:latin typeface="Arial"/>
                <a:cs typeface="Arial"/>
              </a:rPr>
              <a:t>digunakan</a:t>
            </a:r>
            <a:r>
              <a:rPr lang="en-ID" sz="2000" spc="-5" dirty="0">
                <a:latin typeface="Arial"/>
                <a:cs typeface="Arial"/>
              </a:rPr>
              <a:t>, </a:t>
            </a:r>
            <a:r>
              <a:rPr lang="en-ID" sz="2000" spc="-5" dirty="0" err="1">
                <a:latin typeface="Arial"/>
                <a:cs typeface="Arial"/>
              </a:rPr>
              <a:t>jumlah</a:t>
            </a:r>
            <a:r>
              <a:rPr lang="en-ID" sz="2000" spc="-5" dirty="0">
                <a:latin typeface="Arial"/>
                <a:cs typeface="Arial"/>
              </a:rPr>
              <a:t>  </a:t>
            </a:r>
            <a:r>
              <a:rPr lang="en-ID" sz="2000" spc="-5" dirty="0" err="1">
                <a:latin typeface="Arial"/>
                <a:cs typeface="Arial"/>
              </a:rPr>
              <a:t>tembusan</a:t>
            </a:r>
            <a:r>
              <a:rPr lang="en-ID" sz="2000" spc="-5" dirty="0">
                <a:latin typeface="Arial"/>
                <a:cs typeface="Arial"/>
              </a:rPr>
              <a:t>, dan </a:t>
            </a:r>
            <a:r>
              <a:rPr lang="en-ID" sz="2000" spc="-5" dirty="0" err="1">
                <a:latin typeface="Arial"/>
                <a:cs typeface="Arial"/>
              </a:rPr>
              <a:t>periode</a:t>
            </a:r>
            <a:r>
              <a:rPr lang="en-ID" sz="2000" spc="-5" dirty="0">
                <a:latin typeface="Arial"/>
                <a:cs typeface="Arial"/>
              </a:rPr>
              <a:t> output</a:t>
            </a:r>
            <a:r>
              <a:rPr lang="en-ID" sz="2000" spc="4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tersebut</a:t>
            </a:r>
            <a:r>
              <a:rPr lang="en-ID" sz="2000" spc="-5" dirty="0">
                <a:latin typeface="Arial"/>
                <a:cs typeface="Arial"/>
              </a:rPr>
              <a:t>.</a:t>
            </a:r>
            <a:endParaRPr lang="en-ID" sz="2000" dirty="0">
              <a:latin typeface="Arial"/>
              <a:cs typeface="Arial"/>
            </a:endParaRP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06314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9055C-4B81-1643-ACC4-9DBB06364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>
                <a:latin typeface="Arial"/>
                <a:cs typeface="Arial"/>
              </a:rPr>
              <a:t>Desain</a:t>
            </a:r>
            <a:r>
              <a:rPr lang="en-ID" b="1" spc="-60" dirty="0">
                <a:latin typeface="Arial"/>
                <a:cs typeface="Arial"/>
              </a:rPr>
              <a:t> </a:t>
            </a:r>
            <a:r>
              <a:rPr lang="en-ID" b="1" spc="-5" dirty="0">
                <a:latin typeface="Arial"/>
                <a:cs typeface="Arial"/>
              </a:rPr>
              <a:t>Input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CFA698-5A84-814A-8E76-9135327D4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8064331" cy="3559556"/>
          </a:xfrm>
        </p:spPr>
        <p:txBody>
          <a:bodyPr>
            <a:normAutofit fontScale="92500" lnSpcReduction="10000"/>
          </a:bodyPr>
          <a:lstStyle/>
          <a:p>
            <a:pPr marL="355600" indent="-342900">
              <a:spcBef>
                <a:spcPts val="7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ID" sz="2800" b="1" spc="-5" dirty="0">
                <a:latin typeface="Arial"/>
                <a:cs typeface="Arial"/>
              </a:rPr>
              <a:t>Desain Input </a:t>
            </a:r>
            <a:r>
              <a:rPr lang="en-ID" sz="2800" b="1" spc="-5" dirty="0" err="1">
                <a:latin typeface="Arial"/>
                <a:cs typeface="Arial"/>
              </a:rPr>
              <a:t>Secara</a:t>
            </a:r>
            <a:r>
              <a:rPr lang="en-ID" sz="2800" b="1" spc="45" dirty="0">
                <a:latin typeface="Arial"/>
                <a:cs typeface="Arial"/>
              </a:rPr>
              <a:t> </a:t>
            </a:r>
            <a:r>
              <a:rPr lang="en-ID" sz="2800" b="1" spc="-10" dirty="0" err="1">
                <a:latin typeface="Arial"/>
                <a:cs typeface="Arial"/>
              </a:rPr>
              <a:t>Umum</a:t>
            </a:r>
            <a:endParaRPr lang="en-ID" sz="2800" dirty="0">
              <a:latin typeface="Arial"/>
              <a:cs typeface="Arial"/>
            </a:endParaRPr>
          </a:p>
          <a:p>
            <a:pPr marL="756285" marR="5080" lvl="1" indent="-287020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Alat input pada </a:t>
            </a:r>
            <a:r>
              <a:rPr lang="en-ID" sz="2400" spc="-5" dirty="0" err="1">
                <a:latin typeface="Arial"/>
                <a:cs typeface="Arial"/>
              </a:rPr>
              <a:t>tahap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ini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merupakan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seperangkat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peralatan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berupa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perangkat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keras</a:t>
            </a:r>
            <a:r>
              <a:rPr lang="en-ID" sz="2400" spc="-5" dirty="0">
                <a:latin typeface="Arial"/>
                <a:cs typeface="Arial"/>
              </a:rPr>
              <a:t> yang </a:t>
            </a:r>
            <a:r>
              <a:rPr lang="en-ID" sz="2400" spc="-5" dirty="0" err="1">
                <a:latin typeface="Arial"/>
                <a:cs typeface="Arial"/>
              </a:rPr>
              <a:t>digunakan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untuk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memfasilitasi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dalam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menerima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masukan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Alat input </a:t>
            </a:r>
            <a:r>
              <a:rPr lang="en-ID" sz="2400" spc="-5" dirty="0" err="1">
                <a:latin typeface="Arial"/>
                <a:cs typeface="Arial"/>
              </a:rPr>
              <a:t>dapat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digolongkan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menjadi</a:t>
            </a:r>
            <a:r>
              <a:rPr lang="en-ID" sz="2400" spc="-5" dirty="0">
                <a:latin typeface="Arial"/>
                <a:cs typeface="Arial"/>
              </a:rPr>
              <a:t> 2</a:t>
            </a:r>
            <a:r>
              <a:rPr lang="en-ID" sz="2400" spc="105" dirty="0">
                <a:latin typeface="Arial"/>
                <a:cs typeface="Arial"/>
              </a:rPr>
              <a:t> </a:t>
            </a:r>
            <a:r>
              <a:rPr lang="en-ID" sz="2400" dirty="0">
                <a:latin typeface="Arial"/>
                <a:cs typeface="Arial"/>
              </a:rPr>
              <a:t>:</a:t>
            </a: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spc="-5" dirty="0">
                <a:latin typeface="Arial"/>
                <a:cs typeface="Arial"/>
              </a:rPr>
              <a:t>Alat </a:t>
            </a:r>
            <a:r>
              <a:rPr lang="en-ID" sz="2000" dirty="0">
                <a:latin typeface="Arial"/>
                <a:cs typeface="Arial"/>
              </a:rPr>
              <a:t>input </a:t>
            </a:r>
            <a:r>
              <a:rPr lang="en-ID" sz="2000" dirty="0" err="1">
                <a:latin typeface="Arial"/>
                <a:cs typeface="Arial"/>
              </a:rPr>
              <a:t>langsung</a:t>
            </a:r>
            <a:r>
              <a:rPr lang="en-ID" sz="2000" dirty="0">
                <a:latin typeface="Arial"/>
                <a:cs typeface="Arial"/>
              </a:rPr>
              <a:t> (</a:t>
            </a:r>
            <a:r>
              <a:rPr lang="en-ID" sz="2000" i="1" dirty="0">
                <a:latin typeface="Arial"/>
                <a:cs typeface="Arial"/>
              </a:rPr>
              <a:t>online input</a:t>
            </a:r>
            <a:r>
              <a:rPr lang="en-ID" sz="2000" i="1" spc="-95" dirty="0">
                <a:latin typeface="Arial"/>
                <a:cs typeface="Arial"/>
              </a:rPr>
              <a:t> </a:t>
            </a:r>
            <a:r>
              <a:rPr lang="en-ID" sz="2000" i="1" dirty="0">
                <a:latin typeface="Arial"/>
                <a:cs typeface="Arial"/>
              </a:rPr>
              <a:t>device</a:t>
            </a:r>
            <a:r>
              <a:rPr lang="en-ID" sz="2000" dirty="0">
                <a:latin typeface="Arial"/>
                <a:cs typeface="Arial"/>
              </a:rPr>
              <a:t>)</a:t>
            </a:r>
          </a:p>
          <a:p>
            <a:pPr marL="1612900" lvl="3" indent="-229235">
              <a:spcBef>
                <a:spcPts val="400"/>
              </a:spcBef>
              <a:buChar char="–"/>
              <a:tabLst>
                <a:tab pos="1612900" algn="l"/>
              </a:tabLst>
            </a:pPr>
            <a:r>
              <a:rPr lang="en-ID" spc="-5" dirty="0">
                <a:latin typeface="Arial"/>
                <a:cs typeface="Arial"/>
              </a:rPr>
              <a:t>Alat </a:t>
            </a:r>
            <a:r>
              <a:rPr lang="en-ID" spc="-10" dirty="0">
                <a:latin typeface="Arial"/>
                <a:cs typeface="Arial"/>
              </a:rPr>
              <a:t>yang </a:t>
            </a:r>
            <a:r>
              <a:rPr lang="en-ID" spc="-5" dirty="0" err="1">
                <a:latin typeface="Arial"/>
                <a:cs typeface="Arial"/>
              </a:rPr>
              <a:t>dihubungkan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langsung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dengan</a:t>
            </a:r>
            <a:r>
              <a:rPr lang="en-ID" spc="10" dirty="0">
                <a:latin typeface="Arial"/>
                <a:cs typeface="Arial"/>
              </a:rPr>
              <a:t> </a:t>
            </a:r>
            <a:r>
              <a:rPr lang="en-ID" spc="-5" dirty="0">
                <a:latin typeface="Arial"/>
                <a:cs typeface="Arial"/>
              </a:rPr>
              <a:t>CPU</a:t>
            </a:r>
            <a:endParaRPr lang="en-ID" dirty="0">
              <a:latin typeface="Arial"/>
              <a:cs typeface="Arial"/>
            </a:endParaRPr>
          </a:p>
          <a:p>
            <a:pPr marL="1612900" lvl="3" indent="-229235">
              <a:spcBef>
                <a:spcPts val="385"/>
              </a:spcBef>
              <a:buChar char="–"/>
              <a:tabLst>
                <a:tab pos="1612900" algn="l"/>
              </a:tabLst>
            </a:pPr>
            <a:r>
              <a:rPr lang="en-ID" spc="-5" dirty="0" err="1">
                <a:latin typeface="Arial"/>
                <a:cs typeface="Arial"/>
              </a:rPr>
              <a:t>Contoh</a:t>
            </a:r>
            <a:r>
              <a:rPr lang="en-ID" spc="-5" dirty="0">
                <a:latin typeface="Arial"/>
                <a:cs typeface="Arial"/>
              </a:rPr>
              <a:t> : keyboard, mouse, touch screen,</a:t>
            </a:r>
            <a:r>
              <a:rPr lang="en-ID" spc="110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dll</a:t>
            </a:r>
            <a:r>
              <a:rPr lang="en-ID" dirty="0">
                <a:latin typeface="Arial"/>
                <a:cs typeface="Arial"/>
              </a:rPr>
              <a:t>.</a:t>
            </a:r>
          </a:p>
          <a:p>
            <a:pPr marL="1155700" lvl="2" indent="-229235">
              <a:spcBef>
                <a:spcPts val="465"/>
              </a:spcBef>
              <a:tabLst>
                <a:tab pos="1155065" algn="l"/>
                <a:tab pos="1155700" algn="l"/>
              </a:tabLst>
            </a:pPr>
            <a:r>
              <a:rPr lang="en-ID" sz="2000" spc="-5" dirty="0">
                <a:latin typeface="Arial"/>
                <a:cs typeface="Arial"/>
              </a:rPr>
              <a:t>Alat </a:t>
            </a:r>
            <a:r>
              <a:rPr lang="en-ID" sz="2000" dirty="0">
                <a:latin typeface="Arial"/>
                <a:cs typeface="Arial"/>
              </a:rPr>
              <a:t>input </a:t>
            </a:r>
            <a:r>
              <a:rPr lang="en-ID" sz="2000" spc="-5" dirty="0" err="1">
                <a:latin typeface="Arial"/>
                <a:cs typeface="Arial"/>
              </a:rPr>
              <a:t>tidak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langsung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(</a:t>
            </a:r>
            <a:r>
              <a:rPr lang="en-ID" sz="2000" i="1" spc="-5" dirty="0">
                <a:latin typeface="Arial"/>
                <a:cs typeface="Arial"/>
              </a:rPr>
              <a:t>offline </a:t>
            </a:r>
            <a:r>
              <a:rPr lang="en-ID" sz="2000" i="1" dirty="0">
                <a:latin typeface="Arial"/>
                <a:cs typeface="Arial"/>
              </a:rPr>
              <a:t>input</a:t>
            </a:r>
            <a:r>
              <a:rPr lang="en-ID" sz="2000" i="1" spc="-85" dirty="0">
                <a:latin typeface="Arial"/>
                <a:cs typeface="Arial"/>
              </a:rPr>
              <a:t> </a:t>
            </a:r>
            <a:r>
              <a:rPr lang="en-ID" sz="2000" i="1" dirty="0">
                <a:latin typeface="Arial"/>
                <a:cs typeface="Arial"/>
              </a:rPr>
              <a:t>device</a:t>
            </a:r>
            <a:r>
              <a:rPr lang="en-ID" sz="2000" dirty="0">
                <a:latin typeface="Arial"/>
                <a:cs typeface="Arial"/>
              </a:rPr>
              <a:t>)</a:t>
            </a:r>
          </a:p>
          <a:p>
            <a:pPr marL="1612900" lvl="3" indent="-229235">
              <a:spcBef>
                <a:spcPts val="400"/>
              </a:spcBef>
              <a:buChar char="–"/>
              <a:tabLst>
                <a:tab pos="1612900" algn="l"/>
              </a:tabLst>
            </a:pPr>
            <a:r>
              <a:rPr lang="en-ID" spc="-5" dirty="0">
                <a:latin typeface="Arial"/>
                <a:cs typeface="Arial"/>
              </a:rPr>
              <a:t>Alat </a:t>
            </a:r>
            <a:r>
              <a:rPr lang="en-ID" spc="-10" dirty="0">
                <a:latin typeface="Arial"/>
                <a:cs typeface="Arial"/>
              </a:rPr>
              <a:t>yang </a:t>
            </a:r>
            <a:r>
              <a:rPr lang="en-ID" spc="-5" dirty="0" err="1">
                <a:latin typeface="Arial"/>
                <a:cs typeface="Arial"/>
              </a:rPr>
              <a:t>tidak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langsung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dihubungkan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dengan</a:t>
            </a:r>
            <a:r>
              <a:rPr lang="en-ID" spc="25" dirty="0">
                <a:latin typeface="Arial"/>
                <a:cs typeface="Arial"/>
              </a:rPr>
              <a:t> </a:t>
            </a:r>
            <a:r>
              <a:rPr lang="en-ID" spc="-5" dirty="0">
                <a:latin typeface="Arial"/>
                <a:cs typeface="Arial"/>
              </a:rPr>
              <a:t>CPU</a:t>
            </a:r>
            <a:endParaRPr lang="en-ID" dirty="0">
              <a:latin typeface="Arial"/>
              <a:cs typeface="Arial"/>
            </a:endParaRPr>
          </a:p>
          <a:p>
            <a:pPr marL="1612900" lvl="3" indent="-229235">
              <a:spcBef>
                <a:spcPts val="385"/>
              </a:spcBef>
              <a:buChar char="–"/>
              <a:tabLst>
                <a:tab pos="1612900" algn="l"/>
              </a:tabLst>
            </a:pPr>
            <a:r>
              <a:rPr lang="en-ID" spc="-5" dirty="0" err="1">
                <a:latin typeface="Arial"/>
                <a:cs typeface="Arial"/>
              </a:rPr>
              <a:t>Contoh</a:t>
            </a:r>
            <a:r>
              <a:rPr lang="en-ID" spc="-5" dirty="0">
                <a:latin typeface="Arial"/>
                <a:cs typeface="Arial"/>
              </a:rPr>
              <a:t> : KTC (key-to-card), KTT (key-to-tape),</a:t>
            </a:r>
            <a:r>
              <a:rPr lang="en-ID" spc="160" dirty="0">
                <a:latin typeface="Arial"/>
                <a:cs typeface="Arial"/>
              </a:rPr>
              <a:t> </a:t>
            </a:r>
            <a:r>
              <a:rPr lang="en-ID" dirty="0" err="1">
                <a:latin typeface="Arial"/>
                <a:cs typeface="Arial"/>
              </a:rPr>
              <a:t>dll</a:t>
            </a:r>
            <a:r>
              <a:rPr lang="en-ID" dirty="0">
                <a:latin typeface="Arial"/>
                <a:cs typeface="Arial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61527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0DB78-3114-DC47-9069-83C6044B6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PROSES INPUT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CEED7-BB40-1B44-A4E2-A5C4AD73B1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8199797" cy="3678089"/>
          </a:xfrm>
        </p:spPr>
        <p:txBody>
          <a:bodyPr>
            <a:normAutofit/>
          </a:bodyPr>
          <a:lstStyle/>
          <a:p>
            <a:pPr marL="241300">
              <a:spcBef>
                <a:spcPts val="675"/>
              </a:spcBef>
              <a:tabLst>
                <a:tab pos="241300" algn="l"/>
              </a:tabLst>
            </a:pPr>
            <a:r>
              <a:rPr lang="en-ID" sz="2400" spc="-5" dirty="0">
                <a:latin typeface="Arial"/>
                <a:cs typeface="Arial"/>
              </a:rPr>
              <a:t>Proses input </a:t>
            </a:r>
            <a:r>
              <a:rPr lang="en-ID" sz="2400" spc="-5" dirty="0" err="1">
                <a:latin typeface="Arial"/>
                <a:cs typeface="Arial"/>
              </a:rPr>
              <a:t>dapat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melibatkan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tiga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tahapan</a:t>
            </a:r>
            <a:r>
              <a:rPr lang="en-ID" sz="2400" spc="6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utama</a:t>
            </a:r>
            <a:endParaRPr lang="en-ID" sz="2400" dirty="0">
              <a:latin typeface="Arial"/>
              <a:cs typeface="Arial"/>
            </a:endParaRPr>
          </a:p>
          <a:p>
            <a:pPr marL="698500" lvl="1" indent="-229235">
              <a:spcBef>
                <a:spcPts val="480"/>
              </a:spcBef>
              <a:buChar char="–"/>
              <a:tabLst>
                <a:tab pos="698500" algn="l"/>
              </a:tabLst>
            </a:pPr>
            <a:r>
              <a:rPr lang="en-ID" sz="2000" dirty="0" err="1">
                <a:latin typeface="Arial"/>
                <a:cs typeface="Arial"/>
              </a:rPr>
              <a:t>Penangkapan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data (data</a:t>
            </a:r>
            <a:r>
              <a:rPr lang="en-ID" sz="2000" spc="-8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capture)</a:t>
            </a:r>
          </a:p>
          <a:p>
            <a:pPr marL="1155065" marR="144780">
              <a:spcBef>
                <a:spcPts val="480"/>
              </a:spcBef>
            </a:pPr>
            <a:r>
              <a:rPr lang="en-ID" sz="2000" dirty="0">
                <a:latin typeface="Arial"/>
                <a:cs typeface="Arial"/>
              </a:rPr>
              <a:t>» Proses </a:t>
            </a:r>
            <a:r>
              <a:rPr lang="en-ID" sz="2000" dirty="0" err="1">
                <a:latin typeface="Arial"/>
                <a:cs typeface="Arial"/>
              </a:rPr>
              <a:t>mencatat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kejadian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nyata</a:t>
            </a:r>
            <a:r>
              <a:rPr lang="en-ID" sz="2000" spc="-5" dirty="0">
                <a:latin typeface="Arial"/>
                <a:cs typeface="Arial"/>
              </a:rPr>
              <a:t> yang </a:t>
            </a:r>
            <a:r>
              <a:rPr lang="en-ID" sz="2000" spc="-5" dirty="0" err="1">
                <a:latin typeface="Arial"/>
                <a:cs typeface="Arial"/>
              </a:rPr>
              <a:t>terjadi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akibat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transaksi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yang</a:t>
            </a:r>
            <a:r>
              <a:rPr lang="en-ID" sz="2000" spc="-5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dilakukan</a:t>
            </a:r>
            <a:endParaRPr lang="en-ID" sz="2000" dirty="0">
              <a:latin typeface="Arial"/>
              <a:cs typeface="Arial"/>
            </a:endParaRPr>
          </a:p>
          <a:p>
            <a:pPr marL="698500" lvl="1" indent="-229235">
              <a:spcBef>
                <a:spcPts val="480"/>
              </a:spcBef>
              <a:buChar char="–"/>
              <a:tabLst>
                <a:tab pos="698500" algn="l"/>
              </a:tabLst>
            </a:pPr>
            <a:r>
              <a:rPr lang="en-ID" sz="2000" spc="-5" dirty="0" err="1">
                <a:latin typeface="Arial"/>
                <a:cs typeface="Arial"/>
              </a:rPr>
              <a:t>Penyiapan</a:t>
            </a:r>
            <a:r>
              <a:rPr lang="en-ID" sz="2000" spc="-5" dirty="0">
                <a:latin typeface="Arial"/>
                <a:cs typeface="Arial"/>
              </a:rPr>
              <a:t> data (data</a:t>
            </a:r>
            <a:r>
              <a:rPr lang="en-ID" sz="2000" spc="-5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preparation)</a:t>
            </a:r>
          </a:p>
          <a:p>
            <a:pPr marL="1155065" marR="611505">
              <a:spcBef>
                <a:spcPts val="480"/>
              </a:spcBef>
            </a:pPr>
            <a:r>
              <a:rPr lang="en-ID" sz="2000" dirty="0">
                <a:latin typeface="Arial"/>
                <a:cs typeface="Arial"/>
              </a:rPr>
              <a:t>» </a:t>
            </a:r>
            <a:r>
              <a:rPr lang="en-ID" sz="2000" dirty="0" err="1">
                <a:latin typeface="Arial"/>
                <a:cs typeface="Arial"/>
              </a:rPr>
              <a:t>Mengubah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data yang </a:t>
            </a:r>
            <a:r>
              <a:rPr lang="en-ID" sz="2000" spc="-5" dirty="0" err="1">
                <a:latin typeface="Arial"/>
                <a:cs typeface="Arial"/>
              </a:rPr>
              <a:t>telah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ditangkap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dalam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bentuk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yang </a:t>
            </a:r>
            <a:r>
              <a:rPr lang="en-ID" sz="2000" dirty="0" err="1">
                <a:latin typeface="Arial"/>
                <a:cs typeface="Arial"/>
              </a:rPr>
              <a:t>dapat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dibaca</a:t>
            </a:r>
            <a:r>
              <a:rPr lang="en-ID" sz="2000" dirty="0">
                <a:latin typeface="Arial"/>
                <a:cs typeface="Arial"/>
              </a:rPr>
              <a:t> oleh</a:t>
            </a:r>
            <a:r>
              <a:rPr lang="en-ID" sz="2000" spc="-11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mesin</a:t>
            </a:r>
            <a:endParaRPr lang="en-ID" sz="2000" dirty="0">
              <a:latin typeface="Arial"/>
              <a:cs typeface="Arial"/>
            </a:endParaRPr>
          </a:p>
          <a:p>
            <a:pPr marL="698500" lvl="1" indent="-229235">
              <a:spcBef>
                <a:spcPts val="480"/>
              </a:spcBef>
              <a:buChar char="–"/>
              <a:tabLst>
                <a:tab pos="698500" algn="l"/>
              </a:tabLst>
            </a:pPr>
            <a:r>
              <a:rPr lang="en-ID" sz="2000" dirty="0" err="1">
                <a:latin typeface="Arial"/>
                <a:cs typeface="Arial"/>
              </a:rPr>
              <a:t>Pemasukan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data </a:t>
            </a:r>
            <a:r>
              <a:rPr lang="en-ID" sz="2000" dirty="0">
                <a:latin typeface="Arial"/>
                <a:cs typeface="Arial"/>
              </a:rPr>
              <a:t>(entry</a:t>
            </a:r>
            <a:r>
              <a:rPr lang="en-ID" sz="2000" spc="-9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data)</a:t>
            </a:r>
            <a:endParaRPr lang="en-ID" sz="2000" dirty="0">
              <a:latin typeface="Arial"/>
              <a:cs typeface="Arial"/>
            </a:endParaRPr>
          </a:p>
          <a:p>
            <a:pPr marL="1155065" marR="105410">
              <a:spcBef>
                <a:spcPts val="480"/>
              </a:spcBef>
            </a:pPr>
            <a:r>
              <a:rPr lang="en-ID" sz="2000" dirty="0">
                <a:latin typeface="Arial"/>
                <a:cs typeface="Arial"/>
              </a:rPr>
              <a:t>» Proses </a:t>
            </a:r>
            <a:r>
              <a:rPr lang="en-ID" sz="2000" dirty="0" err="1">
                <a:latin typeface="Arial"/>
                <a:cs typeface="Arial"/>
              </a:rPr>
              <a:t>membaca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atau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memasukkan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data </a:t>
            </a:r>
            <a:r>
              <a:rPr lang="en-ID" sz="2000" dirty="0" err="1">
                <a:latin typeface="Arial"/>
                <a:cs typeface="Arial"/>
              </a:rPr>
              <a:t>ke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dalam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komputer</a:t>
            </a:r>
            <a:r>
              <a:rPr lang="en-ID" sz="2000" dirty="0">
                <a:latin typeface="Arial"/>
                <a:cs typeface="Arial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9544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D1BFD-35FF-114C-A044-9D25F9490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Langkah-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input </a:t>
            </a:r>
            <a:r>
              <a:rPr lang="en-ID" dirty="0" err="1"/>
              <a:t>secara</a:t>
            </a:r>
            <a:r>
              <a:rPr lang="en-ID" spc="-95" dirty="0"/>
              <a:t> </a:t>
            </a:r>
            <a:r>
              <a:rPr lang="en-ID" spc="-5" dirty="0" err="1"/>
              <a:t>umum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518A1-4902-ED47-85BC-D9543CA11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8216731" cy="3779689"/>
          </a:xfrm>
        </p:spPr>
        <p:txBody>
          <a:bodyPr>
            <a:normAutofit/>
          </a:bodyPr>
          <a:lstStyle/>
          <a:p>
            <a:pPr marL="240665" marR="5080">
              <a:spcBef>
                <a:spcPts val="100"/>
              </a:spcBef>
              <a:tabLst>
                <a:tab pos="241300" algn="l"/>
              </a:tabLst>
            </a:pPr>
            <a:r>
              <a:rPr lang="en-ID" sz="2400" spc="-5" dirty="0">
                <a:latin typeface="Arial"/>
                <a:cs typeface="Arial"/>
              </a:rPr>
              <a:t>Pada </a:t>
            </a:r>
            <a:r>
              <a:rPr lang="en-ID" sz="2400" spc="-5" dirty="0" err="1">
                <a:latin typeface="Arial"/>
                <a:cs typeface="Arial"/>
              </a:rPr>
              <a:t>tahap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desain</a:t>
            </a:r>
            <a:r>
              <a:rPr lang="en-ID" sz="2400" spc="-5" dirty="0">
                <a:latin typeface="Arial"/>
                <a:cs typeface="Arial"/>
              </a:rPr>
              <a:t> input </a:t>
            </a:r>
            <a:r>
              <a:rPr lang="en-ID" sz="2400" spc="-5" dirty="0" err="1">
                <a:latin typeface="Arial"/>
                <a:cs typeface="Arial"/>
              </a:rPr>
              <a:t>secara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umum</a:t>
            </a:r>
            <a:r>
              <a:rPr lang="en-ID" sz="2400" spc="-5" dirty="0">
                <a:latin typeface="Arial"/>
                <a:cs typeface="Arial"/>
              </a:rPr>
              <a:t>, yang </a:t>
            </a:r>
            <a:r>
              <a:rPr lang="en-ID" sz="2400" spc="-5" dirty="0" err="1">
                <a:latin typeface="Arial"/>
                <a:cs typeface="Arial"/>
              </a:rPr>
              <a:t>perlu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dilakukan</a:t>
            </a:r>
            <a:r>
              <a:rPr lang="en-ID" sz="2400" spc="-5" dirty="0">
                <a:latin typeface="Arial"/>
                <a:cs typeface="Arial"/>
              </a:rPr>
              <a:t> oleh </a:t>
            </a:r>
            <a:r>
              <a:rPr lang="en-ID" sz="2400" spc="-5" dirty="0" err="1">
                <a:latin typeface="Arial"/>
                <a:cs typeface="Arial"/>
              </a:rPr>
              <a:t>analis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adalah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mengidentifikasi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terlebih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dahulu</a:t>
            </a:r>
            <a:r>
              <a:rPr lang="en-ID" sz="2400" spc="-5" dirty="0">
                <a:latin typeface="Arial"/>
                <a:cs typeface="Arial"/>
              </a:rPr>
              <a:t> input-input yang </a:t>
            </a:r>
            <a:r>
              <a:rPr lang="en-ID" sz="2400" spc="-5" dirty="0" err="1">
                <a:latin typeface="Arial"/>
                <a:cs typeface="Arial"/>
              </a:rPr>
              <a:t>akan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didesain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secara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rinci</a:t>
            </a:r>
            <a:r>
              <a:rPr lang="en-ID" sz="2400" spc="1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tersebut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241300">
              <a:spcBef>
                <a:spcPts val="575"/>
              </a:spcBef>
              <a:tabLst>
                <a:tab pos="241300" algn="l"/>
              </a:tabLst>
            </a:pPr>
            <a:r>
              <a:rPr lang="en-ID" sz="2400" spc="-5" dirty="0">
                <a:latin typeface="Arial"/>
                <a:cs typeface="Arial"/>
              </a:rPr>
              <a:t>Langkah-</a:t>
            </a:r>
            <a:r>
              <a:rPr lang="en-ID" sz="2400" spc="-5" dirty="0" err="1">
                <a:latin typeface="Arial"/>
                <a:cs typeface="Arial"/>
              </a:rPr>
              <a:t>langkah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ini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adalah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sebagai</a:t>
            </a:r>
            <a:r>
              <a:rPr lang="en-ID" sz="2400" spc="12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berikut</a:t>
            </a:r>
            <a:r>
              <a:rPr lang="en-ID" sz="2400" spc="-5" dirty="0">
                <a:latin typeface="Arial"/>
                <a:cs typeface="Arial"/>
              </a:rPr>
              <a:t>:</a:t>
            </a:r>
            <a:endParaRPr lang="en-ID" sz="2400" dirty="0">
              <a:latin typeface="Arial"/>
              <a:cs typeface="Arial"/>
            </a:endParaRPr>
          </a:p>
          <a:p>
            <a:pPr marL="698500" lvl="1" indent="-229235">
              <a:spcBef>
                <a:spcPts val="484"/>
              </a:spcBef>
              <a:buChar char="–"/>
              <a:tabLst>
                <a:tab pos="698500" algn="l"/>
              </a:tabLst>
            </a:pPr>
            <a:r>
              <a:rPr lang="en-ID" sz="2000" dirty="0" err="1">
                <a:latin typeface="Arial"/>
                <a:cs typeface="Arial"/>
              </a:rPr>
              <a:t>Menentukan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kebutuhan</a:t>
            </a:r>
            <a:r>
              <a:rPr lang="en-ID" sz="2000" dirty="0">
                <a:latin typeface="Arial"/>
                <a:cs typeface="Arial"/>
              </a:rPr>
              <a:t> input </a:t>
            </a:r>
            <a:r>
              <a:rPr lang="en-ID" sz="2000" dirty="0" err="1">
                <a:latin typeface="Arial"/>
                <a:cs typeface="Arial"/>
              </a:rPr>
              <a:t>dari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sistem</a:t>
            </a:r>
            <a:r>
              <a:rPr lang="en-ID" sz="2000" spc="-16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baru</a:t>
            </a:r>
            <a:endParaRPr lang="en-ID" sz="2000" dirty="0">
              <a:latin typeface="Arial"/>
              <a:cs typeface="Arial"/>
            </a:endParaRPr>
          </a:p>
          <a:p>
            <a:pPr marL="698500" lvl="1" indent="-229235">
              <a:spcBef>
                <a:spcPts val="480"/>
              </a:spcBef>
              <a:buChar char="–"/>
              <a:tabLst>
                <a:tab pos="698500" algn="l"/>
              </a:tabLst>
            </a:pPr>
            <a:r>
              <a:rPr lang="en-ID" sz="2000" dirty="0" err="1">
                <a:latin typeface="Arial"/>
                <a:cs typeface="Arial"/>
              </a:rPr>
              <a:t>Menentukan</a:t>
            </a:r>
            <a:r>
              <a:rPr lang="en-ID" sz="2000" dirty="0">
                <a:latin typeface="Arial"/>
                <a:cs typeface="Arial"/>
              </a:rPr>
              <a:t> parameter </a:t>
            </a:r>
            <a:r>
              <a:rPr lang="en-ID" sz="2000" dirty="0" err="1">
                <a:latin typeface="Arial"/>
                <a:cs typeface="Arial"/>
              </a:rPr>
              <a:t>dari</a:t>
            </a:r>
            <a:r>
              <a:rPr lang="en-ID" sz="2000" spc="-114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input</a:t>
            </a:r>
          </a:p>
          <a:p>
            <a:pPr marL="1155065" marR="77470">
              <a:spcBef>
                <a:spcPts val="480"/>
              </a:spcBef>
            </a:pPr>
            <a:r>
              <a:rPr lang="en-ID" sz="2000" dirty="0">
                <a:latin typeface="Arial"/>
                <a:cs typeface="Arial"/>
              </a:rPr>
              <a:t>» </a:t>
            </a:r>
            <a:r>
              <a:rPr lang="en-ID" sz="2000" spc="-5" dirty="0">
                <a:latin typeface="Arial"/>
                <a:cs typeface="Arial"/>
              </a:rPr>
              <a:t>Parameter </a:t>
            </a:r>
            <a:r>
              <a:rPr lang="en-ID" sz="2000" dirty="0">
                <a:latin typeface="Arial"/>
                <a:cs typeface="Arial"/>
              </a:rPr>
              <a:t>input </a:t>
            </a:r>
            <a:r>
              <a:rPr lang="en-ID" sz="2000" spc="-5" dirty="0" err="1">
                <a:latin typeface="Arial"/>
                <a:cs typeface="Arial"/>
              </a:rPr>
              <a:t>meliputi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: </a:t>
            </a:r>
            <a:r>
              <a:rPr lang="en-ID" sz="2000" dirty="0" err="1">
                <a:latin typeface="Arial"/>
                <a:cs typeface="Arial"/>
              </a:rPr>
              <a:t>bentuk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dari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input, </a:t>
            </a:r>
            <a:r>
              <a:rPr lang="en-ID" sz="2000" dirty="0" err="1">
                <a:latin typeface="Arial"/>
                <a:cs typeface="Arial"/>
              </a:rPr>
              <a:t>sumber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spc="-5" dirty="0">
                <a:latin typeface="Arial"/>
                <a:cs typeface="Arial"/>
              </a:rPr>
              <a:t>input, </a:t>
            </a:r>
            <a:r>
              <a:rPr lang="en-ID" sz="2000" spc="-5" dirty="0" err="1">
                <a:latin typeface="Arial"/>
                <a:cs typeface="Arial"/>
              </a:rPr>
              <a:t>jumlah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tembusan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untuk</a:t>
            </a:r>
            <a:r>
              <a:rPr lang="en-ID" sz="2000" spc="-5" dirty="0">
                <a:latin typeface="Arial"/>
                <a:cs typeface="Arial"/>
              </a:rPr>
              <a:t> input, </a:t>
            </a:r>
            <a:r>
              <a:rPr lang="en-ID" sz="2000" dirty="0" err="1">
                <a:latin typeface="Arial"/>
                <a:cs typeface="Arial"/>
              </a:rPr>
              <a:t>alat</a:t>
            </a:r>
            <a:r>
              <a:rPr lang="en-ID" sz="2000" dirty="0">
                <a:latin typeface="Arial"/>
                <a:cs typeface="Arial"/>
              </a:rPr>
              <a:t> input </a:t>
            </a:r>
            <a:r>
              <a:rPr lang="en-ID" sz="2000" spc="-5" dirty="0">
                <a:latin typeface="Arial"/>
                <a:cs typeface="Arial"/>
              </a:rPr>
              <a:t>yang  </a:t>
            </a:r>
            <a:r>
              <a:rPr lang="en-ID" sz="2000" dirty="0" err="1">
                <a:latin typeface="Arial"/>
                <a:cs typeface="Arial"/>
              </a:rPr>
              <a:t>digunakan</a:t>
            </a:r>
            <a:r>
              <a:rPr lang="en-ID" sz="2000" dirty="0">
                <a:latin typeface="Arial"/>
                <a:cs typeface="Arial"/>
              </a:rPr>
              <a:t>, </a:t>
            </a:r>
            <a:r>
              <a:rPr lang="en-ID" sz="2000" spc="-5" dirty="0">
                <a:latin typeface="Arial"/>
                <a:cs typeface="Arial"/>
              </a:rPr>
              <a:t>volume</a:t>
            </a:r>
            <a:r>
              <a:rPr lang="en-ID" sz="2000" spc="-55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input.</a:t>
            </a:r>
            <a:endParaRPr lang="en-ID" sz="20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8018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47AAD-F180-7E4E-B913-49725E52C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>
                <a:latin typeface="Arial"/>
                <a:cs typeface="Arial"/>
              </a:rPr>
              <a:t>Desain</a:t>
            </a:r>
            <a:r>
              <a:rPr lang="en-ID" b="1" spc="-55" dirty="0">
                <a:latin typeface="Arial"/>
                <a:cs typeface="Arial"/>
              </a:rPr>
              <a:t> </a:t>
            </a:r>
            <a:r>
              <a:rPr lang="en-ID" b="1" spc="-5" dirty="0">
                <a:latin typeface="Arial"/>
                <a:cs typeface="Arial"/>
              </a:rPr>
              <a:t>Database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63A66A-6996-224B-BB0B-BFC4C3C78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8487664" cy="3881289"/>
          </a:xfrm>
        </p:spPr>
        <p:txBody>
          <a:bodyPr>
            <a:normAutofit fontScale="92500" lnSpcReduction="10000"/>
          </a:bodyPr>
          <a:lstStyle/>
          <a:p>
            <a:pPr marL="355600" indent="-342900">
              <a:spcBef>
                <a:spcPts val="894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ID" sz="3200" b="1" spc="-5" dirty="0">
                <a:latin typeface="Arial"/>
                <a:cs typeface="Arial"/>
              </a:rPr>
              <a:t>Desain Database </a:t>
            </a:r>
            <a:r>
              <a:rPr lang="en-ID" sz="3200" b="1" spc="-5" dirty="0" err="1">
                <a:latin typeface="Arial"/>
                <a:cs typeface="Arial"/>
              </a:rPr>
              <a:t>Secara</a:t>
            </a:r>
            <a:r>
              <a:rPr lang="en-ID" sz="3200" b="1" spc="-65" dirty="0">
                <a:latin typeface="Arial"/>
                <a:cs typeface="Arial"/>
              </a:rPr>
              <a:t> </a:t>
            </a:r>
            <a:r>
              <a:rPr lang="en-ID" sz="3200" b="1" dirty="0" err="1">
                <a:latin typeface="Arial"/>
                <a:cs typeface="Arial"/>
              </a:rPr>
              <a:t>Umum</a:t>
            </a:r>
            <a:endParaRPr lang="en-ID" sz="3200" dirty="0">
              <a:latin typeface="Arial"/>
              <a:cs typeface="Arial"/>
            </a:endParaRPr>
          </a:p>
          <a:p>
            <a:pPr marL="756285" marR="619125" lvl="1" indent="-287020">
              <a:spcBef>
                <a:spcPts val="690"/>
              </a:spcBef>
              <a:buChar char="–"/>
              <a:tabLst>
                <a:tab pos="756920" algn="l"/>
              </a:tabLst>
            </a:pPr>
            <a:r>
              <a:rPr lang="en-ID" sz="2800" dirty="0" err="1">
                <a:latin typeface="Arial"/>
                <a:cs typeface="Arial"/>
              </a:rPr>
              <a:t>Basisdata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merupakan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kumpulan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dari</a:t>
            </a:r>
            <a:r>
              <a:rPr lang="en-ID" sz="2800" dirty="0">
                <a:latin typeface="Arial"/>
                <a:cs typeface="Arial"/>
              </a:rPr>
              <a:t> data  yang </a:t>
            </a:r>
            <a:r>
              <a:rPr lang="en-ID" sz="2800" dirty="0" err="1">
                <a:latin typeface="Arial"/>
                <a:cs typeface="Arial"/>
              </a:rPr>
              <a:t>saling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terkait</a:t>
            </a:r>
            <a:r>
              <a:rPr lang="en-ID" sz="2800" dirty="0">
                <a:latin typeface="Arial"/>
                <a:cs typeface="Arial"/>
              </a:rPr>
              <a:t>, </a:t>
            </a:r>
            <a:r>
              <a:rPr lang="en-ID" sz="2800" dirty="0" err="1">
                <a:latin typeface="Arial"/>
                <a:cs typeface="Arial"/>
              </a:rPr>
              <a:t>tersimpan</a:t>
            </a:r>
            <a:r>
              <a:rPr lang="en-ID" sz="2800" dirty="0">
                <a:latin typeface="Arial"/>
                <a:cs typeface="Arial"/>
              </a:rPr>
              <a:t>, dan  </a:t>
            </a:r>
            <a:r>
              <a:rPr lang="en-ID" sz="2800" dirty="0" err="1">
                <a:latin typeface="Arial"/>
                <a:cs typeface="Arial"/>
              </a:rPr>
              <a:t>menggunakan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perangkat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lunak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untuk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spc="-5" dirty="0" err="1">
                <a:latin typeface="Arial"/>
                <a:cs typeface="Arial"/>
              </a:rPr>
              <a:t>memanipulasi</a:t>
            </a:r>
            <a:r>
              <a:rPr lang="en-ID" sz="2800" spc="-5" dirty="0">
                <a:latin typeface="Arial"/>
                <a:cs typeface="Arial"/>
              </a:rPr>
              <a:t>.</a:t>
            </a:r>
            <a:endParaRPr lang="en-ID" sz="2800" dirty="0">
              <a:latin typeface="Arial"/>
              <a:cs typeface="Arial"/>
            </a:endParaRPr>
          </a:p>
          <a:p>
            <a:pPr marL="756285" marR="5080" lvl="1" indent="-287020">
              <a:spcBef>
                <a:spcPts val="670"/>
              </a:spcBef>
              <a:buChar char="–"/>
              <a:tabLst>
                <a:tab pos="756920" algn="l"/>
              </a:tabLst>
            </a:pPr>
            <a:r>
              <a:rPr lang="en-ID" sz="2800" spc="-5" dirty="0" err="1">
                <a:latin typeface="Arial"/>
                <a:cs typeface="Arial"/>
              </a:rPr>
              <a:t>Sistem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basis data </a:t>
            </a:r>
            <a:r>
              <a:rPr lang="en-ID" sz="2800" dirty="0" err="1">
                <a:latin typeface="Arial"/>
                <a:cs typeface="Arial"/>
              </a:rPr>
              <a:t>merupakan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yang  </a:t>
            </a:r>
            <a:r>
              <a:rPr lang="en-ID" sz="2800" dirty="0" err="1">
                <a:latin typeface="Arial"/>
                <a:cs typeface="Arial"/>
              </a:rPr>
              <a:t>mengintegrasikan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kumpulan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dari</a:t>
            </a:r>
            <a:r>
              <a:rPr lang="en-ID" sz="2800" dirty="0">
                <a:latin typeface="Arial"/>
                <a:cs typeface="Arial"/>
              </a:rPr>
              <a:t> data yang  </a:t>
            </a:r>
            <a:r>
              <a:rPr lang="en-ID" sz="2800" dirty="0" err="1">
                <a:latin typeface="Arial"/>
                <a:cs typeface="Arial"/>
              </a:rPr>
              <a:t>saling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terkait</a:t>
            </a:r>
            <a:r>
              <a:rPr lang="en-ID" sz="2800" dirty="0">
                <a:latin typeface="Arial"/>
                <a:cs typeface="Arial"/>
              </a:rPr>
              <a:t> dan </a:t>
            </a:r>
            <a:r>
              <a:rPr lang="en-ID" sz="2800" spc="-5" dirty="0" err="1">
                <a:latin typeface="Arial"/>
                <a:cs typeface="Arial"/>
              </a:rPr>
              <a:t>membuatnya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tersedia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untuk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dirty="0" err="1">
                <a:latin typeface="Arial"/>
                <a:cs typeface="Arial"/>
              </a:rPr>
              <a:t>beberapa</a:t>
            </a:r>
            <a:r>
              <a:rPr lang="en-ID" sz="2800" spc="1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aplikasi</a:t>
            </a:r>
            <a:r>
              <a:rPr lang="en-ID" sz="2800" dirty="0">
                <a:latin typeface="Arial"/>
                <a:cs typeface="Arial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16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BB6CD-5294-BC43-A293-1F9E85650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DESAIN DATABASE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634CA-CEDC-F749-931F-3474A6B5E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7979664" cy="3576489"/>
          </a:xfrm>
        </p:spPr>
        <p:txBody>
          <a:bodyPr/>
          <a:lstStyle/>
          <a:p>
            <a:r>
              <a:rPr lang="en-ID" spc="-5" dirty="0"/>
              <a:t>– </a:t>
            </a:r>
            <a:r>
              <a:rPr lang="en-ID" dirty="0"/>
              <a:t>Database </a:t>
            </a:r>
            <a:r>
              <a:rPr lang="en-ID" dirty="0" err="1"/>
              <a:t>terbentuk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kumpulan</a:t>
            </a:r>
            <a:r>
              <a:rPr lang="en-ID" dirty="0"/>
              <a:t> </a:t>
            </a:r>
            <a:r>
              <a:rPr lang="en-ID" spc="-5" dirty="0"/>
              <a:t>file, file-file 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dikategorikan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 </a:t>
            </a:r>
            <a:r>
              <a:rPr lang="en-ID" spc="-5" dirty="0" err="1"/>
              <a:t>tipe</a:t>
            </a:r>
            <a:r>
              <a:rPr lang="en-ID" dirty="0"/>
              <a:t> </a:t>
            </a:r>
            <a:r>
              <a:rPr lang="en-ID" spc="-5" dirty="0"/>
              <a:t>:</a:t>
            </a:r>
          </a:p>
          <a:p>
            <a:pPr marL="469900" lvl="1">
              <a:spcBef>
                <a:spcPts val="675"/>
              </a:spcBef>
              <a:tabLst>
                <a:tab pos="241300" algn="l"/>
              </a:tabLst>
            </a:pPr>
            <a:r>
              <a:rPr lang="en-ID" spc="-5" dirty="0">
                <a:latin typeface="Arial"/>
                <a:cs typeface="Arial"/>
              </a:rPr>
              <a:t>File </a:t>
            </a:r>
            <a:r>
              <a:rPr lang="en-ID" spc="-5" dirty="0" err="1">
                <a:latin typeface="Arial"/>
                <a:cs typeface="Arial"/>
              </a:rPr>
              <a:t>induk</a:t>
            </a:r>
            <a:r>
              <a:rPr lang="en-ID" spc="20" dirty="0">
                <a:latin typeface="Arial"/>
                <a:cs typeface="Arial"/>
              </a:rPr>
              <a:t> </a:t>
            </a:r>
            <a:r>
              <a:rPr lang="en-ID" spc="-5" dirty="0">
                <a:latin typeface="Arial"/>
                <a:cs typeface="Arial"/>
              </a:rPr>
              <a:t>(master)</a:t>
            </a:r>
            <a:endParaRPr lang="en-ID" dirty="0">
              <a:latin typeface="Arial"/>
              <a:cs typeface="Arial"/>
            </a:endParaRPr>
          </a:p>
          <a:p>
            <a:pPr marL="469900" lvl="1">
              <a:spcBef>
                <a:spcPts val="575"/>
              </a:spcBef>
              <a:tabLst>
                <a:tab pos="241300" algn="l"/>
              </a:tabLst>
            </a:pPr>
            <a:r>
              <a:rPr lang="en-ID" spc="-5" dirty="0">
                <a:latin typeface="Arial"/>
                <a:cs typeface="Arial"/>
              </a:rPr>
              <a:t>File</a:t>
            </a:r>
            <a:r>
              <a:rPr lang="en-ID" spc="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transaksi</a:t>
            </a:r>
            <a:endParaRPr lang="en-ID" dirty="0">
              <a:latin typeface="Arial"/>
              <a:cs typeface="Arial"/>
            </a:endParaRPr>
          </a:p>
          <a:p>
            <a:pPr marL="469900" lvl="1">
              <a:spcBef>
                <a:spcPts val="575"/>
              </a:spcBef>
              <a:tabLst>
                <a:tab pos="241300" algn="l"/>
              </a:tabLst>
            </a:pPr>
            <a:r>
              <a:rPr lang="en-ID" spc="-5" dirty="0">
                <a:latin typeface="Arial"/>
                <a:cs typeface="Arial"/>
              </a:rPr>
              <a:t>File</a:t>
            </a:r>
            <a:r>
              <a:rPr lang="en-ID" spc="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laporan</a:t>
            </a:r>
            <a:endParaRPr lang="en-ID" dirty="0">
              <a:latin typeface="Arial"/>
              <a:cs typeface="Arial"/>
            </a:endParaRPr>
          </a:p>
          <a:p>
            <a:pPr marL="469900" lvl="1">
              <a:spcBef>
                <a:spcPts val="575"/>
              </a:spcBef>
              <a:tabLst>
                <a:tab pos="241300" algn="l"/>
              </a:tabLst>
            </a:pPr>
            <a:r>
              <a:rPr lang="en-ID" spc="-5" dirty="0">
                <a:latin typeface="Arial"/>
                <a:cs typeface="Arial"/>
              </a:rPr>
              <a:t>File</a:t>
            </a:r>
            <a:r>
              <a:rPr lang="en-ID" spc="5" dirty="0">
                <a:latin typeface="Arial"/>
                <a:cs typeface="Arial"/>
              </a:rPr>
              <a:t> </a:t>
            </a:r>
            <a:r>
              <a:rPr lang="en-ID" spc="-5" dirty="0">
                <a:latin typeface="Arial"/>
                <a:cs typeface="Arial"/>
              </a:rPr>
              <a:t>history</a:t>
            </a:r>
            <a:endParaRPr lang="en-ID" dirty="0">
              <a:latin typeface="Arial"/>
              <a:cs typeface="Arial"/>
            </a:endParaRPr>
          </a:p>
          <a:p>
            <a:pPr marL="469900" lvl="1">
              <a:spcBef>
                <a:spcPts val="580"/>
              </a:spcBef>
              <a:tabLst>
                <a:tab pos="241300" algn="l"/>
              </a:tabLst>
            </a:pPr>
            <a:r>
              <a:rPr lang="en-ID" spc="-5" dirty="0">
                <a:latin typeface="Arial"/>
                <a:cs typeface="Arial"/>
              </a:rPr>
              <a:t>File</a:t>
            </a:r>
            <a:r>
              <a:rPr lang="en-ID" spc="5" dirty="0">
                <a:latin typeface="Arial"/>
                <a:cs typeface="Arial"/>
              </a:rPr>
              <a:t> </a:t>
            </a:r>
            <a:r>
              <a:rPr lang="en-ID" spc="-5" dirty="0">
                <a:latin typeface="Arial"/>
                <a:cs typeface="Arial"/>
              </a:rPr>
              <a:t>backup</a:t>
            </a:r>
            <a:endParaRPr lang="en-ID" dirty="0">
              <a:latin typeface="Arial"/>
              <a:cs typeface="Arial"/>
            </a:endParaRPr>
          </a:p>
          <a:p>
            <a:pPr marL="469900" lvl="1">
              <a:spcBef>
                <a:spcPts val="575"/>
              </a:spcBef>
              <a:tabLst>
                <a:tab pos="241300" algn="l"/>
              </a:tabLst>
            </a:pPr>
            <a:r>
              <a:rPr lang="en-ID" spc="-5" dirty="0">
                <a:latin typeface="Arial"/>
                <a:cs typeface="Arial"/>
              </a:rPr>
              <a:t>File </a:t>
            </a:r>
            <a:r>
              <a:rPr lang="en-ID" spc="-5" dirty="0" err="1">
                <a:latin typeface="Arial"/>
                <a:cs typeface="Arial"/>
              </a:rPr>
              <a:t>kerja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dirty="0">
                <a:latin typeface="Arial"/>
                <a:cs typeface="Arial"/>
              </a:rPr>
              <a:t>/ </a:t>
            </a:r>
            <a:r>
              <a:rPr lang="en-ID" spc="-5" dirty="0">
                <a:latin typeface="Arial"/>
                <a:cs typeface="Arial"/>
              </a:rPr>
              <a:t>File</a:t>
            </a:r>
            <a:r>
              <a:rPr lang="en-ID" spc="-30" dirty="0">
                <a:latin typeface="Arial"/>
                <a:cs typeface="Arial"/>
              </a:rPr>
              <a:t> </a:t>
            </a:r>
            <a:r>
              <a:rPr lang="en-ID" spc="-5" dirty="0">
                <a:latin typeface="Arial"/>
                <a:cs typeface="Arial"/>
              </a:rPr>
              <a:t>temporary</a:t>
            </a:r>
            <a:endParaRPr lang="en-ID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104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A1E81-E924-5A44-A273-595C99022E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Langkah-</a:t>
            </a:r>
            <a:r>
              <a:rPr lang="en-ID" dirty="0" err="1"/>
              <a:t>langkah</a:t>
            </a:r>
            <a:r>
              <a:rPr lang="en-ID" dirty="0"/>
              <a:t> </a:t>
            </a:r>
            <a:r>
              <a:rPr lang="en-ID" dirty="0" err="1"/>
              <a:t>desain</a:t>
            </a:r>
            <a:r>
              <a:rPr lang="en-ID" dirty="0"/>
              <a:t> database</a:t>
            </a:r>
            <a:r>
              <a:rPr lang="en-ID" spc="-90" dirty="0"/>
              <a:t> </a:t>
            </a:r>
            <a:r>
              <a:rPr lang="en-ID" dirty="0" err="1"/>
              <a:t>secara</a:t>
            </a:r>
            <a:r>
              <a:rPr lang="en-ID" dirty="0"/>
              <a:t>  </a:t>
            </a:r>
            <a:r>
              <a:rPr lang="en-ID" spc="-5" dirty="0" err="1"/>
              <a:t>umum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0F99F-71C3-FB49-8645-849A734D9D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40665" marR="5080">
              <a:spcBef>
                <a:spcPts val="100"/>
              </a:spcBef>
              <a:tabLst>
                <a:tab pos="24130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Menentukan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kebutuhan</a:t>
            </a:r>
            <a:r>
              <a:rPr lang="en-ID" sz="2400" spc="-5" dirty="0">
                <a:latin typeface="Arial"/>
                <a:cs typeface="Arial"/>
              </a:rPr>
              <a:t> database </a:t>
            </a:r>
            <a:r>
              <a:rPr lang="en-ID" sz="2400" spc="-5" dirty="0" err="1">
                <a:latin typeface="Arial"/>
                <a:cs typeface="Arial"/>
              </a:rPr>
              <a:t>untuk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baru</a:t>
            </a:r>
            <a:endParaRPr lang="en-ID" sz="2400" dirty="0">
              <a:latin typeface="Arial"/>
              <a:cs typeface="Arial"/>
            </a:endParaRPr>
          </a:p>
          <a:p>
            <a:pPr marL="241300">
              <a:spcBef>
                <a:spcPts val="575"/>
              </a:spcBef>
              <a:tabLst>
                <a:tab pos="241300" algn="l"/>
              </a:tabLst>
            </a:pPr>
            <a:r>
              <a:rPr lang="en-ID" sz="2400" spc="-5" dirty="0" err="1">
                <a:latin typeface="Arial"/>
                <a:cs typeface="Arial"/>
              </a:rPr>
              <a:t>Menentukan</a:t>
            </a:r>
            <a:r>
              <a:rPr lang="en-ID" sz="2400" spc="-5" dirty="0">
                <a:latin typeface="Arial"/>
                <a:cs typeface="Arial"/>
              </a:rPr>
              <a:t> parameter file</a:t>
            </a:r>
            <a:r>
              <a:rPr lang="en-ID" sz="2400" spc="2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database</a:t>
            </a:r>
            <a:endParaRPr lang="en-ID" sz="2400" dirty="0">
              <a:latin typeface="Arial"/>
              <a:cs typeface="Arial"/>
            </a:endParaRPr>
          </a:p>
          <a:p>
            <a:pPr marL="698500" lvl="1" indent="-229235">
              <a:spcBef>
                <a:spcPts val="484"/>
              </a:spcBef>
              <a:buChar char="–"/>
              <a:tabLst>
                <a:tab pos="698500" algn="l"/>
              </a:tabLst>
            </a:pPr>
            <a:r>
              <a:rPr lang="en-ID" sz="2000" spc="-5" dirty="0" err="1">
                <a:latin typeface="Arial"/>
                <a:cs typeface="Arial"/>
              </a:rPr>
              <a:t>Tipe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dari</a:t>
            </a:r>
            <a:r>
              <a:rPr lang="en-ID" sz="2000" spc="-25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file</a:t>
            </a:r>
            <a:endParaRPr lang="en-ID" sz="2000" dirty="0">
              <a:latin typeface="Arial"/>
              <a:cs typeface="Arial"/>
            </a:endParaRPr>
          </a:p>
          <a:p>
            <a:pPr marL="698500" lvl="1" indent="-229235">
              <a:spcBef>
                <a:spcPts val="480"/>
              </a:spcBef>
              <a:buChar char="–"/>
              <a:tabLst>
                <a:tab pos="698500" algn="l"/>
              </a:tabLst>
            </a:pPr>
            <a:r>
              <a:rPr lang="en-ID" sz="2000" spc="-5" dirty="0">
                <a:latin typeface="Arial"/>
                <a:cs typeface="Arial"/>
              </a:rPr>
              <a:t>Media</a:t>
            </a:r>
            <a:r>
              <a:rPr lang="en-ID" sz="2000" spc="-2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file</a:t>
            </a:r>
            <a:endParaRPr lang="en-ID" sz="2000" dirty="0">
              <a:latin typeface="Arial"/>
              <a:cs typeface="Arial"/>
            </a:endParaRPr>
          </a:p>
          <a:p>
            <a:pPr marL="698500" lvl="1" indent="-229235">
              <a:spcBef>
                <a:spcPts val="480"/>
              </a:spcBef>
              <a:buChar char="–"/>
              <a:tabLst>
                <a:tab pos="698500" algn="l"/>
              </a:tabLst>
            </a:pPr>
            <a:r>
              <a:rPr lang="en-ID" sz="2000" dirty="0" err="1">
                <a:latin typeface="Arial"/>
                <a:cs typeface="Arial"/>
              </a:rPr>
              <a:t>Organisasi</a:t>
            </a:r>
            <a:r>
              <a:rPr lang="en-ID" sz="2000" spc="-3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database</a:t>
            </a:r>
          </a:p>
        </p:txBody>
      </p:sp>
    </p:spTree>
    <p:extLst>
      <p:ext uri="{BB962C8B-B14F-4D97-AF65-F5344CB8AC3E}">
        <p14:creationId xmlns:p14="http://schemas.microsoft.com/office/powerpoint/2010/main" val="21826044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E833547E-8798-134E-90A3-8A93A92AF2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466589" y="607431"/>
            <a:ext cx="483179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latin typeface="Arial"/>
                <a:cs typeface="Arial"/>
              </a:rPr>
              <a:t>Desain</a:t>
            </a:r>
            <a:r>
              <a:rPr sz="4400" b="1" spc="-60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Sistem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4BAA2E7E-B135-5B44-83B9-07DC572F6CB9}"/>
              </a:ext>
            </a:extLst>
          </p:cNvPr>
          <p:cNvSpPr txBox="1"/>
          <p:nvPr/>
        </p:nvSpPr>
        <p:spPr>
          <a:xfrm>
            <a:off x="2355850" y="1523135"/>
            <a:ext cx="7480300" cy="44291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4965" marR="5080" indent="-342900">
              <a:lnSpc>
                <a:spcPct val="100000"/>
              </a:lnSpc>
              <a:spcBef>
                <a:spcPts val="9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Setelah </a:t>
            </a:r>
            <a:r>
              <a:rPr sz="2800" dirty="0">
                <a:latin typeface="Arial"/>
                <a:cs typeface="Arial"/>
              </a:rPr>
              <a:t>tahap analisis selesai, </a:t>
            </a:r>
            <a:r>
              <a:rPr sz="2800" spc="-5" dirty="0">
                <a:latin typeface="Arial"/>
                <a:cs typeface="Arial"/>
              </a:rPr>
              <a:t>maka </a:t>
            </a:r>
            <a:r>
              <a:rPr sz="2800" dirty="0">
                <a:latin typeface="Arial"/>
                <a:cs typeface="Arial"/>
              </a:rPr>
              <a:t>analis  sistem mendapatkan </a:t>
            </a:r>
            <a:r>
              <a:rPr sz="2800" spc="-5" dirty="0">
                <a:latin typeface="Arial"/>
                <a:cs typeface="Arial"/>
              </a:rPr>
              <a:t>gambaran </a:t>
            </a:r>
            <a:r>
              <a:rPr sz="2800" dirty="0">
                <a:latin typeface="Arial"/>
                <a:cs typeface="Arial"/>
              </a:rPr>
              <a:t>dengan jelas  apa yang harus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dikerjakan.</a:t>
            </a:r>
            <a:endParaRPr sz="2800">
              <a:latin typeface="Arial"/>
              <a:cs typeface="Arial"/>
            </a:endParaRPr>
          </a:p>
          <a:p>
            <a:pPr marL="354965" marR="22606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Setelah itu tiba </a:t>
            </a:r>
            <a:r>
              <a:rPr sz="2800" dirty="0">
                <a:latin typeface="Arial"/>
                <a:cs typeface="Arial"/>
              </a:rPr>
              <a:t>waktunya bagi analis sistem  untuk </a:t>
            </a:r>
            <a:r>
              <a:rPr sz="2800" spc="-5" dirty="0">
                <a:latin typeface="Arial"/>
                <a:cs typeface="Arial"/>
              </a:rPr>
              <a:t>memikirkan </a:t>
            </a:r>
            <a:r>
              <a:rPr sz="2800" dirty="0">
                <a:latin typeface="Arial"/>
                <a:cs typeface="Arial"/>
              </a:rPr>
              <a:t>bagaimana </a:t>
            </a:r>
            <a:r>
              <a:rPr sz="2800" spc="-5" dirty="0">
                <a:latin typeface="Arial"/>
                <a:cs typeface="Arial"/>
              </a:rPr>
              <a:t>membentuk  </a:t>
            </a:r>
            <a:r>
              <a:rPr sz="2800" dirty="0">
                <a:latin typeface="Arial"/>
                <a:cs typeface="Arial"/>
              </a:rPr>
              <a:t>sistem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tersebut.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Tahap itu </a:t>
            </a:r>
            <a:r>
              <a:rPr sz="2800" dirty="0">
                <a:latin typeface="Arial"/>
                <a:cs typeface="Arial"/>
              </a:rPr>
              <a:t>disebut dengan desain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sistem.</a:t>
            </a:r>
            <a:endParaRPr sz="2800">
              <a:latin typeface="Arial"/>
              <a:cs typeface="Arial"/>
            </a:endParaRPr>
          </a:p>
          <a:p>
            <a:pPr marL="355600" indent="-342900">
              <a:lnSpc>
                <a:spcPct val="100000"/>
              </a:lnSpc>
              <a:spcBef>
                <a:spcPts val="67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Desain </a:t>
            </a:r>
            <a:r>
              <a:rPr sz="2800" dirty="0">
                <a:latin typeface="Arial"/>
                <a:cs typeface="Arial"/>
              </a:rPr>
              <a:t>sistem dibagi </a:t>
            </a:r>
            <a:r>
              <a:rPr sz="2800" spc="-5" dirty="0">
                <a:latin typeface="Arial"/>
                <a:cs typeface="Arial"/>
              </a:rPr>
              <a:t>menjadi 2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:</a:t>
            </a:r>
            <a:endParaRPr sz="28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50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Desain sistem secara umum (general systems</a:t>
            </a:r>
            <a:r>
              <a:rPr sz="2000" spc="-2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design)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Desain sistem terinci </a:t>
            </a:r>
            <a:r>
              <a:rPr sz="2000" spc="-5" dirty="0">
                <a:latin typeface="Arial"/>
                <a:cs typeface="Arial"/>
              </a:rPr>
              <a:t>(detailed </a:t>
            </a:r>
            <a:r>
              <a:rPr sz="2000" dirty="0">
                <a:latin typeface="Arial"/>
                <a:cs typeface="Arial"/>
              </a:rPr>
              <a:t>system</a:t>
            </a:r>
            <a:r>
              <a:rPr sz="2000" spc="-1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design)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41394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52E2-6DA3-F747-A39B-26C599314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>
                <a:latin typeface="Arial"/>
                <a:cs typeface="Arial"/>
              </a:rPr>
              <a:t>Desain</a:t>
            </a:r>
            <a:r>
              <a:rPr lang="en-ID" b="1" spc="-50" dirty="0">
                <a:latin typeface="Arial"/>
                <a:cs typeface="Arial"/>
              </a:rPr>
              <a:t> </a:t>
            </a:r>
            <a:r>
              <a:rPr lang="en-ID" b="1" spc="-5" dirty="0" err="1">
                <a:latin typeface="Arial"/>
                <a:cs typeface="Arial"/>
              </a:rPr>
              <a:t>Teknologi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1E1F2-ECA9-9941-950C-AC1F7D721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8927931" cy="4219956"/>
          </a:xfrm>
        </p:spPr>
        <p:txBody>
          <a:bodyPr>
            <a:normAutofit fontScale="92500" lnSpcReduction="10000"/>
          </a:bodyPr>
          <a:lstStyle/>
          <a:p>
            <a:pPr marL="355600" indent="-342900">
              <a:spcBef>
                <a:spcPts val="7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ID" sz="2800" b="1" spc="-5" dirty="0">
                <a:latin typeface="Arial"/>
                <a:cs typeface="Arial"/>
              </a:rPr>
              <a:t>Desain </a:t>
            </a:r>
            <a:r>
              <a:rPr lang="en-ID" sz="2800" b="1" spc="-5" dirty="0" err="1">
                <a:latin typeface="Arial"/>
                <a:cs typeface="Arial"/>
              </a:rPr>
              <a:t>Teknologi</a:t>
            </a:r>
            <a:r>
              <a:rPr lang="en-ID" sz="2800" b="1" spc="-5" dirty="0">
                <a:latin typeface="Arial"/>
                <a:cs typeface="Arial"/>
              </a:rPr>
              <a:t> </a:t>
            </a:r>
            <a:r>
              <a:rPr lang="en-ID" sz="2800" b="1" spc="-5" dirty="0" err="1">
                <a:latin typeface="Arial"/>
                <a:cs typeface="Arial"/>
              </a:rPr>
              <a:t>Secara</a:t>
            </a:r>
            <a:r>
              <a:rPr lang="en-ID" sz="2800" b="1" spc="55" dirty="0">
                <a:latin typeface="Arial"/>
                <a:cs typeface="Arial"/>
              </a:rPr>
              <a:t> </a:t>
            </a:r>
            <a:r>
              <a:rPr lang="en-ID" sz="2800" b="1" spc="-10" dirty="0" err="1">
                <a:latin typeface="Arial"/>
                <a:cs typeface="Arial"/>
              </a:rPr>
              <a:t>Umum</a:t>
            </a:r>
            <a:endParaRPr lang="en-ID" sz="2800" dirty="0">
              <a:latin typeface="Arial"/>
              <a:cs typeface="Arial"/>
            </a:endParaRPr>
          </a:p>
          <a:p>
            <a:pPr marL="756285" marR="11430" lvl="1" indent="-287020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Teknologi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secara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umum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terbagi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menjadi</a:t>
            </a:r>
            <a:r>
              <a:rPr lang="en-ID" sz="2400" spc="-5" dirty="0">
                <a:latin typeface="Arial"/>
                <a:cs typeface="Arial"/>
              </a:rPr>
              <a:t> 3 </a:t>
            </a:r>
            <a:r>
              <a:rPr lang="en-ID" sz="2400" spc="-5" dirty="0" err="1">
                <a:latin typeface="Arial"/>
                <a:cs typeface="Arial"/>
              </a:rPr>
              <a:t>bagian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utama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yakni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dirty="0">
                <a:latin typeface="Arial"/>
                <a:cs typeface="Arial"/>
              </a:rPr>
              <a:t>: </a:t>
            </a:r>
            <a:r>
              <a:rPr lang="en-ID" sz="2400" spc="-5" dirty="0" err="1">
                <a:latin typeface="Arial"/>
                <a:cs typeface="Arial"/>
              </a:rPr>
              <a:t>perangkat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keras</a:t>
            </a:r>
            <a:r>
              <a:rPr lang="en-ID" sz="2400" spc="-5" dirty="0">
                <a:latin typeface="Arial"/>
                <a:cs typeface="Arial"/>
              </a:rPr>
              <a:t> (hardware), </a:t>
            </a:r>
            <a:r>
              <a:rPr lang="en-ID" sz="2400" spc="-5" dirty="0" err="1">
                <a:latin typeface="Arial"/>
                <a:cs typeface="Arial"/>
              </a:rPr>
              <a:t>perangkat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lunak</a:t>
            </a:r>
            <a:r>
              <a:rPr lang="en-ID" sz="2400" spc="-5" dirty="0">
                <a:latin typeface="Arial"/>
                <a:cs typeface="Arial"/>
              </a:rPr>
              <a:t> (software), dan </a:t>
            </a:r>
            <a:r>
              <a:rPr lang="en-ID" sz="2400" spc="-5" dirty="0" err="1">
                <a:latin typeface="Arial"/>
                <a:cs typeface="Arial"/>
              </a:rPr>
              <a:t>pengguna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dirty="0">
                <a:latin typeface="Arial"/>
                <a:cs typeface="Arial"/>
              </a:rPr>
              <a:t>/ </a:t>
            </a:r>
            <a:r>
              <a:rPr lang="en-ID" sz="2400" spc="-5" dirty="0" err="1">
                <a:latin typeface="Arial"/>
                <a:cs typeface="Arial"/>
              </a:rPr>
              <a:t>teknisi</a:t>
            </a:r>
            <a:r>
              <a:rPr lang="en-ID" sz="2400" spc="45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(</a:t>
            </a:r>
            <a:r>
              <a:rPr lang="en-ID" sz="2400" spc="-5" dirty="0" err="1">
                <a:latin typeface="Arial"/>
                <a:cs typeface="Arial"/>
              </a:rPr>
              <a:t>brainware</a:t>
            </a:r>
            <a:r>
              <a:rPr lang="en-ID" sz="2400" spc="-5" dirty="0">
                <a:latin typeface="Arial"/>
                <a:cs typeface="Arial"/>
              </a:rPr>
              <a:t>).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80"/>
              </a:spcBef>
              <a:buFont typeface="Arial"/>
              <a:buChar char="–"/>
              <a:tabLst>
                <a:tab pos="756920" algn="l"/>
              </a:tabLst>
            </a:pPr>
            <a:r>
              <a:rPr lang="en-ID" sz="2400" b="1" spc="-5" dirty="0" err="1">
                <a:latin typeface="Arial"/>
                <a:cs typeface="Arial"/>
              </a:rPr>
              <a:t>Teknologi</a:t>
            </a:r>
            <a:r>
              <a:rPr lang="en-ID" sz="2400" b="1" spc="-5" dirty="0">
                <a:latin typeface="Arial"/>
                <a:cs typeface="Arial"/>
              </a:rPr>
              <a:t> </a:t>
            </a:r>
            <a:r>
              <a:rPr lang="en-ID" sz="2400" b="1" spc="-5" dirty="0" err="1">
                <a:latin typeface="Arial"/>
                <a:cs typeface="Arial"/>
              </a:rPr>
              <a:t>perangkat</a:t>
            </a:r>
            <a:r>
              <a:rPr lang="en-ID" sz="2400" b="1" spc="-5" dirty="0">
                <a:latin typeface="Arial"/>
                <a:cs typeface="Arial"/>
              </a:rPr>
              <a:t> </a:t>
            </a:r>
            <a:r>
              <a:rPr lang="en-ID" sz="2400" b="1" spc="-5" dirty="0" err="1">
                <a:latin typeface="Arial"/>
                <a:cs typeface="Arial"/>
              </a:rPr>
              <a:t>keras</a:t>
            </a:r>
            <a:endParaRPr lang="en-ID" sz="2400" dirty="0">
              <a:latin typeface="Arial"/>
              <a:cs typeface="Arial"/>
            </a:endParaRPr>
          </a:p>
          <a:p>
            <a:pPr marL="1155065" marR="319405" lvl="2" algn="just">
              <a:spcBef>
                <a:spcPts val="480"/>
              </a:spcBef>
              <a:tabLst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Teknologi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perangkat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keras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terdiri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dari</a:t>
            </a:r>
            <a:r>
              <a:rPr lang="en-ID" sz="2000" dirty="0">
                <a:latin typeface="Arial"/>
                <a:cs typeface="Arial"/>
              </a:rPr>
              <a:t> : </a:t>
            </a:r>
            <a:r>
              <a:rPr lang="en-ID" sz="2000" dirty="0" err="1">
                <a:latin typeface="Arial"/>
                <a:cs typeface="Arial"/>
              </a:rPr>
              <a:t>alat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masukan</a:t>
            </a:r>
            <a:r>
              <a:rPr lang="en-ID" sz="2000" dirty="0">
                <a:latin typeface="Arial"/>
                <a:cs typeface="Arial"/>
              </a:rPr>
              <a:t>,</a:t>
            </a:r>
            <a:r>
              <a:rPr lang="en-ID" sz="2000" spc="-22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alat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pemroses</a:t>
            </a:r>
            <a:r>
              <a:rPr lang="en-ID" sz="2000" dirty="0">
                <a:latin typeface="Arial"/>
                <a:cs typeface="Arial"/>
              </a:rPr>
              <a:t>, </a:t>
            </a:r>
            <a:r>
              <a:rPr lang="en-ID" sz="2000" dirty="0" err="1">
                <a:latin typeface="Arial"/>
                <a:cs typeface="Arial"/>
              </a:rPr>
              <a:t>alat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keluaran</a:t>
            </a:r>
            <a:r>
              <a:rPr lang="en-ID" sz="2000" dirty="0">
                <a:latin typeface="Arial"/>
                <a:cs typeface="Arial"/>
              </a:rPr>
              <a:t>, </a:t>
            </a:r>
            <a:r>
              <a:rPr lang="en-ID" sz="2000" dirty="0" err="1">
                <a:latin typeface="Arial"/>
                <a:cs typeface="Arial"/>
              </a:rPr>
              <a:t>alat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komunikasi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data </a:t>
            </a:r>
            <a:r>
              <a:rPr lang="en-ID" sz="2000" dirty="0">
                <a:latin typeface="Arial"/>
                <a:cs typeface="Arial"/>
              </a:rPr>
              <a:t>dan </a:t>
            </a:r>
            <a:r>
              <a:rPr lang="en-ID" sz="2000" spc="-5" dirty="0">
                <a:latin typeface="Arial"/>
                <a:cs typeface="Arial"/>
              </a:rPr>
              <a:t>media  </a:t>
            </a:r>
            <a:r>
              <a:rPr lang="en-ID" sz="2000" dirty="0" err="1">
                <a:latin typeface="Arial"/>
                <a:cs typeface="Arial"/>
              </a:rPr>
              <a:t>penyimpanan</a:t>
            </a:r>
            <a:r>
              <a:rPr lang="en-ID" sz="2000" dirty="0">
                <a:latin typeface="Arial"/>
                <a:cs typeface="Arial"/>
              </a:rPr>
              <a:t>.</a:t>
            </a:r>
          </a:p>
          <a:p>
            <a:pPr marL="756285" lvl="1" indent="-287655" algn="just">
              <a:spcBef>
                <a:spcPts val="575"/>
              </a:spcBef>
              <a:buFont typeface="Arial"/>
              <a:buChar char="–"/>
              <a:tabLst>
                <a:tab pos="756920" algn="l"/>
              </a:tabLst>
            </a:pPr>
            <a:r>
              <a:rPr lang="en-ID" sz="2400" b="1" spc="-5" dirty="0" err="1">
                <a:latin typeface="Arial"/>
                <a:cs typeface="Arial"/>
              </a:rPr>
              <a:t>Teknologi</a:t>
            </a:r>
            <a:r>
              <a:rPr lang="en-ID" sz="2400" b="1" spc="-5" dirty="0">
                <a:latin typeface="Arial"/>
                <a:cs typeface="Arial"/>
              </a:rPr>
              <a:t> </a:t>
            </a:r>
            <a:r>
              <a:rPr lang="en-ID" sz="2400" b="1" spc="-5" dirty="0" err="1">
                <a:latin typeface="Arial"/>
                <a:cs typeface="Arial"/>
              </a:rPr>
              <a:t>perangkat</a:t>
            </a:r>
            <a:r>
              <a:rPr lang="en-ID" sz="2400" b="1" spc="-5" dirty="0">
                <a:latin typeface="Arial"/>
                <a:cs typeface="Arial"/>
              </a:rPr>
              <a:t> </a:t>
            </a:r>
            <a:r>
              <a:rPr lang="en-ID" sz="2400" b="1" spc="-5" dirty="0" err="1">
                <a:latin typeface="Arial"/>
                <a:cs typeface="Arial"/>
              </a:rPr>
              <a:t>lunak</a:t>
            </a:r>
            <a:endParaRPr lang="en-ID" sz="2400" dirty="0">
              <a:latin typeface="Arial"/>
              <a:cs typeface="Arial"/>
            </a:endParaRPr>
          </a:p>
          <a:p>
            <a:pPr marL="1155065" marR="5080" lvl="2">
              <a:spcBef>
                <a:spcPts val="484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Teknologi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perangkat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lunak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dapat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dikategorikan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kedalam</a:t>
            </a:r>
            <a:r>
              <a:rPr lang="en-ID" sz="2000" spc="-21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tiga</a:t>
            </a:r>
            <a:r>
              <a:rPr lang="en-ID" sz="2000" spc="-5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bagian</a:t>
            </a:r>
            <a:r>
              <a:rPr lang="en-ID" sz="2000" dirty="0">
                <a:latin typeface="Arial"/>
                <a:cs typeface="Arial"/>
              </a:rPr>
              <a:t> : </a:t>
            </a:r>
            <a:r>
              <a:rPr lang="en-ID" sz="2000" dirty="0" err="1">
                <a:latin typeface="Arial"/>
                <a:cs typeface="Arial"/>
              </a:rPr>
              <a:t>perangkat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lunak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sistem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operasi</a:t>
            </a:r>
            <a:r>
              <a:rPr lang="en-ID" sz="2000" dirty="0">
                <a:latin typeface="Arial"/>
                <a:cs typeface="Arial"/>
              </a:rPr>
              <a:t> (operating system),  </a:t>
            </a:r>
            <a:r>
              <a:rPr lang="en-ID" sz="2000" dirty="0" err="1">
                <a:latin typeface="Arial"/>
                <a:cs typeface="Arial"/>
              </a:rPr>
              <a:t>perangkat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lunak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bahasa</a:t>
            </a:r>
            <a:r>
              <a:rPr lang="en-ID" sz="2000" dirty="0">
                <a:latin typeface="Arial"/>
                <a:cs typeface="Arial"/>
              </a:rPr>
              <a:t> (language software), </a:t>
            </a:r>
            <a:r>
              <a:rPr lang="en-ID" sz="2000" dirty="0" err="1">
                <a:latin typeface="Arial"/>
                <a:cs typeface="Arial"/>
              </a:rPr>
              <a:t>perangkat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lunak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aplikasi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(application</a:t>
            </a:r>
            <a:r>
              <a:rPr lang="en-ID" sz="2000" spc="-6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software).</a:t>
            </a:r>
            <a:endParaRPr lang="en-ID" sz="2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45783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FB126-1F9D-A548-ACE9-EE67E07A9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 err="1">
                <a:latin typeface="Arial"/>
                <a:cs typeface="Arial"/>
              </a:rPr>
              <a:t>Perangkat</a:t>
            </a:r>
            <a:r>
              <a:rPr lang="en-ID" b="1" spc="-50" dirty="0">
                <a:latin typeface="Arial"/>
                <a:cs typeface="Arial"/>
              </a:rPr>
              <a:t> </a:t>
            </a:r>
            <a:r>
              <a:rPr lang="en-ID" b="1" spc="-5" dirty="0" err="1">
                <a:latin typeface="Arial"/>
                <a:cs typeface="Arial"/>
              </a:rPr>
              <a:t>Keras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A6684-7311-6348-916A-3A2B3129E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8707797" cy="4101423"/>
          </a:xfrm>
        </p:spPr>
        <p:txBody>
          <a:bodyPr>
            <a:normAutofit fontScale="92500" lnSpcReduction="20000"/>
          </a:bodyPr>
          <a:lstStyle/>
          <a:p>
            <a:pPr marL="355600" marR="734060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Teknologi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perangkat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keras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 err="1">
                <a:latin typeface="Arial"/>
                <a:cs typeface="Arial"/>
              </a:rPr>
              <a:t>terdiri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dari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>
                <a:latin typeface="Arial"/>
                <a:cs typeface="Arial"/>
              </a:rPr>
              <a:t>: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alat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masukan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alat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pemroses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alat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keluaran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,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alat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komunikasi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data dan </a:t>
            </a:r>
            <a:r>
              <a:rPr lang="en-ID" sz="2800" spc="-5" dirty="0">
                <a:solidFill>
                  <a:srgbClr val="FF0000"/>
                </a:solidFill>
                <a:latin typeface="Arial"/>
                <a:cs typeface="Arial"/>
              </a:rPr>
              <a:t>media</a:t>
            </a:r>
            <a:r>
              <a:rPr lang="en-ID" sz="28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penyimpanan</a:t>
            </a:r>
            <a:r>
              <a:rPr lang="en-ID" sz="2800" dirty="0">
                <a:latin typeface="Arial"/>
                <a:cs typeface="Arial"/>
              </a:rPr>
              <a:t>.</a:t>
            </a:r>
          </a:p>
          <a:p>
            <a:pPr marL="355600" indent="-342900">
              <a:spcBef>
                <a:spcPts val="67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ID" sz="2800" b="1" spc="-5" dirty="0">
                <a:latin typeface="Arial"/>
                <a:cs typeface="Arial"/>
              </a:rPr>
              <a:t>Alat </a:t>
            </a:r>
            <a:r>
              <a:rPr lang="en-ID" sz="2800" b="1" spc="-5" dirty="0" err="1">
                <a:latin typeface="Arial"/>
                <a:cs typeface="Arial"/>
              </a:rPr>
              <a:t>masukan</a:t>
            </a:r>
            <a:r>
              <a:rPr lang="en-ID" sz="2800" b="1" spc="-5" dirty="0">
                <a:latin typeface="Arial"/>
                <a:cs typeface="Arial"/>
              </a:rPr>
              <a:t> (input</a:t>
            </a:r>
            <a:r>
              <a:rPr lang="en-ID" sz="2800" b="1" spc="55" dirty="0">
                <a:latin typeface="Arial"/>
                <a:cs typeface="Arial"/>
              </a:rPr>
              <a:t> </a:t>
            </a:r>
            <a:r>
              <a:rPr lang="en-ID" sz="2800" b="1" dirty="0">
                <a:latin typeface="Arial"/>
                <a:cs typeface="Arial"/>
              </a:rPr>
              <a:t>device)</a:t>
            </a:r>
            <a:endParaRPr lang="en-ID" sz="2800" dirty="0">
              <a:latin typeface="Arial"/>
              <a:cs typeface="Arial"/>
            </a:endParaRPr>
          </a:p>
          <a:p>
            <a:pPr marL="756285" lvl="1" indent="-287020"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Dikategorikan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menjadi</a:t>
            </a:r>
            <a:r>
              <a:rPr lang="en-ID" sz="2400" spc="5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dua</a:t>
            </a:r>
            <a:endParaRPr lang="en-ID" sz="2400" dirty="0">
              <a:latin typeface="Arial"/>
              <a:cs typeface="Arial"/>
            </a:endParaRPr>
          </a:p>
          <a:p>
            <a:pPr marL="1155700" lvl="2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>
                <a:latin typeface="Arial"/>
                <a:cs typeface="Arial"/>
              </a:rPr>
              <a:t>Online</a:t>
            </a:r>
            <a:r>
              <a:rPr lang="en-ID" sz="2000" spc="-20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input</a:t>
            </a:r>
          </a:p>
          <a:p>
            <a:pPr marL="1612900" marR="5080" lvl="3">
              <a:spcBef>
                <a:spcPts val="400"/>
              </a:spcBef>
              <a:buChar char="–"/>
              <a:tabLst>
                <a:tab pos="1612900" algn="l"/>
              </a:tabLst>
            </a:pPr>
            <a:r>
              <a:rPr lang="en-ID" spc="-5" dirty="0">
                <a:latin typeface="Arial"/>
                <a:cs typeface="Arial"/>
              </a:rPr>
              <a:t>Alat </a:t>
            </a:r>
            <a:r>
              <a:rPr lang="en-ID" spc="-10" dirty="0">
                <a:latin typeface="Arial"/>
                <a:cs typeface="Arial"/>
              </a:rPr>
              <a:t>yang </a:t>
            </a:r>
            <a:r>
              <a:rPr lang="en-ID" spc="-5" dirty="0" err="1">
                <a:latin typeface="Arial"/>
                <a:cs typeface="Arial"/>
              </a:rPr>
              <a:t>menghasilkan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inputan</a:t>
            </a:r>
            <a:r>
              <a:rPr lang="en-ID" spc="-5" dirty="0">
                <a:latin typeface="Arial"/>
                <a:cs typeface="Arial"/>
              </a:rPr>
              <a:t> dan </a:t>
            </a:r>
            <a:r>
              <a:rPr lang="en-ID" spc="-5" dirty="0" err="1">
                <a:latin typeface="Arial"/>
                <a:cs typeface="Arial"/>
              </a:rPr>
              <a:t>langsung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diproses</a:t>
            </a:r>
            <a:r>
              <a:rPr lang="en-ID" spc="-5" dirty="0">
                <a:latin typeface="Arial"/>
                <a:cs typeface="Arial"/>
              </a:rPr>
              <a:t> oleh </a:t>
            </a:r>
            <a:r>
              <a:rPr lang="en-ID" spc="-5" dirty="0" err="1">
                <a:latin typeface="Arial"/>
                <a:cs typeface="Arial"/>
              </a:rPr>
              <a:t>pemroses</a:t>
            </a:r>
            <a:r>
              <a:rPr lang="en-ID" spc="-5" dirty="0">
                <a:latin typeface="Arial"/>
                <a:cs typeface="Arial"/>
              </a:rPr>
              <a:t>  </a:t>
            </a:r>
            <a:r>
              <a:rPr lang="en-ID" spc="-5" dirty="0" err="1">
                <a:latin typeface="Arial"/>
                <a:cs typeface="Arial"/>
              </a:rPr>
              <a:t>tanpa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melalui</a:t>
            </a:r>
            <a:r>
              <a:rPr lang="en-ID" spc="-5" dirty="0">
                <a:latin typeface="Arial"/>
                <a:cs typeface="Arial"/>
              </a:rPr>
              <a:t> media </a:t>
            </a:r>
            <a:r>
              <a:rPr lang="en-ID" dirty="0">
                <a:latin typeface="Arial"/>
                <a:cs typeface="Arial"/>
              </a:rPr>
              <a:t>lain</a:t>
            </a:r>
          </a:p>
          <a:p>
            <a:pPr marL="1155700" lvl="2">
              <a:spcBef>
                <a:spcPts val="465"/>
              </a:spcBef>
              <a:tabLst>
                <a:tab pos="1155065" algn="l"/>
                <a:tab pos="1155700" algn="l"/>
              </a:tabLst>
            </a:pPr>
            <a:r>
              <a:rPr lang="en-ID" sz="2000" spc="-5" dirty="0">
                <a:latin typeface="Arial"/>
                <a:cs typeface="Arial"/>
              </a:rPr>
              <a:t>Offline</a:t>
            </a:r>
            <a:r>
              <a:rPr lang="en-ID" sz="2000" spc="-20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input</a:t>
            </a:r>
          </a:p>
          <a:p>
            <a:pPr marL="1612900" marR="566420" lvl="3">
              <a:spcBef>
                <a:spcPts val="400"/>
              </a:spcBef>
              <a:buChar char="–"/>
              <a:tabLst>
                <a:tab pos="1612900" algn="l"/>
              </a:tabLst>
            </a:pPr>
            <a:r>
              <a:rPr lang="en-ID" spc="-5" dirty="0">
                <a:latin typeface="Arial"/>
                <a:cs typeface="Arial"/>
              </a:rPr>
              <a:t>Alat </a:t>
            </a:r>
            <a:r>
              <a:rPr lang="en-ID" spc="-10" dirty="0">
                <a:latin typeface="Arial"/>
                <a:cs typeface="Arial"/>
              </a:rPr>
              <a:t>yang </a:t>
            </a:r>
            <a:r>
              <a:rPr lang="en-ID" spc="-5" dirty="0" err="1">
                <a:latin typeface="Arial"/>
                <a:cs typeface="Arial"/>
              </a:rPr>
              <a:t>menghasilkan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inputan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namun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tidak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langsung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diproses</a:t>
            </a:r>
            <a:r>
              <a:rPr lang="en-ID" spc="-5" dirty="0">
                <a:latin typeface="Arial"/>
                <a:cs typeface="Arial"/>
              </a:rPr>
              <a:t>,  </a:t>
            </a:r>
            <a:r>
              <a:rPr lang="en-ID" spc="-5" dirty="0" err="1">
                <a:latin typeface="Arial"/>
                <a:cs typeface="Arial"/>
              </a:rPr>
              <a:t>melainkan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disimpan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dalam</a:t>
            </a:r>
            <a:r>
              <a:rPr lang="en-ID" spc="-5" dirty="0">
                <a:latin typeface="Arial"/>
                <a:cs typeface="Arial"/>
              </a:rPr>
              <a:t> </a:t>
            </a:r>
            <a:r>
              <a:rPr lang="en-ID" spc="-5" dirty="0" err="1">
                <a:latin typeface="Arial"/>
                <a:cs typeface="Arial"/>
              </a:rPr>
              <a:t>bentuk</a:t>
            </a:r>
            <a:r>
              <a:rPr lang="en-ID" spc="-5" dirty="0">
                <a:latin typeface="Arial"/>
                <a:cs typeface="Arial"/>
              </a:rPr>
              <a:t> media </a:t>
            </a:r>
            <a:r>
              <a:rPr lang="en-ID" dirty="0">
                <a:latin typeface="Arial"/>
                <a:cs typeface="Arial"/>
              </a:rPr>
              <a:t>lain.</a:t>
            </a:r>
          </a:p>
          <a:p>
            <a:pPr marL="756285" marR="71755" lvl="1" indent="-287020">
              <a:spcBef>
                <a:spcPts val="55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Beberapa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jenis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alat</a:t>
            </a:r>
            <a:r>
              <a:rPr lang="en-ID" sz="2400" spc="-5" dirty="0">
                <a:latin typeface="Arial"/>
                <a:cs typeface="Arial"/>
              </a:rPr>
              <a:t> input </a:t>
            </a:r>
            <a:r>
              <a:rPr lang="en-ID" sz="2400" dirty="0">
                <a:latin typeface="Arial"/>
                <a:cs typeface="Arial"/>
              </a:rPr>
              <a:t>: </a:t>
            </a:r>
            <a:r>
              <a:rPr lang="en-ID" sz="2400" spc="-5" dirty="0">
                <a:latin typeface="Arial"/>
                <a:cs typeface="Arial"/>
              </a:rPr>
              <a:t>keyboard, pointing device,  scanner, censor, dan voice</a:t>
            </a:r>
            <a:r>
              <a:rPr lang="en-ID" sz="2400" spc="35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recognizer.</a:t>
            </a:r>
            <a:endParaRPr lang="en-ID" sz="24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4167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7C636-30C6-664B-AFFC-48472F72E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PERANGKAT KERAS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12EC77-7556-7645-9907-D301FB950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8606197" cy="4219956"/>
          </a:xfrm>
        </p:spPr>
        <p:txBody>
          <a:bodyPr>
            <a:normAutofit/>
          </a:bodyPr>
          <a:lstStyle/>
          <a:p>
            <a:r>
              <a:rPr lang="en-ID" sz="2000" dirty="0" err="1"/>
              <a:t>Selanjutnya</a:t>
            </a:r>
            <a:r>
              <a:rPr lang="en-ID" sz="2000" dirty="0"/>
              <a:t> </a:t>
            </a:r>
            <a:r>
              <a:rPr lang="en-ID" sz="2000" dirty="0" err="1"/>
              <a:t>alat</a:t>
            </a:r>
            <a:r>
              <a:rPr lang="en-ID" sz="2000" dirty="0"/>
              <a:t> output </a:t>
            </a:r>
            <a:r>
              <a:rPr lang="en-ID" sz="2000" dirty="0" err="1"/>
              <a:t>dapat</a:t>
            </a:r>
            <a:r>
              <a:rPr lang="en-ID" sz="2000" spc="-135" dirty="0"/>
              <a:t> </a:t>
            </a:r>
            <a:r>
              <a:rPr lang="en-ID" sz="2000" dirty="0" err="1"/>
              <a:t>digolongkan</a:t>
            </a:r>
            <a:r>
              <a:rPr lang="en-ID" sz="2000" dirty="0"/>
              <a:t> 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berikut</a:t>
            </a:r>
            <a:r>
              <a:rPr lang="en-ID" sz="2000" dirty="0"/>
              <a:t>:</a:t>
            </a:r>
          </a:p>
          <a:p>
            <a:pPr marL="469900" lvl="1" algn="just">
              <a:spcBef>
                <a:spcPts val="675"/>
              </a:spcBef>
              <a:tabLst>
                <a:tab pos="241300" algn="l"/>
              </a:tabLst>
            </a:pPr>
            <a:r>
              <a:rPr lang="en-ID" sz="2000" spc="-5" dirty="0"/>
              <a:t>Hard copy</a:t>
            </a:r>
            <a:r>
              <a:rPr lang="en-ID" sz="2000" spc="15" dirty="0"/>
              <a:t> </a:t>
            </a:r>
            <a:r>
              <a:rPr lang="en-ID" sz="2000" spc="-5" dirty="0"/>
              <a:t>device</a:t>
            </a:r>
          </a:p>
          <a:p>
            <a:pPr marL="926465" marR="5080" lvl="2" algn="just">
              <a:spcBef>
                <a:spcPts val="480"/>
              </a:spcBef>
              <a:buChar char="–"/>
              <a:tabLst>
                <a:tab pos="698500" algn="l"/>
              </a:tabLst>
            </a:pPr>
            <a:r>
              <a:rPr lang="en-ID" sz="2000" dirty="0" err="1">
                <a:latin typeface="Arial"/>
                <a:cs typeface="Arial"/>
              </a:rPr>
              <a:t>Digunakan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untuk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mencetak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baik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tulisan, </a:t>
            </a:r>
            <a:r>
              <a:rPr lang="en-ID" sz="2000" dirty="0" err="1">
                <a:latin typeface="Arial"/>
                <a:cs typeface="Arial"/>
              </a:rPr>
              <a:t>gambar</a:t>
            </a:r>
            <a:r>
              <a:rPr lang="en-ID" sz="2000" spc="-14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pada  </a:t>
            </a:r>
            <a:r>
              <a:rPr lang="en-ID" sz="2000" spc="-5" dirty="0">
                <a:latin typeface="Arial"/>
                <a:cs typeface="Arial"/>
              </a:rPr>
              <a:t>media </a:t>
            </a:r>
            <a:r>
              <a:rPr lang="en-ID" sz="2000" dirty="0" err="1">
                <a:latin typeface="Arial"/>
                <a:cs typeface="Arial"/>
              </a:rPr>
              <a:t>keras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seperti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kertas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atau</a:t>
            </a:r>
            <a:r>
              <a:rPr lang="en-ID" sz="2000" spc="-13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film</a:t>
            </a:r>
            <a:endParaRPr lang="en-ID" sz="2000" dirty="0">
              <a:latin typeface="Arial"/>
              <a:cs typeface="Arial"/>
            </a:endParaRPr>
          </a:p>
          <a:p>
            <a:pPr marL="469900" lvl="1" algn="just">
              <a:spcBef>
                <a:spcPts val="575"/>
              </a:spcBef>
              <a:tabLst>
                <a:tab pos="241300" algn="l"/>
              </a:tabLst>
            </a:pPr>
            <a:r>
              <a:rPr lang="en-ID" sz="2000" spc="-5" dirty="0"/>
              <a:t>Soft copy</a:t>
            </a:r>
            <a:r>
              <a:rPr lang="en-ID" sz="2000" dirty="0"/>
              <a:t> </a:t>
            </a:r>
            <a:r>
              <a:rPr lang="en-ID" sz="2000" spc="-5" dirty="0"/>
              <a:t>device</a:t>
            </a:r>
          </a:p>
          <a:p>
            <a:pPr marL="926465" marR="157480" lvl="2" algn="just">
              <a:spcBef>
                <a:spcPts val="484"/>
              </a:spcBef>
              <a:buChar char="–"/>
              <a:tabLst>
                <a:tab pos="698500" algn="l"/>
              </a:tabLst>
            </a:pPr>
            <a:r>
              <a:rPr lang="en-ID" sz="2000" dirty="0" err="1">
                <a:latin typeface="Arial"/>
                <a:cs typeface="Arial"/>
              </a:rPr>
              <a:t>Digunakan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menampilkan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tulisan </a:t>
            </a:r>
            <a:r>
              <a:rPr lang="en-ID" sz="2000" spc="-5" dirty="0" err="1">
                <a:latin typeface="Arial"/>
                <a:cs typeface="Arial"/>
              </a:rPr>
              <a:t>atau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gambar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dalam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bentuk</a:t>
            </a:r>
            <a:r>
              <a:rPr lang="en-ID" sz="2000" dirty="0">
                <a:latin typeface="Arial"/>
                <a:cs typeface="Arial"/>
              </a:rPr>
              <a:t> signal </a:t>
            </a:r>
            <a:r>
              <a:rPr lang="en-ID" sz="2000" dirty="0" err="1">
                <a:latin typeface="Arial"/>
                <a:cs typeface="Arial"/>
              </a:rPr>
              <a:t>elektronik</a:t>
            </a:r>
            <a:r>
              <a:rPr lang="en-ID" sz="2000" dirty="0">
                <a:latin typeface="Arial"/>
                <a:cs typeface="Arial"/>
              </a:rPr>
              <a:t> dan </a:t>
            </a:r>
            <a:r>
              <a:rPr lang="en-ID" sz="2000" spc="-5" dirty="0" err="1">
                <a:latin typeface="Arial"/>
                <a:cs typeface="Arial"/>
              </a:rPr>
              <a:t>ditampilkan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pada</a:t>
            </a:r>
            <a:r>
              <a:rPr lang="en-ID" sz="2000" spc="-13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media  </a:t>
            </a:r>
            <a:r>
              <a:rPr lang="en-ID" sz="2000" spc="-5" dirty="0" err="1">
                <a:latin typeface="Arial"/>
                <a:cs typeface="Arial"/>
              </a:rPr>
              <a:t>tertentu</a:t>
            </a:r>
            <a:r>
              <a:rPr lang="en-ID" sz="2000" spc="-5" dirty="0">
                <a:latin typeface="Arial"/>
                <a:cs typeface="Arial"/>
              </a:rPr>
              <a:t>, </a:t>
            </a:r>
            <a:r>
              <a:rPr lang="en-ID" sz="2000" dirty="0" err="1">
                <a:latin typeface="Arial"/>
                <a:cs typeface="Arial"/>
              </a:rPr>
              <a:t>misal</a:t>
            </a:r>
            <a:r>
              <a:rPr lang="en-ID" sz="2000" dirty="0">
                <a:latin typeface="Arial"/>
                <a:cs typeface="Arial"/>
              </a:rPr>
              <a:t> :</a:t>
            </a:r>
            <a:r>
              <a:rPr lang="en-ID" sz="2000" spc="-75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monitor.</a:t>
            </a:r>
            <a:endParaRPr lang="en-ID" sz="2000" dirty="0">
              <a:latin typeface="Arial"/>
              <a:cs typeface="Arial"/>
            </a:endParaRPr>
          </a:p>
          <a:p>
            <a:pPr marL="469900" lvl="1" algn="just">
              <a:spcBef>
                <a:spcPts val="570"/>
              </a:spcBef>
              <a:tabLst>
                <a:tab pos="241300" algn="l"/>
              </a:tabLst>
            </a:pPr>
            <a:r>
              <a:rPr lang="en-ID" sz="2000" spc="-5" dirty="0"/>
              <a:t>Drive</a:t>
            </a:r>
            <a:r>
              <a:rPr lang="en-ID" sz="2000" spc="5" dirty="0"/>
              <a:t> </a:t>
            </a:r>
            <a:r>
              <a:rPr lang="en-ID" sz="2000" spc="-5" dirty="0"/>
              <a:t>device</a:t>
            </a:r>
          </a:p>
          <a:p>
            <a:pPr marL="926465" marR="300355" lvl="2" algn="just">
              <a:spcBef>
                <a:spcPts val="484"/>
              </a:spcBef>
              <a:buChar char="–"/>
              <a:tabLst>
                <a:tab pos="698500" algn="l"/>
              </a:tabLst>
            </a:pPr>
            <a:r>
              <a:rPr lang="en-ID" sz="2000" dirty="0" err="1">
                <a:latin typeface="Arial"/>
                <a:cs typeface="Arial"/>
              </a:rPr>
              <a:t>Digunakan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untuk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merekam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simbol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yang </a:t>
            </a:r>
            <a:r>
              <a:rPr lang="en-ID" sz="2000" spc="-5" dirty="0" err="1">
                <a:latin typeface="Arial"/>
                <a:cs typeface="Arial"/>
              </a:rPr>
              <a:t>hanya</a:t>
            </a:r>
            <a:r>
              <a:rPr lang="en-ID" sz="2000" spc="-12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bisa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dibaca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mesin</a:t>
            </a:r>
            <a:r>
              <a:rPr lang="en-ID" sz="2000" dirty="0">
                <a:latin typeface="Arial"/>
                <a:cs typeface="Arial"/>
              </a:rPr>
              <a:t>. </a:t>
            </a:r>
            <a:r>
              <a:rPr lang="en-ID" sz="2000" dirty="0" err="1">
                <a:latin typeface="Arial"/>
                <a:cs typeface="Arial"/>
              </a:rPr>
              <a:t>Misal</a:t>
            </a:r>
            <a:r>
              <a:rPr lang="en-ID" sz="2000" dirty="0">
                <a:latin typeface="Arial"/>
                <a:cs typeface="Arial"/>
              </a:rPr>
              <a:t> : disk</a:t>
            </a:r>
            <a:r>
              <a:rPr lang="en-ID" sz="2000" spc="-11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magnetik</a:t>
            </a:r>
            <a:r>
              <a:rPr lang="en-ID" sz="2000" dirty="0">
                <a:latin typeface="Arial"/>
                <a:cs typeface="Arial"/>
              </a:rPr>
              <a:t>.</a:t>
            </a:r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2791610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533E9-11AC-2A4B-A091-F9CF70745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PERANGKAT KERAS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35B3D5-1A70-5445-9DCF-3AF5E719C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8165931" cy="3593423"/>
          </a:xfrm>
        </p:spPr>
        <p:txBody>
          <a:bodyPr>
            <a:normAutofit/>
          </a:bodyPr>
          <a:lstStyle/>
          <a:p>
            <a:pPr marL="355600" indent="-342900">
              <a:spcBef>
                <a:spcPts val="7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ID" sz="2800" b="1" spc="-5" dirty="0" err="1">
                <a:latin typeface="Arial"/>
                <a:cs typeface="Arial"/>
              </a:rPr>
              <a:t>Perangkat</a:t>
            </a:r>
            <a:r>
              <a:rPr lang="en-ID" sz="2800" b="1" spc="-5" dirty="0">
                <a:latin typeface="Arial"/>
                <a:cs typeface="Arial"/>
              </a:rPr>
              <a:t> </a:t>
            </a:r>
            <a:r>
              <a:rPr lang="en-ID" sz="2800" b="1" spc="-5" dirty="0" err="1">
                <a:latin typeface="Arial"/>
                <a:cs typeface="Arial"/>
              </a:rPr>
              <a:t>komunikasi</a:t>
            </a:r>
            <a:r>
              <a:rPr lang="en-ID" sz="2800" b="1" spc="55" dirty="0">
                <a:latin typeface="Arial"/>
                <a:cs typeface="Arial"/>
              </a:rPr>
              <a:t> </a:t>
            </a:r>
            <a:r>
              <a:rPr lang="en-ID" sz="2800" b="1" spc="-5" dirty="0">
                <a:latin typeface="Arial"/>
                <a:cs typeface="Arial"/>
              </a:rPr>
              <a:t>data</a:t>
            </a:r>
            <a:endParaRPr lang="en-ID" sz="2800" dirty="0">
              <a:latin typeface="Arial"/>
              <a:cs typeface="Arial"/>
            </a:endParaRP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Modem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Multiplexer</a:t>
            </a:r>
            <a:endParaRPr lang="en-ID" sz="2400" dirty="0">
              <a:latin typeface="Arial"/>
              <a:cs typeface="Arial"/>
            </a:endParaRP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Memungkinkan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beberapa</a:t>
            </a:r>
            <a:r>
              <a:rPr lang="en-ID" sz="2000" dirty="0">
                <a:latin typeface="Arial"/>
                <a:cs typeface="Arial"/>
              </a:rPr>
              <a:t> signal </a:t>
            </a:r>
            <a:r>
              <a:rPr lang="en-ID" sz="2000" dirty="0" err="1">
                <a:latin typeface="Arial"/>
                <a:cs typeface="Arial"/>
              </a:rPr>
              <a:t>menggunakan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satu</a:t>
            </a:r>
            <a:r>
              <a:rPr lang="en-ID" sz="2000" spc="-190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channel</a:t>
            </a: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Concentrator</a:t>
            </a:r>
            <a:endParaRPr lang="en-ID" sz="2400" dirty="0">
              <a:latin typeface="Arial"/>
              <a:cs typeface="Arial"/>
            </a:endParaRPr>
          </a:p>
          <a:p>
            <a:pPr marL="1155065" marR="569595" lvl="2">
              <a:spcBef>
                <a:spcPts val="484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Menggabungkan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beberapa</a:t>
            </a:r>
            <a:r>
              <a:rPr lang="en-ID" sz="2000" dirty="0">
                <a:latin typeface="Arial"/>
                <a:cs typeface="Arial"/>
              </a:rPr>
              <a:t> channel </a:t>
            </a:r>
            <a:r>
              <a:rPr lang="en-ID" sz="2000" dirty="0" err="1">
                <a:latin typeface="Arial"/>
                <a:cs typeface="Arial"/>
              </a:rPr>
              <a:t>transmisi</a:t>
            </a:r>
            <a:r>
              <a:rPr lang="en-ID" sz="2000" spc="-19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kapasitas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rendah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</a:t>
            </a:r>
            <a:r>
              <a:rPr lang="en-ID" sz="2000" dirty="0">
                <a:latin typeface="Arial"/>
                <a:cs typeface="Arial"/>
              </a:rPr>
              <a:t> channel </a:t>
            </a:r>
            <a:r>
              <a:rPr lang="en-ID" sz="2000" dirty="0" err="1">
                <a:latin typeface="Arial"/>
                <a:cs typeface="Arial"/>
              </a:rPr>
              <a:t>transmisi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kapasitas</a:t>
            </a:r>
            <a:r>
              <a:rPr lang="en-ID" sz="2000" spc="-16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tinggi</a:t>
            </a:r>
            <a:r>
              <a:rPr lang="en-ID" sz="2000" spc="-5" dirty="0">
                <a:latin typeface="Arial"/>
                <a:cs typeface="Arial"/>
              </a:rPr>
              <a:t>.</a:t>
            </a:r>
            <a:endParaRPr lang="en-ID" sz="2000" dirty="0">
              <a:latin typeface="Arial"/>
              <a:cs typeface="Arial"/>
            </a:endParaRPr>
          </a:p>
          <a:p>
            <a:pPr marL="756285" lvl="1" indent="-287655">
              <a:spcBef>
                <a:spcPts val="570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Communication</a:t>
            </a:r>
            <a:r>
              <a:rPr lang="en-ID" sz="2400" spc="3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processor</a:t>
            </a:r>
            <a:endParaRPr lang="en-ID" sz="24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53158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9A4CA2-2191-2644-84B3-49C294367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PERANGKAT KERAS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9E65C-88DE-034D-B536-F48EF16BB3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638044"/>
            <a:ext cx="8504597" cy="3813556"/>
          </a:xfrm>
        </p:spPr>
        <p:txBody>
          <a:bodyPr>
            <a:normAutofit fontScale="92500" lnSpcReduction="20000"/>
          </a:bodyPr>
          <a:lstStyle/>
          <a:p>
            <a:pPr marL="355600" indent="-342900">
              <a:spcBef>
                <a:spcPts val="785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lang="en-ID" sz="2800" b="1" spc="-5" dirty="0">
                <a:latin typeface="Arial"/>
                <a:cs typeface="Arial"/>
              </a:rPr>
              <a:t>Alat </a:t>
            </a:r>
            <a:r>
              <a:rPr lang="en-ID" sz="2800" b="1" spc="-5" dirty="0" err="1">
                <a:latin typeface="Arial"/>
                <a:cs typeface="Arial"/>
              </a:rPr>
              <a:t>penyimpanan</a:t>
            </a:r>
            <a:r>
              <a:rPr lang="en-ID" sz="2800" b="1" spc="45" dirty="0">
                <a:latin typeface="Arial"/>
                <a:cs typeface="Arial"/>
              </a:rPr>
              <a:t> </a:t>
            </a:r>
            <a:r>
              <a:rPr lang="en-ID" sz="2800" b="1" dirty="0" err="1">
                <a:latin typeface="Arial"/>
                <a:cs typeface="Arial"/>
              </a:rPr>
              <a:t>eksternal</a:t>
            </a:r>
            <a:endParaRPr lang="en-ID" sz="2800" dirty="0">
              <a:latin typeface="Arial"/>
              <a:cs typeface="Arial"/>
            </a:endParaRP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Digolongkan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kedalam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dua</a:t>
            </a:r>
            <a:r>
              <a:rPr lang="en-ID" sz="2400" spc="7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bentuk</a:t>
            </a:r>
            <a:endParaRPr lang="en-ID" sz="2400" dirty="0">
              <a:latin typeface="Arial"/>
              <a:cs typeface="Arial"/>
            </a:endParaRPr>
          </a:p>
          <a:p>
            <a:pPr marL="1155700" lvl="2" indent="-229235">
              <a:spcBef>
                <a:spcPts val="484"/>
              </a:spcBef>
              <a:tabLst>
                <a:tab pos="1155065" algn="l"/>
                <a:tab pos="1155700" algn="l"/>
              </a:tabLst>
            </a:pPr>
            <a:r>
              <a:rPr lang="en-ID" sz="2000" dirty="0">
                <a:latin typeface="Arial"/>
                <a:cs typeface="Arial"/>
              </a:rPr>
              <a:t>Direct access storage device</a:t>
            </a:r>
            <a:r>
              <a:rPr lang="en-ID" sz="2000" spc="-16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(DSSD)</a:t>
            </a: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spc="-5" dirty="0">
                <a:latin typeface="Arial"/>
                <a:cs typeface="Arial"/>
              </a:rPr>
              <a:t>Sequential </a:t>
            </a:r>
            <a:r>
              <a:rPr lang="en-ID" sz="2000" dirty="0">
                <a:latin typeface="Arial"/>
                <a:cs typeface="Arial"/>
              </a:rPr>
              <a:t>access storage device</a:t>
            </a:r>
            <a:r>
              <a:rPr lang="en-ID" sz="2000" spc="-12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(SASD)</a:t>
            </a: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Simpanan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eksternal</a:t>
            </a:r>
            <a:r>
              <a:rPr lang="en-ID" sz="2400" spc="-5" dirty="0">
                <a:latin typeface="Arial"/>
                <a:cs typeface="Arial"/>
              </a:rPr>
              <a:t> yang </a:t>
            </a:r>
            <a:r>
              <a:rPr lang="en-ID" sz="2400" spc="-5" dirty="0" err="1">
                <a:latin typeface="Arial"/>
                <a:cs typeface="Arial"/>
              </a:rPr>
              <a:t>termasuk</a:t>
            </a:r>
            <a:r>
              <a:rPr lang="en-ID" sz="2400" spc="2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SASD</a:t>
            </a:r>
            <a:endParaRPr lang="en-ID" sz="2400" dirty="0">
              <a:latin typeface="Arial"/>
              <a:cs typeface="Arial"/>
            </a:endParaRP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>
                <a:latin typeface="Arial"/>
                <a:cs typeface="Arial"/>
              </a:rPr>
              <a:t>Punched</a:t>
            </a:r>
            <a:r>
              <a:rPr lang="en-ID" sz="2000" spc="-10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card</a:t>
            </a: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spc="-5" dirty="0">
                <a:latin typeface="Arial"/>
                <a:cs typeface="Arial"/>
              </a:rPr>
              <a:t>Magnetic</a:t>
            </a:r>
            <a:r>
              <a:rPr lang="en-ID" sz="2000" spc="-75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tape</a:t>
            </a:r>
            <a:endParaRPr lang="en-ID" sz="20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Simpanan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eksternal</a:t>
            </a:r>
            <a:r>
              <a:rPr lang="en-ID" sz="2400" spc="-5" dirty="0">
                <a:latin typeface="Arial"/>
                <a:cs typeface="Arial"/>
              </a:rPr>
              <a:t> yang </a:t>
            </a:r>
            <a:r>
              <a:rPr lang="en-ID" sz="2400" spc="-5" dirty="0" err="1">
                <a:latin typeface="Arial"/>
                <a:cs typeface="Arial"/>
              </a:rPr>
              <a:t>termasuk</a:t>
            </a:r>
            <a:r>
              <a:rPr lang="en-ID" sz="2400" spc="2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DSSD</a:t>
            </a:r>
            <a:endParaRPr lang="en-ID" sz="2400" dirty="0">
              <a:latin typeface="Arial"/>
              <a:cs typeface="Arial"/>
            </a:endParaRPr>
          </a:p>
          <a:p>
            <a:pPr marL="1155700" lvl="2" indent="-229235">
              <a:spcBef>
                <a:spcPts val="484"/>
              </a:spcBef>
              <a:tabLst>
                <a:tab pos="1155065" algn="l"/>
                <a:tab pos="1155700" algn="l"/>
              </a:tabLst>
            </a:pPr>
            <a:r>
              <a:rPr lang="en-ID" sz="2000" spc="-5" dirty="0">
                <a:latin typeface="Arial"/>
                <a:cs typeface="Arial"/>
              </a:rPr>
              <a:t>Magnetic</a:t>
            </a:r>
            <a:r>
              <a:rPr lang="en-ID" sz="2000" spc="-30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disk</a:t>
            </a: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>
                <a:latin typeface="Arial"/>
                <a:cs typeface="Arial"/>
              </a:rPr>
              <a:t>Hard</a:t>
            </a:r>
            <a:r>
              <a:rPr lang="en-ID" sz="2000" spc="-3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disk</a:t>
            </a: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>
                <a:latin typeface="Arial"/>
                <a:cs typeface="Arial"/>
              </a:rPr>
              <a:t>Optical disk,</a:t>
            </a:r>
            <a:r>
              <a:rPr lang="en-ID" sz="2000" spc="-6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dsb</a:t>
            </a:r>
            <a:r>
              <a:rPr lang="en-ID" sz="2000" dirty="0">
                <a:latin typeface="Arial"/>
                <a:cs typeface="Arial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189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076AE-559E-7B4B-8537-DB99EBCBB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 err="1">
                <a:latin typeface="Arial"/>
                <a:cs typeface="Arial"/>
              </a:rPr>
              <a:t>Teknologi</a:t>
            </a:r>
            <a:r>
              <a:rPr lang="en-ID" b="1" spc="-5" dirty="0">
                <a:latin typeface="Arial"/>
                <a:cs typeface="Arial"/>
              </a:rPr>
              <a:t> </a:t>
            </a:r>
            <a:r>
              <a:rPr lang="en-ID" b="1" spc="-5" dirty="0" err="1">
                <a:latin typeface="Arial"/>
                <a:cs typeface="Arial"/>
              </a:rPr>
              <a:t>perangkat</a:t>
            </a:r>
            <a:r>
              <a:rPr lang="en-ID" b="1" spc="-15" dirty="0">
                <a:latin typeface="Arial"/>
                <a:cs typeface="Arial"/>
              </a:rPr>
              <a:t> </a:t>
            </a:r>
            <a:r>
              <a:rPr lang="en-ID" b="1" spc="-5" dirty="0" err="1">
                <a:latin typeface="Arial"/>
                <a:cs typeface="Arial"/>
              </a:rPr>
              <a:t>lunak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A42E4-1552-A546-813D-F19945294D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535" y="2316311"/>
            <a:ext cx="8961797" cy="4169156"/>
          </a:xfrm>
        </p:spPr>
        <p:txBody>
          <a:bodyPr>
            <a:normAutofit lnSpcReduction="10000"/>
          </a:bodyPr>
          <a:lstStyle/>
          <a:p>
            <a:pPr marL="355600" indent="-342900">
              <a:spcBef>
                <a:spcPts val="78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Dikategorikan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 err="1">
                <a:latin typeface="Arial"/>
                <a:cs typeface="Arial"/>
              </a:rPr>
              <a:t>menjadi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spc="-5" dirty="0" err="1">
                <a:latin typeface="Arial"/>
                <a:cs typeface="Arial"/>
              </a:rPr>
              <a:t>tiga</a:t>
            </a:r>
            <a:r>
              <a:rPr lang="en-ID" sz="2800" spc="3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bagian</a:t>
            </a:r>
            <a:endParaRPr lang="en-ID" sz="2800" dirty="0">
              <a:latin typeface="Arial"/>
              <a:cs typeface="Arial"/>
            </a:endParaRPr>
          </a:p>
          <a:p>
            <a:pPr marL="756285" marR="974725" lvl="1" indent="-287020">
              <a:spcBef>
                <a:spcPts val="590"/>
              </a:spcBef>
              <a:buFont typeface="Arial"/>
              <a:buChar char="–"/>
              <a:tabLst>
                <a:tab pos="756920" algn="l"/>
              </a:tabLst>
            </a:pPr>
            <a:r>
              <a:rPr lang="en-ID" sz="2400" b="1" spc="-5" dirty="0" err="1">
                <a:latin typeface="Arial"/>
                <a:cs typeface="Arial"/>
              </a:rPr>
              <a:t>Perangkat</a:t>
            </a:r>
            <a:r>
              <a:rPr lang="en-ID" sz="2400" b="1" spc="-5" dirty="0">
                <a:latin typeface="Arial"/>
                <a:cs typeface="Arial"/>
              </a:rPr>
              <a:t> </a:t>
            </a:r>
            <a:r>
              <a:rPr lang="en-ID" sz="2400" b="1" spc="-5" dirty="0" err="1">
                <a:latin typeface="Arial"/>
                <a:cs typeface="Arial"/>
              </a:rPr>
              <a:t>lunak</a:t>
            </a:r>
            <a:r>
              <a:rPr lang="en-ID" sz="2400" b="1" spc="-5" dirty="0">
                <a:latin typeface="Arial"/>
                <a:cs typeface="Arial"/>
              </a:rPr>
              <a:t> </a:t>
            </a:r>
            <a:r>
              <a:rPr lang="en-ID" sz="2400" b="1" spc="-5" dirty="0" err="1">
                <a:latin typeface="Arial"/>
                <a:cs typeface="Arial"/>
              </a:rPr>
              <a:t>sistem</a:t>
            </a:r>
            <a:r>
              <a:rPr lang="en-ID" sz="2400" b="1" spc="-5" dirty="0">
                <a:latin typeface="Arial"/>
                <a:cs typeface="Arial"/>
              </a:rPr>
              <a:t> </a:t>
            </a:r>
            <a:r>
              <a:rPr lang="en-ID" sz="2400" b="1" spc="-5" dirty="0" err="1">
                <a:latin typeface="Arial"/>
                <a:cs typeface="Arial"/>
              </a:rPr>
              <a:t>operasi</a:t>
            </a:r>
            <a:r>
              <a:rPr lang="en-ID" sz="2400" b="1" spc="-5" dirty="0">
                <a:latin typeface="Arial"/>
                <a:cs typeface="Arial"/>
              </a:rPr>
              <a:t> (operating  </a:t>
            </a:r>
            <a:r>
              <a:rPr lang="en-ID" sz="2400" b="1" spc="-10" dirty="0">
                <a:latin typeface="Arial"/>
                <a:cs typeface="Arial"/>
              </a:rPr>
              <a:t>system)</a:t>
            </a:r>
            <a:endParaRPr lang="en-ID" sz="2400" dirty="0">
              <a:latin typeface="Arial"/>
              <a:cs typeface="Arial"/>
            </a:endParaRPr>
          </a:p>
          <a:p>
            <a:pPr marL="1155065" marR="120014" lvl="2">
              <a:spcBef>
                <a:spcPts val="484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Merupakan</a:t>
            </a:r>
            <a:r>
              <a:rPr lang="en-ID" sz="2000" dirty="0">
                <a:latin typeface="Arial"/>
                <a:cs typeface="Arial"/>
              </a:rPr>
              <a:t> program </a:t>
            </a:r>
            <a:r>
              <a:rPr lang="en-ID" sz="2000" spc="-5" dirty="0">
                <a:latin typeface="Arial"/>
                <a:cs typeface="Arial"/>
              </a:rPr>
              <a:t>yang </a:t>
            </a:r>
            <a:r>
              <a:rPr lang="en-ID" sz="2000" spc="-5" dirty="0" err="1">
                <a:latin typeface="Arial"/>
                <a:cs typeface="Arial"/>
              </a:rPr>
              <a:t>ditulis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untuk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mengendalikan</a:t>
            </a:r>
            <a:r>
              <a:rPr lang="en-ID" sz="2000" spc="-150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dan  </a:t>
            </a:r>
            <a:r>
              <a:rPr lang="en-ID" sz="2000" dirty="0" err="1">
                <a:latin typeface="Arial"/>
                <a:cs typeface="Arial"/>
              </a:rPr>
              <a:t>mengkoordinasi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kegiatan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dari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sistem</a:t>
            </a:r>
            <a:r>
              <a:rPr lang="en-ID" sz="2000" spc="-14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komputer</a:t>
            </a:r>
            <a:r>
              <a:rPr lang="en-ID" sz="2000" dirty="0">
                <a:latin typeface="Arial"/>
                <a:cs typeface="Arial"/>
              </a:rPr>
              <a:t>.</a:t>
            </a:r>
          </a:p>
          <a:p>
            <a:pPr marL="756285" lvl="1" indent="-287655">
              <a:spcBef>
                <a:spcPts val="575"/>
              </a:spcBef>
              <a:buFont typeface="Arial"/>
              <a:buChar char="–"/>
              <a:tabLst>
                <a:tab pos="756920" algn="l"/>
              </a:tabLst>
            </a:pPr>
            <a:r>
              <a:rPr lang="en-ID" sz="2400" b="1" spc="-5" dirty="0" err="1">
                <a:latin typeface="Arial"/>
                <a:cs typeface="Arial"/>
              </a:rPr>
              <a:t>Perangkat</a:t>
            </a:r>
            <a:r>
              <a:rPr lang="en-ID" sz="2400" b="1" spc="-5" dirty="0">
                <a:latin typeface="Arial"/>
                <a:cs typeface="Arial"/>
              </a:rPr>
              <a:t> </a:t>
            </a:r>
            <a:r>
              <a:rPr lang="en-ID" sz="2400" b="1" spc="-5" dirty="0" err="1">
                <a:latin typeface="Arial"/>
                <a:cs typeface="Arial"/>
              </a:rPr>
              <a:t>lunak</a:t>
            </a:r>
            <a:r>
              <a:rPr lang="en-ID" sz="2400" b="1" spc="-5" dirty="0">
                <a:latin typeface="Arial"/>
                <a:cs typeface="Arial"/>
              </a:rPr>
              <a:t> </a:t>
            </a:r>
            <a:r>
              <a:rPr lang="en-ID" sz="2400" b="1" spc="-5" dirty="0" err="1">
                <a:latin typeface="Arial"/>
                <a:cs typeface="Arial"/>
              </a:rPr>
              <a:t>bahasa</a:t>
            </a:r>
            <a:r>
              <a:rPr lang="en-ID" sz="2400" b="1" spc="-5" dirty="0">
                <a:latin typeface="Arial"/>
                <a:cs typeface="Arial"/>
              </a:rPr>
              <a:t> (language</a:t>
            </a:r>
            <a:r>
              <a:rPr lang="en-ID" sz="2400" b="1" spc="5" dirty="0">
                <a:latin typeface="Arial"/>
                <a:cs typeface="Arial"/>
              </a:rPr>
              <a:t> </a:t>
            </a:r>
            <a:r>
              <a:rPr lang="en-ID" sz="2400" b="1" dirty="0">
                <a:latin typeface="Arial"/>
                <a:cs typeface="Arial"/>
              </a:rPr>
              <a:t>software)</a:t>
            </a:r>
            <a:endParaRPr lang="en-ID" sz="2400" dirty="0">
              <a:latin typeface="Arial"/>
              <a:cs typeface="Arial"/>
            </a:endParaRPr>
          </a:p>
          <a:p>
            <a:pPr marL="1155065" marR="161290" lvl="2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Perangkat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lunak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yang </a:t>
            </a:r>
            <a:r>
              <a:rPr lang="en-ID" sz="2000" dirty="0" err="1">
                <a:latin typeface="Arial"/>
                <a:cs typeface="Arial"/>
              </a:rPr>
              <a:t>digunakan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untuk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menterjemahkan</a:t>
            </a:r>
            <a:r>
              <a:rPr lang="en-ID" sz="2000" spc="-5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instruksi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yang </a:t>
            </a:r>
            <a:r>
              <a:rPr lang="en-ID" sz="2000" spc="-5" dirty="0" err="1">
                <a:latin typeface="Arial"/>
                <a:cs typeface="Arial"/>
              </a:rPr>
              <a:t>ditulis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>
                <a:latin typeface="Arial"/>
                <a:cs typeface="Arial"/>
              </a:rPr>
              <a:t>pada </a:t>
            </a:r>
            <a:r>
              <a:rPr lang="en-ID" sz="2000" dirty="0" err="1">
                <a:latin typeface="Arial"/>
                <a:cs typeface="Arial"/>
              </a:rPr>
              <a:t>bahasa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pemrograman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dalam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bahasa</a:t>
            </a:r>
            <a:r>
              <a:rPr lang="en-ID" sz="2000" spc="-3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mesin</a:t>
            </a:r>
            <a:r>
              <a:rPr lang="en-ID" sz="2000" dirty="0">
                <a:latin typeface="Arial"/>
                <a:cs typeface="Arial"/>
              </a:rPr>
              <a:t>.</a:t>
            </a:r>
          </a:p>
          <a:p>
            <a:pPr marL="756285" lvl="1" indent="-287655">
              <a:spcBef>
                <a:spcPts val="575"/>
              </a:spcBef>
              <a:buFont typeface="Arial"/>
              <a:buChar char="–"/>
              <a:tabLst>
                <a:tab pos="756920" algn="l"/>
              </a:tabLst>
            </a:pPr>
            <a:r>
              <a:rPr lang="en-ID" sz="2400" b="1" spc="-5" dirty="0" err="1">
                <a:latin typeface="Arial"/>
                <a:cs typeface="Arial"/>
              </a:rPr>
              <a:t>Perangkat</a:t>
            </a:r>
            <a:r>
              <a:rPr lang="en-ID" sz="2400" b="1" spc="-5" dirty="0">
                <a:latin typeface="Arial"/>
                <a:cs typeface="Arial"/>
              </a:rPr>
              <a:t> </a:t>
            </a:r>
            <a:r>
              <a:rPr lang="en-ID" sz="2400" b="1" spc="-5" dirty="0" err="1">
                <a:latin typeface="Arial"/>
                <a:cs typeface="Arial"/>
              </a:rPr>
              <a:t>lunak</a:t>
            </a:r>
            <a:r>
              <a:rPr lang="en-ID" sz="2400" b="1" spc="10" dirty="0">
                <a:latin typeface="Arial"/>
                <a:cs typeface="Arial"/>
              </a:rPr>
              <a:t> </a:t>
            </a:r>
            <a:r>
              <a:rPr lang="en-ID" sz="2400" b="1" spc="-5" dirty="0" err="1">
                <a:latin typeface="Arial"/>
                <a:cs typeface="Arial"/>
              </a:rPr>
              <a:t>aplikasi</a:t>
            </a:r>
            <a:endParaRPr lang="en-ID" sz="2400" dirty="0">
              <a:latin typeface="Arial"/>
              <a:cs typeface="Arial"/>
            </a:endParaRPr>
          </a:p>
          <a:p>
            <a:pPr marL="1155065" marR="5080" lvl="2">
              <a:spcBef>
                <a:spcPts val="484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Perangkat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lunak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yang </a:t>
            </a:r>
            <a:r>
              <a:rPr lang="en-ID" sz="2000" dirty="0" err="1">
                <a:latin typeface="Arial"/>
                <a:cs typeface="Arial"/>
              </a:rPr>
              <a:t>berfungsi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untuk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membantu</a:t>
            </a:r>
            <a:r>
              <a:rPr lang="en-ID" sz="2000" spc="-13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pekerjaan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penggunanya</a:t>
            </a:r>
            <a:endParaRPr lang="en-ID" sz="20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0287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64400D-57B6-8D47-B0A0-C942FB19A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>
                <a:latin typeface="Arial"/>
                <a:cs typeface="Arial"/>
              </a:rPr>
              <a:t>Desain</a:t>
            </a:r>
            <a:r>
              <a:rPr lang="en-ID" b="1" spc="-50" dirty="0">
                <a:latin typeface="Arial"/>
                <a:cs typeface="Arial"/>
              </a:rPr>
              <a:t> </a:t>
            </a:r>
            <a:r>
              <a:rPr lang="en-ID" b="1" spc="-5" dirty="0" err="1">
                <a:latin typeface="Arial"/>
                <a:cs typeface="Arial"/>
              </a:rPr>
              <a:t>Kontrol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BB17C2-3192-2849-B80B-11ED6297D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9097264" cy="3898223"/>
          </a:xfrm>
        </p:spPr>
        <p:txBody>
          <a:bodyPr>
            <a:normAutofit lnSpcReduction="10000"/>
          </a:bodyPr>
          <a:lstStyle/>
          <a:p>
            <a:pPr marL="354965" marR="843280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sz="2800" spc="-5" dirty="0" err="1">
                <a:latin typeface="Arial"/>
                <a:cs typeface="Arial"/>
              </a:rPr>
              <a:t>Suatu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harus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dapat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mengendalikan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dirty="0" err="1">
                <a:latin typeface="Arial"/>
                <a:cs typeface="Arial"/>
              </a:rPr>
              <a:t>dirinya</a:t>
            </a:r>
            <a:r>
              <a:rPr lang="en-ID" sz="2800" dirty="0">
                <a:latin typeface="Arial"/>
                <a:cs typeface="Arial"/>
              </a:rPr>
              <a:t>.</a:t>
            </a:r>
          </a:p>
          <a:p>
            <a:pPr marL="354965" marR="5080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Pengendalian</a:t>
            </a:r>
            <a:r>
              <a:rPr lang="en-ID" sz="2800" dirty="0">
                <a:latin typeface="Arial"/>
                <a:cs typeface="Arial"/>
              </a:rPr>
              <a:t> yang </a:t>
            </a:r>
            <a:r>
              <a:rPr lang="en-ID" sz="2800" dirty="0" err="1">
                <a:latin typeface="Arial"/>
                <a:cs typeface="Arial"/>
              </a:rPr>
              <a:t>diterapkan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sangat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berguna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untuk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mencegah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atau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spc="-5" dirty="0" err="1">
                <a:solidFill>
                  <a:srgbClr val="FF0000"/>
                </a:solidFill>
                <a:latin typeface="Arial"/>
                <a:cs typeface="Arial"/>
              </a:rPr>
              <a:t>menjaga</a:t>
            </a:r>
            <a:r>
              <a:rPr lang="en-ID" sz="28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terjadinya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hal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- 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hal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yang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tidak</a:t>
            </a:r>
            <a:r>
              <a:rPr lang="en-ID" sz="28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diinginkan</a:t>
            </a:r>
            <a:r>
              <a:rPr lang="en-ID" sz="2800" dirty="0">
                <a:latin typeface="Arial"/>
                <a:cs typeface="Arial"/>
              </a:rPr>
              <a:t>.</a:t>
            </a:r>
          </a:p>
          <a:p>
            <a:pPr marL="354965" marR="1552575" indent="-342900"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Pengendalian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 err="1">
                <a:latin typeface="Arial"/>
                <a:cs typeface="Arial"/>
              </a:rPr>
              <a:t>informasi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dapat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dirty="0" err="1">
                <a:latin typeface="Arial"/>
                <a:cs typeface="Arial"/>
              </a:rPr>
              <a:t>dikategorikan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 err="1">
                <a:latin typeface="Arial"/>
                <a:cs typeface="Arial"/>
              </a:rPr>
              <a:t>menjadi</a:t>
            </a:r>
            <a:r>
              <a:rPr lang="en-ID" sz="2800" spc="2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dua</a:t>
            </a:r>
            <a:endParaRPr lang="en-ID" sz="2800" dirty="0">
              <a:latin typeface="Arial"/>
              <a:cs typeface="Arial"/>
            </a:endParaRPr>
          </a:p>
          <a:p>
            <a:pPr marL="756285" lvl="1" indent="-287655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Pengendalian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secara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umum</a:t>
            </a:r>
            <a:r>
              <a:rPr lang="en-ID" sz="2400" spc="-5" dirty="0">
                <a:latin typeface="Arial"/>
                <a:cs typeface="Arial"/>
              </a:rPr>
              <a:t> (general</a:t>
            </a:r>
            <a:r>
              <a:rPr lang="en-ID" sz="2400" spc="8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control)</a:t>
            </a:r>
            <a:endParaRPr lang="en-ID" sz="24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Pengendalian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aplikasi</a:t>
            </a:r>
            <a:r>
              <a:rPr lang="en-ID" sz="2400" spc="-5" dirty="0">
                <a:latin typeface="Arial"/>
                <a:cs typeface="Arial"/>
              </a:rPr>
              <a:t> (application</a:t>
            </a:r>
            <a:r>
              <a:rPr lang="en-ID" sz="2400" spc="12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control)</a:t>
            </a:r>
            <a:endParaRPr lang="en-ID" sz="24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4951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7B7E7-FF69-734F-88F5-B1C85FCDE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 err="1">
                <a:latin typeface="Arial"/>
                <a:cs typeface="Arial"/>
              </a:rPr>
              <a:t>Pengendalian</a:t>
            </a:r>
            <a:r>
              <a:rPr lang="en-ID" b="1" spc="-5" dirty="0">
                <a:latin typeface="Arial"/>
                <a:cs typeface="Arial"/>
              </a:rPr>
              <a:t> </a:t>
            </a:r>
            <a:r>
              <a:rPr lang="en-ID" b="1" spc="-5" dirty="0" err="1">
                <a:latin typeface="Arial"/>
                <a:cs typeface="Arial"/>
              </a:rPr>
              <a:t>Secara</a:t>
            </a:r>
            <a:r>
              <a:rPr lang="en-ID" b="1" spc="-20" dirty="0">
                <a:latin typeface="Arial"/>
                <a:cs typeface="Arial"/>
              </a:rPr>
              <a:t> </a:t>
            </a:r>
            <a:r>
              <a:rPr lang="en-ID" b="1" dirty="0" err="1">
                <a:latin typeface="Arial"/>
                <a:cs typeface="Arial"/>
              </a:rPr>
              <a:t>Umum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29CA5-80B2-704F-BD23-9AC5256DA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4"/>
            <a:ext cx="8894064" cy="3965956"/>
          </a:xfrm>
        </p:spPr>
        <p:txBody>
          <a:bodyPr>
            <a:normAutofit fontScale="92500" lnSpcReduction="20000"/>
          </a:bodyPr>
          <a:lstStyle/>
          <a:p>
            <a:pPr marL="355600" indent="-342900" algn="just">
              <a:spcBef>
                <a:spcPts val="785"/>
              </a:spcBef>
              <a:tabLst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Pengendalian</a:t>
            </a:r>
            <a:r>
              <a:rPr lang="en-ID" sz="2800" spc="2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organisasi</a:t>
            </a:r>
            <a:endParaRPr lang="en-ID" sz="2800" dirty="0">
              <a:latin typeface="Arial"/>
              <a:cs typeface="Arial"/>
            </a:endParaRPr>
          </a:p>
          <a:p>
            <a:pPr marL="756285" marR="5080" lvl="1" indent="-287020" algn="just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Dengan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melakukan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pemisahan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tugas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(segregation of  duties) dan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pemisahan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tanggung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jawab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(segregation  of</a:t>
            </a:r>
            <a:r>
              <a:rPr lang="en-ID" sz="2400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responsibilities)</a:t>
            </a:r>
            <a:endParaRPr lang="en-ID" sz="2400" dirty="0">
              <a:latin typeface="Arial"/>
              <a:cs typeface="Arial"/>
            </a:endParaRPr>
          </a:p>
          <a:p>
            <a:pPr marL="355600" indent="-342900" algn="just">
              <a:spcBef>
                <a:spcPts val="660"/>
              </a:spcBef>
              <a:tabLst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Pengendalian</a:t>
            </a:r>
            <a:r>
              <a:rPr lang="en-ID" sz="2800" spc="2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dokumentasi</a:t>
            </a:r>
            <a:endParaRPr lang="en-ID" sz="2800" dirty="0">
              <a:latin typeface="Arial"/>
              <a:cs typeface="Arial"/>
            </a:endParaRPr>
          </a:p>
          <a:p>
            <a:pPr marL="756285" marR="281305" lvl="1" indent="-287020" algn="just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Pemahaman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terhadap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dokumentasi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penting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untuk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keperluan</a:t>
            </a:r>
            <a:endParaRPr lang="en-ID" sz="2400" dirty="0">
              <a:latin typeface="Arial"/>
              <a:cs typeface="Arial"/>
            </a:endParaRPr>
          </a:p>
          <a:p>
            <a:pPr marL="1612900" lvl="2" indent="-229235">
              <a:spcBef>
                <a:spcPts val="484"/>
              </a:spcBef>
              <a:buChar char="–"/>
              <a:tabLst>
                <a:tab pos="1612900" algn="l"/>
              </a:tabLst>
            </a:pPr>
            <a:r>
              <a:rPr lang="en-ID" sz="2000" spc="-5" dirty="0" err="1">
                <a:latin typeface="Arial"/>
                <a:cs typeface="Arial"/>
              </a:rPr>
              <a:t>Mempelajari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cara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mengoperasikan</a:t>
            </a:r>
            <a:r>
              <a:rPr lang="en-ID" sz="2000" spc="-11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sistem</a:t>
            </a:r>
            <a:endParaRPr lang="en-ID" sz="2000" dirty="0">
              <a:latin typeface="Arial"/>
              <a:cs typeface="Arial"/>
            </a:endParaRPr>
          </a:p>
          <a:p>
            <a:pPr marL="1612900" lvl="2" indent="-229235">
              <a:spcBef>
                <a:spcPts val="480"/>
              </a:spcBef>
              <a:buChar char="–"/>
              <a:tabLst>
                <a:tab pos="1612900" algn="l"/>
              </a:tabLst>
            </a:pPr>
            <a:r>
              <a:rPr lang="en-ID" sz="2000" dirty="0" err="1">
                <a:latin typeface="Arial"/>
                <a:cs typeface="Arial"/>
              </a:rPr>
              <a:t>Sebagai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bahan</a:t>
            </a:r>
            <a:r>
              <a:rPr lang="en-ID" sz="2000" spc="-4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training</a:t>
            </a:r>
            <a:endParaRPr lang="en-ID" sz="2000" dirty="0">
              <a:latin typeface="Arial"/>
              <a:cs typeface="Arial"/>
            </a:endParaRPr>
          </a:p>
          <a:p>
            <a:pPr marL="1612900" lvl="2" indent="-229235">
              <a:spcBef>
                <a:spcPts val="480"/>
              </a:spcBef>
              <a:buChar char="–"/>
              <a:tabLst>
                <a:tab pos="1612900" algn="l"/>
              </a:tabLst>
            </a:pPr>
            <a:r>
              <a:rPr lang="en-ID" sz="2000" dirty="0">
                <a:latin typeface="Arial"/>
                <a:cs typeface="Arial"/>
              </a:rPr>
              <a:t>Dasar </a:t>
            </a:r>
            <a:r>
              <a:rPr lang="en-ID" sz="2000" dirty="0" err="1">
                <a:latin typeface="Arial"/>
                <a:cs typeface="Arial"/>
              </a:rPr>
              <a:t>pengembangan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sistem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lebih</a:t>
            </a:r>
            <a:r>
              <a:rPr lang="en-ID" sz="2000" spc="-10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lanjut</a:t>
            </a:r>
            <a:endParaRPr lang="en-ID" sz="2000" dirty="0">
              <a:latin typeface="Arial"/>
              <a:cs typeface="Arial"/>
            </a:endParaRPr>
          </a:p>
          <a:p>
            <a:pPr marL="1612900" lvl="2" indent="-229235">
              <a:spcBef>
                <a:spcPts val="480"/>
              </a:spcBef>
              <a:buChar char="–"/>
              <a:tabLst>
                <a:tab pos="1612900" algn="l"/>
              </a:tabLst>
            </a:pPr>
            <a:r>
              <a:rPr lang="en-ID" sz="2000" dirty="0">
                <a:latin typeface="Arial"/>
                <a:cs typeface="Arial"/>
              </a:rPr>
              <a:t>Dasar </a:t>
            </a:r>
            <a:r>
              <a:rPr lang="en-ID" sz="2000" spc="-5" dirty="0" err="1">
                <a:latin typeface="Arial"/>
                <a:cs typeface="Arial"/>
              </a:rPr>
              <a:t>bila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akan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memodifikasi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atau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memperbaiki</a:t>
            </a:r>
            <a:r>
              <a:rPr lang="en-ID" sz="2000" spc="-11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sistem</a:t>
            </a:r>
            <a:endParaRPr lang="en-ID" sz="2000" dirty="0">
              <a:latin typeface="Arial"/>
              <a:cs typeface="Arial"/>
            </a:endParaRPr>
          </a:p>
          <a:p>
            <a:pPr marL="1612900" lvl="2" indent="-229235">
              <a:spcBef>
                <a:spcPts val="480"/>
              </a:spcBef>
              <a:buChar char="–"/>
              <a:tabLst>
                <a:tab pos="1612900" algn="l"/>
              </a:tabLst>
            </a:pPr>
            <a:r>
              <a:rPr lang="en-ID" sz="2000" dirty="0" err="1">
                <a:latin typeface="Arial"/>
                <a:cs typeface="Arial"/>
              </a:rPr>
              <a:t>Sebagai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acuan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bagi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pemeriksa</a:t>
            </a:r>
            <a:r>
              <a:rPr lang="en-ID" sz="2000" spc="-114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sistem</a:t>
            </a:r>
            <a:r>
              <a:rPr lang="en-ID" sz="2000" dirty="0">
                <a:latin typeface="Arial"/>
                <a:cs typeface="Arial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5646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112B1D-3820-484B-B491-56A3FAA5D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 err="1">
                <a:latin typeface="Arial"/>
                <a:cs typeface="Arial"/>
              </a:rPr>
              <a:t>Pengendalian</a:t>
            </a:r>
            <a:r>
              <a:rPr lang="en-ID" b="1" spc="-5" dirty="0">
                <a:latin typeface="Arial"/>
                <a:cs typeface="Arial"/>
              </a:rPr>
              <a:t> </a:t>
            </a:r>
            <a:r>
              <a:rPr lang="en-ID" b="1" spc="-5" dirty="0" err="1">
                <a:latin typeface="Arial"/>
                <a:cs typeface="Arial"/>
              </a:rPr>
              <a:t>Secara</a:t>
            </a:r>
            <a:r>
              <a:rPr lang="en-ID" b="1" spc="-20" dirty="0">
                <a:latin typeface="Arial"/>
                <a:cs typeface="Arial"/>
              </a:rPr>
              <a:t> </a:t>
            </a:r>
            <a:r>
              <a:rPr lang="en-ID" b="1" dirty="0" err="1">
                <a:latin typeface="Arial"/>
                <a:cs typeface="Arial"/>
              </a:rPr>
              <a:t>Umum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7B786-3B56-E642-AD30-242373F774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2370667"/>
            <a:ext cx="8470731" cy="4301065"/>
          </a:xfrm>
        </p:spPr>
        <p:txBody>
          <a:bodyPr>
            <a:normAutofit fontScale="70000" lnSpcReduction="20000"/>
          </a:bodyPr>
          <a:lstStyle/>
          <a:p>
            <a:pPr marL="355600" indent="-342900">
              <a:spcBef>
                <a:spcPts val="78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Pengendalian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perangkat</a:t>
            </a:r>
            <a:r>
              <a:rPr lang="en-ID" sz="2800" spc="2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keras</a:t>
            </a:r>
            <a:endParaRPr lang="en-ID" sz="2800" dirty="0">
              <a:latin typeface="Arial"/>
              <a:cs typeface="Arial"/>
            </a:endParaRPr>
          </a:p>
          <a:p>
            <a:pPr marL="756285" marR="5080" lvl="1" indent="-287020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Digunakan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untuk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mendeteksi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kesalahan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atau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tidak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berfungsinya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perangkat</a:t>
            </a:r>
            <a:r>
              <a:rPr lang="en-ID" sz="2400" spc="4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keras</a:t>
            </a:r>
            <a:endParaRPr lang="en-ID" sz="2400" dirty="0">
              <a:latin typeface="Arial"/>
              <a:cs typeface="Arial"/>
            </a:endParaRPr>
          </a:p>
          <a:p>
            <a:pPr marL="355600" indent="-342900">
              <a:spcBef>
                <a:spcPts val="660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Pengendalian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keamanan</a:t>
            </a:r>
            <a:r>
              <a:rPr lang="en-ID" sz="2800" spc="40" dirty="0">
                <a:latin typeface="Arial"/>
                <a:cs typeface="Arial"/>
              </a:rPr>
              <a:t> </a:t>
            </a:r>
            <a:r>
              <a:rPr lang="en-ID" sz="2800" spc="-5" dirty="0" err="1">
                <a:latin typeface="Arial"/>
                <a:cs typeface="Arial"/>
              </a:rPr>
              <a:t>fisik</a:t>
            </a:r>
            <a:endParaRPr lang="en-ID" sz="2800" dirty="0">
              <a:latin typeface="Arial"/>
              <a:cs typeface="Arial"/>
            </a:endParaRPr>
          </a:p>
          <a:p>
            <a:pPr marL="756285" marR="513715" lvl="1" indent="-287020"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lang="en-ID" sz="2400" spc="-5" dirty="0">
                <a:latin typeface="Arial"/>
                <a:cs typeface="Arial"/>
              </a:rPr>
              <a:t>Teknik </a:t>
            </a:r>
            <a:r>
              <a:rPr lang="en-ID" sz="2400" spc="-5" dirty="0" err="1">
                <a:latin typeface="Arial"/>
                <a:cs typeface="Arial"/>
              </a:rPr>
              <a:t>pengendalian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secara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fisik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dapat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berupa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pengawasan</a:t>
            </a:r>
            <a:r>
              <a:rPr lang="en-ID" sz="2400" spc="4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terhadap</a:t>
            </a:r>
            <a:endParaRPr lang="en-ID" sz="2400" dirty="0">
              <a:latin typeface="Arial"/>
              <a:cs typeface="Arial"/>
            </a:endParaRPr>
          </a:p>
          <a:p>
            <a:pPr marL="1155700" lvl="2" indent="-229235">
              <a:spcBef>
                <a:spcPts val="484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Pengaksesan</a:t>
            </a:r>
            <a:endParaRPr lang="en-ID" sz="2000" dirty="0">
              <a:latin typeface="Arial"/>
              <a:cs typeface="Arial"/>
            </a:endParaRP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Pengaturan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lokasi</a:t>
            </a:r>
            <a:r>
              <a:rPr lang="en-ID" sz="2000" spc="-6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fisik</a:t>
            </a:r>
            <a:endParaRPr lang="en-ID" sz="2000" dirty="0">
              <a:latin typeface="Arial"/>
              <a:cs typeface="Arial"/>
            </a:endParaRPr>
          </a:p>
          <a:p>
            <a:pPr marL="1155700" lvl="2" indent="-229235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Penggunaan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alat-alat</a:t>
            </a:r>
            <a:r>
              <a:rPr lang="en-ID" sz="2000" spc="-7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pengaman</a:t>
            </a:r>
            <a:endParaRPr lang="en-ID" sz="2000" dirty="0">
              <a:latin typeface="Arial"/>
              <a:cs typeface="Arial"/>
            </a:endParaRPr>
          </a:p>
          <a:p>
            <a:pPr marL="355600" indent="-342900">
              <a:spcBef>
                <a:spcPts val="650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Pengendalian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keamanan</a:t>
            </a:r>
            <a:r>
              <a:rPr lang="en-ID" sz="2800" spc="35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data</a:t>
            </a:r>
          </a:p>
          <a:p>
            <a:pPr marL="1155700" indent="-229235">
              <a:spcBef>
                <a:spcPts val="500"/>
              </a:spcBef>
              <a:tabLst>
                <a:tab pos="1155065" algn="l"/>
                <a:tab pos="1155700" algn="l"/>
              </a:tabLst>
            </a:pPr>
            <a:r>
              <a:rPr lang="en-ID" sz="2000" dirty="0" err="1">
                <a:latin typeface="Arial"/>
                <a:cs typeface="Arial"/>
              </a:rPr>
              <a:t>Pengamanan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data </a:t>
            </a:r>
            <a:r>
              <a:rPr lang="en-ID" sz="2000" dirty="0" err="1">
                <a:latin typeface="Arial"/>
                <a:cs typeface="Arial"/>
              </a:rPr>
              <a:t>dapat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dilakukan</a:t>
            </a:r>
            <a:r>
              <a:rPr lang="en-ID" sz="2000" spc="-12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dengan</a:t>
            </a:r>
            <a:endParaRPr lang="en-ID" sz="2000" dirty="0">
              <a:latin typeface="Arial"/>
              <a:cs typeface="Arial"/>
            </a:endParaRPr>
          </a:p>
          <a:p>
            <a:pPr marL="1612900" lvl="1" indent="-229235">
              <a:spcBef>
                <a:spcPts val="400"/>
              </a:spcBef>
              <a:buChar char="–"/>
              <a:tabLst>
                <a:tab pos="1612900" algn="l"/>
              </a:tabLst>
            </a:pPr>
            <a:r>
              <a:rPr lang="en-ID" spc="-5" dirty="0" err="1">
                <a:latin typeface="Arial"/>
                <a:cs typeface="Arial"/>
              </a:rPr>
              <a:t>Menggunakan</a:t>
            </a:r>
            <a:r>
              <a:rPr lang="en-ID" spc="-5" dirty="0">
                <a:latin typeface="Arial"/>
                <a:cs typeface="Arial"/>
              </a:rPr>
              <a:t> data</a:t>
            </a:r>
            <a:r>
              <a:rPr lang="en-ID" spc="10" dirty="0">
                <a:latin typeface="Arial"/>
                <a:cs typeface="Arial"/>
              </a:rPr>
              <a:t> </a:t>
            </a:r>
            <a:r>
              <a:rPr lang="en-ID" spc="-5" dirty="0">
                <a:latin typeface="Arial"/>
                <a:cs typeface="Arial"/>
              </a:rPr>
              <a:t>log</a:t>
            </a:r>
            <a:endParaRPr lang="en-ID" dirty="0">
              <a:latin typeface="Arial"/>
              <a:cs typeface="Arial"/>
            </a:endParaRPr>
          </a:p>
          <a:p>
            <a:pPr marL="1612900" lvl="1" indent="-229235">
              <a:spcBef>
                <a:spcPts val="385"/>
              </a:spcBef>
              <a:buChar char="–"/>
              <a:tabLst>
                <a:tab pos="1612900" algn="l"/>
              </a:tabLst>
            </a:pPr>
            <a:r>
              <a:rPr lang="en-ID" spc="-5" dirty="0" err="1">
                <a:latin typeface="Arial"/>
                <a:cs typeface="Arial"/>
              </a:rPr>
              <a:t>Proteksi</a:t>
            </a:r>
            <a:r>
              <a:rPr lang="en-ID" dirty="0">
                <a:latin typeface="Arial"/>
                <a:cs typeface="Arial"/>
              </a:rPr>
              <a:t> file</a:t>
            </a:r>
          </a:p>
          <a:p>
            <a:pPr marL="1612900" lvl="1" indent="-229235">
              <a:spcBef>
                <a:spcPts val="385"/>
              </a:spcBef>
              <a:buChar char="–"/>
              <a:tabLst>
                <a:tab pos="1612900" algn="l"/>
              </a:tabLst>
            </a:pPr>
            <a:r>
              <a:rPr lang="en-ID" spc="-5" dirty="0">
                <a:latin typeface="Arial"/>
                <a:cs typeface="Arial"/>
              </a:rPr>
              <a:t>Backup dan recovery</a:t>
            </a:r>
          </a:p>
          <a:p>
            <a:pPr marL="355600" indent="-342900">
              <a:spcBef>
                <a:spcPts val="894"/>
              </a:spcBef>
              <a:tabLst>
                <a:tab pos="354965" algn="l"/>
                <a:tab pos="355600" algn="l"/>
              </a:tabLst>
            </a:pPr>
            <a:r>
              <a:rPr lang="en-ID" sz="3200" spc="-10" dirty="0" err="1">
                <a:latin typeface="Arial"/>
                <a:cs typeface="Arial"/>
              </a:rPr>
              <a:t>Pengendalian</a:t>
            </a:r>
            <a:r>
              <a:rPr lang="en-ID" sz="3200" spc="-15" dirty="0">
                <a:latin typeface="Arial"/>
                <a:cs typeface="Arial"/>
              </a:rPr>
              <a:t> </a:t>
            </a:r>
            <a:r>
              <a:rPr lang="en-ID" sz="3200" spc="-5" dirty="0" err="1">
                <a:latin typeface="Arial"/>
                <a:cs typeface="Arial"/>
              </a:rPr>
              <a:t>komunikasi</a:t>
            </a:r>
            <a:endParaRPr lang="en-ID" sz="3200" dirty="0">
              <a:latin typeface="Arial"/>
              <a:cs typeface="Arial"/>
            </a:endParaRPr>
          </a:p>
          <a:p>
            <a:pPr marL="756285" lvl="1" indent="-287655">
              <a:spcBef>
                <a:spcPts val="690"/>
              </a:spcBef>
              <a:buChar char="–"/>
              <a:tabLst>
                <a:tab pos="756920" algn="l"/>
              </a:tabLst>
            </a:pPr>
            <a:r>
              <a:rPr lang="en-ID" sz="2800" spc="-5" dirty="0" err="1">
                <a:latin typeface="Arial"/>
                <a:cs typeface="Arial"/>
              </a:rPr>
              <a:t>Pengamanan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komunikasi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dapat</a:t>
            </a:r>
            <a:r>
              <a:rPr lang="en-ID" sz="2800" spc="2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menggunakan</a:t>
            </a:r>
            <a:endParaRPr lang="en-ID" sz="2800" dirty="0">
              <a:latin typeface="Arial"/>
              <a:cs typeface="Arial"/>
            </a:endParaRPr>
          </a:p>
          <a:p>
            <a:pPr marL="1155700" lvl="2" indent="-229235">
              <a:spcBef>
                <a:spcPts val="590"/>
              </a:spcBef>
              <a:tabLst>
                <a:tab pos="1155700" algn="l"/>
              </a:tabLst>
            </a:pPr>
            <a:r>
              <a:rPr lang="en-ID" sz="2400" spc="-5" dirty="0">
                <a:latin typeface="Arial"/>
                <a:cs typeface="Arial"/>
              </a:rPr>
              <a:t>Sandi</a:t>
            </a:r>
            <a:r>
              <a:rPr lang="en-ID" sz="2400" spc="1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rahasia</a:t>
            </a:r>
            <a:endParaRPr lang="en-ID" sz="2400" dirty="0">
              <a:latin typeface="Arial"/>
              <a:cs typeface="Arial"/>
            </a:endParaRPr>
          </a:p>
          <a:p>
            <a:pPr marL="1383665" lvl="1" indent="0">
              <a:spcBef>
                <a:spcPts val="385"/>
              </a:spcBef>
              <a:buNone/>
              <a:tabLst>
                <a:tab pos="1612900" algn="l"/>
              </a:tabLst>
            </a:pPr>
            <a:endParaRPr lang="en-ID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015023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C9E9A-10D6-AD48-85F7-BC1D0A6BE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 err="1">
                <a:latin typeface="Arial"/>
                <a:cs typeface="Arial"/>
              </a:rPr>
              <a:t>Pengendalian</a:t>
            </a:r>
            <a:r>
              <a:rPr lang="en-ID" b="1" spc="-25" dirty="0">
                <a:latin typeface="Arial"/>
                <a:cs typeface="Arial"/>
              </a:rPr>
              <a:t> </a:t>
            </a:r>
            <a:r>
              <a:rPr lang="en-ID" b="1" spc="-5" dirty="0" err="1">
                <a:latin typeface="Arial"/>
                <a:cs typeface="Arial"/>
              </a:rPr>
              <a:t>Aplikasi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E8D69-403E-BA4E-BBF9-5317EF5D58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0801" y="2638044"/>
            <a:ext cx="9160932" cy="3898223"/>
          </a:xfrm>
        </p:spPr>
        <p:txBody>
          <a:bodyPr>
            <a:normAutofit lnSpcReduction="10000"/>
          </a:bodyPr>
          <a:lstStyle/>
          <a:p>
            <a:pPr marL="354965" marR="108585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sz="2800" dirty="0" err="1">
                <a:latin typeface="Arial"/>
                <a:cs typeface="Arial"/>
              </a:rPr>
              <a:t>Merupakan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pengendalian</a:t>
            </a:r>
            <a:r>
              <a:rPr lang="en-ID" sz="2800" dirty="0">
                <a:latin typeface="Arial"/>
                <a:cs typeface="Arial"/>
              </a:rPr>
              <a:t> yang </a:t>
            </a:r>
            <a:r>
              <a:rPr lang="en-ID" sz="2800" dirty="0" err="1">
                <a:latin typeface="Arial"/>
                <a:cs typeface="Arial"/>
              </a:rPr>
              <a:t>diterapkan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spc="-5" dirty="0" err="1">
                <a:latin typeface="Arial"/>
                <a:cs typeface="Arial"/>
              </a:rPr>
              <a:t>selama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proses </a:t>
            </a:r>
            <a:r>
              <a:rPr lang="en-ID" sz="2800" dirty="0" err="1">
                <a:latin typeface="Arial"/>
                <a:cs typeface="Arial"/>
              </a:rPr>
              <a:t>pengolahan</a:t>
            </a:r>
            <a:r>
              <a:rPr lang="en-ID" sz="2800" dirty="0">
                <a:latin typeface="Arial"/>
                <a:cs typeface="Arial"/>
              </a:rPr>
              <a:t> data</a:t>
            </a:r>
            <a:r>
              <a:rPr lang="en-ID" sz="2800" spc="1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berlangsung</a:t>
            </a:r>
            <a:r>
              <a:rPr lang="en-ID" sz="2800" dirty="0">
                <a:latin typeface="Arial"/>
                <a:cs typeface="Arial"/>
              </a:rPr>
              <a:t>.</a:t>
            </a:r>
          </a:p>
          <a:p>
            <a:pPr marL="355600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sz="2800" spc="-5" dirty="0" err="1">
                <a:latin typeface="Arial"/>
                <a:cs typeface="Arial"/>
              </a:rPr>
              <a:t>Dapat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dikategorikan</a:t>
            </a:r>
            <a:r>
              <a:rPr lang="en-ID" sz="2800" spc="2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kedalam</a:t>
            </a:r>
            <a:r>
              <a:rPr lang="en-ID" sz="2800" dirty="0">
                <a:latin typeface="Arial"/>
                <a:cs typeface="Arial"/>
              </a:rPr>
              <a:t>:</a:t>
            </a:r>
          </a:p>
          <a:p>
            <a:pPr marL="756285" lvl="1" indent="-287655">
              <a:spcBef>
                <a:spcPts val="59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Pengendalian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masukan</a:t>
            </a:r>
            <a:r>
              <a:rPr lang="en-ID" sz="2400" spc="-5" dirty="0">
                <a:latin typeface="Arial"/>
                <a:cs typeface="Arial"/>
              </a:rPr>
              <a:t> (input</a:t>
            </a:r>
            <a:r>
              <a:rPr lang="en-ID" sz="2400" spc="7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control)</a:t>
            </a:r>
            <a:endParaRPr lang="en-ID" sz="2400" dirty="0">
              <a:latin typeface="Arial"/>
              <a:cs typeface="Arial"/>
            </a:endParaRPr>
          </a:p>
          <a:p>
            <a:pPr marL="1155065" marR="132715" lvl="2">
              <a:spcBef>
                <a:spcPts val="480"/>
              </a:spcBef>
              <a:tabLst>
                <a:tab pos="1155065" algn="l"/>
                <a:tab pos="1155700" algn="l"/>
              </a:tabLst>
            </a:pPr>
            <a:r>
              <a:rPr lang="en-ID" sz="2000" spc="-5" dirty="0" err="1">
                <a:latin typeface="Arial"/>
                <a:cs typeface="Arial"/>
              </a:rPr>
              <a:t>Bertujuan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untuk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memastikan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bahwa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data yang </a:t>
            </a:r>
            <a:r>
              <a:rPr lang="en-ID" sz="2000" dirty="0" err="1">
                <a:latin typeface="Arial"/>
                <a:cs typeface="Arial"/>
              </a:rPr>
              <a:t>terkumpul</a:t>
            </a:r>
            <a:r>
              <a:rPr lang="en-ID" sz="2000" dirty="0">
                <a:latin typeface="Arial"/>
                <a:cs typeface="Arial"/>
              </a:rPr>
              <a:t>  </a:t>
            </a:r>
            <a:r>
              <a:rPr lang="en-ID" sz="2000" dirty="0" err="1">
                <a:latin typeface="Arial"/>
                <a:cs typeface="Arial"/>
              </a:rPr>
              <a:t>bebas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dari</a:t>
            </a:r>
            <a:r>
              <a:rPr lang="en-ID" sz="2000" spc="-5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kesalahan</a:t>
            </a:r>
            <a:endParaRPr lang="en-ID" sz="2000" dirty="0">
              <a:latin typeface="Arial"/>
              <a:cs typeface="Arial"/>
            </a:endParaRPr>
          </a:p>
          <a:p>
            <a:pPr marL="756285" lvl="1" indent="-287655"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Pengendalian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pengolahan</a:t>
            </a:r>
            <a:r>
              <a:rPr lang="en-ID" sz="2400" spc="-5" dirty="0">
                <a:latin typeface="Arial"/>
                <a:cs typeface="Arial"/>
              </a:rPr>
              <a:t> (processing</a:t>
            </a:r>
            <a:r>
              <a:rPr lang="en-ID" sz="2400" spc="120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control)</a:t>
            </a:r>
            <a:endParaRPr lang="en-ID" sz="2400" dirty="0">
              <a:latin typeface="Arial"/>
              <a:cs typeface="Arial"/>
            </a:endParaRPr>
          </a:p>
          <a:p>
            <a:pPr marL="1155065" marR="5080" lvl="2">
              <a:spcBef>
                <a:spcPts val="484"/>
              </a:spcBef>
              <a:tabLst>
                <a:tab pos="1155065" algn="l"/>
                <a:tab pos="1155700" algn="l"/>
              </a:tabLst>
            </a:pPr>
            <a:r>
              <a:rPr lang="en-ID" sz="2000" spc="-5" dirty="0" err="1">
                <a:latin typeface="Arial"/>
                <a:cs typeface="Arial"/>
              </a:rPr>
              <a:t>Bertujuan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spc="-5" dirty="0" err="1">
                <a:latin typeface="Arial"/>
                <a:cs typeface="Arial"/>
              </a:rPr>
              <a:t>untuk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mencegah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kesalahan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yang </a:t>
            </a:r>
            <a:r>
              <a:rPr lang="en-ID" sz="2000" spc="-5" dirty="0" err="1">
                <a:latin typeface="Arial"/>
                <a:cs typeface="Arial"/>
              </a:rPr>
              <a:t>terjadi</a:t>
            </a:r>
            <a:r>
              <a:rPr lang="en-ID" sz="2000" spc="-5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selama</a:t>
            </a:r>
            <a:r>
              <a:rPr lang="en-ID" sz="2000" dirty="0">
                <a:latin typeface="Arial"/>
                <a:cs typeface="Arial"/>
              </a:rPr>
              <a:t>  proses </a:t>
            </a:r>
            <a:r>
              <a:rPr lang="en-ID" sz="2000" dirty="0" err="1">
                <a:latin typeface="Arial"/>
                <a:cs typeface="Arial"/>
              </a:rPr>
              <a:t>pengolahan</a:t>
            </a:r>
            <a:r>
              <a:rPr lang="en-ID" sz="2000" dirty="0">
                <a:latin typeface="Arial"/>
                <a:cs typeface="Arial"/>
              </a:rPr>
              <a:t> </a:t>
            </a:r>
            <a:r>
              <a:rPr lang="en-ID" sz="2000" spc="-5" dirty="0">
                <a:latin typeface="Arial"/>
                <a:cs typeface="Arial"/>
              </a:rPr>
              <a:t>data</a:t>
            </a:r>
            <a:r>
              <a:rPr lang="en-ID" sz="2000" spc="-10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dilakukan</a:t>
            </a:r>
            <a:r>
              <a:rPr lang="en-ID" sz="2000" dirty="0">
                <a:latin typeface="Arial"/>
                <a:cs typeface="Arial"/>
              </a:rPr>
              <a:t>.</a:t>
            </a:r>
          </a:p>
          <a:p>
            <a:pPr marL="756285" lvl="1" indent="-287655">
              <a:spcBef>
                <a:spcPts val="570"/>
              </a:spcBef>
              <a:buChar char="–"/>
              <a:tabLst>
                <a:tab pos="756920" algn="l"/>
              </a:tabLst>
            </a:pPr>
            <a:r>
              <a:rPr lang="en-ID" sz="2400" spc="-5" dirty="0" err="1">
                <a:latin typeface="Arial"/>
                <a:cs typeface="Arial"/>
              </a:rPr>
              <a:t>Pengendalian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pengeluaran</a:t>
            </a:r>
            <a:r>
              <a:rPr lang="en-ID" sz="2400" spc="-5" dirty="0">
                <a:latin typeface="Arial"/>
                <a:cs typeface="Arial"/>
              </a:rPr>
              <a:t> (output</a:t>
            </a:r>
            <a:r>
              <a:rPr lang="en-ID" sz="2400" spc="95" dirty="0">
                <a:latin typeface="Arial"/>
                <a:cs typeface="Arial"/>
              </a:rPr>
              <a:t> </a:t>
            </a:r>
            <a:r>
              <a:rPr lang="en-ID" sz="2400" spc="-5" dirty="0">
                <a:latin typeface="Arial"/>
                <a:cs typeface="Arial"/>
              </a:rPr>
              <a:t>control)</a:t>
            </a:r>
            <a:endParaRPr lang="en-ID" sz="24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616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861CDB7F-7C5F-C14B-B83B-9D58A22E44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744967" y="165189"/>
            <a:ext cx="6114415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dirty="0">
                <a:latin typeface="Arial"/>
                <a:cs typeface="Arial"/>
              </a:rPr>
              <a:t>Apa </a:t>
            </a:r>
            <a:r>
              <a:rPr sz="4400" b="1" spc="-5" dirty="0">
                <a:latin typeface="Arial"/>
                <a:cs typeface="Arial"/>
              </a:rPr>
              <a:t>itu desain</a:t>
            </a:r>
            <a:r>
              <a:rPr sz="4400" b="1" spc="-55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sistem?</a:t>
            </a:r>
            <a:endParaRPr sz="4400">
              <a:latin typeface="Arial"/>
              <a:cs typeface="Arial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E43C4EC5-E51C-3D4E-9AA5-321B22D8A128}"/>
              </a:ext>
            </a:extLst>
          </p:cNvPr>
          <p:cNvSpPr/>
          <p:nvPr/>
        </p:nvSpPr>
        <p:spPr>
          <a:xfrm>
            <a:off x="1686289" y="1618013"/>
            <a:ext cx="8229600" cy="5070475"/>
          </a:xfrm>
          <a:custGeom>
            <a:avLst/>
            <a:gdLst/>
            <a:ahLst/>
            <a:cxnLst/>
            <a:rect l="l" t="t" r="r" b="b"/>
            <a:pathLst>
              <a:path w="8229600" h="5070475">
                <a:moveTo>
                  <a:pt x="8229599" y="5070347"/>
                </a:moveTo>
                <a:lnTo>
                  <a:pt x="8229599" y="0"/>
                </a:lnTo>
                <a:lnTo>
                  <a:pt x="0" y="0"/>
                </a:lnTo>
                <a:lnTo>
                  <a:pt x="0" y="5070347"/>
                </a:lnTo>
                <a:lnTo>
                  <a:pt x="8229599" y="507034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5E6643EB-47EB-B74D-82E2-D6352421E7F4}"/>
              </a:ext>
            </a:extLst>
          </p:cNvPr>
          <p:cNvSpPr txBox="1"/>
          <p:nvPr/>
        </p:nvSpPr>
        <p:spPr>
          <a:xfrm>
            <a:off x="1766553" y="1554181"/>
            <a:ext cx="8045450" cy="491871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Desain </a:t>
            </a:r>
            <a:r>
              <a:rPr sz="2800" dirty="0">
                <a:latin typeface="Arial"/>
                <a:cs typeface="Arial"/>
              </a:rPr>
              <a:t>sistem </a:t>
            </a:r>
            <a:r>
              <a:rPr sz="2800" spc="-5" dirty="0">
                <a:latin typeface="Arial"/>
                <a:cs typeface="Arial"/>
              </a:rPr>
              <a:t>menurut Robert </a:t>
            </a:r>
            <a:r>
              <a:rPr sz="2800" dirty="0">
                <a:latin typeface="Arial"/>
                <a:cs typeface="Arial"/>
              </a:rPr>
              <a:t>J.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Verzello</a:t>
            </a:r>
            <a:endParaRPr sz="2800" dirty="0">
              <a:latin typeface="Arial"/>
              <a:cs typeface="Arial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“tahap setelah analisa dari siklus pengembangan  sistem yakni berupa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pendefinisian dari kebutuhan  fungsional </a:t>
            </a:r>
            <a:r>
              <a:rPr sz="2400" spc="-5" dirty="0">
                <a:latin typeface="Arial"/>
                <a:cs typeface="Arial"/>
              </a:rPr>
              <a:t>dan persiapan untuk rancang bangun  implementasi, dan menggambarkan bagaimana suatu  sistem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dibentuk”.</a:t>
            </a:r>
            <a:endParaRPr sz="2400" dirty="0">
              <a:latin typeface="Arial"/>
              <a:cs typeface="Arial"/>
            </a:endParaRPr>
          </a:p>
          <a:p>
            <a:pPr marL="355600" marR="934085" indent="-342900">
              <a:lnSpc>
                <a:spcPct val="100000"/>
              </a:lnSpc>
              <a:spcBef>
                <a:spcPts val="660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Desain </a:t>
            </a:r>
            <a:r>
              <a:rPr sz="2800" dirty="0">
                <a:latin typeface="Arial"/>
                <a:cs typeface="Arial"/>
              </a:rPr>
              <a:t>sistem </a:t>
            </a:r>
            <a:r>
              <a:rPr sz="2800" spc="-5" dirty="0">
                <a:latin typeface="Arial"/>
                <a:cs typeface="Arial"/>
              </a:rPr>
              <a:t>menurut </a:t>
            </a:r>
            <a:r>
              <a:rPr sz="2800" dirty="0">
                <a:latin typeface="Arial"/>
                <a:cs typeface="Arial"/>
              </a:rPr>
              <a:t>John </a:t>
            </a:r>
            <a:r>
              <a:rPr sz="2800" spc="-5" dirty="0">
                <a:latin typeface="Arial"/>
                <a:cs typeface="Arial"/>
              </a:rPr>
              <a:t>Burch &amp; Gary  </a:t>
            </a:r>
            <a:r>
              <a:rPr sz="2800" dirty="0">
                <a:latin typeface="Arial"/>
                <a:cs typeface="Arial"/>
              </a:rPr>
              <a:t>Grudnitski</a:t>
            </a:r>
          </a:p>
          <a:p>
            <a:pPr marL="756285" marR="177800" lvl="1" indent="-287020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“desain sistem didefinisikan sebagai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penggambaran,  perencanaan, dan pembuatan sketsa atau  pengaturan </a:t>
            </a:r>
            <a:r>
              <a:rPr sz="2400" spc="-5" dirty="0">
                <a:latin typeface="Arial"/>
                <a:cs typeface="Arial"/>
              </a:rPr>
              <a:t>dari beberapa elemen yang terpisah ke  dalam satu kesatuan utuh dan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berfungsi.”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19807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B9F7B882-4A8A-FD4D-862A-F04441EA33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11754" y="783163"/>
            <a:ext cx="6580983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latin typeface="Arial"/>
                <a:cs typeface="Arial"/>
              </a:rPr>
              <a:t>Tujuan Desain</a:t>
            </a:r>
            <a:r>
              <a:rPr sz="4400" b="1" spc="-40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Sistem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C63AFD3A-5F9F-C849-8009-CB170911F23A}"/>
              </a:ext>
            </a:extLst>
          </p:cNvPr>
          <p:cNvSpPr txBox="1"/>
          <p:nvPr/>
        </p:nvSpPr>
        <p:spPr>
          <a:xfrm>
            <a:off x="994663" y="1993568"/>
            <a:ext cx="8027034" cy="4699000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78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Memiliki </a:t>
            </a:r>
            <a:r>
              <a:rPr sz="2800" dirty="0">
                <a:latin typeface="Arial"/>
                <a:cs typeface="Arial"/>
              </a:rPr>
              <a:t>dua tujuan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utama</a:t>
            </a:r>
            <a:endParaRPr sz="2800" dirty="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Memenuhi kebutuhan pemakai</a:t>
            </a:r>
            <a:r>
              <a:rPr sz="2400" spc="5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sistem</a:t>
            </a:r>
            <a:endParaRPr sz="2400" dirty="0">
              <a:latin typeface="Arial"/>
              <a:cs typeface="Arial"/>
            </a:endParaRPr>
          </a:p>
          <a:p>
            <a:pPr marL="756285" marR="5080" lvl="1" indent="-287020">
              <a:lnSpc>
                <a:spcPct val="100000"/>
              </a:lnSpc>
              <a:spcBef>
                <a:spcPts val="58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Untuk </a:t>
            </a:r>
            <a:r>
              <a:rPr sz="2400" spc="-5" dirty="0">
                <a:solidFill>
                  <a:srgbClr val="FF0000"/>
                </a:solidFill>
                <a:latin typeface="Arial"/>
                <a:cs typeface="Arial"/>
              </a:rPr>
              <a:t>memberikan gambaran yang jelas </a:t>
            </a:r>
            <a:r>
              <a:rPr sz="2400" spc="-5" dirty="0">
                <a:latin typeface="Arial"/>
                <a:cs typeface="Arial"/>
              </a:rPr>
              <a:t>dan rancang  bangun yang lengkap kepada pemrogram dan ahli  teknik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lainya</a:t>
            </a:r>
            <a:endParaRPr sz="2400" dirty="0">
              <a:latin typeface="Arial"/>
              <a:cs typeface="Arial"/>
            </a:endParaRPr>
          </a:p>
          <a:p>
            <a:pPr marL="354965" marR="376555" indent="-342900">
              <a:lnSpc>
                <a:spcPct val="100000"/>
              </a:lnSpc>
              <a:spcBef>
                <a:spcPts val="655"/>
              </a:spcBef>
              <a:buChar char="•"/>
              <a:tabLst>
                <a:tab pos="354965" algn="l"/>
                <a:tab pos="355600" algn="l"/>
              </a:tabLst>
            </a:pPr>
            <a:r>
              <a:rPr sz="2800" spc="-5" dirty="0">
                <a:latin typeface="Arial"/>
                <a:cs typeface="Arial"/>
              </a:rPr>
              <a:t>Untuk </a:t>
            </a:r>
            <a:r>
              <a:rPr sz="2800" dirty="0">
                <a:latin typeface="Arial"/>
                <a:cs typeface="Arial"/>
              </a:rPr>
              <a:t>mencapai tujuan tersebut, analis sistem  harus dapat mencapai sasaran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berikut:</a:t>
            </a:r>
          </a:p>
          <a:p>
            <a:pPr marL="756285" marR="192405" lvl="1" indent="-287020">
              <a:lnSpc>
                <a:spcPct val="100000"/>
              </a:lnSpc>
              <a:spcBef>
                <a:spcPts val="590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Desain sistem harus berguna, mudah dipahami, dan  mudah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digunakan</a:t>
            </a:r>
            <a:endParaRPr sz="2400" dirty="0">
              <a:latin typeface="Arial"/>
              <a:cs typeface="Arial"/>
            </a:endParaRPr>
          </a:p>
          <a:p>
            <a:pPr marL="756285" marR="123825" lvl="1" indent="-287020">
              <a:lnSpc>
                <a:spcPct val="100000"/>
              </a:lnSpc>
              <a:spcBef>
                <a:spcPts val="575"/>
              </a:spcBef>
              <a:buChar char="–"/>
              <a:tabLst>
                <a:tab pos="756920" algn="l"/>
              </a:tabLst>
            </a:pPr>
            <a:r>
              <a:rPr sz="2400" spc="-5" dirty="0">
                <a:latin typeface="Arial"/>
                <a:cs typeface="Arial"/>
              </a:rPr>
              <a:t>Desain sistem harus dapat mendukung tujuan utama  perusahaan.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060271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4">
            <a:extLst>
              <a:ext uri="{FF2B5EF4-FFF2-40B4-BE49-F238E27FC236}">
                <a16:creationId xmlns:a16="http://schemas.microsoft.com/office/drawing/2014/main" id="{8C6BA8A8-03F2-9540-A6CE-85E4AB3FC6E5}"/>
              </a:ext>
            </a:extLst>
          </p:cNvPr>
          <p:cNvSpPr txBox="1"/>
          <p:nvPr/>
        </p:nvSpPr>
        <p:spPr>
          <a:xfrm>
            <a:off x="2965967" y="3511040"/>
            <a:ext cx="2588260" cy="258572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580"/>
              </a:spcBef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Arial"/>
                <a:cs typeface="Arial"/>
              </a:rPr>
              <a:t>Simpanan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data</a:t>
            </a:r>
            <a:endParaRPr sz="20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480"/>
              </a:spcBef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Arial"/>
                <a:cs typeface="Arial"/>
              </a:rPr>
              <a:t>Prosedur</a:t>
            </a:r>
            <a:endParaRPr sz="20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480"/>
              </a:spcBef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Arial"/>
                <a:cs typeface="Arial"/>
              </a:rPr>
              <a:t>Pengguna</a:t>
            </a:r>
            <a:endParaRPr sz="20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480"/>
              </a:spcBef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Arial"/>
                <a:cs typeface="Arial"/>
              </a:rPr>
              <a:t>Perangkat</a:t>
            </a:r>
            <a:r>
              <a:rPr sz="2000" spc="-114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keras</a:t>
            </a:r>
            <a:endParaRPr sz="20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480"/>
              </a:spcBef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Arial"/>
                <a:cs typeface="Arial"/>
              </a:rPr>
              <a:t>Perangkat</a:t>
            </a:r>
            <a:r>
              <a:rPr sz="2000" spc="-1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lunak</a:t>
            </a:r>
            <a:endParaRPr sz="20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480"/>
              </a:spcBef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Arial"/>
                <a:cs typeface="Arial"/>
              </a:rPr>
              <a:t>Pengendalian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intern.</a:t>
            </a:r>
            <a:endParaRPr sz="200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480"/>
              </a:spcBef>
              <a:buChar char="•"/>
              <a:tabLst>
                <a:tab pos="240665" algn="l"/>
                <a:tab pos="241300" algn="l"/>
              </a:tabLst>
            </a:pPr>
            <a:r>
              <a:rPr sz="2000" dirty="0">
                <a:latin typeface="Arial"/>
                <a:cs typeface="Arial"/>
              </a:rPr>
              <a:t>komunikasi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data</a:t>
            </a:r>
            <a:endParaRPr sz="2000">
              <a:latin typeface="Arial"/>
              <a:cs typeface="Arial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60FAFD-9613-F841-9223-B869BBC5BB2C}"/>
              </a:ext>
            </a:extLst>
          </p:cNvPr>
          <p:cNvSpPr/>
          <p:nvPr/>
        </p:nvSpPr>
        <p:spPr>
          <a:xfrm>
            <a:off x="668866" y="573038"/>
            <a:ext cx="10854267" cy="31239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9085" marR="261620" indent="-287020" algn="just">
              <a:lnSpc>
                <a:spcPct val="100000"/>
              </a:lnSpc>
              <a:spcBef>
                <a:spcPts val="100"/>
              </a:spcBef>
              <a:buChar char="–"/>
              <a:tabLst>
                <a:tab pos="299720" algn="l"/>
              </a:tabLst>
            </a:pPr>
            <a:r>
              <a:rPr lang="en-ID" sz="3200" spc="-5" dirty="0"/>
              <a:t>Desain </a:t>
            </a:r>
            <a:r>
              <a:rPr lang="en-ID" sz="3200" spc="-5" dirty="0" err="1"/>
              <a:t>sistem</a:t>
            </a:r>
            <a:r>
              <a:rPr lang="en-ID" sz="3200" spc="-5" dirty="0"/>
              <a:t> </a:t>
            </a:r>
            <a:r>
              <a:rPr lang="en-ID" sz="3200" spc="-5" dirty="0" err="1">
                <a:solidFill>
                  <a:srgbClr val="FF0000"/>
                </a:solidFill>
              </a:rPr>
              <a:t>harus</a:t>
            </a:r>
            <a:r>
              <a:rPr lang="en-ID" sz="3200" spc="-5" dirty="0">
                <a:solidFill>
                  <a:srgbClr val="FF0000"/>
                </a:solidFill>
              </a:rPr>
              <a:t> </a:t>
            </a:r>
            <a:r>
              <a:rPr lang="en-ID" sz="3200" spc="-5" dirty="0" err="1">
                <a:solidFill>
                  <a:srgbClr val="FF0000"/>
                </a:solidFill>
              </a:rPr>
              <a:t>efisien</a:t>
            </a:r>
            <a:r>
              <a:rPr lang="en-ID" sz="3200" spc="-5" dirty="0">
                <a:solidFill>
                  <a:srgbClr val="FF0000"/>
                </a:solidFill>
              </a:rPr>
              <a:t> dan </a:t>
            </a:r>
            <a:r>
              <a:rPr lang="en-ID" sz="3200" spc="-5" dirty="0" err="1">
                <a:solidFill>
                  <a:srgbClr val="FF0000"/>
                </a:solidFill>
              </a:rPr>
              <a:t>efektif</a:t>
            </a:r>
            <a:r>
              <a:rPr lang="en-ID" sz="3200" spc="-5" dirty="0">
                <a:solidFill>
                  <a:srgbClr val="FF0000"/>
                </a:solidFill>
              </a:rPr>
              <a:t> </a:t>
            </a:r>
            <a:r>
              <a:rPr lang="en-ID" sz="3200" spc="-5" dirty="0" err="1">
                <a:solidFill>
                  <a:srgbClr val="FF0000"/>
                </a:solidFill>
              </a:rPr>
              <a:t>untuk</a:t>
            </a:r>
            <a:r>
              <a:rPr lang="en-ID" sz="3200" spc="-5" dirty="0">
                <a:solidFill>
                  <a:srgbClr val="FF0000"/>
                </a:solidFill>
              </a:rPr>
              <a:t> </a:t>
            </a:r>
            <a:r>
              <a:rPr lang="en-ID" sz="3200" spc="-5" dirty="0" err="1">
                <a:solidFill>
                  <a:srgbClr val="FF0000"/>
                </a:solidFill>
              </a:rPr>
              <a:t>dapat</a:t>
            </a:r>
            <a:r>
              <a:rPr lang="en-ID" sz="3200" spc="-5" dirty="0">
                <a:solidFill>
                  <a:srgbClr val="FF0000"/>
                </a:solidFill>
              </a:rPr>
              <a:t>  </a:t>
            </a:r>
            <a:r>
              <a:rPr lang="en-ID" sz="3200" spc="-5" dirty="0" err="1">
                <a:solidFill>
                  <a:srgbClr val="FF0000"/>
                </a:solidFill>
              </a:rPr>
              <a:t>mendukung</a:t>
            </a:r>
            <a:r>
              <a:rPr lang="en-ID" sz="3200" spc="-5" dirty="0">
                <a:solidFill>
                  <a:srgbClr val="FF0000"/>
                </a:solidFill>
              </a:rPr>
              <a:t> </a:t>
            </a:r>
            <a:r>
              <a:rPr lang="en-ID" sz="3200" spc="-5" dirty="0" err="1">
                <a:solidFill>
                  <a:srgbClr val="FF0000"/>
                </a:solidFill>
              </a:rPr>
              <a:t>pengolahan</a:t>
            </a:r>
            <a:r>
              <a:rPr lang="en-ID" sz="3200" spc="-5" dirty="0">
                <a:solidFill>
                  <a:srgbClr val="FF0000"/>
                </a:solidFill>
              </a:rPr>
              <a:t> </a:t>
            </a:r>
            <a:r>
              <a:rPr lang="en-ID" sz="3200" spc="-5" dirty="0" err="1">
                <a:solidFill>
                  <a:srgbClr val="FF0000"/>
                </a:solidFill>
              </a:rPr>
              <a:t>transaksi</a:t>
            </a:r>
            <a:r>
              <a:rPr lang="en-ID" sz="3200" spc="-5" dirty="0"/>
              <a:t>, </a:t>
            </a:r>
            <a:r>
              <a:rPr lang="en-ID" sz="3200" spc="-5" dirty="0" err="1"/>
              <a:t>pelaporan</a:t>
            </a:r>
            <a:r>
              <a:rPr lang="en-ID" sz="3200" spc="-5" dirty="0"/>
              <a:t>  </a:t>
            </a:r>
            <a:r>
              <a:rPr lang="en-ID" sz="3200" spc="-5" dirty="0" err="1"/>
              <a:t>manajemen</a:t>
            </a:r>
            <a:r>
              <a:rPr lang="en-ID" sz="3200" spc="-5" dirty="0"/>
              <a:t> dan </a:t>
            </a:r>
            <a:r>
              <a:rPr lang="en-ID" sz="3200" spc="-5" dirty="0" err="1"/>
              <a:t>mendukung</a:t>
            </a:r>
            <a:r>
              <a:rPr lang="en-ID" sz="3200" spc="-5" dirty="0"/>
              <a:t> </a:t>
            </a:r>
            <a:r>
              <a:rPr lang="en-ID" sz="3200" spc="-5" dirty="0" err="1"/>
              <a:t>keputusan</a:t>
            </a:r>
            <a:r>
              <a:rPr lang="en-ID" sz="3200" spc="-5" dirty="0"/>
              <a:t> yang </a:t>
            </a:r>
            <a:r>
              <a:rPr lang="en-ID" sz="3200" spc="-5" dirty="0" err="1"/>
              <a:t>akan</a:t>
            </a:r>
            <a:r>
              <a:rPr lang="en-ID" sz="3200" spc="-5" dirty="0"/>
              <a:t>  </a:t>
            </a:r>
            <a:r>
              <a:rPr lang="en-ID" sz="3200" spc="-5" dirty="0" err="1"/>
              <a:t>dilakukan</a:t>
            </a:r>
            <a:r>
              <a:rPr lang="en-ID" sz="3200" spc="-5" dirty="0"/>
              <a:t> oleh</a:t>
            </a:r>
            <a:r>
              <a:rPr lang="en-ID" sz="3200" spc="45" dirty="0"/>
              <a:t> </a:t>
            </a:r>
            <a:r>
              <a:rPr lang="en-ID" sz="3200" spc="-5" dirty="0" err="1"/>
              <a:t>manajemen</a:t>
            </a:r>
            <a:r>
              <a:rPr lang="en-ID" sz="3200" spc="-5" dirty="0"/>
              <a:t>.</a:t>
            </a:r>
            <a:endParaRPr lang="en-ID" sz="3200" dirty="0"/>
          </a:p>
          <a:p>
            <a:pPr marL="299085" marR="5080" indent="-287020" algn="just">
              <a:lnSpc>
                <a:spcPct val="100000"/>
              </a:lnSpc>
              <a:spcBef>
                <a:spcPts val="575"/>
              </a:spcBef>
              <a:buChar char="–"/>
              <a:tabLst>
                <a:tab pos="299720" algn="l"/>
              </a:tabLst>
            </a:pPr>
            <a:r>
              <a:rPr lang="en-ID" sz="3200" spc="-5" dirty="0"/>
              <a:t>Desain </a:t>
            </a:r>
            <a:r>
              <a:rPr lang="en-ID" sz="3200" spc="-5" dirty="0" err="1"/>
              <a:t>sistem</a:t>
            </a:r>
            <a:r>
              <a:rPr lang="en-ID" sz="3200" spc="-5" dirty="0"/>
              <a:t> </a:t>
            </a:r>
            <a:r>
              <a:rPr lang="en-ID" sz="3200" spc="-5" dirty="0" err="1"/>
              <a:t>harus</a:t>
            </a:r>
            <a:r>
              <a:rPr lang="en-ID" sz="3200" spc="-5" dirty="0"/>
              <a:t> </a:t>
            </a:r>
            <a:r>
              <a:rPr lang="en-ID" sz="3200" spc="-5" dirty="0" err="1"/>
              <a:t>dapat</a:t>
            </a:r>
            <a:r>
              <a:rPr lang="en-ID" sz="3200" spc="-5" dirty="0"/>
              <a:t> </a:t>
            </a:r>
            <a:r>
              <a:rPr lang="en-ID" sz="3200" spc="-5" dirty="0" err="1"/>
              <a:t>mempersiapkan</a:t>
            </a:r>
            <a:r>
              <a:rPr lang="en-ID" sz="3200" spc="-5" dirty="0"/>
              <a:t> </a:t>
            </a:r>
            <a:r>
              <a:rPr lang="en-ID" sz="3200" spc="-5" dirty="0" err="1"/>
              <a:t>rancang</a:t>
            </a:r>
            <a:r>
              <a:rPr lang="en-ID" sz="3200" spc="-5" dirty="0"/>
              <a:t>  </a:t>
            </a:r>
            <a:r>
              <a:rPr lang="en-ID" sz="3200" spc="-5" dirty="0" err="1"/>
              <a:t>bangun</a:t>
            </a:r>
            <a:r>
              <a:rPr lang="en-ID" sz="3200" spc="-5" dirty="0"/>
              <a:t> yang </a:t>
            </a:r>
            <a:r>
              <a:rPr lang="en-ID" sz="3200" spc="-5" dirty="0" err="1"/>
              <a:t>terinci</a:t>
            </a:r>
            <a:r>
              <a:rPr lang="en-ID" sz="3200" spc="-5" dirty="0"/>
              <a:t> </a:t>
            </a:r>
            <a:r>
              <a:rPr lang="en-ID" sz="3200" spc="-5" dirty="0" err="1"/>
              <a:t>untuk</a:t>
            </a:r>
            <a:r>
              <a:rPr lang="en-ID" sz="3200" spc="-5" dirty="0"/>
              <a:t> masing-masing </a:t>
            </a:r>
            <a:r>
              <a:rPr lang="en-ID" sz="3200" spc="-5" dirty="0" err="1"/>
              <a:t>komponen</a:t>
            </a:r>
            <a:r>
              <a:rPr lang="en-ID" sz="3200" spc="-5" dirty="0"/>
              <a:t>  </a:t>
            </a:r>
            <a:r>
              <a:rPr lang="en-ID" sz="3200" spc="-5" dirty="0" err="1"/>
              <a:t>dari</a:t>
            </a:r>
            <a:r>
              <a:rPr lang="en-ID" sz="3200" spc="-5" dirty="0"/>
              <a:t> </a:t>
            </a:r>
            <a:r>
              <a:rPr lang="en-ID" sz="3200" spc="-5" dirty="0" err="1"/>
              <a:t>sistem</a:t>
            </a:r>
            <a:r>
              <a:rPr lang="en-ID" sz="3200" spc="-5" dirty="0"/>
              <a:t> </a:t>
            </a:r>
            <a:r>
              <a:rPr lang="en-ID" sz="3200" spc="-5" dirty="0" err="1"/>
              <a:t>informasi</a:t>
            </a:r>
            <a:r>
              <a:rPr lang="en-ID" sz="3200" spc="-5" dirty="0"/>
              <a:t>. Yang</a:t>
            </a:r>
            <a:r>
              <a:rPr lang="en-ID" sz="3200" spc="35" dirty="0"/>
              <a:t> </a:t>
            </a:r>
            <a:r>
              <a:rPr lang="en-ID" sz="3200" spc="-5" dirty="0" err="1"/>
              <a:t>meliputi</a:t>
            </a:r>
            <a:r>
              <a:rPr lang="en-ID" sz="3200" spc="-5" dirty="0"/>
              <a:t>: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0968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C6C0891E-AB28-F949-9B50-6449ED9EA0A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19450" y="0"/>
            <a:ext cx="6975349" cy="13670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-5" dirty="0">
                <a:latin typeface="Arial"/>
                <a:cs typeface="Arial"/>
              </a:rPr>
              <a:t>Tekanan-Tekanan</a:t>
            </a:r>
            <a:r>
              <a:rPr sz="4400" b="1" spc="-30" dirty="0">
                <a:latin typeface="Arial"/>
                <a:cs typeface="Arial"/>
              </a:rPr>
              <a:t> </a:t>
            </a:r>
            <a:r>
              <a:rPr sz="4400" b="1" spc="-5" dirty="0">
                <a:latin typeface="Arial"/>
                <a:cs typeface="Arial"/>
              </a:rPr>
              <a:t>Desain</a:t>
            </a:r>
            <a:endParaRPr sz="4400">
              <a:latin typeface="Arial"/>
              <a:cs typeface="Arial"/>
            </a:endParaRPr>
          </a:p>
        </p:txBody>
      </p:sp>
      <p:sp>
        <p:nvSpPr>
          <p:cNvPr id="6" name="object 4">
            <a:extLst>
              <a:ext uri="{FF2B5EF4-FFF2-40B4-BE49-F238E27FC236}">
                <a16:creationId xmlns:a16="http://schemas.microsoft.com/office/drawing/2014/main" id="{153B2BE3-2970-8946-8B11-8FE313C7A752}"/>
              </a:ext>
            </a:extLst>
          </p:cNvPr>
          <p:cNvSpPr txBox="1"/>
          <p:nvPr/>
        </p:nvSpPr>
        <p:spPr>
          <a:xfrm>
            <a:off x="1553457" y="1740968"/>
            <a:ext cx="7962062" cy="47269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4965" marR="34925" indent="-342900">
              <a:lnSpc>
                <a:spcPct val="100000"/>
              </a:lnSpc>
              <a:spcBef>
                <a:spcPts val="100"/>
              </a:spcBef>
              <a:buChar char="•"/>
              <a:tabLst>
                <a:tab pos="354965" algn="l"/>
                <a:tab pos="355600" algn="l"/>
              </a:tabLst>
            </a:pPr>
            <a:r>
              <a:rPr sz="2400" spc="-5" dirty="0">
                <a:latin typeface="Arial"/>
                <a:cs typeface="Arial"/>
              </a:rPr>
              <a:t>Desain sistem harus mempertimbangkan design force  yang mempengaruhi kerja antaralain</a:t>
            </a:r>
            <a:r>
              <a:rPr sz="2400" spc="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:</a:t>
            </a:r>
            <a:endParaRPr sz="24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Integrasi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(</a:t>
            </a:r>
            <a:r>
              <a:rPr sz="2000" i="1" spc="-5" dirty="0">
                <a:latin typeface="Arial"/>
                <a:cs typeface="Arial"/>
              </a:rPr>
              <a:t>integration</a:t>
            </a:r>
            <a:r>
              <a:rPr sz="2000" spc="-5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80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Jalur pemakai/sistem </a:t>
            </a:r>
            <a:r>
              <a:rPr sz="2000" spc="-5" dirty="0">
                <a:latin typeface="Arial"/>
                <a:cs typeface="Arial"/>
              </a:rPr>
              <a:t>(</a:t>
            </a:r>
            <a:r>
              <a:rPr sz="2000" i="1" spc="-5" dirty="0">
                <a:latin typeface="Arial"/>
                <a:cs typeface="Arial"/>
              </a:rPr>
              <a:t>user/system</a:t>
            </a:r>
            <a:r>
              <a:rPr sz="2000" i="1" spc="-135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interface</a:t>
            </a:r>
            <a:r>
              <a:rPr sz="2000" spc="-5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1155700" lvl="2" indent="-229235">
              <a:lnSpc>
                <a:spcPct val="100000"/>
              </a:lnSpc>
              <a:spcBef>
                <a:spcPts val="400"/>
              </a:spcBef>
              <a:buChar char="•"/>
              <a:tabLst>
                <a:tab pos="1155065" algn="l"/>
                <a:tab pos="1155700" algn="l"/>
              </a:tabLst>
            </a:pPr>
            <a:r>
              <a:rPr sz="1600" spc="-10" dirty="0">
                <a:latin typeface="Arial"/>
                <a:cs typeface="Arial"/>
              </a:rPr>
              <a:t>Query, </a:t>
            </a:r>
            <a:r>
              <a:rPr sz="1600" spc="-5" dirty="0">
                <a:latin typeface="Arial"/>
                <a:cs typeface="Arial"/>
              </a:rPr>
              <a:t>Desain </a:t>
            </a:r>
            <a:r>
              <a:rPr sz="1600" spc="-10" dirty="0">
                <a:latin typeface="Arial"/>
                <a:cs typeface="Arial"/>
              </a:rPr>
              <a:t>Layar,</a:t>
            </a:r>
            <a:r>
              <a:rPr sz="1600" spc="8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Bantuan</a:t>
            </a:r>
            <a:endParaRPr sz="16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65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Tekanan persaingan </a:t>
            </a:r>
            <a:r>
              <a:rPr sz="2000" spc="-5" dirty="0">
                <a:latin typeface="Arial"/>
                <a:cs typeface="Arial"/>
              </a:rPr>
              <a:t>(</a:t>
            </a:r>
            <a:r>
              <a:rPr sz="2000" i="1" spc="-5" dirty="0">
                <a:latin typeface="Arial"/>
                <a:cs typeface="Arial"/>
              </a:rPr>
              <a:t>competitive</a:t>
            </a:r>
            <a:r>
              <a:rPr sz="2000" i="1" spc="-114" dirty="0">
                <a:latin typeface="Arial"/>
                <a:cs typeface="Arial"/>
              </a:rPr>
              <a:t> </a:t>
            </a:r>
            <a:r>
              <a:rPr sz="2000" i="1" dirty="0">
                <a:latin typeface="Arial"/>
                <a:cs typeface="Arial"/>
              </a:rPr>
              <a:t>force</a:t>
            </a:r>
            <a:r>
              <a:rPr sz="2000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1155700" lvl="2" indent="-229235">
              <a:lnSpc>
                <a:spcPct val="100000"/>
              </a:lnSpc>
              <a:spcBef>
                <a:spcPts val="400"/>
              </a:spcBef>
              <a:buChar char="•"/>
              <a:tabLst>
                <a:tab pos="1155065" algn="l"/>
                <a:tab pos="1155700" algn="l"/>
              </a:tabLst>
            </a:pPr>
            <a:r>
              <a:rPr sz="1600" spc="-5" dirty="0">
                <a:latin typeface="Arial"/>
                <a:cs typeface="Arial"/>
              </a:rPr>
              <a:t>Sistem harus dapat membantu meningkatkan</a:t>
            </a:r>
            <a:r>
              <a:rPr sz="1600" spc="60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produktivitas</a:t>
            </a:r>
            <a:endParaRPr sz="1600">
              <a:latin typeface="Arial"/>
              <a:cs typeface="Arial"/>
            </a:endParaRPr>
          </a:p>
          <a:p>
            <a:pPr marL="756285" marR="532130" lvl="1" indent="-287020">
              <a:lnSpc>
                <a:spcPct val="100000"/>
              </a:lnSpc>
              <a:spcBef>
                <a:spcPts val="465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spc="-5" dirty="0">
                <a:latin typeface="Arial"/>
                <a:cs typeface="Arial"/>
              </a:rPr>
              <a:t>Kualitas </a:t>
            </a:r>
            <a:r>
              <a:rPr sz="2000" dirty="0">
                <a:latin typeface="Arial"/>
                <a:cs typeface="Arial"/>
              </a:rPr>
              <a:t>dan kegunaan informasi </a:t>
            </a:r>
            <a:r>
              <a:rPr sz="2000" spc="-5" dirty="0">
                <a:latin typeface="Arial"/>
                <a:cs typeface="Arial"/>
              </a:rPr>
              <a:t>(</a:t>
            </a:r>
            <a:r>
              <a:rPr sz="2000" i="1" spc="-5" dirty="0">
                <a:latin typeface="Arial"/>
                <a:cs typeface="Arial"/>
              </a:rPr>
              <a:t>information quality </a:t>
            </a:r>
            <a:r>
              <a:rPr sz="2000" i="1" dirty="0">
                <a:latin typeface="Arial"/>
                <a:cs typeface="Arial"/>
              </a:rPr>
              <a:t>and  </a:t>
            </a:r>
            <a:r>
              <a:rPr sz="2000" i="1" spc="-5" dirty="0">
                <a:latin typeface="Arial"/>
                <a:cs typeface="Arial"/>
              </a:rPr>
              <a:t>usability</a:t>
            </a:r>
            <a:r>
              <a:rPr sz="2000" spc="-5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1155700" lvl="2" indent="-229235">
              <a:lnSpc>
                <a:spcPct val="100000"/>
              </a:lnSpc>
              <a:spcBef>
                <a:spcPts val="400"/>
              </a:spcBef>
              <a:buChar char="•"/>
              <a:tabLst>
                <a:tab pos="1155065" algn="l"/>
                <a:tab pos="1155700" algn="l"/>
              </a:tabLst>
            </a:pPr>
            <a:r>
              <a:rPr sz="1600" spc="-5" dirty="0">
                <a:latin typeface="Arial"/>
                <a:cs typeface="Arial"/>
              </a:rPr>
              <a:t>Menghasilkan informasi </a:t>
            </a:r>
            <a:r>
              <a:rPr sz="1600" spc="-10" dirty="0">
                <a:latin typeface="Arial"/>
                <a:cs typeface="Arial"/>
              </a:rPr>
              <a:t>yang</a:t>
            </a:r>
            <a:r>
              <a:rPr sz="1600" spc="25" dirty="0">
                <a:latin typeface="Arial"/>
                <a:cs typeface="Arial"/>
              </a:rPr>
              <a:t> </a:t>
            </a:r>
            <a:r>
              <a:rPr sz="1600" spc="-5" dirty="0">
                <a:latin typeface="Arial"/>
                <a:cs typeface="Arial"/>
              </a:rPr>
              <a:t>berkualitas</a:t>
            </a:r>
            <a:endParaRPr sz="16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65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Kebutuhan sistem (</a:t>
            </a:r>
            <a:r>
              <a:rPr sz="2000" i="1" dirty="0">
                <a:latin typeface="Arial"/>
                <a:cs typeface="Arial"/>
              </a:rPr>
              <a:t>system</a:t>
            </a:r>
            <a:r>
              <a:rPr sz="2000" i="1" spc="-120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requirement</a:t>
            </a:r>
            <a:r>
              <a:rPr sz="2000" spc="-5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  <a:p>
            <a:pPr marL="1155065" marR="5080" lvl="2" indent="-228600">
              <a:lnSpc>
                <a:spcPct val="100000"/>
              </a:lnSpc>
              <a:spcBef>
                <a:spcPts val="400"/>
              </a:spcBef>
              <a:buChar char="•"/>
              <a:tabLst>
                <a:tab pos="1155065" algn="l"/>
                <a:tab pos="1155700" algn="l"/>
              </a:tabLst>
            </a:pPr>
            <a:r>
              <a:rPr sz="1600" spc="-5" dirty="0">
                <a:latin typeface="Arial"/>
                <a:cs typeface="Arial"/>
              </a:rPr>
              <a:t>Reliabilitas, ketersediaan, keluwesan, potensi pertumbuhan, kemudahan  dipelihara</a:t>
            </a:r>
            <a:endParaRPr sz="1600">
              <a:latin typeface="Arial"/>
              <a:cs typeface="Arial"/>
            </a:endParaRPr>
          </a:p>
          <a:p>
            <a:pPr marL="756285" lvl="1" indent="-287655">
              <a:lnSpc>
                <a:spcPct val="100000"/>
              </a:lnSpc>
              <a:spcBef>
                <a:spcPts val="464"/>
              </a:spcBef>
              <a:buChar char="–"/>
              <a:tabLst>
                <a:tab pos="756285" algn="l"/>
                <a:tab pos="756920" algn="l"/>
              </a:tabLst>
            </a:pPr>
            <a:r>
              <a:rPr sz="2000" dirty="0">
                <a:latin typeface="Arial"/>
                <a:cs typeface="Arial"/>
              </a:rPr>
              <a:t>Kebutuhan pengolah </a:t>
            </a:r>
            <a:r>
              <a:rPr sz="2000" spc="-5" dirty="0">
                <a:latin typeface="Arial"/>
                <a:cs typeface="Arial"/>
              </a:rPr>
              <a:t>data (</a:t>
            </a:r>
            <a:r>
              <a:rPr sz="2000" i="1" spc="-5" dirty="0">
                <a:latin typeface="Arial"/>
                <a:cs typeface="Arial"/>
              </a:rPr>
              <a:t>data </a:t>
            </a:r>
            <a:r>
              <a:rPr sz="2000" i="1" dirty="0">
                <a:latin typeface="Arial"/>
                <a:cs typeface="Arial"/>
              </a:rPr>
              <a:t>processing</a:t>
            </a:r>
            <a:r>
              <a:rPr sz="2000" i="1" spc="-135" dirty="0">
                <a:latin typeface="Arial"/>
                <a:cs typeface="Arial"/>
              </a:rPr>
              <a:t> </a:t>
            </a:r>
            <a:r>
              <a:rPr sz="2000" i="1" spc="-5" dirty="0">
                <a:latin typeface="Arial"/>
                <a:cs typeface="Arial"/>
              </a:rPr>
              <a:t>requirement</a:t>
            </a:r>
            <a:r>
              <a:rPr sz="2000" spc="-5" dirty="0">
                <a:latin typeface="Arial"/>
                <a:cs typeface="Arial"/>
              </a:rPr>
              <a:t>)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00854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3">
            <a:extLst>
              <a:ext uri="{FF2B5EF4-FFF2-40B4-BE49-F238E27FC236}">
                <a16:creationId xmlns:a16="http://schemas.microsoft.com/office/drawing/2014/main" id="{97EBF33C-6BC3-FD4D-834C-24447C3B65EB}"/>
              </a:ext>
            </a:extLst>
          </p:cNvPr>
          <p:cNvSpPr txBox="1"/>
          <p:nvPr/>
        </p:nvSpPr>
        <p:spPr>
          <a:xfrm>
            <a:off x="1655063" y="1568635"/>
            <a:ext cx="9453204" cy="3716402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469265">
              <a:lnSpc>
                <a:spcPct val="100000"/>
              </a:lnSpc>
              <a:spcBef>
                <a:spcPts val="580"/>
              </a:spcBef>
              <a:tabLst>
                <a:tab pos="697865" algn="l"/>
                <a:tab pos="698500" algn="l"/>
              </a:tabLst>
            </a:pPr>
            <a:r>
              <a:rPr lang="en-ID" sz="2800" spc="-5" dirty="0"/>
              <a:t>– </a:t>
            </a:r>
            <a:r>
              <a:rPr lang="en-ID" sz="2800" spc="-5" dirty="0" err="1"/>
              <a:t>Faktor</a:t>
            </a:r>
            <a:r>
              <a:rPr lang="en-ID" sz="2800" spc="-5" dirty="0"/>
              <a:t> </a:t>
            </a:r>
            <a:r>
              <a:rPr lang="en-ID" sz="2800" spc="-5" dirty="0" err="1"/>
              <a:t>organisasi</a:t>
            </a:r>
            <a:r>
              <a:rPr lang="en-ID" sz="2800" spc="-5" dirty="0"/>
              <a:t> (</a:t>
            </a:r>
            <a:r>
              <a:rPr lang="en-ID" sz="2800" i="1" spc="-5" dirty="0">
                <a:latin typeface="Arial"/>
                <a:cs typeface="Arial"/>
              </a:rPr>
              <a:t>organization</a:t>
            </a:r>
            <a:r>
              <a:rPr lang="en-ID" sz="2800" i="1" spc="-360" dirty="0">
                <a:latin typeface="Arial"/>
                <a:cs typeface="Arial"/>
              </a:rPr>
              <a:t> </a:t>
            </a:r>
            <a:r>
              <a:rPr lang="en-ID" sz="2800" i="1" spc="-5" dirty="0">
                <a:latin typeface="Arial"/>
                <a:cs typeface="Arial"/>
              </a:rPr>
              <a:t>factor</a:t>
            </a:r>
            <a:r>
              <a:rPr lang="en-ID" sz="2800" spc="-5" dirty="0"/>
              <a:t>)</a:t>
            </a:r>
            <a:endParaRPr lang="en-US" sz="2800" b="1" spc="-5" dirty="0">
              <a:latin typeface="Arial"/>
              <a:cs typeface="Arial"/>
            </a:endParaRPr>
          </a:p>
          <a:p>
            <a:pPr marL="698500" indent="-229235">
              <a:lnSpc>
                <a:spcPct val="100000"/>
              </a:lnSpc>
              <a:spcBef>
                <a:spcPts val="580"/>
              </a:spcBef>
              <a:buChar char="•"/>
              <a:tabLst>
                <a:tab pos="697865" algn="l"/>
                <a:tab pos="698500" algn="l"/>
              </a:tabLst>
            </a:pPr>
            <a:r>
              <a:rPr sz="2000" spc="-5" dirty="0">
                <a:latin typeface="Arial"/>
                <a:cs typeface="Arial"/>
              </a:rPr>
              <a:t>Sifat</a:t>
            </a:r>
            <a:r>
              <a:rPr sz="2000" spc="-8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organisasi</a:t>
            </a:r>
          </a:p>
          <a:p>
            <a:pPr marL="698500" indent="-229235">
              <a:lnSpc>
                <a:spcPct val="100000"/>
              </a:lnSpc>
              <a:spcBef>
                <a:spcPts val="480"/>
              </a:spcBef>
              <a:buChar char="•"/>
              <a:tabLst>
                <a:tab pos="697865" algn="l"/>
                <a:tab pos="698500" algn="l"/>
              </a:tabLst>
            </a:pPr>
            <a:r>
              <a:rPr sz="2000" spc="-5" dirty="0">
                <a:latin typeface="Arial"/>
                <a:cs typeface="Arial"/>
              </a:rPr>
              <a:t>Tipe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organisasi</a:t>
            </a:r>
          </a:p>
          <a:p>
            <a:pPr marL="698500" indent="-229235">
              <a:lnSpc>
                <a:spcPct val="100000"/>
              </a:lnSpc>
              <a:spcBef>
                <a:spcPts val="480"/>
              </a:spcBef>
              <a:buChar char="•"/>
              <a:tabLst>
                <a:tab pos="697865" algn="l"/>
                <a:tab pos="698500" algn="l"/>
              </a:tabLst>
            </a:pPr>
            <a:r>
              <a:rPr sz="2000" dirty="0">
                <a:latin typeface="Arial"/>
                <a:cs typeface="Arial"/>
              </a:rPr>
              <a:t>Ukuran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organisasi</a:t>
            </a:r>
          </a:p>
          <a:p>
            <a:pPr marL="299085" marR="5080" indent="-287020">
              <a:lnSpc>
                <a:spcPct val="100000"/>
              </a:lnSpc>
              <a:spcBef>
                <a:spcPts val="570"/>
              </a:spcBef>
              <a:buChar char="–"/>
              <a:tabLst>
                <a:tab pos="299720" algn="l"/>
              </a:tabLst>
            </a:pPr>
            <a:r>
              <a:rPr sz="2400" spc="-5" dirty="0">
                <a:latin typeface="Arial"/>
                <a:cs typeface="Arial"/>
              </a:rPr>
              <a:t>Kebutuhan biaya-efektivitas (</a:t>
            </a:r>
            <a:r>
              <a:rPr sz="2400" i="1" spc="-5" dirty="0">
                <a:latin typeface="Arial"/>
                <a:cs typeface="Arial"/>
              </a:rPr>
              <a:t>cost-effectiveness  requirement</a:t>
            </a:r>
            <a:r>
              <a:rPr sz="2400" spc="-5" dirty="0">
                <a:latin typeface="Arial"/>
                <a:cs typeface="Arial"/>
              </a:rPr>
              <a:t>)</a:t>
            </a:r>
            <a:endParaRPr sz="2400" dirty="0">
              <a:latin typeface="Arial"/>
              <a:cs typeface="Arial"/>
            </a:endParaRPr>
          </a:p>
          <a:p>
            <a:pPr marL="698500" lvl="1" indent="-229235">
              <a:lnSpc>
                <a:spcPct val="100000"/>
              </a:lnSpc>
              <a:spcBef>
                <a:spcPts val="484"/>
              </a:spcBef>
              <a:buChar char="•"/>
              <a:tabLst>
                <a:tab pos="697865" algn="l"/>
                <a:tab pos="698500" algn="l"/>
              </a:tabLst>
            </a:pPr>
            <a:r>
              <a:rPr sz="2000" spc="-5" dirty="0">
                <a:latin typeface="Arial"/>
                <a:cs typeface="Arial"/>
              </a:rPr>
              <a:t>Pertimbangan </a:t>
            </a:r>
            <a:r>
              <a:rPr sz="2000" dirty="0">
                <a:latin typeface="Arial"/>
                <a:cs typeface="Arial"/>
              </a:rPr>
              <a:t>terhadap </a:t>
            </a:r>
            <a:r>
              <a:rPr sz="2000" spc="-5" dirty="0">
                <a:latin typeface="Arial"/>
                <a:cs typeface="Arial"/>
              </a:rPr>
              <a:t>biaya </a:t>
            </a:r>
            <a:r>
              <a:rPr sz="2000" dirty="0">
                <a:latin typeface="Arial"/>
                <a:cs typeface="Arial"/>
              </a:rPr>
              <a:t>dan</a:t>
            </a:r>
            <a:r>
              <a:rPr sz="2000" spc="-9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manfaat</a:t>
            </a:r>
            <a:endParaRPr sz="2000" dirty="0">
              <a:latin typeface="Arial"/>
              <a:cs typeface="Arial"/>
            </a:endParaRPr>
          </a:p>
          <a:p>
            <a:pPr marL="299085" indent="-287020">
              <a:lnSpc>
                <a:spcPct val="100000"/>
              </a:lnSpc>
              <a:spcBef>
                <a:spcPts val="570"/>
              </a:spcBef>
              <a:buChar char="–"/>
              <a:tabLst>
                <a:tab pos="299720" algn="l"/>
              </a:tabLst>
            </a:pPr>
            <a:r>
              <a:rPr sz="2400" spc="-5" dirty="0">
                <a:latin typeface="Arial"/>
                <a:cs typeface="Arial"/>
              </a:rPr>
              <a:t>Faktor manusia </a:t>
            </a:r>
            <a:r>
              <a:rPr sz="2400" spc="-10" dirty="0">
                <a:latin typeface="Arial"/>
                <a:cs typeface="Arial"/>
              </a:rPr>
              <a:t>(</a:t>
            </a:r>
            <a:r>
              <a:rPr sz="2400" i="1" spc="-10" dirty="0">
                <a:latin typeface="Arial"/>
                <a:cs typeface="Arial"/>
              </a:rPr>
              <a:t>human</a:t>
            </a:r>
            <a:r>
              <a:rPr sz="2400" i="1" spc="45" dirty="0">
                <a:latin typeface="Arial"/>
                <a:cs typeface="Arial"/>
              </a:rPr>
              <a:t> </a:t>
            </a:r>
            <a:r>
              <a:rPr sz="2400" i="1" spc="-5" dirty="0">
                <a:latin typeface="Arial"/>
                <a:cs typeface="Arial"/>
              </a:rPr>
              <a:t>factor</a:t>
            </a:r>
            <a:r>
              <a:rPr sz="2400" spc="-5" dirty="0">
                <a:latin typeface="Arial"/>
                <a:cs typeface="Arial"/>
              </a:rPr>
              <a:t>)</a:t>
            </a:r>
            <a:endParaRPr sz="2400" dirty="0">
              <a:latin typeface="Arial"/>
              <a:cs typeface="Arial"/>
            </a:endParaRPr>
          </a:p>
          <a:p>
            <a:pPr marL="698500" lvl="1" indent="-229235">
              <a:lnSpc>
                <a:spcPct val="100000"/>
              </a:lnSpc>
              <a:spcBef>
                <a:spcPts val="484"/>
              </a:spcBef>
              <a:buChar char="•"/>
              <a:tabLst>
                <a:tab pos="697865" algn="l"/>
                <a:tab pos="698500" algn="l"/>
              </a:tabLst>
            </a:pPr>
            <a:r>
              <a:rPr sz="2000" dirty="0">
                <a:latin typeface="Arial"/>
                <a:cs typeface="Arial"/>
              </a:rPr>
              <a:t>Desain sistem </a:t>
            </a:r>
            <a:r>
              <a:rPr sz="2000" spc="-5" dirty="0">
                <a:latin typeface="Arial"/>
                <a:cs typeface="Arial"/>
              </a:rPr>
              <a:t>yang </a:t>
            </a:r>
            <a:r>
              <a:rPr sz="2000" dirty="0">
                <a:latin typeface="Arial"/>
                <a:cs typeface="Arial"/>
              </a:rPr>
              <a:t>dapat </a:t>
            </a:r>
            <a:r>
              <a:rPr sz="2000" spc="-5" dirty="0">
                <a:latin typeface="Arial"/>
                <a:cs typeface="Arial"/>
              </a:rPr>
              <a:t>diterima </a:t>
            </a:r>
            <a:r>
              <a:rPr sz="2000" dirty="0">
                <a:latin typeface="Arial"/>
                <a:cs typeface="Arial"/>
              </a:rPr>
              <a:t>semua</a:t>
            </a:r>
            <a:r>
              <a:rPr sz="2000" spc="-1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pemakai</a:t>
            </a:r>
          </a:p>
          <a:p>
            <a:pPr marL="299085" indent="-287020">
              <a:lnSpc>
                <a:spcPct val="100000"/>
              </a:lnSpc>
              <a:spcBef>
                <a:spcPts val="570"/>
              </a:spcBef>
              <a:buChar char="–"/>
              <a:tabLst>
                <a:tab pos="299720" algn="l"/>
              </a:tabLst>
            </a:pPr>
            <a:r>
              <a:rPr sz="2400" spc="-5" dirty="0">
                <a:latin typeface="Arial"/>
                <a:cs typeface="Arial"/>
              </a:rPr>
              <a:t>Kelayakan (</a:t>
            </a:r>
            <a:r>
              <a:rPr sz="2400" i="1" spc="-5" dirty="0">
                <a:latin typeface="Arial"/>
                <a:cs typeface="Arial"/>
              </a:rPr>
              <a:t>feasibility</a:t>
            </a:r>
            <a:r>
              <a:rPr sz="2400" i="1" spc="45" dirty="0">
                <a:latin typeface="Arial"/>
                <a:cs typeface="Arial"/>
              </a:rPr>
              <a:t> </a:t>
            </a:r>
            <a:r>
              <a:rPr sz="2400" i="1" spc="-5" dirty="0">
                <a:latin typeface="Arial"/>
                <a:cs typeface="Arial"/>
              </a:rPr>
              <a:t>requirement</a:t>
            </a:r>
            <a:r>
              <a:rPr sz="2400" spc="-5" dirty="0">
                <a:latin typeface="Arial"/>
                <a:cs typeface="Arial"/>
              </a:rPr>
              <a:t>)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739066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D79D-2018-EB47-82BF-F084FAC38D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202692"/>
            <a:ext cx="7729728" cy="1188720"/>
          </a:xfrm>
        </p:spPr>
        <p:txBody>
          <a:bodyPr/>
          <a:lstStyle/>
          <a:p>
            <a:r>
              <a:rPr lang="en-ID" b="1" spc="-5" dirty="0" err="1">
                <a:latin typeface="Arial"/>
                <a:cs typeface="Arial"/>
              </a:rPr>
              <a:t>Perancangan</a:t>
            </a:r>
            <a:r>
              <a:rPr lang="en-ID" b="1" spc="-5" dirty="0">
                <a:latin typeface="Arial"/>
                <a:cs typeface="Arial"/>
              </a:rPr>
              <a:t> </a:t>
            </a:r>
            <a:r>
              <a:rPr lang="en-ID" b="1" spc="-5" dirty="0" err="1">
                <a:latin typeface="Arial"/>
                <a:cs typeface="Arial"/>
              </a:rPr>
              <a:t>Sistem</a:t>
            </a:r>
            <a:r>
              <a:rPr lang="en-ID" b="1" spc="-5" dirty="0">
                <a:latin typeface="Arial"/>
                <a:cs typeface="Arial"/>
              </a:rPr>
              <a:t> </a:t>
            </a:r>
            <a:r>
              <a:rPr lang="en-ID" b="1" spc="-5" dirty="0" err="1">
                <a:latin typeface="Arial"/>
                <a:cs typeface="Arial"/>
              </a:rPr>
              <a:t>Secara</a:t>
            </a:r>
            <a:r>
              <a:rPr lang="en-ID" b="1" spc="-5" dirty="0">
                <a:latin typeface="Arial"/>
                <a:cs typeface="Arial"/>
              </a:rPr>
              <a:t>  </a:t>
            </a:r>
            <a:r>
              <a:rPr lang="en-ID" b="1" dirty="0" err="1">
                <a:latin typeface="Arial"/>
                <a:cs typeface="Arial"/>
              </a:rPr>
              <a:t>Umum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6FAD4C-681B-544F-980D-D777DD61D4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1998134"/>
            <a:ext cx="8352197" cy="3741894"/>
          </a:xfrm>
        </p:spPr>
        <p:txBody>
          <a:bodyPr>
            <a:noAutofit/>
          </a:bodyPr>
          <a:lstStyle/>
          <a:p>
            <a:pPr marL="354965" marR="183515" indent="-342900">
              <a:spcBef>
                <a:spcPts val="95"/>
              </a:spcBef>
              <a:tabLst>
                <a:tab pos="354965" algn="l"/>
                <a:tab pos="355600" algn="l"/>
              </a:tabLst>
            </a:pPr>
            <a:r>
              <a:rPr lang="en-ID" sz="2400" spc="-5" dirty="0" err="1">
                <a:latin typeface="Arial"/>
                <a:cs typeface="Arial"/>
              </a:rPr>
              <a:t>Tujuan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dari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perancangan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sistem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secara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umum</a:t>
            </a:r>
            <a:r>
              <a:rPr lang="en-ID" sz="2400" spc="-5" dirty="0">
                <a:latin typeface="Arial"/>
                <a:cs typeface="Arial"/>
              </a:rPr>
              <a:t>  </a:t>
            </a:r>
            <a:r>
              <a:rPr lang="en-ID" sz="2400" dirty="0" err="1">
                <a:latin typeface="Arial"/>
                <a:cs typeface="Arial"/>
              </a:rPr>
              <a:t>adalah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untuk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memberikan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gambaran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umum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kepada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user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tentang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sistem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yang</a:t>
            </a:r>
            <a:r>
              <a:rPr lang="en-ID" sz="2400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baru</a:t>
            </a:r>
            <a:r>
              <a:rPr lang="en-ID" sz="2400" dirty="0">
                <a:latin typeface="Arial"/>
                <a:cs typeface="Arial"/>
              </a:rPr>
              <a:t>.</a:t>
            </a:r>
          </a:p>
          <a:p>
            <a:pPr marL="354965" marR="620395" indent="-342900">
              <a:spcBef>
                <a:spcPts val="670"/>
              </a:spcBef>
              <a:tabLst>
                <a:tab pos="354965" algn="l"/>
                <a:tab pos="355600" algn="l"/>
              </a:tabLst>
            </a:pPr>
            <a:r>
              <a:rPr lang="en-ID" sz="2400" spc="-5" dirty="0">
                <a:latin typeface="Arial"/>
                <a:cs typeface="Arial"/>
              </a:rPr>
              <a:t>Desain </a:t>
            </a:r>
            <a:r>
              <a:rPr lang="en-ID" sz="2400" dirty="0" err="1">
                <a:latin typeface="Arial"/>
                <a:cs typeface="Arial"/>
              </a:rPr>
              <a:t>sistem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secara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umum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mengidentifikasikan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komponen-komponen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sistem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informasi</a:t>
            </a:r>
            <a:r>
              <a:rPr lang="en-ID" sz="2400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yang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akan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didesain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secara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rinci</a:t>
            </a:r>
            <a:r>
              <a:rPr lang="en-ID" sz="2400" dirty="0">
                <a:latin typeface="Arial"/>
                <a:cs typeface="Arial"/>
              </a:rPr>
              <a:t>.</a:t>
            </a:r>
          </a:p>
          <a:p>
            <a:pPr marL="354965" marR="5080" indent="-342900"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lang="en-ID" sz="2400" spc="-5" dirty="0">
                <a:latin typeface="Arial"/>
                <a:cs typeface="Arial"/>
              </a:rPr>
              <a:t>Desain </a:t>
            </a:r>
            <a:r>
              <a:rPr lang="en-ID" sz="2400" dirty="0" err="1">
                <a:latin typeface="Arial"/>
                <a:cs typeface="Arial"/>
              </a:rPr>
              <a:t>terinci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dimaksudkan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dimaksudkan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untuk</a:t>
            </a:r>
            <a:r>
              <a:rPr lang="en-ID" sz="2400" dirty="0">
                <a:latin typeface="Arial"/>
                <a:cs typeface="Arial"/>
              </a:rPr>
              <a:t>  </a:t>
            </a:r>
            <a:r>
              <a:rPr lang="en-ID" sz="2400" spc="-5" dirty="0" err="1">
                <a:latin typeface="Arial"/>
                <a:cs typeface="Arial"/>
              </a:rPr>
              <a:t>pemrogram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komputer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atau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ahli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teknik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lainya</a:t>
            </a:r>
            <a:r>
              <a:rPr lang="en-ID" sz="2400" dirty="0">
                <a:latin typeface="Arial"/>
                <a:cs typeface="Arial"/>
              </a:rPr>
              <a:t>  yang </a:t>
            </a:r>
            <a:r>
              <a:rPr lang="en-ID" sz="2400" dirty="0" err="1">
                <a:latin typeface="Arial"/>
                <a:cs typeface="Arial"/>
              </a:rPr>
              <a:t>akan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mengimplementasikan</a:t>
            </a:r>
            <a:r>
              <a:rPr lang="en-ID" sz="2400" spc="55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sistem</a:t>
            </a:r>
            <a:r>
              <a:rPr lang="en-ID" sz="2400" spc="-5" dirty="0">
                <a:latin typeface="Arial"/>
                <a:cs typeface="Arial"/>
              </a:rPr>
              <a:t>.</a:t>
            </a:r>
          </a:p>
          <a:p>
            <a:pPr marL="354965" marR="5080" indent="-342900">
              <a:spcBef>
                <a:spcPts val="675"/>
              </a:spcBef>
              <a:tabLst>
                <a:tab pos="354965" algn="l"/>
                <a:tab pos="355600" algn="l"/>
              </a:tabLst>
            </a:pPr>
            <a:r>
              <a:rPr lang="en-ID" sz="2400" spc="-5" dirty="0" err="1">
                <a:latin typeface="Arial"/>
                <a:cs typeface="Arial"/>
              </a:rPr>
              <a:t>Tahap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desain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sistem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secara</a:t>
            </a:r>
            <a:r>
              <a:rPr lang="en-ID" sz="2400" dirty="0">
                <a:latin typeface="Arial"/>
                <a:cs typeface="Arial"/>
              </a:rPr>
              <a:t> </a:t>
            </a:r>
            <a:r>
              <a:rPr lang="en-ID" sz="2400" spc="-5" dirty="0" err="1">
                <a:latin typeface="Arial"/>
                <a:cs typeface="Arial"/>
              </a:rPr>
              <a:t>umum</a:t>
            </a:r>
            <a:r>
              <a:rPr lang="en-ID" sz="2400" spc="-5" dirty="0"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dilakukan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setelah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tahap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analisis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sistem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selesai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latin typeface="Arial"/>
                <a:cs typeface="Arial"/>
              </a:rPr>
              <a:t>dilakukan</a:t>
            </a:r>
            <a:r>
              <a:rPr lang="en-ID" sz="2400" dirty="0">
                <a:latin typeface="Arial"/>
                <a:cs typeface="Arial"/>
              </a:rPr>
              <a:t>  dan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hasil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analisis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telah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dirty="0" err="1">
                <a:solidFill>
                  <a:srgbClr val="FF0000"/>
                </a:solidFill>
                <a:latin typeface="Arial"/>
                <a:cs typeface="Arial"/>
              </a:rPr>
              <a:t>disetujui</a:t>
            </a:r>
            <a:r>
              <a:rPr lang="en-ID" sz="24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400" spc="-5" dirty="0" err="1">
                <a:solidFill>
                  <a:srgbClr val="FF0000"/>
                </a:solidFill>
                <a:latin typeface="Arial"/>
                <a:cs typeface="Arial"/>
              </a:rPr>
              <a:t>manajemen</a:t>
            </a:r>
            <a:r>
              <a:rPr lang="en-ID" sz="2400" spc="-5" dirty="0">
                <a:latin typeface="Arial"/>
                <a:cs typeface="Arial"/>
              </a:rPr>
              <a:t>.</a:t>
            </a:r>
            <a:endParaRPr lang="en-ID" sz="2400" dirty="0">
              <a:latin typeface="Arial"/>
              <a:cs typeface="Arial"/>
            </a:endParaRPr>
          </a:p>
          <a:p>
            <a:pPr marL="354965" marR="5080" indent="-342900">
              <a:spcBef>
                <a:spcPts val="675"/>
              </a:spcBef>
              <a:tabLst>
                <a:tab pos="354965" algn="l"/>
                <a:tab pos="355600" algn="l"/>
              </a:tabLst>
            </a:pPr>
            <a:endParaRPr lang="en-ID" sz="2400" dirty="0">
              <a:latin typeface="Arial"/>
              <a:cs typeface="Arial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65905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8BD79-1AFE-DD42-9201-475C36170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b="1" spc="-5" dirty="0">
                <a:latin typeface="Arial"/>
                <a:cs typeface="Arial"/>
              </a:rPr>
              <a:t>Desain </a:t>
            </a:r>
            <a:r>
              <a:rPr lang="en-ID" b="1" spc="-5" dirty="0" err="1">
                <a:latin typeface="Arial"/>
                <a:cs typeface="Arial"/>
              </a:rPr>
              <a:t>Komponen</a:t>
            </a:r>
            <a:r>
              <a:rPr lang="en-ID" b="1" spc="-5" dirty="0">
                <a:latin typeface="Arial"/>
                <a:cs typeface="Arial"/>
              </a:rPr>
              <a:t> </a:t>
            </a:r>
            <a:r>
              <a:rPr lang="en-ID" b="1" spc="-5" dirty="0" err="1">
                <a:latin typeface="Arial"/>
                <a:cs typeface="Arial"/>
              </a:rPr>
              <a:t>Sistem</a:t>
            </a:r>
            <a:r>
              <a:rPr lang="en-ID" b="1" spc="-5" dirty="0">
                <a:latin typeface="Arial"/>
                <a:cs typeface="Arial"/>
              </a:rPr>
              <a:t>  </a:t>
            </a:r>
            <a:r>
              <a:rPr lang="en-ID" b="1" spc="-5" dirty="0" err="1">
                <a:latin typeface="Arial"/>
                <a:cs typeface="Arial"/>
              </a:rPr>
              <a:t>Secara</a:t>
            </a:r>
            <a:r>
              <a:rPr lang="en-ID" b="1" spc="-10" dirty="0">
                <a:latin typeface="Arial"/>
                <a:cs typeface="Arial"/>
              </a:rPr>
              <a:t> </a:t>
            </a:r>
            <a:r>
              <a:rPr lang="en-ID" b="1" dirty="0" err="1">
                <a:latin typeface="Arial"/>
                <a:cs typeface="Arial"/>
              </a:rPr>
              <a:t>Umum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07D18-B4C7-BB42-8E31-9426707172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35609" marR="970915" indent="-342900">
              <a:spcBef>
                <a:spcPts val="280"/>
              </a:spcBef>
              <a:tabLst>
                <a:tab pos="435609" algn="l"/>
                <a:tab pos="436245" algn="l"/>
              </a:tabLst>
            </a:pPr>
            <a:r>
              <a:rPr lang="en-ID" sz="2800" spc="-5" dirty="0">
                <a:latin typeface="Arial"/>
                <a:cs typeface="Arial"/>
              </a:rPr>
              <a:t>Pada </a:t>
            </a:r>
            <a:r>
              <a:rPr lang="en-ID" sz="2800" dirty="0" err="1">
                <a:latin typeface="Arial"/>
                <a:cs typeface="Arial"/>
              </a:rPr>
              <a:t>tahap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desain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secara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 err="1">
                <a:latin typeface="Arial"/>
                <a:cs typeface="Arial"/>
              </a:rPr>
              <a:t>umum</a:t>
            </a:r>
            <a:r>
              <a:rPr lang="en-ID" sz="2800" spc="-5" dirty="0">
                <a:latin typeface="Arial"/>
                <a:cs typeface="Arial"/>
              </a:rPr>
              <a:t>,  </a:t>
            </a:r>
            <a:r>
              <a:rPr lang="en-ID" sz="2800" dirty="0" err="1">
                <a:latin typeface="Arial"/>
                <a:cs typeface="Arial"/>
              </a:rPr>
              <a:t>komponen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dirancang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dengan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tujuan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untuk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dikomunikasikan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ID" sz="2800" dirty="0" err="1">
                <a:solidFill>
                  <a:srgbClr val="FF0000"/>
                </a:solidFill>
                <a:latin typeface="Arial"/>
                <a:cs typeface="Arial"/>
              </a:rPr>
              <a:t>kepada</a:t>
            </a:r>
            <a:r>
              <a:rPr lang="en-ID" sz="2800" dirty="0">
                <a:solidFill>
                  <a:srgbClr val="FF0000"/>
                </a:solidFill>
                <a:latin typeface="Arial"/>
                <a:cs typeface="Arial"/>
              </a:rPr>
              <a:t> user </a:t>
            </a:r>
            <a:r>
              <a:rPr lang="en-ID" sz="2800" dirty="0" err="1">
                <a:latin typeface="Arial"/>
                <a:cs typeface="Arial"/>
              </a:rPr>
              <a:t>bukan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dirty="0" err="1">
                <a:latin typeface="Arial"/>
                <a:cs typeface="Arial"/>
              </a:rPr>
              <a:t>kepada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>
                <a:latin typeface="Arial"/>
                <a:cs typeface="Arial"/>
              </a:rPr>
              <a:t>programmer.</a:t>
            </a:r>
            <a:endParaRPr lang="en-ID" sz="2800" dirty="0">
              <a:latin typeface="Arial"/>
              <a:cs typeface="Arial"/>
            </a:endParaRPr>
          </a:p>
          <a:p>
            <a:pPr marL="435609" marR="1092835" indent="-342900">
              <a:spcBef>
                <a:spcPts val="675"/>
              </a:spcBef>
              <a:tabLst>
                <a:tab pos="435609" algn="l"/>
                <a:tab pos="436245" algn="l"/>
              </a:tabLst>
            </a:pPr>
            <a:r>
              <a:rPr lang="en-ID" sz="2800" spc="-5" dirty="0" err="1">
                <a:latin typeface="Arial"/>
                <a:cs typeface="Arial"/>
              </a:rPr>
              <a:t>Komponen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 err="1">
                <a:latin typeface="Arial"/>
                <a:cs typeface="Arial"/>
              </a:rPr>
              <a:t>sistem</a:t>
            </a:r>
            <a:r>
              <a:rPr lang="en-ID" sz="2800" dirty="0">
                <a:latin typeface="Arial"/>
                <a:cs typeface="Arial"/>
              </a:rPr>
              <a:t> </a:t>
            </a:r>
            <a:r>
              <a:rPr lang="en-ID" sz="2800" spc="-5" dirty="0" err="1">
                <a:latin typeface="Arial"/>
                <a:cs typeface="Arial"/>
              </a:rPr>
              <a:t>informasi</a:t>
            </a:r>
            <a:r>
              <a:rPr lang="en-ID" sz="2800" spc="-5" dirty="0">
                <a:latin typeface="Arial"/>
                <a:cs typeface="Arial"/>
              </a:rPr>
              <a:t> </a:t>
            </a:r>
            <a:r>
              <a:rPr lang="en-ID" sz="2800" dirty="0">
                <a:latin typeface="Arial"/>
                <a:cs typeface="Arial"/>
              </a:rPr>
              <a:t>yang </a:t>
            </a:r>
            <a:r>
              <a:rPr lang="en-ID" sz="2800" dirty="0" err="1">
                <a:latin typeface="Arial"/>
                <a:cs typeface="Arial"/>
              </a:rPr>
              <a:t>didesain</a:t>
            </a:r>
            <a:r>
              <a:rPr lang="en-ID" sz="2800" dirty="0">
                <a:latin typeface="Arial"/>
                <a:cs typeface="Arial"/>
              </a:rPr>
              <a:t>  </a:t>
            </a:r>
            <a:r>
              <a:rPr lang="en-ID" sz="2800" dirty="0" err="1">
                <a:latin typeface="Arial"/>
                <a:cs typeface="Arial"/>
              </a:rPr>
              <a:t>adalah</a:t>
            </a:r>
            <a:r>
              <a:rPr lang="en-ID" sz="2800" dirty="0">
                <a:latin typeface="Arial"/>
                <a:cs typeface="Arial"/>
              </a:rPr>
              <a:t>:</a:t>
            </a:r>
          </a:p>
          <a:p>
            <a:pPr marL="836294" lvl="1" indent="-287020">
              <a:spcBef>
                <a:spcPts val="500"/>
              </a:spcBef>
              <a:buChar char="–"/>
              <a:tabLst>
                <a:tab pos="836294" algn="l"/>
                <a:tab pos="836930" algn="l"/>
              </a:tabLst>
            </a:pPr>
            <a:r>
              <a:rPr lang="en-ID" sz="2000" dirty="0">
                <a:latin typeface="Arial"/>
                <a:cs typeface="Arial"/>
              </a:rPr>
              <a:t>Model</a:t>
            </a:r>
          </a:p>
          <a:p>
            <a:pPr marL="836294" lvl="1" indent="-287020">
              <a:spcBef>
                <a:spcPts val="480"/>
              </a:spcBef>
              <a:buChar char="–"/>
              <a:tabLst>
                <a:tab pos="836294" algn="l"/>
                <a:tab pos="836930" algn="l"/>
              </a:tabLst>
            </a:pPr>
            <a:r>
              <a:rPr lang="en-ID" sz="2000" dirty="0">
                <a:latin typeface="Arial"/>
                <a:cs typeface="Arial"/>
              </a:rPr>
              <a:t>Output</a:t>
            </a:r>
          </a:p>
          <a:p>
            <a:pPr marL="836294" lvl="1" indent="-287020">
              <a:spcBef>
                <a:spcPts val="480"/>
              </a:spcBef>
              <a:buChar char="–"/>
              <a:tabLst>
                <a:tab pos="836294" algn="l"/>
                <a:tab pos="836930" algn="l"/>
              </a:tabLst>
            </a:pPr>
            <a:r>
              <a:rPr lang="en-ID" sz="2000" spc="-5" dirty="0">
                <a:latin typeface="Arial"/>
                <a:cs typeface="Arial"/>
              </a:rPr>
              <a:t>Input</a:t>
            </a:r>
            <a:endParaRPr lang="en-ID" sz="2000" dirty="0">
              <a:latin typeface="Arial"/>
              <a:cs typeface="Arial"/>
            </a:endParaRPr>
          </a:p>
          <a:p>
            <a:pPr marL="836294" lvl="1" indent="-287020">
              <a:spcBef>
                <a:spcPts val="480"/>
              </a:spcBef>
              <a:buChar char="–"/>
              <a:tabLst>
                <a:tab pos="836294" algn="l"/>
                <a:tab pos="836930" algn="l"/>
              </a:tabLst>
            </a:pPr>
            <a:r>
              <a:rPr lang="en-ID" sz="2000" dirty="0">
                <a:latin typeface="Arial"/>
                <a:cs typeface="Arial"/>
              </a:rPr>
              <a:t>Database</a:t>
            </a:r>
          </a:p>
          <a:p>
            <a:pPr marL="836294" lvl="1" indent="-287020">
              <a:spcBef>
                <a:spcPts val="480"/>
              </a:spcBef>
              <a:buChar char="–"/>
              <a:tabLst>
                <a:tab pos="836294" algn="l"/>
                <a:tab pos="836930" algn="l"/>
              </a:tabLst>
            </a:pPr>
            <a:r>
              <a:rPr lang="en-ID" sz="2000" dirty="0" err="1">
                <a:latin typeface="Arial"/>
                <a:cs typeface="Arial"/>
              </a:rPr>
              <a:t>Teknologi</a:t>
            </a:r>
            <a:endParaRPr lang="en-ID" sz="2000" dirty="0">
              <a:latin typeface="Arial"/>
              <a:cs typeface="Arial"/>
            </a:endParaRPr>
          </a:p>
          <a:p>
            <a:pPr marL="836294" lvl="1" indent="-287020">
              <a:spcBef>
                <a:spcPts val="480"/>
              </a:spcBef>
              <a:buChar char="–"/>
              <a:tabLst>
                <a:tab pos="836294" algn="l"/>
                <a:tab pos="836930" algn="l"/>
              </a:tabLst>
            </a:pPr>
            <a:r>
              <a:rPr lang="en-ID" sz="2000" dirty="0">
                <a:latin typeface="Arial"/>
                <a:cs typeface="Arial"/>
              </a:rPr>
              <a:t>Dan</a:t>
            </a:r>
            <a:r>
              <a:rPr lang="en-ID" sz="2000" spc="-20" dirty="0">
                <a:latin typeface="Arial"/>
                <a:cs typeface="Arial"/>
              </a:rPr>
              <a:t> </a:t>
            </a:r>
            <a:r>
              <a:rPr lang="en-ID" sz="2000" dirty="0" err="1">
                <a:latin typeface="Arial"/>
                <a:cs typeface="Arial"/>
              </a:rPr>
              <a:t>kontrol</a:t>
            </a:r>
            <a:endParaRPr lang="en-ID" sz="2000" dirty="0">
              <a:latin typeface="Arial"/>
              <a:cs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9612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{6A2BE8E6-E658-E24E-BE3A-9E4B71BD6D0C}tf10001120</Template>
  <TotalTime>17</TotalTime>
  <Words>1655</Words>
  <Application>Microsoft Macintosh PowerPoint</Application>
  <PresentationFormat>Widescreen</PresentationFormat>
  <Paragraphs>227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Gill Sans MT</vt:lpstr>
      <vt:lpstr>Parcel</vt:lpstr>
      <vt:lpstr>Desain Sistem</vt:lpstr>
      <vt:lpstr>Desain Sistem</vt:lpstr>
      <vt:lpstr>Apa itu desain sistem?</vt:lpstr>
      <vt:lpstr>Tujuan Desain Sistem</vt:lpstr>
      <vt:lpstr>PowerPoint Presentation</vt:lpstr>
      <vt:lpstr>Tekanan-Tekanan Desain</vt:lpstr>
      <vt:lpstr>PowerPoint Presentation</vt:lpstr>
      <vt:lpstr>Perancangan Sistem Secara  Umum</vt:lpstr>
      <vt:lpstr>Desain Komponen Sistem  Secara Umum</vt:lpstr>
      <vt:lpstr>Desain Model</vt:lpstr>
      <vt:lpstr>Desain Model</vt:lpstr>
      <vt:lpstr>Desain Output</vt:lpstr>
      <vt:lpstr>Desain Output</vt:lpstr>
      <vt:lpstr>Desain Input</vt:lpstr>
      <vt:lpstr>PROSES INPUT</vt:lpstr>
      <vt:lpstr>Langkah-langkah desain input secara umum</vt:lpstr>
      <vt:lpstr>Desain Database</vt:lpstr>
      <vt:lpstr>DESAIN DATABASE</vt:lpstr>
      <vt:lpstr>Langkah-langkah desain database secara  umum</vt:lpstr>
      <vt:lpstr>Desain Teknologi</vt:lpstr>
      <vt:lpstr>Perangkat Keras</vt:lpstr>
      <vt:lpstr>PERANGKAT KERAS</vt:lpstr>
      <vt:lpstr>PERANGKAT KERAS</vt:lpstr>
      <vt:lpstr>PERANGKAT KERAS</vt:lpstr>
      <vt:lpstr>Teknologi perangkat lunak</vt:lpstr>
      <vt:lpstr>Desain Kontrol</vt:lpstr>
      <vt:lpstr>Pengendalian Secara Umum</vt:lpstr>
      <vt:lpstr>Pengendalian Secara Umum</vt:lpstr>
      <vt:lpstr>Pengendalian Aplikasi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Sistem</dc:title>
  <dc:creator>Microsoft Office User</dc:creator>
  <cp:lastModifiedBy>Microsoft Office User</cp:lastModifiedBy>
  <cp:revision>2</cp:revision>
  <dcterms:created xsi:type="dcterms:W3CDTF">2020-11-01T16:51:40Z</dcterms:created>
  <dcterms:modified xsi:type="dcterms:W3CDTF">2020-11-01T17:08:54Z</dcterms:modified>
</cp:coreProperties>
</file>