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345" r:id="rId4"/>
    <p:sldId id="311" r:id="rId5"/>
    <p:sldId id="262" r:id="rId6"/>
    <p:sldId id="349" r:id="rId7"/>
    <p:sldId id="322" r:id="rId8"/>
    <p:sldId id="336" r:id="rId9"/>
    <p:sldId id="348" r:id="rId10"/>
    <p:sldId id="346" r:id="rId11"/>
    <p:sldId id="343" r:id="rId12"/>
    <p:sldId id="337" r:id="rId13"/>
    <p:sldId id="344" r:id="rId14"/>
    <p:sldId id="350" r:id="rId15"/>
    <p:sldId id="352" r:id="rId16"/>
  </p:sldIdLst>
  <p:sldSz cx="9144000" cy="6858000" type="screen4x3"/>
  <p:notesSz cx="6858000" cy="9144000"/>
  <p:custShowLst>
    <p:custShow name="Custom Show 1" id="0">
      <p:sldLst>
        <p:sld r:id="rId2"/>
        <p:sld r:id="rId3"/>
      </p:sldLst>
    </p:custShow>
  </p:custShowLst>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5pPr>
    <a:lvl6pPr marL="2286000" algn="l" defTabSz="914400" rtl="0" eaLnBrk="1" latinLnBrk="0" hangingPunct="1">
      <a:defRPr sz="2400" kern="1200">
        <a:solidFill>
          <a:schemeClr val="tx1"/>
        </a:solidFill>
        <a:latin typeface="Arial" panose="020B0604020202020204" pitchFamily="34" charset="0"/>
        <a:ea typeface="+mn-ea"/>
        <a:cs typeface="+mn-cs"/>
      </a:defRPr>
    </a:lvl6pPr>
    <a:lvl7pPr marL="2743200" algn="l" defTabSz="914400" rtl="0" eaLnBrk="1" latinLnBrk="0" hangingPunct="1">
      <a:defRPr sz="2400" kern="1200">
        <a:solidFill>
          <a:schemeClr val="tx1"/>
        </a:solidFill>
        <a:latin typeface="Arial" panose="020B0604020202020204" pitchFamily="34" charset="0"/>
        <a:ea typeface="+mn-ea"/>
        <a:cs typeface="+mn-cs"/>
      </a:defRPr>
    </a:lvl7pPr>
    <a:lvl8pPr marL="3200400" algn="l" defTabSz="914400" rtl="0" eaLnBrk="1" latinLnBrk="0" hangingPunct="1">
      <a:defRPr sz="2400" kern="1200">
        <a:solidFill>
          <a:schemeClr val="tx1"/>
        </a:solidFill>
        <a:latin typeface="Arial" panose="020B0604020202020204" pitchFamily="34" charset="0"/>
        <a:ea typeface="+mn-ea"/>
        <a:cs typeface="+mn-cs"/>
      </a:defRPr>
    </a:lvl8pPr>
    <a:lvl9pPr marL="3657600" algn="l" defTabSz="914400" rtl="0" eaLnBrk="1" latinLnBrk="0" hangingPunct="1">
      <a:defRPr sz="2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9F0F10"/>
    <a:srgbClr val="FFB060"/>
    <a:srgbClr val="FF0000"/>
    <a:srgbClr val="A50021"/>
    <a:srgbClr val="FF6600"/>
    <a:srgbClr val="F9E9B5"/>
    <a:srgbClr val="E8CE97"/>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60" autoAdjust="0"/>
    <p:restoredTop sz="94683" autoAdjust="0"/>
  </p:normalViewPr>
  <p:slideViewPr>
    <p:cSldViewPr>
      <p:cViewPr varScale="1">
        <p:scale>
          <a:sx n="71" d="100"/>
          <a:sy n="71" d="100"/>
        </p:scale>
        <p:origin x="1728"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18" charset="0"/>
              </a:defRPr>
            </a:lvl1pPr>
          </a:lstStyle>
          <a:p>
            <a:pPr>
              <a:defRPr/>
            </a:pPr>
            <a:endParaRPr lang="en-US"/>
          </a:p>
        </p:txBody>
      </p:sp>
      <p:sp>
        <p:nvSpPr>
          <p:cNvPr id="7171"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18" charset="0"/>
              </a:defRPr>
            </a:lvl1pPr>
          </a:lstStyle>
          <a:p>
            <a:pPr>
              <a:defRPr/>
            </a:pPr>
            <a:endParaRPr lang="en-US"/>
          </a:p>
        </p:txBody>
      </p:sp>
      <p:sp>
        <p:nvSpPr>
          <p:cNvPr id="20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3"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174"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18" charset="0"/>
              </a:defRPr>
            </a:lvl1pPr>
          </a:lstStyle>
          <a:p>
            <a:pPr>
              <a:defRPr/>
            </a:pPr>
            <a:endParaRPr lang="en-US"/>
          </a:p>
        </p:txBody>
      </p:sp>
      <p:sp>
        <p:nvSpPr>
          <p:cNvPr id="7175"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latin typeface="Times New Roman" panose="02020603050405020304" pitchFamily="18" charset="0"/>
              </a:defRPr>
            </a:lvl1pPr>
          </a:lstStyle>
          <a:p>
            <a:pPr>
              <a:defRPr/>
            </a:pPr>
            <a:fld id="{1C228384-D145-4BC9-9AE6-B10D69E4CBA1}"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A2BA987D-A87D-443C-B8A2-F069F791672C}" type="slidenum">
              <a:rPr lang="en-US" altLang="en-US"/>
              <a:pPr>
                <a:spcBef>
                  <a:spcPct val="0"/>
                </a:spcBef>
              </a:pPr>
              <a:t>1</a:t>
            </a:fld>
            <a:endParaRPr lang="en-US" altLang="en-US"/>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id-ID"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id-ID"/>
          </a:p>
        </p:txBody>
      </p:sp>
    </p:spTree>
    <p:extLst>
      <p:ext uri="{BB962C8B-B14F-4D97-AF65-F5344CB8AC3E}">
        <p14:creationId xmlns:p14="http://schemas.microsoft.com/office/powerpoint/2010/main" val="423094632"/>
      </p:ext>
    </p:extLst>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Tree>
    <p:extLst>
      <p:ext uri="{BB962C8B-B14F-4D97-AF65-F5344CB8AC3E}">
        <p14:creationId xmlns:p14="http://schemas.microsoft.com/office/powerpoint/2010/main" val="2988238380"/>
      </p:ext>
    </p:extLst>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Tree>
    <p:extLst>
      <p:ext uri="{BB962C8B-B14F-4D97-AF65-F5344CB8AC3E}">
        <p14:creationId xmlns:p14="http://schemas.microsoft.com/office/powerpoint/2010/main" val="4229767100"/>
      </p:ext>
    </p:extLst>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id-ID"/>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Tree>
    <p:extLst>
      <p:ext uri="{BB962C8B-B14F-4D97-AF65-F5344CB8AC3E}">
        <p14:creationId xmlns:p14="http://schemas.microsoft.com/office/powerpoint/2010/main" val="625337284"/>
      </p:ext>
    </p:extLst>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548359015"/>
      </p:ext>
    </p:extLst>
  </p:cSld>
  <p:clrMapOvr>
    <a:masterClrMapping/>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Tree>
    <p:extLst>
      <p:ext uri="{BB962C8B-B14F-4D97-AF65-F5344CB8AC3E}">
        <p14:creationId xmlns:p14="http://schemas.microsoft.com/office/powerpoint/2010/main" val="1596007238"/>
      </p:ext>
    </p:extLst>
  </p:cSld>
  <p:clrMapOvr>
    <a:masterClrMapping/>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Tree>
    <p:extLst>
      <p:ext uri="{BB962C8B-B14F-4D97-AF65-F5344CB8AC3E}">
        <p14:creationId xmlns:p14="http://schemas.microsoft.com/office/powerpoint/2010/main" val="2395971220"/>
      </p:ext>
    </p:extLst>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id-ID"/>
          </a:p>
        </p:txBody>
      </p:sp>
    </p:spTree>
    <p:extLst>
      <p:ext uri="{BB962C8B-B14F-4D97-AF65-F5344CB8AC3E}">
        <p14:creationId xmlns:p14="http://schemas.microsoft.com/office/powerpoint/2010/main" val="1799532777"/>
      </p:ext>
    </p:extLst>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85122199"/>
      </p:ext>
    </p:extLst>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72633798"/>
      </p:ext>
    </p:extLst>
  </p:cSld>
  <p:clrMapOvr>
    <a:masterClrMapping/>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d-ID"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68507404"/>
      </p:ext>
    </p:extLst>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pic>
        <p:nvPicPr>
          <p:cNvPr id="1026" name="Picture 35" descr="main"/>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91440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42"/>
          <p:cNvSpPr>
            <a:spLocks noChangeArrowheads="1"/>
          </p:cNvSpPr>
          <p:nvPr userDrawn="1"/>
        </p:nvSpPr>
        <p:spPr bwMode="auto">
          <a:xfrm>
            <a:off x="0" y="6477000"/>
            <a:ext cx="9144000" cy="381000"/>
          </a:xfrm>
          <a:prstGeom prst="rect">
            <a:avLst/>
          </a:prstGeom>
          <a:solidFill>
            <a:srgbClr val="9F0F1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defRPr/>
            </a:pPr>
            <a:endParaRPr lang="id-ID" altLang="en-US" smtClean="0"/>
          </a:p>
        </p:txBody>
      </p:sp>
      <p:sp>
        <p:nvSpPr>
          <p:cNvPr id="1028" name="Text Box 36"/>
          <p:cNvSpPr txBox="1">
            <a:spLocks noChangeArrowheads="1"/>
          </p:cNvSpPr>
          <p:nvPr userDrawn="1"/>
        </p:nvSpPr>
        <p:spPr bwMode="auto">
          <a:xfrm>
            <a:off x="0" y="6508750"/>
            <a:ext cx="6953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defRPr/>
            </a:pPr>
            <a:r>
              <a:rPr lang="en-US" altLang="en-US" sz="1600" b="1" smtClean="0">
                <a:solidFill>
                  <a:srgbClr val="FFFFFF"/>
                </a:solidFill>
              </a:rPr>
              <a:t>6.</a:t>
            </a:r>
            <a:fld id="{E3B4EB07-A987-44F1-871B-E4DF3CB4B89B}" type="slidenum">
              <a:rPr lang="en-US" altLang="en-US" sz="1600" b="1" smtClean="0">
                <a:solidFill>
                  <a:srgbClr val="FFFFFF"/>
                </a:solidFill>
              </a:rPr>
              <a:pPr>
                <a:spcBef>
                  <a:spcPct val="50000"/>
                </a:spcBef>
                <a:defRPr/>
              </a:pPr>
              <a:t>‹#›</a:t>
            </a:fld>
            <a:endParaRPr lang="en-US" altLang="en-US" sz="1600" b="1" smtClean="0">
              <a:solidFill>
                <a:srgbClr val="FFFFFF"/>
              </a:solidFill>
            </a:endParaRPr>
          </a:p>
        </p:txBody>
      </p:sp>
      <p:sp>
        <p:nvSpPr>
          <p:cNvPr id="1029" name="Text Box 37"/>
          <p:cNvSpPr txBox="1">
            <a:spLocks noChangeArrowheads="1"/>
          </p:cNvSpPr>
          <p:nvPr userDrawn="1"/>
        </p:nvSpPr>
        <p:spPr bwMode="auto">
          <a:xfrm>
            <a:off x="7045325" y="6553200"/>
            <a:ext cx="23558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defRPr/>
            </a:pPr>
            <a:r>
              <a:rPr lang="en-US" altLang="en-US" sz="1400" b="1" smtClean="0">
                <a:solidFill>
                  <a:srgbClr val="FFFFFF"/>
                </a:solidFill>
              </a:rPr>
              <a:t>©</a:t>
            </a:r>
            <a:r>
              <a:rPr lang="en-US" altLang="en-US" sz="1400" smtClean="0">
                <a:solidFill>
                  <a:srgbClr val="FFFFFF"/>
                </a:solidFill>
              </a:rPr>
              <a:t> 2007 by Prentice Hall</a:t>
            </a:r>
          </a:p>
        </p:txBody>
      </p:sp>
      <p:sp>
        <p:nvSpPr>
          <p:cNvPr id="1030" name="Text Box 39"/>
          <p:cNvSpPr txBox="1">
            <a:spLocks noChangeArrowheads="1"/>
          </p:cNvSpPr>
          <p:nvPr userDrawn="1"/>
        </p:nvSpPr>
        <p:spPr bwMode="auto">
          <a:xfrm>
            <a:off x="1752600" y="990600"/>
            <a:ext cx="6019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spcBef>
                <a:spcPct val="50000"/>
              </a:spcBef>
              <a:defRPr/>
            </a:pPr>
            <a:endParaRPr lang="id-ID" altLang="en-US" smtClean="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fade thruBlk="1"/>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2"/>
          <p:cNvSpPr txBox="1">
            <a:spLocks noChangeArrowheads="1"/>
          </p:cNvSpPr>
          <p:nvPr/>
        </p:nvSpPr>
        <p:spPr bwMode="auto">
          <a:xfrm>
            <a:off x="4191000" y="127000"/>
            <a:ext cx="600075"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accent1"/>
                  </a:outerShdw>
                </a:effectLst>
              </a14:hiddenEffects>
            </a:ext>
          </a:extLst>
        </p:spPr>
        <p:txBody>
          <a:bodyPr>
            <a:spAutoFit/>
          </a:bodyPr>
          <a:lstStyle/>
          <a:p>
            <a:pPr algn="ctr">
              <a:spcBef>
                <a:spcPct val="50000"/>
              </a:spcBef>
              <a:defRPr/>
            </a:pPr>
            <a:r>
              <a:rPr lang="en-US" sz="4400" b="1">
                <a:effectLst>
                  <a:outerShdw blurRad="38100" dist="38100" dir="2700000" algn="tl">
                    <a:srgbClr val="C0C0C0"/>
                  </a:outerShdw>
                </a:effectLst>
                <a:latin typeface="Arial" charset="0"/>
              </a:rPr>
              <a:t>6</a:t>
            </a:r>
            <a:endParaRPr lang="en-US" sz="4400">
              <a:effectLst>
                <a:outerShdw blurRad="38100" dist="38100" dir="2700000" algn="tl">
                  <a:srgbClr val="C0C0C0"/>
                </a:outerShdw>
              </a:effectLst>
              <a:latin typeface="Arial" charset="0"/>
            </a:endParaRPr>
          </a:p>
        </p:txBody>
      </p:sp>
      <p:sp>
        <p:nvSpPr>
          <p:cNvPr id="2051" name="Text Box 3"/>
          <p:cNvSpPr txBox="1">
            <a:spLocks noChangeArrowheads="1"/>
          </p:cNvSpPr>
          <p:nvPr/>
        </p:nvSpPr>
        <p:spPr bwMode="auto">
          <a:xfrm>
            <a:off x="2078038" y="165100"/>
            <a:ext cx="2160587"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defRPr/>
            </a:pPr>
            <a:r>
              <a:rPr lang="en-US" sz="4000" b="1">
                <a:effectLst>
                  <a:outerShdw blurRad="38100" dist="38100" dir="2700000" algn="tl">
                    <a:srgbClr val="C0C0C0"/>
                  </a:outerShdw>
                </a:effectLst>
                <a:latin typeface="Arial" charset="0"/>
              </a:rPr>
              <a:t>Chapter</a:t>
            </a:r>
            <a:r>
              <a:rPr lang="en-US" sz="1600" b="1">
                <a:solidFill>
                  <a:srgbClr val="9F0F10"/>
                </a:solidFill>
                <a:effectLst>
                  <a:outerShdw blurRad="38100" dist="38100" dir="2700000" algn="tl">
                    <a:srgbClr val="C0C0C0"/>
                  </a:outerShdw>
                </a:effectLst>
                <a:latin typeface="Arial" charset="0"/>
              </a:rPr>
              <a:t> </a:t>
            </a:r>
          </a:p>
        </p:txBody>
      </p:sp>
      <p:sp>
        <p:nvSpPr>
          <p:cNvPr id="2052" name="Text Box 4"/>
          <p:cNvSpPr txBox="1">
            <a:spLocks noChangeArrowheads="1"/>
          </p:cNvSpPr>
          <p:nvPr/>
        </p:nvSpPr>
        <p:spPr bwMode="auto">
          <a:xfrm>
            <a:off x="1524000" y="2438400"/>
            <a:ext cx="6248400" cy="2123658"/>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algn="ctr">
              <a:spcBef>
                <a:spcPct val="50000"/>
              </a:spcBef>
              <a:defRPr/>
            </a:pPr>
            <a:r>
              <a:rPr lang="en-US" sz="4400" b="1" dirty="0" err="1" smtClean="0">
                <a:effectLst>
                  <a:outerShdw blurRad="38100" dist="38100" dir="2700000" algn="tl">
                    <a:srgbClr val="C0C0C0"/>
                  </a:outerShdw>
                </a:effectLst>
                <a:latin typeface="Arial" charset="0"/>
                <a:cs typeface="Times New Roman" pitchFamily="18" charset="0"/>
              </a:rPr>
              <a:t>Dasar-Dasar</a:t>
            </a:r>
            <a:r>
              <a:rPr lang="en-US" sz="4400" b="1" dirty="0" smtClean="0">
                <a:effectLst>
                  <a:outerShdw blurRad="38100" dist="38100" dir="2700000" algn="tl">
                    <a:srgbClr val="C0C0C0"/>
                  </a:outerShdw>
                </a:effectLst>
                <a:latin typeface="Arial" charset="0"/>
                <a:cs typeface="Times New Roman" pitchFamily="18" charset="0"/>
              </a:rPr>
              <a:t> </a:t>
            </a:r>
            <a:r>
              <a:rPr lang="en-US" sz="4400" b="1" dirty="0" err="1" smtClean="0">
                <a:effectLst>
                  <a:outerShdw blurRad="38100" dist="38100" dir="2700000" algn="tl">
                    <a:srgbClr val="C0C0C0"/>
                  </a:outerShdw>
                </a:effectLst>
                <a:latin typeface="Arial" charset="0"/>
                <a:cs typeface="Times New Roman" pitchFamily="18" charset="0"/>
              </a:rPr>
              <a:t>Intelijen</a:t>
            </a:r>
            <a:r>
              <a:rPr lang="en-US" sz="4400" b="1" dirty="0" smtClean="0">
                <a:effectLst>
                  <a:outerShdw blurRad="38100" dist="38100" dir="2700000" algn="tl">
                    <a:srgbClr val="C0C0C0"/>
                  </a:outerShdw>
                </a:effectLst>
                <a:latin typeface="Arial" charset="0"/>
                <a:cs typeface="Times New Roman" pitchFamily="18" charset="0"/>
              </a:rPr>
              <a:t> </a:t>
            </a:r>
            <a:r>
              <a:rPr lang="en-US" sz="4400" b="1" dirty="0" err="1" smtClean="0">
                <a:effectLst>
                  <a:outerShdw blurRad="38100" dist="38100" dir="2700000" algn="tl">
                    <a:srgbClr val="C0C0C0"/>
                  </a:outerShdw>
                </a:effectLst>
                <a:latin typeface="Arial" charset="0"/>
                <a:cs typeface="Times New Roman" pitchFamily="18" charset="0"/>
              </a:rPr>
              <a:t>Bisnis</a:t>
            </a:r>
            <a:r>
              <a:rPr lang="en-US" sz="4400" b="1" dirty="0" smtClean="0">
                <a:effectLst>
                  <a:outerShdw blurRad="38100" dist="38100" dir="2700000" algn="tl">
                    <a:srgbClr val="C0C0C0"/>
                  </a:outerShdw>
                </a:effectLst>
                <a:latin typeface="Arial" charset="0"/>
                <a:cs typeface="Times New Roman" pitchFamily="18" charset="0"/>
              </a:rPr>
              <a:t>: Database </a:t>
            </a:r>
            <a:r>
              <a:rPr lang="en-US" sz="4400" b="1" dirty="0" err="1" smtClean="0">
                <a:effectLst>
                  <a:outerShdw blurRad="38100" dist="38100" dir="2700000" algn="tl">
                    <a:srgbClr val="C0C0C0"/>
                  </a:outerShdw>
                </a:effectLst>
                <a:latin typeface="Arial" charset="0"/>
                <a:cs typeface="Times New Roman" pitchFamily="18" charset="0"/>
              </a:rPr>
              <a:t>dan</a:t>
            </a:r>
            <a:r>
              <a:rPr lang="en-US" sz="4400" b="1" dirty="0" smtClean="0">
                <a:effectLst>
                  <a:outerShdw blurRad="38100" dist="38100" dir="2700000" algn="tl">
                    <a:srgbClr val="C0C0C0"/>
                  </a:outerShdw>
                </a:effectLst>
                <a:latin typeface="Arial" charset="0"/>
                <a:cs typeface="Times New Roman" pitchFamily="18" charset="0"/>
              </a:rPr>
              <a:t> </a:t>
            </a:r>
            <a:r>
              <a:rPr lang="en-US" sz="4400" b="1" dirty="0" err="1" smtClean="0">
                <a:effectLst>
                  <a:outerShdw blurRad="38100" dist="38100" dir="2700000" algn="tl">
                    <a:srgbClr val="C0C0C0"/>
                  </a:outerShdw>
                </a:effectLst>
                <a:latin typeface="Arial" charset="0"/>
                <a:cs typeface="Times New Roman" pitchFamily="18" charset="0"/>
              </a:rPr>
              <a:t>Sistem</a:t>
            </a:r>
            <a:r>
              <a:rPr lang="en-US" sz="4400" b="1" dirty="0" smtClean="0">
                <a:effectLst>
                  <a:outerShdw blurRad="38100" dist="38100" dir="2700000" algn="tl">
                    <a:srgbClr val="C0C0C0"/>
                  </a:outerShdw>
                </a:effectLst>
                <a:latin typeface="Arial" charset="0"/>
                <a:cs typeface="Times New Roman" pitchFamily="18" charset="0"/>
              </a:rPr>
              <a:t> </a:t>
            </a:r>
            <a:r>
              <a:rPr lang="en-US" sz="4400" b="1" dirty="0" err="1" smtClean="0">
                <a:effectLst>
                  <a:outerShdw blurRad="38100" dist="38100" dir="2700000" algn="tl">
                    <a:srgbClr val="C0C0C0"/>
                  </a:outerShdw>
                </a:effectLst>
                <a:latin typeface="Arial" charset="0"/>
                <a:cs typeface="Times New Roman" pitchFamily="18" charset="0"/>
              </a:rPr>
              <a:t>Informasi</a:t>
            </a:r>
            <a:endParaRPr lang="en-US" sz="4400" b="1" dirty="0">
              <a:effectLst>
                <a:outerShdw blurRad="38100" dist="38100" dir="2700000" algn="tl">
                  <a:srgbClr val="C0C0C0"/>
                </a:outerShdw>
              </a:effectLst>
              <a:latin typeface="Arial" charset="0"/>
            </a:endParaRPr>
          </a:p>
        </p:txBody>
      </p:sp>
      <p:grpSp>
        <p:nvGrpSpPr>
          <p:cNvPr id="3077" name="Group 12"/>
          <p:cNvGrpSpPr>
            <a:grpSpLocks/>
          </p:cNvGrpSpPr>
          <p:nvPr/>
        </p:nvGrpSpPr>
        <p:grpSpPr bwMode="auto">
          <a:xfrm>
            <a:off x="1676400" y="1905000"/>
            <a:ext cx="5867400" cy="0"/>
            <a:chOff x="768" y="3408"/>
            <a:chExt cx="3696" cy="0"/>
          </a:xfrm>
        </p:grpSpPr>
        <p:sp>
          <p:nvSpPr>
            <p:cNvPr id="3078" name="Line 8"/>
            <p:cNvSpPr>
              <a:spLocks noChangeShapeType="1"/>
            </p:cNvSpPr>
            <p:nvPr/>
          </p:nvSpPr>
          <p:spPr bwMode="auto">
            <a:xfrm>
              <a:off x="768" y="3408"/>
              <a:ext cx="816" cy="0"/>
            </a:xfrm>
            <a:prstGeom prst="line">
              <a:avLst/>
            </a:prstGeom>
            <a:noFill/>
            <a:ln w="127000">
              <a:solidFill>
                <a:srgbClr val="9F0F1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9" name="Line 9"/>
            <p:cNvSpPr>
              <a:spLocks noChangeShapeType="1"/>
            </p:cNvSpPr>
            <p:nvPr/>
          </p:nvSpPr>
          <p:spPr bwMode="auto">
            <a:xfrm>
              <a:off x="1728" y="3408"/>
              <a:ext cx="816" cy="0"/>
            </a:xfrm>
            <a:prstGeom prst="line">
              <a:avLst/>
            </a:prstGeom>
            <a:noFill/>
            <a:ln w="127000">
              <a:solidFill>
                <a:srgbClr val="00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0" name="Line 10"/>
            <p:cNvSpPr>
              <a:spLocks noChangeShapeType="1"/>
            </p:cNvSpPr>
            <p:nvPr/>
          </p:nvSpPr>
          <p:spPr bwMode="auto">
            <a:xfrm>
              <a:off x="2688" y="3408"/>
              <a:ext cx="816" cy="0"/>
            </a:xfrm>
            <a:prstGeom prst="line">
              <a:avLst/>
            </a:prstGeom>
            <a:noFill/>
            <a:ln w="127000">
              <a:solidFill>
                <a:srgbClr val="3399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1" name="Line 11"/>
            <p:cNvSpPr>
              <a:spLocks noChangeShapeType="1"/>
            </p:cNvSpPr>
            <p:nvPr/>
          </p:nvSpPr>
          <p:spPr bwMode="auto">
            <a:xfrm>
              <a:off x="3648" y="3408"/>
              <a:ext cx="816" cy="0"/>
            </a:xfrm>
            <a:prstGeom prst="line">
              <a:avLst/>
            </a:prstGeom>
            <a:noFill/>
            <a:ln w="12700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Tree>
  </p:cSld>
  <p:clrMapOvr>
    <a:masterClrMapping/>
  </p:clrMapOvr>
  <p:transition>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5" name="Rectangle 3"/>
          <p:cNvSpPr>
            <a:spLocks noChangeArrowheads="1"/>
          </p:cNvSpPr>
          <p:nvPr/>
        </p:nvSpPr>
        <p:spPr bwMode="auto">
          <a:xfrm>
            <a:off x="457200" y="1981200"/>
            <a:ext cx="845820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lvl1pPr marL="342900" indent="-342900">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spcBef>
                <a:spcPct val="5000"/>
              </a:spcBef>
              <a:buFontTx/>
              <a:buChar char="•"/>
            </a:pPr>
            <a:r>
              <a:rPr lang="en-US" altLang="en-US" b="1" dirty="0" err="1" smtClean="0">
                <a:cs typeface="Times New Roman" panose="02020603050405020304" pitchFamily="18" charset="0"/>
              </a:rPr>
              <a:t>Kapabilitas</a:t>
            </a:r>
            <a:r>
              <a:rPr lang="en-US" altLang="en-US" b="1" dirty="0" smtClean="0">
                <a:cs typeface="Times New Roman" panose="02020603050405020304" pitchFamily="18" charset="0"/>
              </a:rPr>
              <a:t> </a:t>
            </a:r>
            <a:r>
              <a:rPr lang="en-US" altLang="en-US" b="1" dirty="0" err="1" smtClean="0">
                <a:cs typeface="Times New Roman" panose="02020603050405020304" pitchFamily="18" charset="0"/>
              </a:rPr>
              <a:t>Sistem</a:t>
            </a:r>
            <a:r>
              <a:rPr lang="en-US" altLang="en-US" b="1" dirty="0" smtClean="0">
                <a:cs typeface="Times New Roman" panose="02020603050405020304" pitchFamily="18" charset="0"/>
              </a:rPr>
              <a:t> </a:t>
            </a:r>
            <a:r>
              <a:rPr lang="en-US" altLang="en-US" b="1" dirty="0" err="1" smtClean="0">
                <a:cs typeface="Times New Roman" panose="02020603050405020304" pitchFamily="18" charset="0"/>
              </a:rPr>
              <a:t>Manajemen</a:t>
            </a:r>
            <a:r>
              <a:rPr lang="en-US" altLang="en-US" b="1" dirty="0" smtClean="0">
                <a:cs typeface="Times New Roman" panose="02020603050405020304" pitchFamily="18" charset="0"/>
              </a:rPr>
              <a:t> Database</a:t>
            </a:r>
            <a:endParaRPr lang="en-US" altLang="en-US" b="1" dirty="0">
              <a:cs typeface="Times New Roman" panose="02020603050405020304" pitchFamily="18" charset="0"/>
            </a:endParaRPr>
          </a:p>
          <a:p>
            <a:pPr lvl="1" eaLnBrk="1" hangingPunct="1">
              <a:spcBef>
                <a:spcPct val="50000"/>
              </a:spcBef>
              <a:buFontTx/>
              <a:buChar char="•"/>
            </a:pPr>
            <a:r>
              <a:rPr lang="en-US" altLang="en-US" sz="2000" b="1" dirty="0" err="1" smtClean="0">
                <a:cs typeface="Times New Roman" panose="02020603050405020304" pitchFamily="18" charset="0"/>
              </a:rPr>
              <a:t>Meminta</a:t>
            </a:r>
            <a:r>
              <a:rPr lang="en-US" altLang="en-US" sz="2000" b="1" dirty="0" smtClean="0">
                <a:cs typeface="Times New Roman" panose="02020603050405020304" pitchFamily="18" charset="0"/>
              </a:rPr>
              <a:t> Data </a:t>
            </a:r>
            <a:r>
              <a:rPr lang="en-US" altLang="en-US" sz="2000" b="1" dirty="0" err="1" smtClean="0">
                <a:cs typeface="Times New Roman" panose="02020603050405020304" pitchFamily="18" charset="0"/>
              </a:rPr>
              <a:t>dan</a:t>
            </a:r>
            <a:r>
              <a:rPr lang="en-US" altLang="en-US" sz="2000" b="1" dirty="0" smtClean="0">
                <a:cs typeface="Times New Roman" panose="02020603050405020304" pitchFamily="18" charset="0"/>
              </a:rPr>
              <a:t> </a:t>
            </a:r>
            <a:r>
              <a:rPr lang="en-US" altLang="en-US" sz="2000" b="1" dirty="0" err="1" smtClean="0">
                <a:cs typeface="Times New Roman" panose="02020603050405020304" pitchFamily="18" charset="0"/>
              </a:rPr>
              <a:t>Melaporkan</a:t>
            </a:r>
            <a:endParaRPr lang="en-US" altLang="en-US" sz="2000" b="1" dirty="0">
              <a:cs typeface="Times New Roman" panose="02020603050405020304" pitchFamily="18" charset="0"/>
            </a:endParaRPr>
          </a:p>
          <a:p>
            <a:pPr eaLnBrk="1" hangingPunct="1">
              <a:spcBef>
                <a:spcPct val="50000"/>
              </a:spcBef>
              <a:buFontTx/>
              <a:buChar char="•"/>
            </a:pPr>
            <a:r>
              <a:rPr lang="en-US" altLang="en-US" b="1" dirty="0" err="1" smtClean="0">
                <a:cs typeface="Times New Roman" panose="02020603050405020304" pitchFamily="18" charset="0"/>
              </a:rPr>
              <a:t>Merancang</a:t>
            </a:r>
            <a:r>
              <a:rPr lang="en-US" altLang="en-US" b="1" dirty="0" smtClean="0">
                <a:cs typeface="Times New Roman" panose="02020603050405020304" pitchFamily="18" charset="0"/>
              </a:rPr>
              <a:t> Database</a:t>
            </a:r>
            <a:endParaRPr lang="en-US" altLang="en-US" b="1" dirty="0">
              <a:cs typeface="Times New Roman" panose="02020603050405020304" pitchFamily="18" charset="0"/>
            </a:endParaRPr>
          </a:p>
          <a:p>
            <a:pPr lvl="1" eaLnBrk="1" hangingPunct="1">
              <a:spcBef>
                <a:spcPct val="50000"/>
              </a:spcBef>
              <a:buFontTx/>
              <a:buChar char="•"/>
            </a:pPr>
            <a:r>
              <a:rPr lang="en-US" altLang="en-US" sz="2000" b="1" dirty="0" err="1" smtClean="0">
                <a:cs typeface="Times New Roman" panose="02020603050405020304" pitchFamily="18" charset="0"/>
              </a:rPr>
              <a:t>Normalisasi</a:t>
            </a:r>
            <a:r>
              <a:rPr lang="en-US" altLang="en-US" sz="2000" b="1" dirty="0" smtClean="0">
                <a:cs typeface="Times New Roman" panose="02020603050405020304" pitchFamily="18" charset="0"/>
              </a:rPr>
              <a:t> </a:t>
            </a:r>
            <a:r>
              <a:rPr lang="en-US" altLang="en-US" sz="2000" b="1" dirty="0" err="1" smtClean="0">
                <a:cs typeface="Times New Roman" panose="02020603050405020304" pitchFamily="18" charset="0"/>
              </a:rPr>
              <a:t>dan</a:t>
            </a:r>
            <a:r>
              <a:rPr lang="en-US" altLang="en-US" sz="2000" b="1" dirty="0" smtClean="0">
                <a:cs typeface="Times New Roman" panose="02020603050405020304" pitchFamily="18" charset="0"/>
              </a:rPr>
              <a:t> Diagram </a:t>
            </a:r>
            <a:r>
              <a:rPr lang="en-US" altLang="en-US" sz="2000" b="1" dirty="0" err="1" smtClean="0">
                <a:cs typeface="Times New Roman" panose="02020603050405020304" pitchFamily="18" charset="0"/>
              </a:rPr>
              <a:t>Relasi</a:t>
            </a:r>
            <a:r>
              <a:rPr lang="en-US" altLang="en-US" sz="2000" b="1" dirty="0" smtClean="0">
                <a:cs typeface="Times New Roman" panose="02020603050405020304" pitchFamily="18" charset="0"/>
              </a:rPr>
              <a:t> </a:t>
            </a:r>
            <a:r>
              <a:rPr lang="en-US" altLang="en-US" sz="2000" b="1" dirty="0" err="1" smtClean="0">
                <a:cs typeface="Times New Roman" panose="02020603050405020304" pitchFamily="18" charset="0"/>
              </a:rPr>
              <a:t>Entitas</a:t>
            </a:r>
            <a:endParaRPr lang="en-US" altLang="en-US" sz="2000" b="1" dirty="0" smtClean="0">
              <a:cs typeface="Times New Roman" panose="02020603050405020304" pitchFamily="18" charset="0"/>
            </a:endParaRPr>
          </a:p>
          <a:p>
            <a:pPr lvl="1" eaLnBrk="1" hangingPunct="1">
              <a:spcBef>
                <a:spcPct val="50000"/>
              </a:spcBef>
              <a:buFontTx/>
              <a:buChar char="•"/>
            </a:pPr>
            <a:endParaRPr lang="en-US" altLang="en-US" sz="2000" b="1" dirty="0">
              <a:cs typeface="Times New Roman" panose="02020603050405020304" pitchFamily="18" charset="0"/>
            </a:endParaRPr>
          </a:p>
        </p:txBody>
      </p:sp>
      <p:sp>
        <p:nvSpPr>
          <p:cNvPr id="125956" name="Rectangle 4"/>
          <p:cNvSpPr>
            <a:spLocks noChangeArrowheads="1"/>
          </p:cNvSpPr>
          <p:nvPr/>
        </p:nvSpPr>
        <p:spPr bwMode="auto">
          <a:xfrm>
            <a:off x="1447800" y="200025"/>
            <a:ext cx="76962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pPr algn="ctr">
              <a:defRPr/>
            </a:pPr>
            <a:r>
              <a:rPr lang="en-US" sz="2000" b="1">
                <a:effectLst>
                  <a:outerShdw blurRad="38100" dist="38100" dir="2700000" algn="tl">
                    <a:srgbClr val="C0C0C0"/>
                  </a:outerShdw>
                </a:effectLst>
                <a:latin typeface="Arial" charset="0"/>
              </a:rPr>
              <a:t>Management Information Systems</a:t>
            </a:r>
          </a:p>
          <a:p>
            <a:pPr algn="ctr">
              <a:defRPr/>
            </a:pPr>
            <a:r>
              <a:rPr lang="en-US" sz="1600" b="1">
                <a:effectLst>
                  <a:outerShdw blurRad="38100" dist="38100" dir="2700000" algn="tl">
                    <a:srgbClr val="C0C0C0"/>
                  </a:outerShdw>
                </a:effectLst>
                <a:latin typeface="Arial" charset="0"/>
              </a:rPr>
              <a:t>Chapter 6 Foundations of Business Intelligence: Databases </a:t>
            </a:r>
            <a:br>
              <a:rPr lang="en-US" sz="1600" b="1">
                <a:effectLst>
                  <a:outerShdw blurRad="38100" dist="38100" dir="2700000" algn="tl">
                    <a:srgbClr val="C0C0C0"/>
                  </a:outerShdw>
                </a:effectLst>
                <a:latin typeface="Arial" charset="0"/>
              </a:rPr>
            </a:br>
            <a:r>
              <a:rPr lang="en-US" sz="1600" b="1">
                <a:effectLst>
                  <a:outerShdw blurRad="38100" dist="38100" dir="2700000" algn="tl">
                    <a:srgbClr val="C0C0C0"/>
                  </a:outerShdw>
                </a:effectLst>
                <a:latin typeface="Arial" charset="0"/>
              </a:rPr>
              <a:t>and Information Management</a:t>
            </a:r>
          </a:p>
        </p:txBody>
      </p:sp>
      <p:sp>
        <p:nvSpPr>
          <p:cNvPr id="5" name="Text Box 6"/>
          <p:cNvSpPr txBox="1">
            <a:spLocks noChangeArrowheads="1"/>
          </p:cNvSpPr>
          <p:nvPr/>
        </p:nvSpPr>
        <p:spPr bwMode="auto">
          <a:xfrm>
            <a:off x="2209800" y="1066800"/>
            <a:ext cx="50292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a:spcBef>
                <a:spcPct val="50000"/>
              </a:spcBef>
            </a:pPr>
            <a:r>
              <a:rPr lang="en-US" altLang="en-US" sz="1600" b="1" dirty="0" err="1" smtClean="0">
                <a:cs typeface="Times New Roman" panose="02020603050405020304" pitchFamily="18" charset="0"/>
              </a:rPr>
              <a:t>Pendekatan</a:t>
            </a:r>
            <a:r>
              <a:rPr lang="en-US" altLang="en-US" sz="1600" b="1" dirty="0" smtClean="0">
                <a:cs typeface="Times New Roman" panose="02020603050405020304" pitchFamily="18" charset="0"/>
              </a:rPr>
              <a:t> Database </a:t>
            </a:r>
            <a:r>
              <a:rPr lang="en-US" altLang="en-US" sz="1600" b="1" dirty="0" err="1" smtClean="0">
                <a:cs typeface="Times New Roman" panose="02020603050405020304" pitchFamily="18" charset="0"/>
              </a:rPr>
              <a:t>untuk</a:t>
            </a:r>
            <a:r>
              <a:rPr lang="en-US" altLang="en-US" sz="1600" b="1" dirty="0" smtClean="0">
                <a:cs typeface="Times New Roman" panose="02020603050405020304" pitchFamily="18" charset="0"/>
              </a:rPr>
              <a:t> </a:t>
            </a:r>
            <a:r>
              <a:rPr lang="en-US" altLang="en-US" sz="1600" b="1" dirty="0" err="1" smtClean="0">
                <a:cs typeface="Times New Roman" panose="02020603050405020304" pitchFamily="18" charset="0"/>
              </a:rPr>
              <a:t>Pengelolaan</a:t>
            </a:r>
            <a:r>
              <a:rPr lang="en-US" altLang="en-US" sz="1600" b="1" dirty="0" smtClean="0">
                <a:cs typeface="Times New Roman" panose="02020603050405020304" pitchFamily="18" charset="0"/>
              </a:rPr>
              <a:t> Data</a:t>
            </a:r>
            <a:endParaRPr lang="en-US" altLang="en-US" sz="1600" b="1" dirty="0">
              <a:cs typeface="Times New Roman" panose="02020603050405020304"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25955">
                                            <p:txEl>
                                              <p:pRg st="0" end="0"/>
                                            </p:txEl>
                                          </p:spTgt>
                                        </p:tgtEl>
                                        <p:attrNameLst>
                                          <p:attrName>style.visibility</p:attrName>
                                        </p:attrNameLst>
                                      </p:cBhvr>
                                      <p:to>
                                        <p:strVal val="visible"/>
                                      </p:to>
                                    </p:set>
                                    <p:anim calcmode="lin" valueType="num">
                                      <p:cBhvr additive="base">
                                        <p:cTn id="7" dur="500" fill="hold"/>
                                        <p:tgtEl>
                                          <p:spTgt spid="12595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5955">
                                            <p:txEl>
                                              <p:pRg st="0" end="0"/>
                                            </p:txEl>
                                          </p:spTgt>
                                        </p:tgtEl>
                                        <p:attrNameLst>
                                          <p:attrName>ppt_y</p:attrName>
                                        </p:attrNameLst>
                                      </p:cBhvr>
                                      <p:tavLst>
                                        <p:tav tm="0">
                                          <p:val>
                                            <p:strVal val="0-#ppt_h/2"/>
                                          </p:val>
                                        </p:tav>
                                        <p:tav tm="100000">
                                          <p:val>
                                            <p:strVal val="#ppt_y"/>
                                          </p:val>
                                        </p:tav>
                                      </p:tavLst>
                                    </p:anim>
                                  </p:childTnLst>
                                </p:cTn>
                              </p:par>
                              <p:par>
                                <p:cTn id="9" presetID="2" presetClass="entr" presetSubtype="1" fill="hold" grpId="0" nodeType="withEffect">
                                  <p:stCondLst>
                                    <p:cond delay="0"/>
                                  </p:stCondLst>
                                  <p:childTnLst>
                                    <p:set>
                                      <p:cBhvr>
                                        <p:cTn id="10" dur="1" fill="hold">
                                          <p:stCondLst>
                                            <p:cond delay="0"/>
                                          </p:stCondLst>
                                        </p:cTn>
                                        <p:tgtEl>
                                          <p:spTgt spid="125955">
                                            <p:txEl>
                                              <p:pRg st="1" end="1"/>
                                            </p:txEl>
                                          </p:spTgt>
                                        </p:tgtEl>
                                        <p:attrNameLst>
                                          <p:attrName>style.visibility</p:attrName>
                                        </p:attrNameLst>
                                      </p:cBhvr>
                                      <p:to>
                                        <p:strVal val="visible"/>
                                      </p:to>
                                    </p:set>
                                    <p:anim calcmode="lin" valueType="num">
                                      <p:cBhvr additive="base">
                                        <p:cTn id="11" dur="500" fill="hold"/>
                                        <p:tgtEl>
                                          <p:spTgt spid="125955">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25955">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1" fill="hold" grpId="0" nodeType="clickEffect">
                                  <p:stCondLst>
                                    <p:cond delay="0"/>
                                  </p:stCondLst>
                                  <p:childTnLst>
                                    <p:set>
                                      <p:cBhvr>
                                        <p:cTn id="16" dur="1" fill="hold">
                                          <p:stCondLst>
                                            <p:cond delay="0"/>
                                          </p:stCondLst>
                                        </p:cTn>
                                        <p:tgtEl>
                                          <p:spTgt spid="125955">
                                            <p:txEl>
                                              <p:pRg st="2" end="2"/>
                                            </p:txEl>
                                          </p:spTgt>
                                        </p:tgtEl>
                                        <p:attrNameLst>
                                          <p:attrName>style.visibility</p:attrName>
                                        </p:attrNameLst>
                                      </p:cBhvr>
                                      <p:to>
                                        <p:strVal val="visible"/>
                                      </p:to>
                                    </p:set>
                                    <p:anim calcmode="lin" valueType="num">
                                      <p:cBhvr additive="base">
                                        <p:cTn id="17" dur="500" fill="hold"/>
                                        <p:tgtEl>
                                          <p:spTgt spid="125955">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25955">
                                            <p:txEl>
                                              <p:pRg st="2" end="2"/>
                                            </p:txEl>
                                          </p:spTgt>
                                        </p:tgtEl>
                                        <p:attrNameLst>
                                          <p:attrName>ppt_y</p:attrName>
                                        </p:attrNameLst>
                                      </p:cBhvr>
                                      <p:tavLst>
                                        <p:tav tm="0">
                                          <p:val>
                                            <p:strVal val="0-#ppt_h/2"/>
                                          </p:val>
                                        </p:tav>
                                        <p:tav tm="100000">
                                          <p:val>
                                            <p:strVal val="#ppt_y"/>
                                          </p:val>
                                        </p:tav>
                                      </p:tavLst>
                                    </p:anim>
                                  </p:childTnLst>
                                </p:cTn>
                              </p:par>
                              <p:par>
                                <p:cTn id="19" presetID="2" presetClass="entr" presetSubtype="1" fill="hold" grpId="0" nodeType="withEffect">
                                  <p:stCondLst>
                                    <p:cond delay="0"/>
                                  </p:stCondLst>
                                  <p:childTnLst>
                                    <p:set>
                                      <p:cBhvr>
                                        <p:cTn id="20" dur="1" fill="hold">
                                          <p:stCondLst>
                                            <p:cond delay="0"/>
                                          </p:stCondLst>
                                        </p:cTn>
                                        <p:tgtEl>
                                          <p:spTgt spid="125955">
                                            <p:txEl>
                                              <p:pRg st="3" end="3"/>
                                            </p:txEl>
                                          </p:spTgt>
                                        </p:tgtEl>
                                        <p:attrNameLst>
                                          <p:attrName>style.visibility</p:attrName>
                                        </p:attrNameLst>
                                      </p:cBhvr>
                                      <p:to>
                                        <p:strVal val="visible"/>
                                      </p:to>
                                    </p:set>
                                    <p:anim calcmode="lin" valueType="num">
                                      <p:cBhvr additive="base">
                                        <p:cTn id="21" dur="500" fill="hold"/>
                                        <p:tgtEl>
                                          <p:spTgt spid="125955">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25955">
                                            <p:txEl>
                                              <p:pRg st="3" end="3"/>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955"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ChangeArrowheads="1"/>
          </p:cNvSpPr>
          <p:nvPr/>
        </p:nvSpPr>
        <p:spPr bwMode="auto">
          <a:xfrm>
            <a:off x="685800" y="1612900"/>
            <a:ext cx="7772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defRPr/>
            </a:pPr>
            <a:r>
              <a:rPr lang="en-US" b="1">
                <a:solidFill>
                  <a:srgbClr val="9F0F10"/>
                </a:solidFill>
                <a:effectLst>
                  <a:outerShdw blurRad="38100" dist="38100" dir="2700000" algn="tl">
                    <a:srgbClr val="C0C0C0"/>
                  </a:outerShdw>
                </a:effectLst>
                <a:latin typeface="Arial" charset="0"/>
                <a:cs typeface="Times New Roman" pitchFamily="18" charset="0"/>
              </a:rPr>
              <a:t>Distributed Databases</a:t>
            </a:r>
          </a:p>
        </p:txBody>
      </p:sp>
      <p:sp>
        <p:nvSpPr>
          <p:cNvPr id="13315" name="Text Box 3"/>
          <p:cNvSpPr txBox="1">
            <a:spLocks noChangeArrowheads="1"/>
          </p:cNvSpPr>
          <p:nvPr/>
        </p:nvSpPr>
        <p:spPr bwMode="auto">
          <a:xfrm>
            <a:off x="3905250" y="6096000"/>
            <a:ext cx="1403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r>
              <a:rPr lang="en-US" altLang="en-US" sz="1800" b="1"/>
              <a:t>Figure 6-12</a:t>
            </a:r>
          </a:p>
        </p:txBody>
      </p:sp>
      <p:sp>
        <p:nvSpPr>
          <p:cNvPr id="13316" name="Text Box 4"/>
          <p:cNvSpPr txBox="1">
            <a:spLocks noChangeArrowheads="1"/>
          </p:cNvSpPr>
          <p:nvPr/>
        </p:nvSpPr>
        <p:spPr bwMode="auto">
          <a:xfrm>
            <a:off x="1143000" y="5578475"/>
            <a:ext cx="6934200" cy="50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spcBef>
                <a:spcPct val="50000"/>
              </a:spcBef>
            </a:pPr>
            <a:r>
              <a:rPr lang="en-US" altLang="en-US" sz="900" b="1"/>
              <a:t>There are alternative ways of distributing a database. The central database can be partitioned (a) so that each remote processor has the necessary data to serve its own local needs. The central database also can be replicated (b) at all remote locations.</a:t>
            </a:r>
          </a:p>
        </p:txBody>
      </p:sp>
      <p:sp>
        <p:nvSpPr>
          <p:cNvPr id="13317" name="Text Box 8"/>
          <p:cNvSpPr txBox="1">
            <a:spLocks noChangeArrowheads="1"/>
          </p:cNvSpPr>
          <p:nvPr/>
        </p:nvSpPr>
        <p:spPr bwMode="auto">
          <a:xfrm>
            <a:off x="2590800" y="898525"/>
            <a:ext cx="50292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a:spcBef>
                <a:spcPct val="50000"/>
              </a:spcBef>
            </a:pPr>
            <a:r>
              <a:rPr lang="en-US" altLang="en-US" sz="1600" b="1">
                <a:cs typeface="Times New Roman" panose="02020603050405020304" pitchFamily="18" charset="0"/>
              </a:rPr>
              <a:t>The Database Approach to Data Management</a:t>
            </a:r>
          </a:p>
        </p:txBody>
      </p:sp>
      <p:sp>
        <p:nvSpPr>
          <p:cNvPr id="122889" name="Rectangle 9"/>
          <p:cNvSpPr>
            <a:spLocks noChangeArrowheads="1"/>
          </p:cNvSpPr>
          <p:nvPr/>
        </p:nvSpPr>
        <p:spPr bwMode="auto">
          <a:xfrm>
            <a:off x="1447800" y="200025"/>
            <a:ext cx="76962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pPr algn="ctr">
              <a:defRPr/>
            </a:pPr>
            <a:r>
              <a:rPr lang="en-US" sz="2000" b="1">
                <a:effectLst>
                  <a:outerShdw blurRad="38100" dist="38100" dir="2700000" algn="tl">
                    <a:srgbClr val="C0C0C0"/>
                  </a:outerShdw>
                </a:effectLst>
                <a:latin typeface="Arial" charset="0"/>
              </a:rPr>
              <a:t>Management Information Systems</a:t>
            </a:r>
          </a:p>
          <a:p>
            <a:pPr algn="ctr">
              <a:defRPr/>
            </a:pPr>
            <a:r>
              <a:rPr lang="en-US" sz="1600" b="1">
                <a:effectLst>
                  <a:outerShdw blurRad="38100" dist="38100" dir="2700000" algn="tl">
                    <a:srgbClr val="C0C0C0"/>
                  </a:outerShdw>
                </a:effectLst>
                <a:latin typeface="Arial" charset="0"/>
              </a:rPr>
              <a:t>Chapter 6 Foundations of Business Intelligence: Databases </a:t>
            </a:r>
            <a:br>
              <a:rPr lang="en-US" sz="1600" b="1">
                <a:effectLst>
                  <a:outerShdw blurRad="38100" dist="38100" dir="2700000" algn="tl">
                    <a:srgbClr val="C0C0C0"/>
                  </a:outerShdw>
                </a:effectLst>
                <a:latin typeface="Arial" charset="0"/>
              </a:rPr>
            </a:br>
            <a:r>
              <a:rPr lang="en-US" sz="1600" b="1">
                <a:effectLst>
                  <a:outerShdw blurRad="38100" dist="38100" dir="2700000" algn="tl">
                    <a:srgbClr val="C0C0C0"/>
                  </a:outerShdw>
                </a:effectLst>
                <a:latin typeface="Arial" charset="0"/>
              </a:rPr>
              <a:t>and Information Management</a:t>
            </a:r>
          </a:p>
        </p:txBody>
      </p:sp>
      <p:pic>
        <p:nvPicPr>
          <p:cNvPr id="13319" name="Picture 10" descr="C:\My Documents\MIS10\Compositing\Chapter-06\Fig-6-12.t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2165350"/>
            <a:ext cx="6934200" cy="336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5"/>
          <p:cNvSpPr txBox="1">
            <a:spLocks noChangeArrowheads="1"/>
          </p:cNvSpPr>
          <p:nvPr/>
        </p:nvSpPr>
        <p:spPr bwMode="auto">
          <a:xfrm>
            <a:off x="1447800" y="990600"/>
            <a:ext cx="76962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a:spcBef>
                <a:spcPct val="50000"/>
              </a:spcBef>
            </a:pPr>
            <a:r>
              <a:rPr lang="en-US" altLang="en-US" sz="1600" b="1" dirty="0" err="1" smtClean="0">
                <a:cs typeface="Times New Roman" panose="02020603050405020304" pitchFamily="18" charset="0"/>
              </a:rPr>
              <a:t>Memanfaatkan</a:t>
            </a:r>
            <a:r>
              <a:rPr lang="en-US" altLang="en-US" sz="1600" b="1" dirty="0" smtClean="0">
                <a:cs typeface="Times New Roman" panose="02020603050405020304" pitchFamily="18" charset="0"/>
              </a:rPr>
              <a:t> Database </a:t>
            </a:r>
            <a:r>
              <a:rPr lang="en-US" altLang="en-US" sz="1600" b="1" dirty="0" err="1" smtClean="0">
                <a:cs typeface="Times New Roman" panose="02020603050405020304" pitchFamily="18" charset="0"/>
              </a:rPr>
              <a:t>Untuk</a:t>
            </a:r>
            <a:r>
              <a:rPr lang="en-US" altLang="en-US" sz="1600" b="1" dirty="0" smtClean="0">
                <a:cs typeface="Times New Roman" panose="02020603050405020304" pitchFamily="18" charset="0"/>
              </a:rPr>
              <a:t> </a:t>
            </a:r>
            <a:r>
              <a:rPr lang="en-US" altLang="en-US" sz="1600" b="1" dirty="0" err="1" smtClean="0">
                <a:cs typeface="Times New Roman" panose="02020603050405020304" pitchFamily="18" charset="0"/>
              </a:rPr>
              <a:t>Meningkatkan</a:t>
            </a:r>
            <a:r>
              <a:rPr lang="en-US" altLang="en-US" sz="1600" b="1" dirty="0" smtClean="0">
                <a:cs typeface="Times New Roman" panose="02020603050405020304" pitchFamily="18" charset="0"/>
              </a:rPr>
              <a:t> </a:t>
            </a:r>
            <a:r>
              <a:rPr lang="en-US" altLang="en-US" sz="1600" b="1" dirty="0" err="1" smtClean="0">
                <a:cs typeface="Times New Roman" panose="02020603050405020304" pitchFamily="18" charset="0"/>
              </a:rPr>
              <a:t>Kinerja</a:t>
            </a:r>
            <a:r>
              <a:rPr lang="en-US" altLang="en-US" sz="1600" b="1" dirty="0" smtClean="0">
                <a:cs typeface="Times New Roman" panose="02020603050405020304" pitchFamily="18" charset="0"/>
              </a:rPr>
              <a:t> </a:t>
            </a:r>
            <a:r>
              <a:rPr lang="en-US" altLang="en-US" sz="1600" b="1" dirty="0" err="1" smtClean="0">
                <a:cs typeface="Times New Roman" panose="02020603050405020304" pitchFamily="18" charset="0"/>
              </a:rPr>
              <a:t>Bisnis</a:t>
            </a:r>
            <a:r>
              <a:rPr lang="en-US" altLang="en-US" sz="1600" b="1" dirty="0" smtClean="0">
                <a:cs typeface="Times New Roman" panose="02020603050405020304" pitchFamily="18" charset="0"/>
              </a:rPr>
              <a:t> Dan </a:t>
            </a:r>
            <a:r>
              <a:rPr lang="en-US" altLang="en-US" sz="1600" b="1" dirty="0" err="1" smtClean="0">
                <a:cs typeface="Times New Roman" panose="02020603050405020304" pitchFamily="18" charset="0"/>
              </a:rPr>
              <a:t>Pengambilan</a:t>
            </a:r>
            <a:r>
              <a:rPr lang="en-US" altLang="en-US" sz="1600" b="1" dirty="0" smtClean="0">
                <a:cs typeface="Times New Roman" panose="02020603050405020304" pitchFamily="18" charset="0"/>
              </a:rPr>
              <a:t> </a:t>
            </a:r>
            <a:r>
              <a:rPr lang="en-US" altLang="en-US" sz="1600" b="1" dirty="0" err="1" smtClean="0">
                <a:cs typeface="Times New Roman" panose="02020603050405020304" pitchFamily="18" charset="0"/>
              </a:rPr>
              <a:t>Keputusan</a:t>
            </a:r>
            <a:endParaRPr lang="en-US" altLang="en-US" sz="1600" b="1" dirty="0">
              <a:cs typeface="Times New Roman" panose="02020603050405020304" pitchFamily="18" charset="0"/>
            </a:endParaRPr>
          </a:p>
        </p:txBody>
      </p:sp>
      <p:sp>
        <p:nvSpPr>
          <p:cNvPr id="116742" name="Rectangle 6"/>
          <p:cNvSpPr>
            <a:spLocks noChangeArrowheads="1"/>
          </p:cNvSpPr>
          <p:nvPr/>
        </p:nvSpPr>
        <p:spPr bwMode="auto">
          <a:xfrm>
            <a:off x="1447800" y="200025"/>
            <a:ext cx="76962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pPr algn="ctr">
              <a:defRPr/>
            </a:pPr>
            <a:r>
              <a:rPr lang="en-US" sz="2000" b="1">
                <a:effectLst>
                  <a:outerShdw blurRad="38100" dist="38100" dir="2700000" algn="tl">
                    <a:srgbClr val="C0C0C0"/>
                  </a:outerShdw>
                </a:effectLst>
                <a:latin typeface="Arial" charset="0"/>
              </a:rPr>
              <a:t>Management Information Systems</a:t>
            </a:r>
          </a:p>
          <a:p>
            <a:pPr algn="ctr">
              <a:defRPr/>
            </a:pPr>
            <a:r>
              <a:rPr lang="en-US" sz="1600" b="1">
                <a:effectLst>
                  <a:outerShdw blurRad="38100" dist="38100" dir="2700000" algn="tl">
                    <a:srgbClr val="C0C0C0"/>
                  </a:outerShdw>
                </a:effectLst>
                <a:latin typeface="Arial" charset="0"/>
              </a:rPr>
              <a:t>Chapter 6 Foundations of Business Intelligence: Databases </a:t>
            </a:r>
            <a:br>
              <a:rPr lang="en-US" sz="1600" b="1">
                <a:effectLst>
                  <a:outerShdw blurRad="38100" dist="38100" dir="2700000" algn="tl">
                    <a:srgbClr val="C0C0C0"/>
                  </a:outerShdw>
                </a:effectLst>
                <a:latin typeface="Arial" charset="0"/>
              </a:rPr>
            </a:br>
            <a:r>
              <a:rPr lang="en-US" sz="1600" b="1">
                <a:effectLst>
                  <a:outerShdw blurRad="38100" dist="38100" dir="2700000" algn="tl">
                    <a:srgbClr val="C0C0C0"/>
                  </a:outerShdw>
                </a:effectLst>
                <a:latin typeface="Arial" charset="0"/>
              </a:rPr>
              <a:t>and Information Management</a:t>
            </a:r>
          </a:p>
        </p:txBody>
      </p:sp>
      <p:sp>
        <p:nvSpPr>
          <p:cNvPr id="116743" name="Rectangle 7"/>
          <p:cNvSpPr>
            <a:spLocks noChangeArrowheads="1"/>
          </p:cNvSpPr>
          <p:nvPr/>
        </p:nvSpPr>
        <p:spPr bwMode="auto">
          <a:xfrm>
            <a:off x="457200" y="1981200"/>
            <a:ext cx="845820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lvl1pPr marL="342900" indent="-342900">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spcBef>
                <a:spcPct val="5000"/>
              </a:spcBef>
              <a:buFontTx/>
              <a:buChar char="•"/>
            </a:pPr>
            <a:r>
              <a:rPr lang="en-US" altLang="en-US" b="1" dirty="0" err="1" smtClean="0">
                <a:cs typeface="Times New Roman" panose="02020603050405020304" pitchFamily="18" charset="0"/>
              </a:rPr>
              <a:t>Tantangan</a:t>
            </a:r>
            <a:r>
              <a:rPr lang="en-US" altLang="en-US" b="1" dirty="0" smtClean="0">
                <a:cs typeface="Times New Roman" panose="02020603050405020304" pitchFamily="18" charset="0"/>
              </a:rPr>
              <a:t> </a:t>
            </a:r>
            <a:r>
              <a:rPr lang="en-US" altLang="en-US" b="1" dirty="0" err="1" smtClean="0">
                <a:cs typeface="Times New Roman" panose="02020603050405020304" pitchFamily="18" charset="0"/>
              </a:rPr>
              <a:t>Dalam</a:t>
            </a:r>
            <a:r>
              <a:rPr lang="en-US" altLang="en-US" b="1" dirty="0" smtClean="0">
                <a:cs typeface="Times New Roman" panose="02020603050405020304" pitchFamily="18" charset="0"/>
              </a:rPr>
              <a:t> </a:t>
            </a:r>
            <a:r>
              <a:rPr lang="en-US" altLang="en-US" b="1" dirty="0" err="1" smtClean="0">
                <a:cs typeface="Times New Roman" panose="02020603050405020304" pitchFamily="18" charset="0"/>
              </a:rPr>
              <a:t>Menangani</a:t>
            </a:r>
            <a:r>
              <a:rPr lang="en-US" altLang="en-US" b="1" dirty="0" smtClean="0">
                <a:cs typeface="Times New Roman" panose="02020603050405020304" pitchFamily="18" charset="0"/>
              </a:rPr>
              <a:t> </a:t>
            </a:r>
            <a:r>
              <a:rPr lang="en-US" altLang="en-US" b="1" dirty="0" err="1" smtClean="0">
                <a:cs typeface="Times New Roman" panose="02020603050405020304" pitchFamily="18" charset="0"/>
              </a:rPr>
              <a:t>Besarnya</a:t>
            </a:r>
            <a:r>
              <a:rPr lang="en-US" altLang="en-US" b="1" dirty="0" smtClean="0">
                <a:cs typeface="Times New Roman" panose="02020603050405020304" pitchFamily="18" charset="0"/>
              </a:rPr>
              <a:t> Volume Data</a:t>
            </a:r>
          </a:p>
          <a:p>
            <a:pPr eaLnBrk="1" hangingPunct="1">
              <a:spcBef>
                <a:spcPct val="5000"/>
              </a:spcBef>
              <a:buFontTx/>
              <a:buChar char="•"/>
            </a:pPr>
            <a:r>
              <a:rPr lang="en-US" altLang="en-US" b="1" dirty="0" err="1" smtClean="0">
                <a:cs typeface="Times New Roman" panose="02020603050405020304" pitchFamily="18" charset="0"/>
              </a:rPr>
              <a:t>Infrastruktur</a:t>
            </a:r>
            <a:r>
              <a:rPr lang="en-US" altLang="en-US" b="1" dirty="0" smtClean="0">
                <a:cs typeface="Times New Roman" panose="02020603050405020304" pitchFamily="18" charset="0"/>
              </a:rPr>
              <a:t> </a:t>
            </a:r>
            <a:r>
              <a:rPr lang="en-US" altLang="en-US" b="1" dirty="0" err="1" smtClean="0">
                <a:cs typeface="Times New Roman" panose="02020603050405020304" pitchFamily="18" charset="0"/>
              </a:rPr>
              <a:t>Intelijen</a:t>
            </a:r>
            <a:r>
              <a:rPr lang="en-US" altLang="en-US" b="1" dirty="0" smtClean="0">
                <a:cs typeface="Times New Roman" panose="02020603050405020304" pitchFamily="18" charset="0"/>
              </a:rPr>
              <a:t> </a:t>
            </a:r>
            <a:r>
              <a:rPr lang="en-US" altLang="en-US" b="1" dirty="0" err="1" smtClean="0">
                <a:cs typeface="Times New Roman" panose="02020603050405020304" pitchFamily="18" charset="0"/>
              </a:rPr>
              <a:t>Bisnis</a:t>
            </a:r>
            <a:endParaRPr lang="en-US" altLang="en-US" b="1" dirty="0" smtClean="0">
              <a:cs typeface="Times New Roman" panose="02020603050405020304" pitchFamily="18" charset="0"/>
            </a:endParaRPr>
          </a:p>
          <a:p>
            <a:pPr lvl="1" eaLnBrk="1" hangingPunct="1">
              <a:spcBef>
                <a:spcPct val="50000"/>
              </a:spcBef>
              <a:buFontTx/>
              <a:buChar char="•"/>
            </a:pPr>
            <a:r>
              <a:rPr lang="en-US" altLang="en-US" sz="2000" b="1" dirty="0" err="1" smtClean="0">
                <a:cs typeface="Times New Roman" panose="02020603050405020304" pitchFamily="18" charset="0"/>
              </a:rPr>
              <a:t>Datawarehouse</a:t>
            </a:r>
            <a:r>
              <a:rPr lang="en-US" altLang="en-US" sz="2000" b="1" dirty="0" smtClean="0">
                <a:cs typeface="Times New Roman" panose="02020603050405020304" pitchFamily="18" charset="0"/>
              </a:rPr>
              <a:t> Dan Data Mart</a:t>
            </a:r>
          </a:p>
          <a:p>
            <a:pPr lvl="1" eaLnBrk="1" hangingPunct="1">
              <a:spcBef>
                <a:spcPct val="50000"/>
              </a:spcBef>
              <a:buFontTx/>
              <a:buChar char="•"/>
            </a:pPr>
            <a:r>
              <a:rPr lang="en-US" altLang="en-US" sz="2000" b="1" dirty="0" smtClean="0">
                <a:cs typeface="Times New Roman" panose="02020603050405020304" pitchFamily="18" charset="0"/>
              </a:rPr>
              <a:t>Hadoop</a:t>
            </a:r>
          </a:p>
          <a:p>
            <a:pPr eaLnBrk="1" hangingPunct="1">
              <a:spcBef>
                <a:spcPct val="50000"/>
              </a:spcBef>
              <a:buFontTx/>
              <a:buChar char="•"/>
            </a:pPr>
            <a:r>
              <a:rPr lang="en-US" altLang="en-US" b="1" dirty="0" err="1" smtClean="0">
                <a:cs typeface="Times New Roman" panose="02020603050405020304" pitchFamily="18" charset="0"/>
              </a:rPr>
              <a:t>Perangkat</a:t>
            </a:r>
            <a:r>
              <a:rPr lang="en-US" altLang="en-US" b="1" dirty="0" smtClean="0">
                <a:cs typeface="Times New Roman" panose="02020603050405020304" pitchFamily="18" charset="0"/>
              </a:rPr>
              <a:t> </a:t>
            </a:r>
            <a:r>
              <a:rPr lang="en-US" altLang="en-US" b="1" dirty="0" err="1" smtClean="0">
                <a:cs typeface="Times New Roman" panose="02020603050405020304" pitchFamily="18" charset="0"/>
              </a:rPr>
              <a:t>Analitis</a:t>
            </a:r>
            <a:r>
              <a:rPr lang="en-US" altLang="en-US" b="1" dirty="0" smtClean="0">
                <a:cs typeface="Times New Roman" panose="02020603050405020304" pitchFamily="18" charset="0"/>
              </a:rPr>
              <a:t> : </a:t>
            </a:r>
            <a:r>
              <a:rPr lang="en-US" altLang="en-US" b="1" dirty="0" err="1" smtClean="0">
                <a:cs typeface="Times New Roman" panose="02020603050405020304" pitchFamily="18" charset="0"/>
              </a:rPr>
              <a:t>Hubungan</a:t>
            </a:r>
            <a:r>
              <a:rPr lang="en-US" altLang="en-US" b="1" dirty="0" smtClean="0">
                <a:cs typeface="Times New Roman" panose="02020603050405020304" pitchFamily="18" charset="0"/>
              </a:rPr>
              <a:t>, </a:t>
            </a:r>
            <a:r>
              <a:rPr lang="en-US" altLang="en-US" b="1" dirty="0" err="1" smtClean="0">
                <a:cs typeface="Times New Roman" panose="02020603050405020304" pitchFamily="18" charset="0"/>
              </a:rPr>
              <a:t>Pola</a:t>
            </a:r>
            <a:r>
              <a:rPr lang="en-US" altLang="en-US" b="1" dirty="0" smtClean="0">
                <a:cs typeface="Times New Roman" panose="02020603050405020304" pitchFamily="18" charset="0"/>
              </a:rPr>
              <a:t> Dan </a:t>
            </a:r>
            <a:r>
              <a:rPr lang="en-US" altLang="en-US" b="1" dirty="0" err="1" smtClean="0">
                <a:cs typeface="Times New Roman" panose="02020603050405020304" pitchFamily="18" charset="0"/>
              </a:rPr>
              <a:t>Tren</a:t>
            </a:r>
            <a:endParaRPr lang="en-US" altLang="en-US" b="1" dirty="0" smtClean="0">
              <a:cs typeface="Times New Roman" panose="02020603050405020304" pitchFamily="18" charset="0"/>
            </a:endParaRPr>
          </a:p>
          <a:p>
            <a:pPr lvl="1" eaLnBrk="1" hangingPunct="1">
              <a:spcBef>
                <a:spcPct val="50000"/>
              </a:spcBef>
              <a:buFontTx/>
              <a:buChar char="•"/>
            </a:pPr>
            <a:r>
              <a:rPr lang="en-US" altLang="en-US" sz="2000" b="1" dirty="0" err="1" smtClean="0">
                <a:cs typeface="Times New Roman" panose="02020603050405020304" pitchFamily="18" charset="0"/>
              </a:rPr>
              <a:t>Pemrosesan</a:t>
            </a:r>
            <a:r>
              <a:rPr lang="en-US" altLang="en-US" sz="2000" b="1" dirty="0" smtClean="0">
                <a:cs typeface="Times New Roman" panose="02020603050405020304" pitchFamily="18" charset="0"/>
              </a:rPr>
              <a:t> </a:t>
            </a:r>
            <a:r>
              <a:rPr lang="en-US" altLang="en-US" sz="2000" b="1" dirty="0" err="1" smtClean="0">
                <a:cs typeface="Times New Roman" panose="02020603050405020304" pitchFamily="18" charset="0"/>
              </a:rPr>
              <a:t>Analitis</a:t>
            </a:r>
            <a:r>
              <a:rPr lang="en-US" altLang="en-US" sz="2000" b="1" dirty="0" smtClean="0">
                <a:cs typeface="Times New Roman" panose="02020603050405020304" pitchFamily="18" charset="0"/>
              </a:rPr>
              <a:t> Online (OLAP)</a:t>
            </a:r>
          </a:p>
          <a:p>
            <a:pPr lvl="1" eaLnBrk="1" hangingPunct="1">
              <a:spcBef>
                <a:spcPct val="50000"/>
              </a:spcBef>
              <a:buFontTx/>
              <a:buChar char="•"/>
            </a:pPr>
            <a:r>
              <a:rPr lang="en-US" altLang="en-US" sz="2000" b="1" dirty="0" smtClean="0">
                <a:cs typeface="Times New Roman" panose="02020603050405020304" pitchFamily="18" charset="0"/>
              </a:rPr>
              <a:t>Data Mining</a:t>
            </a:r>
          </a:p>
          <a:p>
            <a:pPr lvl="1" eaLnBrk="1" hangingPunct="1">
              <a:spcBef>
                <a:spcPct val="50000"/>
              </a:spcBef>
              <a:buFontTx/>
              <a:buChar char="•"/>
            </a:pPr>
            <a:r>
              <a:rPr lang="en-US" altLang="en-US" sz="2000" b="1" dirty="0" err="1" smtClean="0">
                <a:cs typeface="Times New Roman" panose="02020603050405020304" pitchFamily="18" charset="0"/>
              </a:rPr>
              <a:t>Teks</a:t>
            </a:r>
            <a:r>
              <a:rPr lang="en-US" altLang="en-US" sz="2000" b="1" dirty="0" smtClean="0">
                <a:cs typeface="Times New Roman" panose="02020603050405020304" pitchFamily="18" charset="0"/>
              </a:rPr>
              <a:t> Mining Dan Web Mining</a:t>
            </a:r>
          </a:p>
          <a:p>
            <a:pPr eaLnBrk="1" hangingPunct="1">
              <a:spcBef>
                <a:spcPct val="50000"/>
              </a:spcBef>
              <a:buFontTx/>
              <a:buChar char="•"/>
            </a:pPr>
            <a:r>
              <a:rPr lang="en-US" altLang="en-US" b="1" dirty="0" smtClean="0">
                <a:cs typeface="Times New Roman" panose="02020603050405020304" pitchFamily="18" charset="0"/>
              </a:rPr>
              <a:t>Databases </a:t>
            </a:r>
            <a:r>
              <a:rPr lang="en-US" altLang="en-US" b="1" dirty="0" err="1" smtClean="0">
                <a:cs typeface="Times New Roman" panose="02020603050405020304" pitchFamily="18" charset="0"/>
              </a:rPr>
              <a:t>dan</a:t>
            </a:r>
            <a:r>
              <a:rPr lang="en-US" altLang="en-US" b="1" dirty="0" smtClean="0">
                <a:cs typeface="Times New Roman" panose="02020603050405020304" pitchFamily="18" charset="0"/>
              </a:rPr>
              <a:t> Web</a:t>
            </a:r>
            <a:endParaRPr lang="en-US" altLang="en-US" b="1" dirty="0">
              <a:cs typeface="Times New Roman" panose="02020603050405020304" pitchFamily="18" charset="0"/>
            </a:endParaRPr>
          </a:p>
          <a:p>
            <a:pPr eaLnBrk="1" hangingPunct="1">
              <a:lnSpc>
                <a:spcPct val="110000"/>
              </a:lnSpc>
              <a:spcBef>
                <a:spcPct val="50000"/>
              </a:spcBef>
            </a:pPr>
            <a:endParaRPr lang="en-US" altLang="en-US" sz="2000" b="1" dirty="0">
              <a:cs typeface="Times New Roman" panose="02020603050405020304"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16743">
                                            <p:txEl>
                                              <p:pRg st="0" end="0"/>
                                            </p:txEl>
                                          </p:spTgt>
                                        </p:tgtEl>
                                        <p:attrNameLst>
                                          <p:attrName>style.visibility</p:attrName>
                                        </p:attrNameLst>
                                      </p:cBhvr>
                                      <p:to>
                                        <p:strVal val="visible"/>
                                      </p:to>
                                    </p:set>
                                    <p:anim calcmode="lin" valueType="num">
                                      <p:cBhvr additive="base">
                                        <p:cTn id="7" dur="500" fill="hold"/>
                                        <p:tgtEl>
                                          <p:spTgt spid="11674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674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116743">
                                            <p:txEl>
                                              <p:pRg st="1" end="1"/>
                                            </p:txEl>
                                          </p:spTgt>
                                        </p:tgtEl>
                                        <p:attrNameLst>
                                          <p:attrName>style.visibility</p:attrName>
                                        </p:attrNameLst>
                                      </p:cBhvr>
                                      <p:to>
                                        <p:strVal val="visible"/>
                                      </p:to>
                                    </p:set>
                                    <p:anim calcmode="lin" valueType="num">
                                      <p:cBhvr additive="base">
                                        <p:cTn id="13" dur="500" fill="hold"/>
                                        <p:tgtEl>
                                          <p:spTgt spid="11674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6743">
                                            <p:txEl>
                                              <p:pRg st="1" end="1"/>
                                            </p:txEl>
                                          </p:spTgt>
                                        </p:tgtEl>
                                        <p:attrNameLst>
                                          <p:attrName>ppt_y</p:attrName>
                                        </p:attrNameLst>
                                      </p:cBhvr>
                                      <p:tavLst>
                                        <p:tav tm="0">
                                          <p:val>
                                            <p:strVal val="0-#ppt_h/2"/>
                                          </p:val>
                                        </p:tav>
                                        <p:tav tm="100000">
                                          <p:val>
                                            <p:strVal val="#ppt_y"/>
                                          </p:val>
                                        </p:tav>
                                      </p:tavLst>
                                    </p:anim>
                                  </p:childTnLst>
                                </p:cTn>
                              </p:par>
                              <p:par>
                                <p:cTn id="15" presetID="2" presetClass="entr" presetSubtype="1" fill="hold" grpId="0" nodeType="withEffect">
                                  <p:stCondLst>
                                    <p:cond delay="0"/>
                                  </p:stCondLst>
                                  <p:childTnLst>
                                    <p:set>
                                      <p:cBhvr>
                                        <p:cTn id="16" dur="1" fill="hold">
                                          <p:stCondLst>
                                            <p:cond delay="0"/>
                                          </p:stCondLst>
                                        </p:cTn>
                                        <p:tgtEl>
                                          <p:spTgt spid="116743">
                                            <p:txEl>
                                              <p:pRg st="2" end="2"/>
                                            </p:txEl>
                                          </p:spTgt>
                                        </p:tgtEl>
                                        <p:attrNameLst>
                                          <p:attrName>style.visibility</p:attrName>
                                        </p:attrNameLst>
                                      </p:cBhvr>
                                      <p:to>
                                        <p:strVal val="visible"/>
                                      </p:to>
                                    </p:set>
                                    <p:anim calcmode="lin" valueType="num">
                                      <p:cBhvr additive="base">
                                        <p:cTn id="17" dur="500" fill="hold"/>
                                        <p:tgtEl>
                                          <p:spTgt spid="11674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16743">
                                            <p:txEl>
                                              <p:pRg st="2" end="2"/>
                                            </p:txEl>
                                          </p:spTgt>
                                        </p:tgtEl>
                                        <p:attrNameLst>
                                          <p:attrName>ppt_y</p:attrName>
                                        </p:attrNameLst>
                                      </p:cBhvr>
                                      <p:tavLst>
                                        <p:tav tm="0">
                                          <p:val>
                                            <p:strVal val="0-#ppt_h/2"/>
                                          </p:val>
                                        </p:tav>
                                        <p:tav tm="100000">
                                          <p:val>
                                            <p:strVal val="#ppt_y"/>
                                          </p:val>
                                        </p:tav>
                                      </p:tavLst>
                                    </p:anim>
                                  </p:childTnLst>
                                </p:cTn>
                              </p:par>
                              <p:par>
                                <p:cTn id="19" presetID="2" presetClass="entr" presetSubtype="1" fill="hold" grpId="0" nodeType="withEffect">
                                  <p:stCondLst>
                                    <p:cond delay="0"/>
                                  </p:stCondLst>
                                  <p:childTnLst>
                                    <p:set>
                                      <p:cBhvr>
                                        <p:cTn id="20" dur="1" fill="hold">
                                          <p:stCondLst>
                                            <p:cond delay="0"/>
                                          </p:stCondLst>
                                        </p:cTn>
                                        <p:tgtEl>
                                          <p:spTgt spid="116743">
                                            <p:txEl>
                                              <p:pRg st="3" end="3"/>
                                            </p:txEl>
                                          </p:spTgt>
                                        </p:tgtEl>
                                        <p:attrNameLst>
                                          <p:attrName>style.visibility</p:attrName>
                                        </p:attrNameLst>
                                      </p:cBhvr>
                                      <p:to>
                                        <p:strVal val="visible"/>
                                      </p:to>
                                    </p:set>
                                    <p:anim calcmode="lin" valueType="num">
                                      <p:cBhvr additive="base">
                                        <p:cTn id="21" dur="500" fill="hold"/>
                                        <p:tgtEl>
                                          <p:spTgt spid="11674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16743">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1" fill="hold" grpId="0" nodeType="clickEffect">
                                  <p:stCondLst>
                                    <p:cond delay="0"/>
                                  </p:stCondLst>
                                  <p:childTnLst>
                                    <p:set>
                                      <p:cBhvr>
                                        <p:cTn id="26" dur="1" fill="hold">
                                          <p:stCondLst>
                                            <p:cond delay="0"/>
                                          </p:stCondLst>
                                        </p:cTn>
                                        <p:tgtEl>
                                          <p:spTgt spid="116743">
                                            <p:txEl>
                                              <p:pRg st="4" end="4"/>
                                            </p:txEl>
                                          </p:spTgt>
                                        </p:tgtEl>
                                        <p:attrNameLst>
                                          <p:attrName>style.visibility</p:attrName>
                                        </p:attrNameLst>
                                      </p:cBhvr>
                                      <p:to>
                                        <p:strVal val="visible"/>
                                      </p:to>
                                    </p:set>
                                    <p:anim calcmode="lin" valueType="num">
                                      <p:cBhvr additive="base">
                                        <p:cTn id="27" dur="500" fill="hold"/>
                                        <p:tgtEl>
                                          <p:spTgt spid="11674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16743">
                                            <p:txEl>
                                              <p:pRg st="4" end="4"/>
                                            </p:txEl>
                                          </p:spTgt>
                                        </p:tgtEl>
                                        <p:attrNameLst>
                                          <p:attrName>ppt_y</p:attrName>
                                        </p:attrNameLst>
                                      </p:cBhvr>
                                      <p:tavLst>
                                        <p:tav tm="0">
                                          <p:val>
                                            <p:strVal val="0-#ppt_h/2"/>
                                          </p:val>
                                        </p:tav>
                                        <p:tav tm="100000">
                                          <p:val>
                                            <p:strVal val="#ppt_y"/>
                                          </p:val>
                                        </p:tav>
                                      </p:tavLst>
                                    </p:anim>
                                  </p:childTnLst>
                                </p:cTn>
                              </p:par>
                              <p:par>
                                <p:cTn id="29" presetID="2" presetClass="entr" presetSubtype="1" fill="hold" grpId="0" nodeType="withEffect">
                                  <p:stCondLst>
                                    <p:cond delay="0"/>
                                  </p:stCondLst>
                                  <p:childTnLst>
                                    <p:set>
                                      <p:cBhvr>
                                        <p:cTn id="30" dur="1" fill="hold">
                                          <p:stCondLst>
                                            <p:cond delay="0"/>
                                          </p:stCondLst>
                                        </p:cTn>
                                        <p:tgtEl>
                                          <p:spTgt spid="116743">
                                            <p:txEl>
                                              <p:pRg st="5" end="5"/>
                                            </p:txEl>
                                          </p:spTgt>
                                        </p:tgtEl>
                                        <p:attrNameLst>
                                          <p:attrName>style.visibility</p:attrName>
                                        </p:attrNameLst>
                                      </p:cBhvr>
                                      <p:to>
                                        <p:strVal val="visible"/>
                                      </p:to>
                                    </p:set>
                                    <p:anim calcmode="lin" valueType="num">
                                      <p:cBhvr additive="base">
                                        <p:cTn id="31" dur="500" fill="hold"/>
                                        <p:tgtEl>
                                          <p:spTgt spid="11674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6743">
                                            <p:txEl>
                                              <p:pRg st="5" end="5"/>
                                            </p:txEl>
                                          </p:spTgt>
                                        </p:tgtEl>
                                        <p:attrNameLst>
                                          <p:attrName>ppt_y</p:attrName>
                                        </p:attrNameLst>
                                      </p:cBhvr>
                                      <p:tavLst>
                                        <p:tav tm="0">
                                          <p:val>
                                            <p:strVal val="0-#ppt_h/2"/>
                                          </p:val>
                                        </p:tav>
                                        <p:tav tm="100000">
                                          <p:val>
                                            <p:strVal val="#ppt_y"/>
                                          </p:val>
                                        </p:tav>
                                      </p:tavLst>
                                    </p:anim>
                                  </p:childTnLst>
                                </p:cTn>
                              </p:par>
                              <p:par>
                                <p:cTn id="33" presetID="2" presetClass="entr" presetSubtype="1" fill="hold" grpId="0" nodeType="withEffect">
                                  <p:stCondLst>
                                    <p:cond delay="0"/>
                                  </p:stCondLst>
                                  <p:childTnLst>
                                    <p:set>
                                      <p:cBhvr>
                                        <p:cTn id="34" dur="1" fill="hold">
                                          <p:stCondLst>
                                            <p:cond delay="0"/>
                                          </p:stCondLst>
                                        </p:cTn>
                                        <p:tgtEl>
                                          <p:spTgt spid="116743">
                                            <p:txEl>
                                              <p:pRg st="6" end="6"/>
                                            </p:txEl>
                                          </p:spTgt>
                                        </p:tgtEl>
                                        <p:attrNameLst>
                                          <p:attrName>style.visibility</p:attrName>
                                        </p:attrNameLst>
                                      </p:cBhvr>
                                      <p:to>
                                        <p:strVal val="visible"/>
                                      </p:to>
                                    </p:set>
                                    <p:anim calcmode="lin" valueType="num">
                                      <p:cBhvr additive="base">
                                        <p:cTn id="35" dur="500" fill="hold"/>
                                        <p:tgtEl>
                                          <p:spTgt spid="11674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16743">
                                            <p:txEl>
                                              <p:pRg st="6" end="6"/>
                                            </p:txEl>
                                          </p:spTgt>
                                        </p:tgtEl>
                                        <p:attrNameLst>
                                          <p:attrName>ppt_y</p:attrName>
                                        </p:attrNameLst>
                                      </p:cBhvr>
                                      <p:tavLst>
                                        <p:tav tm="0">
                                          <p:val>
                                            <p:strVal val="0-#ppt_h/2"/>
                                          </p:val>
                                        </p:tav>
                                        <p:tav tm="100000">
                                          <p:val>
                                            <p:strVal val="#ppt_y"/>
                                          </p:val>
                                        </p:tav>
                                      </p:tavLst>
                                    </p:anim>
                                  </p:childTnLst>
                                </p:cTn>
                              </p:par>
                              <p:par>
                                <p:cTn id="37" presetID="2" presetClass="entr" presetSubtype="1" fill="hold" grpId="0" nodeType="withEffect">
                                  <p:stCondLst>
                                    <p:cond delay="0"/>
                                  </p:stCondLst>
                                  <p:childTnLst>
                                    <p:set>
                                      <p:cBhvr>
                                        <p:cTn id="38" dur="1" fill="hold">
                                          <p:stCondLst>
                                            <p:cond delay="0"/>
                                          </p:stCondLst>
                                        </p:cTn>
                                        <p:tgtEl>
                                          <p:spTgt spid="116743">
                                            <p:txEl>
                                              <p:pRg st="7" end="7"/>
                                            </p:txEl>
                                          </p:spTgt>
                                        </p:tgtEl>
                                        <p:attrNameLst>
                                          <p:attrName>style.visibility</p:attrName>
                                        </p:attrNameLst>
                                      </p:cBhvr>
                                      <p:to>
                                        <p:strVal val="visible"/>
                                      </p:to>
                                    </p:set>
                                    <p:anim calcmode="lin" valueType="num">
                                      <p:cBhvr additive="base">
                                        <p:cTn id="39" dur="500" fill="hold"/>
                                        <p:tgtEl>
                                          <p:spTgt spid="116743">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116743">
                                            <p:txEl>
                                              <p:pRg st="7" end="7"/>
                                            </p:txEl>
                                          </p:spTgt>
                                        </p:tgtEl>
                                        <p:attrNameLst>
                                          <p:attrName>ppt_y</p:attrName>
                                        </p:attrNameLst>
                                      </p:cBhvr>
                                      <p:tavLst>
                                        <p:tav tm="0">
                                          <p:val>
                                            <p:strVal val="0-#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1" fill="hold" grpId="0" nodeType="clickEffect">
                                  <p:stCondLst>
                                    <p:cond delay="0"/>
                                  </p:stCondLst>
                                  <p:childTnLst>
                                    <p:set>
                                      <p:cBhvr>
                                        <p:cTn id="44" dur="1" fill="hold">
                                          <p:stCondLst>
                                            <p:cond delay="0"/>
                                          </p:stCondLst>
                                        </p:cTn>
                                        <p:tgtEl>
                                          <p:spTgt spid="116743">
                                            <p:txEl>
                                              <p:pRg st="8" end="8"/>
                                            </p:txEl>
                                          </p:spTgt>
                                        </p:tgtEl>
                                        <p:attrNameLst>
                                          <p:attrName>style.visibility</p:attrName>
                                        </p:attrNameLst>
                                      </p:cBhvr>
                                      <p:to>
                                        <p:strVal val="visible"/>
                                      </p:to>
                                    </p:set>
                                    <p:anim calcmode="lin" valueType="num">
                                      <p:cBhvr additive="base">
                                        <p:cTn id="45" dur="500" fill="hold"/>
                                        <p:tgtEl>
                                          <p:spTgt spid="116743">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116743">
                                            <p:txEl>
                                              <p:pRg st="8" end="8"/>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43"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ChangeArrowheads="1"/>
          </p:cNvSpPr>
          <p:nvPr/>
        </p:nvSpPr>
        <p:spPr bwMode="auto">
          <a:xfrm>
            <a:off x="685800" y="1612900"/>
            <a:ext cx="7772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defRPr/>
            </a:pPr>
            <a:r>
              <a:rPr lang="en-US" b="1" dirty="0" err="1" smtClean="0">
                <a:solidFill>
                  <a:srgbClr val="9F0F10"/>
                </a:solidFill>
                <a:effectLst>
                  <a:outerShdw blurRad="38100" dist="38100" dir="2700000" algn="tl">
                    <a:srgbClr val="C0C0C0"/>
                  </a:outerShdw>
                </a:effectLst>
                <a:latin typeface="Arial" charset="0"/>
                <a:cs typeface="Times New Roman" pitchFamily="18" charset="0"/>
              </a:rPr>
              <a:t>Komponen-Komponen</a:t>
            </a:r>
            <a:r>
              <a:rPr lang="en-US" b="1" dirty="0" smtClean="0">
                <a:solidFill>
                  <a:srgbClr val="9F0F10"/>
                </a:solidFill>
                <a:effectLst>
                  <a:outerShdw blurRad="38100" dist="38100" dir="2700000" algn="tl">
                    <a:srgbClr val="C0C0C0"/>
                  </a:outerShdw>
                </a:effectLst>
                <a:latin typeface="Arial" charset="0"/>
                <a:cs typeface="Times New Roman" pitchFamily="18" charset="0"/>
              </a:rPr>
              <a:t> </a:t>
            </a:r>
            <a:r>
              <a:rPr lang="en-US" b="1" dirty="0" err="1" smtClean="0">
                <a:solidFill>
                  <a:srgbClr val="9F0F10"/>
                </a:solidFill>
                <a:effectLst>
                  <a:outerShdw blurRad="38100" dist="38100" dir="2700000" algn="tl">
                    <a:srgbClr val="C0C0C0"/>
                  </a:outerShdw>
                </a:effectLst>
                <a:latin typeface="Arial" charset="0"/>
                <a:cs typeface="Times New Roman" pitchFamily="18" charset="0"/>
              </a:rPr>
              <a:t>dari</a:t>
            </a:r>
            <a:r>
              <a:rPr lang="en-US" b="1" dirty="0" smtClean="0">
                <a:solidFill>
                  <a:srgbClr val="9F0F10"/>
                </a:solidFill>
                <a:effectLst>
                  <a:outerShdw blurRad="38100" dist="38100" dir="2700000" algn="tl">
                    <a:srgbClr val="C0C0C0"/>
                  </a:outerShdw>
                </a:effectLst>
                <a:latin typeface="Arial" charset="0"/>
                <a:cs typeface="Times New Roman" pitchFamily="18" charset="0"/>
              </a:rPr>
              <a:t> Data Warehouse</a:t>
            </a:r>
            <a:endParaRPr lang="en-US" b="1" dirty="0">
              <a:solidFill>
                <a:srgbClr val="9F0F10"/>
              </a:solidFill>
              <a:effectLst>
                <a:outerShdw blurRad="38100" dist="38100" dir="2700000" algn="tl">
                  <a:srgbClr val="C0C0C0"/>
                </a:outerShdw>
              </a:effectLst>
              <a:latin typeface="Arial" charset="0"/>
              <a:cs typeface="Times New Roman" pitchFamily="18" charset="0"/>
            </a:endParaRPr>
          </a:p>
        </p:txBody>
      </p:sp>
      <p:sp>
        <p:nvSpPr>
          <p:cNvPr id="15363" name="Text Box 3"/>
          <p:cNvSpPr txBox="1">
            <a:spLocks noChangeArrowheads="1"/>
          </p:cNvSpPr>
          <p:nvPr/>
        </p:nvSpPr>
        <p:spPr bwMode="auto">
          <a:xfrm>
            <a:off x="3905250" y="6096000"/>
            <a:ext cx="1403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r>
              <a:rPr lang="en-US" altLang="en-US" sz="1800" b="1" dirty="0"/>
              <a:t>Figure </a:t>
            </a:r>
            <a:r>
              <a:rPr lang="en-US" altLang="en-US" sz="1800" b="1" dirty="0" smtClean="0"/>
              <a:t>6-13</a:t>
            </a:r>
            <a:endParaRPr lang="en-US" altLang="en-US" sz="1800" b="1" dirty="0"/>
          </a:p>
        </p:txBody>
      </p:sp>
      <p:sp>
        <p:nvSpPr>
          <p:cNvPr id="15364" name="Text Box 4"/>
          <p:cNvSpPr txBox="1">
            <a:spLocks noChangeArrowheads="1"/>
          </p:cNvSpPr>
          <p:nvPr/>
        </p:nvSpPr>
        <p:spPr bwMode="auto">
          <a:xfrm>
            <a:off x="1143000" y="5486400"/>
            <a:ext cx="66294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just" eaLnBrk="1" hangingPunct="1">
              <a:spcBef>
                <a:spcPct val="50000"/>
              </a:spcBef>
            </a:pPr>
            <a:r>
              <a:rPr lang="en-US" altLang="en-US" sz="900" b="1" dirty="0" err="1" smtClean="0"/>
              <a:t>Suatu</a:t>
            </a:r>
            <a:r>
              <a:rPr lang="en-US" altLang="en-US" sz="900" b="1" dirty="0" smtClean="0"/>
              <a:t> </a:t>
            </a:r>
            <a:r>
              <a:rPr lang="en-US" altLang="en-US" sz="900" b="1" dirty="0" err="1" smtClean="0"/>
              <a:t>infrastruktur</a:t>
            </a:r>
            <a:r>
              <a:rPr lang="en-US" altLang="en-US" sz="900" b="1" dirty="0" smtClean="0"/>
              <a:t> </a:t>
            </a:r>
            <a:r>
              <a:rPr lang="en-US" altLang="en-US" sz="900" b="1" dirty="0" err="1" smtClean="0"/>
              <a:t>intelijen</a:t>
            </a:r>
            <a:r>
              <a:rPr lang="en-US" altLang="en-US" sz="900" b="1" dirty="0" smtClean="0"/>
              <a:t> </a:t>
            </a:r>
            <a:r>
              <a:rPr lang="en-US" altLang="en-US" sz="900" b="1" dirty="0" err="1" smtClean="0"/>
              <a:t>bisnis</a:t>
            </a:r>
            <a:r>
              <a:rPr lang="en-US" altLang="en-US" sz="900" b="1" dirty="0" smtClean="0"/>
              <a:t> </a:t>
            </a:r>
            <a:r>
              <a:rPr lang="en-US" altLang="en-US" sz="900" b="1" dirty="0" err="1" smtClean="0"/>
              <a:t>kontemporer</a:t>
            </a:r>
            <a:r>
              <a:rPr lang="en-US" altLang="en-US" sz="900" b="1" dirty="0" smtClean="0"/>
              <a:t> </a:t>
            </a:r>
            <a:r>
              <a:rPr lang="en-US" altLang="en-US" sz="900" b="1" dirty="0" err="1" smtClean="0"/>
              <a:t>menampilkan</a:t>
            </a:r>
            <a:r>
              <a:rPr lang="en-US" altLang="en-US" sz="900" b="1" dirty="0" smtClean="0"/>
              <a:t> </a:t>
            </a:r>
            <a:r>
              <a:rPr lang="en-US" altLang="en-US" sz="900" b="1" dirty="0" err="1" smtClean="0"/>
              <a:t>kapabilitas</a:t>
            </a:r>
            <a:r>
              <a:rPr lang="en-US" altLang="en-US" sz="900" b="1" dirty="0" smtClean="0"/>
              <a:t> </a:t>
            </a:r>
            <a:r>
              <a:rPr lang="en-US" altLang="en-US" sz="900" b="1" dirty="0" err="1" smtClean="0"/>
              <a:t>dan</a:t>
            </a:r>
            <a:r>
              <a:rPr lang="en-US" altLang="en-US" sz="900" b="1" dirty="0" smtClean="0"/>
              <a:t> </a:t>
            </a:r>
            <a:r>
              <a:rPr lang="en-US" altLang="en-US" sz="900" b="1" dirty="0" err="1" smtClean="0"/>
              <a:t>perangkat</a:t>
            </a:r>
            <a:r>
              <a:rPr lang="en-US" altLang="en-US" sz="900" b="1" dirty="0" smtClean="0"/>
              <a:t> </a:t>
            </a:r>
            <a:r>
              <a:rPr lang="en-US" altLang="en-US" sz="900" b="1" dirty="0" err="1" smtClean="0"/>
              <a:t>untuk</a:t>
            </a:r>
            <a:r>
              <a:rPr lang="en-US" altLang="en-US" sz="900" b="1" dirty="0" smtClean="0"/>
              <a:t> </a:t>
            </a:r>
            <a:r>
              <a:rPr lang="en-US" altLang="en-US" sz="900" b="1" dirty="0" err="1" smtClean="0"/>
              <a:t>mengelola</a:t>
            </a:r>
            <a:r>
              <a:rPr lang="en-US" altLang="en-US" sz="900" b="1" dirty="0" smtClean="0"/>
              <a:t> </a:t>
            </a:r>
            <a:r>
              <a:rPr lang="en-US" altLang="en-US" sz="900" b="1" dirty="0" err="1" smtClean="0"/>
              <a:t>dan</a:t>
            </a:r>
            <a:r>
              <a:rPr lang="en-US" altLang="en-US" sz="900" b="1" dirty="0" smtClean="0"/>
              <a:t> </a:t>
            </a:r>
            <a:r>
              <a:rPr lang="en-US" altLang="en-US" sz="900" b="1" dirty="0" err="1" smtClean="0"/>
              <a:t>menganalisis</a:t>
            </a:r>
            <a:r>
              <a:rPr lang="en-US" altLang="en-US" sz="900" b="1" dirty="0" smtClean="0"/>
              <a:t> </a:t>
            </a:r>
            <a:r>
              <a:rPr lang="en-US" altLang="en-US" sz="900" b="1" dirty="0" err="1" smtClean="0"/>
              <a:t>kuantitas</a:t>
            </a:r>
            <a:r>
              <a:rPr lang="en-US" altLang="en-US" sz="900" b="1" dirty="0" smtClean="0"/>
              <a:t> </a:t>
            </a:r>
            <a:r>
              <a:rPr lang="en-US" altLang="en-US" sz="900" b="1" dirty="0" err="1" smtClean="0"/>
              <a:t>tipe</a:t>
            </a:r>
            <a:r>
              <a:rPr lang="en-US" altLang="en-US" sz="900" b="1" dirty="0" smtClean="0"/>
              <a:t> data yang </a:t>
            </a:r>
            <a:r>
              <a:rPr lang="en-US" altLang="en-US" sz="900" b="1" dirty="0" err="1" smtClean="0"/>
              <a:t>besar</a:t>
            </a:r>
            <a:r>
              <a:rPr lang="en-US" altLang="en-US" sz="900" b="1" dirty="0" smtClean="0"/>
              <a:t> </a:t>
            </a:r>
            <a:r>
              <a:rPr lang="en-US" altLang="en-US" sz="900" b="1" dirty="0" err="1" smtClean="0"/>
              <a:t>dan</a:t>
            </a:r>
            <a:r>
              <a:rPr lang="en-US" altLang="en-US" sz="900" b="1" dirty="0" smtClean="0"/>
              <a:t> </a:t>
            </a:r>
            <a:r>
              <a:rPr lang="en-US" altLang="en-US" sz="900" b="1" dirty="0" err="1" smtClean="0"/>
              <a:t>berbeda-beda</a:t>
            </a:r>
            <a:r>
              <a:rPr lang="en-US" altLang="en-US" sz="900" b="1" dirty="0" smtClean="0"/>
              <a:t> </a:t>
            </a:r>
            <a:r>
              <a:rPr lang="en-US" altLang="en-US" sz="900" b="1" dirty="0" err="1" smtClean="0"/>
              <a:t>dari</a:t>
            </a:r>
            <a:r>
              <a:rPr lang="en-US" altLang="en-US" sz="900" b="1" dirty="0" smtClean="0"/>
              <a:t> </a:t>
            </a:r>
            <a:r>
              <a:rPr lang="en-US" altLang="en-US" sz="900" b="1" dirty="0" err="1" smtClean="0"/>
              <a:t>berbagai</a:t>
            </a:r>
            <a:r>
              <a:rPr lang="en-US" altLang="en-US" sz="900" b="1" dirty="0" smtClean="0"/>
              <a:t> </a:t>
            </a:r>
            <a:r>
              <a:rPr lang="en-US" altLang="en-US" sz="900" b="1" dirty="0" err="1" smtClean="0"/>
              <a:t>sumber</a:t>
            </a:r>
            <a:r>
              <a:rPr lang="en-US" altLang="en-US" sz="900" b="1" dirty="0" smtClean="0"/>
              <a:t>. Query yang </a:t>
            </a:r>
            <a:r>
              <a:rPr lang="en-US" altLang="en-US" sz="900" b="1" dirty="0" err="1" smtClean="0"/>
              <a:t>mudah</a:t>
            </a:r>
            <a:r>
              <a:rPr lang="en-US" altLang="en-US" sz="900" b="1" dirty="0" smtClean="0"/>
              <a:t> </a:t>
            </a:r>
            <a:r>
              <a:rPr lang="en-US" altLang="en-US" sz="900" b="1" dirty="0" err="1" smtClean="0"/>
              <a:t>untuk</a:t>
            </a:r>
            <a:r>
              <a:rPr lang="en-US" altLang="en-US" sz="900" b="1" dirty="0" smtClean="0"/>
              <a:t> </a:t>
            </a:r>
            <a:r>
              <a:rPr lang="en-US" altLang="en-US" sz="900" b="1" dirty="0" err="1" smtClean="0"/>
              <a:t>digunakan</a:t>
            </a:r>
            <a:r>
              <a:rPr lang="en-US" altLang="en-US" sz="900" b="1" dirty="0" smtClean="0"/>
              <a:t> </a:t>
            </a:r>
            <a:r>
              <a:rPr lang="en-US" altLang="en-US" sz="900" b="1" dirty="0" err="1" smtClean="0"/>
              <a:t>dan</a:t>
            </a:r>
            <a:r>
              <a:rPr lang="en-US" altLang="en-US" sz="900" b="1" dirty="0" smtClean="0"/>
              <a:t> </a:t>
            </a:r>
            <a:r>
              <a:rPr lang="en-US" altLang="en-US" sz="900" b="1" dirty="0" err="1" smtClean="0"/>
              <a:t>perangkat</a:t>
            </a:r>
            <a:r>
              <a:rPr lang="en-US" altLang="en-US" sz="900" b="1" dirty="0" smtClean="0"/>
              <a:t> </a:t>
            </a:r>
            <a:r>
              <a:rPr lang="en-US" altLang="en-US" sz="900" b="1" dirty="0" err="1" smtClean="0"/>
              <a:t>pelaporan</a:t>
            </a:r>
            <a:r>
              <a:rPr lang="en-US" altLang="en-US" sz="900" b="1" dirty="0" smtClean="0"/>
              <a:t> </a:t>
            </a:r>
            <a:r>
              <a:rPr lang="en-US" altLang="en-US" sz="900" b="1" dirty="0" err="1" smtClean="0"/>
              <a:t>bagi</a:t>
            </a:r>
            <a:r>
              <a:rPr lang="en-US" altLang="en-US" sz="900" b="1" dirty="0" smtClean="0"/>
              <a:t> para </a:t>
            </a:r>
            <a:r>
              <a:rPr lang="en-US" altLang="en-US" sz="900" b="1" dirty="0" err="1" smtClean="0"/>
              <a:t>pengguna</a:t>
            </a:r>
            <a:r>
              <a:rPr lang="en-US" altLang="en-US" sz="900" b="1" dirty="0" smtClean="0"/>
              <a:t> </a:t>
            </a:r>
            <a:r>
              <a:rPr lang="en-US" altLang="en-US" sz="900" b="1" dirty="0" err="1" smtClean="0"/>
              <a:t>bisnis</a:t>
            </a:r>
            <a:r>
              <a:rPr lang="en-US" altLang="en-US" sz="900" b="1" dirty="0" smtClean="0"/>
              <a:t> </a:t>
            </a:r>
            <a:r>
              <a:rPr lang="en-US" altLang="en-US" sz="900" b="1" dirty="0" err="1" smtClean="0"/>
              <a:t>kasual</a:t>
            </a:r>
            <a:r>
              <a:rPr lang="en-US" altLang="en-US" sz="900" b="1" dirty="0" smtClean="0"/>
              <a:t> </a:t>
            </a:r>
            <a:r>
              <a:rPr lang="en-US" altLang="en-US" sz="900" b="1" dirty="0" err="1" smtClean="0"/>
              <a:t>dan</a:t>
            </a:r>
            <a:r>
              <a:rPr lang="en-US" altLang="en-US" sz="900" b="1" dirty="0" smtClean="0"/>
              <a:t> </a:t>
            </a:r>
            <a:r>
              <a:rPr lang="en-US" altLang="en-US" sz="900" b="1" dirty="0" err="1" smtClean="0"/>
              <a:t>serangkaian</a:t>
            </a:r>
            <a:r>
              <a:rPr lang="en-US" altLang="en-US" sz="900" b="1" dirty="0" smtClean="0"/>
              <a:t> </a:t>
            </a:r>
            <a:r>
              <a:rPr lang="en-US" altLang="en-US" sz="900" b="1" dirty="0" err="1" smtClean="0"/>
              <a:t>perangkat</a:t>
            </a:r>
            <a:r>
              <a:rPr lang="en-US" altLang="en-US" sz="900" b="1" dirty="0" smtClean="0"/>
              <a:t> </a:t>
            </a:r>
            <a:r>
              <a:rPr lang="en-US" altLang="en-US" sz="900" b="1" dirty="0" err="1" smtClean="0"/>
              <a:t>analitis</a:t>
            </a:r>
            <a:r>
              <a:rPr lang="en-US" altLang="en-US" sz="900" b="1" dirty="0" smtClean="0"/>
              <a:t> yang </a:t>
            </a:r>
            <a:r>
              <a:rPr lang="en-US" altLang="en-US" sz="900" b="1" dirty="0" err="1" smtClean="0"/>
              <a:t>lebih</a:t>
            </a:r>
            <a:r>
              <a:rPr lang="en-US" altLang="en-US" sz="900" b="1" dirty="0" smtClean="0"/>
              <a:t> </a:t>
            </a:r>
            <a:r>
              <a:rPr lang="en-US" altLang="en-US" sz="900" b="1" dirty="0" err="1" smtClean="0"/>
              <a:t>canggih</a:t>
            </a:r>
            <a:r>
              <a:rPr lang="en-US" altLang="en-US" sz="900" b="1" dirty="0" smtClean="0"/>
              <a:t> </a:t>
            </a:r>
            <a:r>
              <a:rPr lang="en-US" altLang="en-US" sz="900" b="1" dirty="0" err="1" smtClean="0"/>
              <a:t>bagi</a:t>
            </a:r>
            <a:r>
              <a:rPr lang="en-US" altLang="en-US" sz="900" b="1" dirty="0" smtClean="0"/>
              <a:t> para </a:t>
            </a:r>
            <a:r>
              <a:rPr lang="en-US" altLang="en-US" sz="900" b="1" dirty="0" err="1" smtClean="0"/>
              <a:t>pengguna</a:t>
            </a:r>
            <a:r>
              <a:rPr lang="en-US" altLang="en-US" sz="900" b="1" dirty="0" smtClean="0"/>
              <a:t> power </a:t>
            </a:r>
            <a:r>
              <a:rPr lang="en-US" altLang="en-US" sz="900" b="1" dirty="0" err="1" smtClean="0"/>
              <a:t>juga</a:t>
            </a:r>
            <a:r>
              <a:rPr lang="en-US" altLang="en-US" sz="900" b="1" dirty="0" smtClean="0"/>
              <a:t> </a:t>
            </a:r>
            <a:r>
              <a:rPr lang="en-US" altLang="en-US" sz="900" b="1" dirty="0" err="1" smtClean="0"/>
              <a:t>termasuk</a:t>
            </a:r>
            <a:endParaRPr lang="en-US" altLang="en-US" sz="900" b="1" dirty="0"/>
          </a:p>
        </p:txBody>
      </p:sp>
      <p:sp>
        <p:nvSpPr>
          <p:cNvPr id="123913" name="Rectangle 9"/>
          <p:cNvSpPr>
            <a:spLocks noChangeArrowheads="1"/>
          </p:cNvSpPr>
          <p:nvPr/>
        </p:nvSpPr>
        <p:spPr bwMode="auto">
          <a:xfrm>
            <a:off x="1447800" y="200025"/>
            <a:ext cx="76962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pPr algn="ctr">
              <a:defRPr/>
            </a:pPr>
            <a:r>
              <a:rPr lang="en-US" sz="2000" b="1">
                <a:effectLst>
                  <a:outerShdw blurRad="38100" dist="38100" dir="2700000" algn="tl">
                    <a:srgbClr val="C0C0C0"/>
                  </a:outerShdw>
                </a:effectLst>
                <a:latin typeface="Arial" charset="0"/>
              </a:rPr>
              <a:t>Management Information Systems</a:t>
            </a:r>
          </a:p>
          <a:p>
            <a:pPr algn="ctr">
              <a:defRPr/>
            </a:pPr>
            <a:r>
              <a:rPr lang="en-US" sz="1600" b="1">
                <a:effectLst>
                  <a:outerShdw blurRad="38100" dist="38100" dir="2700000" algn="tl">
                    <a:srgbClr val="C0C0C0"/>
                  </a:outerShdw>
                </a:effectLst>
                <a:latin typeface="Arial" charset="0"/>
              </a:rPr>
              <a:t>Chapter 6 Foundations of Business Intelligence: Databases </a:t>
            </a:r>
            <a:br>
              <a:rPr lang="en-US" sz="1600" b="1">
                <a:effectLst>
                  <a:outerShdw blurRad="38100" dist="38100" dir="2700000" algn="tl">
                    <a:srgbClr val="C0C0C0"/>
                  </a:outerShdw>
                </a:effectLst>
                <a:latin typeface="Arial" charset="0"/>
              </a:rPr>
            </a:br>
            <a:r>
              <a:rPr lang="en-US" sz="1600" b="1">
                <a:effectLst>
                  <a:outerShdw blurRad="38100" dist="38100" dir="2700000" algn="tl">
                    <a:srgbClr val="C0C0C0"/>
                  </a:outerShdw>
                </a:effectLst>
                <a:latin typeface="Arial" charset="0"/>
              </a:rPr>
              <a:t>and Information Management</a:t>
            </a:r>
          </a:p>
        </p:txBody>
      </p:sp>
      <p:pic>
        <p:nvPicPr>
          <p:cNvPr id="15367" name="Picture 10" descr="C:\My Documents\MIS10\Compositing\Chapter-06\Fig-6-13.t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44663" y="2160588"/>
            <a:ext cx="5494337" cy="31929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5"/>
          <p:cNvSpPr txBox="1">
            <a:spLocks noChangeArrowheads="1"/>
          </p:cNvSpPr>
          <p:nvPr/>
        </p:nvSpPr>
        <p:spPr bwMode="auto">
          <a:xfrm>
            <a:off x="1447800" y="990600"/>
            <a:ext cx="76962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a:spcBef>
                <a:spcPct val="50000"/>
              </a:spcBef>
            </a:pPr>
            <a:r>
              <a:rPr lang="en-US" altLang="en-US" sz="1600" b="1" dirty="0" err="1" smtClean="0">
                <a:cs typeface="Times New Roman" panose="02020603050405020304" pitchFamily="18" charset="0"/>
              </a:rPr>
              <a:t>Memanfaatkan</a:t>
            </a:r>
            <a:r>
              <a:rPr lang="en-US" altLang="en-US" sz="1600" b="1" dirty="0" smtClean="0">
                <a:cs typeface="Times New Roman" panose="02020603050405020304" pitchFamily="18" charset="0"/>
              </a:rPr>
              <a:t> Database </a:t>
            </a:r>
            <a:r>
              <a:rPr lang="en-US" altLang="en-US" sz="1600" b="1" dirty="0" err="1" smtClean="0">
                <a:cs typeface="Times New Roman" panose="02020603050405020304" pitchFamily="18" charset="0"/>
              </a:rPr>
              <a:t>Untuk</a:t>
            </a:r>
            <a:r>
              <a:rPr lang="en-US" altLang="en-US" sz="1600" b="1" dirty="0" smtClean="0">
                <a:cs typeface="Times New Roman" panose="02020603050405020304" pitchFamily="18" charset="0"/>
              </a:rPr>
              <a:t> </a:t>
            </a:r>
            <a:r>
              <a:rPr lang="en-US" altLang="en-US" sz="1600" b="1" dirty="0" err="1" smtClean="0">
                <a:cs typeface="Times New Roman" panose="02020603050405020304" pitchFamily="18" charset="0"/>
              </a:rPr>
              <a:t>Meningkatkan</a:t>
            </a:r>
            <a:r>
              <a:rPr lang="en-US" altLang="en-US" sz="1600" b="1" dirty="0" smtClean="0">
                <a:cs typeface="Times New Roman" panose="02020603050405020304" pitchFamily="18" charset="0"/>
              </a:rPr>
              <a:t> </a:t>
            </a:r>
            <a:r>
              <a:rPr lang="en-US" altLang="en-US" sz="1600" b="1" dirty="0" err="1" smtClean="0">
                <a:cs typeface="Times New Roman" panose="02020603050405020304" pitchFamily="18" charset="0"/>
              </a:rPr>
              <a:t>Kinerja</a:t>
            </a:r>
            <a:r>
              <a:rPr lang="en-US" altLang="en-US" sz="1600" b="1" dirty="0" smtClean="0">
                <a:cs typeface="Times New Roman" panose="02020603050405020304" pitchFamily="18" charset="0"/>
              </a:rPr>
              <a:t> </a:t>
            </a:r>
            <a:r>
              <a:rPr lang="en-US" altLang="en-US" sz="1600" b="1" dirty="0" err="1" smtClean="0">
                <a:cs typeface="Times New Roman" panose="02020603050405020304" pitchFamily="18" charset="0"/>
              </a:rPr>
              <a:t>Bisnis</a:t>
            </a:r>
            <a:r>
              <a:rPr lang="en-US" altLang="en-US" sz="1600" b="1" dirty="0" smtClean="0">
                <a:cs typeface="Times New Roman" panose="02020603050405020304" pitchFamily="18" charset="0"/>
              </a:rPr>
              <a:t> Dan </a:t>
            </a:r>
            <a:r>
              <a:rPr lang="en-US" altLang="en-US" sz="1600" b="1" dirty="0" err="1" smtClean="0">
                <a:cs typeface="Times New Roman" panose="02020603050405020304" pitchFamily="18" charset="0"/>
              </a:rPr>
              <a:t>Pengambilan</a:t>
            </a:r>
            <a:r>
              <a:rPr lang="en-US" altLang="en-US" sz="1600" b="1" dirty="0" smtClean="0">
                <a:cs typeface="Times New Roman" panose="02020603050405020304" pitchFamily="18" charset="0"/>
              </a:rPr>
              <a:t> </a:t>
            </a:r>
            <a:r>
              <a:rPr lang="en-US" altLang="en-US" sz="1600" b="1" dirty="0" err="1" smtClean="0">
                <a:cs typeface="Times New Roman" panose="02020603050405020304" pitchFamily="18" charset="0"/>
              </a:rPr>
              <a:t>Keputusan</a:t>
            </a:r>
            <a:endParaRPr lang="en-US" altLang="en-US" sz="1600" b="1" dirty="0">
              <a:cs typeface="Times New Roman" panose="02020603050405020304" pitchFamily="18" charset="0"/>
            </a:endParaRPr>
          </a:p>
        </p:txBody>
      </p:sp>
    </p:spTree>
  </p:cSld>
  <p:clrMapOvr>
    <a:masterClrMapping/>
  </p:clrMapOvr>
  <p:transition>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ChangeArrowheads="1"/>
          </p:cNvSpPr>
          <p:nvPr/>
        </p:nvSpPr>
        <p:spPr bwMode="auto">
          <a:xfrm>
            <a:off x="685800" y="1612900"/>
            <a:ext cx="7772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defRPr/>
            </a:pPr>
            <a:r>
              <a:rPr lang="en-US" b="1" dirty="0" smtClean="0">
                <a:solidFill>
                  <a:srgbClr val="9F0F10"/>
                </a:solidFill>
                <a:effectLst>
                  <a:outerShdw blurRad="38100" dist="38100" dir="2700000" algn="tl">
                    <a:srgbClr val="C0C0C0"/>
                  </a:outerShdw>
                </a:effectLst>
                <a:latin typeface="Arial" charset="0"/>
                <a:cs typeface="Times New Roman" pitchFamily="18" charset="0"/>
              </a:rPr>
              <a:t>Model data Multidimensional</a:t>
            </a:r>
            <a:endParaRPr lang="en-US" b="1" dirty="0">
              <a:solidFill>
                <a:srgbClr val="9F0F10"/>
              </a:solidFill>
              <a:effectLst>
                <a:outerShdw blurRad="38100" dist="38100" dir="2700000" algn="tl">
                  <a:srgbClr val="C0C0C0"/>
                </a:outerShdw>
              </a:effectLst>
              <a:latin typeface="Arial" charset="0"/>
              <a:cs typeface="Times New Roman" pitchFamily="18" charset="0"/>
            </a:endParaRPr>
          </a:p>
        </p:txBody>
      </p:sp>
      <p:sp>
        <p:nvSpPr>
          <p:cNvPr id="15363" name="Text Box 3"/>
          <p:cNvSpPr txBox="1">
            <a:spLocks noChangeArrowheads="1"/>
          </p:cNvSpPr>
          <p:nvPr/>
        </p:nvSpPr>
        <p:spPr bwMode="auto">
          <a:xfrm>
            <a:off x="3905250" y="6096000"/>
            <a:ext cx="141577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r>
              <a:rPr lang="en-US" altLang="en-US" sz="1800" b="1" dirty="0"/>
              <a:t>Figure </a:t>
            </a:r>
            <a:r>
              <a:rPr lang="en-US" altLang="en-US" sz="1800" b="1" dirty="0" smtClean="0"/>
              <a:t>6-14</a:t>
            </a:r>
            <a:endParaRPr lang="en-US" altLang="en-US" sz="1800" b="1" dirty="0"/>
          </a:p>
        </p:txBody>
      </p:sp>
      <p:sp>
        <p:nvSpPr>
          <p:cNvPr id="15364" name="Text Box 4"/>
          <p:cNvSpPr txBox="1">
            <a:spLocks noChangeArrowheads="1"/>
          </p:cNvSpPr>
          <p:nvPr/>
        </p:nvSpPr>
        <p:spPr bwMode="auto">
          <a:xfrm>
            <a:off x="1143000" y="5486400"/>
            <a:ext cx="66294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just" eaLnBrk="1" hangingPunct="1">
              <a:spcBef>
                <a:spcPct val="50000"/>
              </a:spcBef>
            </a:pPr>
            <a:r>
              <a:rPr lang="en-US" altLang="en-US" sz="900" b="1" dirty="0" err="1" smtClean="0"/>
              <a:t>Tampilan</a:t>
            </a:r>
            <a:r>
              <a:rPr lang="en-US" altLang="en-US" sz="900" b="1" dirty="0" smtClean="0"/>
              <a:t> </a:t>
            </a:r>
            <a:r>
              <a:rPr lang="en-US" altLang="en-US" sz="900" b="1" dirty="0" err="1" smtClean="0"/>
              <a:t>ini</a:t>
            </a:r>
            <a:r>
              <a:rPr lang="en-US" altLang="en-US" sz="900" b="1" dirty="0" smtClean="0"/>
              <a:t> </a:t>
            </a:r>
            <a:r>
              <a:rPr lang="en-US" altLang="en-US" sz="900" b="1" dirty="0" err="1" smtClean="0"/>
              <a:t>menunjukkan</a:t>
            </a:r>
            <a:r>
              <a:rPr lang="en-US" altLang="en-US" sz="900" b="1" dirty="0" smtClean="0"/>
              <a:t> </a:t>
            </a:r>
            <a:r>
              <a:rPr lang="en-US" altLang="en-US" sz="900" b="1" dirty="0" err="1" smtClean="0"/>
              <a:t>produk</a:t>
            </a:r>
            <a:r>
              <a:rPr lang="en-US" altLang="en-US" sz="900" b="1" dirty="0" smtClean="0"/>
              <a:t> </a:t>
            </a:r>
            <a:r>
              <a:rPr lang="en-US" altLang="en-US" sz="900" b="1" dirty="0" err="1" smtClean="0"/>
              <a:t>versius</a:t>
            </a:r>
            <a:r>
              <a:rPr lang="en-US" altLang="en-US" sz="900" b="1" dirty="0" smtClean="0"/>
              <a:t> </a:t>
            </a:r>
            <a:r>
              <a:rPr lang="en-US" altLang="en-US" sz="900" b="1" dirty="0" err="1" smtClean="0"/>
              <a:t>wilayah</a:t>
            </a:r>
            <a:r>
              <a:rPr lang="en-US" altLang="en-US" sz="900" b="1" dirty="0" smtClean="0"/>
              <a:t>. </a:t>
            </a:r>
            <a:r>
              <a:rPr lang="en-US" altLang="en-US" sz="900" b="1" dirty="0" err="1" smtClean="0"/>
              <a:t>Jika</a:t>
            </a:r>
            <a:r>
              <a:rPr lang="en-US" altLang="en-US" sz="900" b="1" dirty="0" smtClean="0"/>
              <a:t> </a:t>
            </a:r>
            <a:r>
              <a:rPr lang="en-US" altLang="en-US" sz="900" b="1" dirty="0" err="1" smtClean="0"/>
              <a:t>anda</a:t>
            </a:r>
            <a:r>
              <a:rPr lang="en-US" altLang="en-US" sz="900" b="1" dirty="0" smtClean="0"/>
              <a:t> </a:t>
            </a:r>
            <a:r>
              <a:rPr lang="en-US" altLang="en-US" sz="900" b="1" dirty="0" err="1" smtClean="0"/>
              <a:t>memutar</a:t>
            </a:r>
            <a:r>
              <a:rPr lang="en-US" altLang="en-US" sz="900" b="1" dirty="0"/>
              <a:t> </a:t>
            </a:r>
            <a:r>
              <a:rPr lang="en-US" altLang="en-US" sz="900" b="1" dirty="0" err="1" smtClean="0"/>
              <a:t>kubusnya</a:t>
            </a:r>
            <a:r>
              <a:rPr lang="en-US" altLang="en-US" sz="900" b="1" dirty="0" smtClean="0"/>
              <a:t> 90 </a:t>
            </a:r>
            <a:r>
              <a:rPr lang="en-US" altLang="en-US" sz="900" b="1" dirty="0" err="1" smtClean="0"/>
              <a:t>derajat</a:t>
            </a:r>
            <a:r>
              <a:rPr lang="en-US" altLang="en-US" sz="900" b="1" dirty="0" smtClean="0"/>
              <a:t>, </a:t>
            </a:r>
            <a:r>
              <a:rPr lang="en-US" altLang="en-US" sz="900" b="1" dirty="0" err="1" smtClean="0"/>
              <a:t>permukaannya</a:t>
            </a:r>
            <a:r>
              <a:rPr lang="en-US" altLang="en-US" sz="900" b="1" dirty="0" smtClean="0"/>
              <a:t> </a:t>
            </a:r>
            <a:r>
              <a:rPr lang="en-US" altLang="en-US" sz="900" b="1" dirty="0" err="1" smtClean="0"/>
              <a:t>akan</a:t>
            </a:r>
            <a:r>
              <a:rPr lang="en-US" altLang="en-US" sz="900" b="1" dirty="0" smtClean="0"/>
              <a:t> </a:t>
            </a:r>
            <a:r>
              <a:rPr lang="en-US" altLang="en-US" sz="900" b="1" dirty="0" err="1" smtClean="0"/>
              <a:t>menunjukkan</a:t>
            </a:r>
            <a:r>
              <a:rPr lang="en-US" altLang="en-US" sz="900" b="1" dirty="0" smtClean="0"/>
              <a:t> </a:t>
            </a:r>
            <a:r>
              <a:rPr lang="en-US" altLang="en-US" sz="900" b="1" dirty="0" err="1" smtClean="0"/>
              <a:t>produk</a:t>
            </a:r>
            <a:r>
              <a:rPr lang="en-US" altLang="en-US" sz="900" b="1" dirty="0" smtClean="0"/>
              <a:t> versus </a:t>
            </a:r>
            <a:r>
              <a:rPr lang="en-US" altLang="en-US" sz="900" b="1" dirty="0" err="1" smtClean="0"/>
              <a:t>proyeksi</a:t>
            </a:r>
            <a:r>
              <a:rPr lang="en-US" altLang="en-US" sz="900" b="1" dirty="0" smtClean="0"/>
              <a:t> </a:t>
            </a:r>
            <a:r>
              <a:rPr lang="en-US" altLang="en-US" sz="900" b="1" dirty="0" err="1" smtClean="0"/>
              <a:t>penjualan</a:t>
            </a:r>
            <a:r>
              <a:rPr lang="en-US" altLang="en-US" sz="900" b="1" dirty="0" smtClean="0"/>
              <a:t> </a:t>
            </a:r>
            <a:r>
              <a:rPr lang="en-US" altLang="en-US" sz="900" b="1" dirty="0" err="1" smtClean="0"/>
              <a:t>dan</a:t>
            </a:r>
            <a:r>
              <a:rPr lang="en-US" altLang="en-US" sz="900" b="1" dirty="0" smtClean="0"/>
              <a:t> </a:t>
            </a:r>
            <a:r>
              <a:rPr lang="en-US" altLang="en-US" sz="900" b="1" dirty="0" err="1" smtClean="0"/>
              <a:t>penjualan</a:t>
            </a:r>
            <a:r>
              <a:rPr lang="en-US" altLang="en-US" sz="900" b="1" dirty="0" smtClean="0"/>
              <a:t> </a:t>
            </a:r>
            <a:r>
              <a:rPr lang="en-US" altLang="en-US" sz="900" b="1" dirty="0" err="1" smtClean="0"/>
              <a:t>aktualnya</a:t>
            </a:r>
            <a:r>
              <a:rPr lang="en-US" altLang="en-US" sz="900" b="1" dirty="0" smtClean="0"/>
              <a:t>. </a:t>
            </a:r>
            <a:r>
              <a:rPr lang="en-US" altLang="en-US" sz="900" b="1" dirty="0" err="1" smtClean="0"/>
              <a:t>Jika</a:t>
            </a:r>
            <a:r>
              <a:rPr lang="en-US" altLang="en-US" sz="900" b="1" dirty="0" smtClean="0"/>
              <a:t> </a:t>
            </a:r>
            <a:r>
              <a:rPr lang="en-US" altLang="en-US" sz="900" b="1" dirty="0" err="1" smtClean="0"/>
              <a:t>anda</a:t>
            </a:r>
            <a:r>
              <a:rPr lang="en-US" altLang="en-US" sz="900" b="1" dirty="0" smtClean="0"/>
              <a:t> </a:t>
            </a:r>
            <a:r>
              <a:rPr lang="en-US" altLang="en-US" sz="900" b="1" dirty="0" err="1" smtClean="0"/>
              <a:t>memutarnya</a:t>
            </a:r>
            <a:r>
              <a:rPr lang="en-US" altLang="en-US" sz="900" b="1" dirty="0" smtClean="0"/>
              <a:t> </a:t>
            </a:r>
            <a:r>
              <a:rPr lang="en-US" altLang="en-US" sz="900" b="1" dirty="0" err="1" smtClean="0"/>
              <a:t>kembali</a:t>
            </a:r>
            <a:r>
              <a:rPr lang="en-US" altLang="en-US" sz="900" b="1" dirty="0" smtClean="0"/>
              <a:t> 90 </a:t>
            </a:r>
            <a:r>
              <a:rPr lang="en-US" altLang="en-US" sz="900" b="1" dirty="0" err="1" smtClean="0"/>
              <a:t>derajat</a:t>
            </a:r>
            <a:r>
              <a:rPr lang="en-US" altLang="en-US" sz="900" b="1" dirty="0" smtClean="0"/>
              <a:t>, </a:t>
            </a:r>
            <a:r>
              <a:rPr lang="en-US" altLang="en-US" sz="900" b="1" dirty="0" err="1" smtClean="0"/>
              <a:t>maka</a:t>
            </a:r>
            <a:r>
              <a:rPr lang="en-US" altLang="en-US" sz="900" b="1" dirty="0" smtClean="0"/>
              <a:t> </a:t>
            </a:r>
            <a:r>
              <a:rPr lang="en-US" altLang="en-US" sz="900" b="1" dirty="0" err="1" smtClean="0"/>
              <a:t>anda</a:t>
            </a:r>
            <a:r>
              <a:rPr lang="en-US" altLang="en-US" sz="900" b="1" dirty="0" smtClean="0"/>
              <a:t> </a:t>
            </a:r>
            <a:r>
              <a:rPr lang="en-US" altLang="en-US" sz="900" b="1" dirty="0" err="1" smtClean="0"/>
              <a:t>akan</a:t>
            </a:r>
            <a:r>
              <a:rPr lang="en-US" altLang="en-US" sz="900" b="1" dirty="0" smtClean="0"/>
              <a:t> </a:t>
            </a:r>
            <a:r>
              <a:rPr lang="en-US" altLang="en-US" sz="900" b="1" dirty="0" err="1" smtClean="0"/>
              <a:t>melihat</a:t>
            </a:r>
            <a:r>
              <a:rPr lang="en-US" altLang="en-US" sz="900" b="1" dirty="0" smtClean="0"/>
              <a:t> </a:t>
            </a:r>
            <a:r>
              <a:rPr lang="en-US" altLang="en-US" sz="900" b="1" dirty="0" err="1" smtClean="0"/>
              <a:t>wilayah</a:t>
            </a:r>
            <a:r>
              <a:rPr lang="en-US" altLang="en-US" sz="900" b="1" dirty="0" smtClean="0"/>
              <a:t> versus </a:t>
            </a:r>
            <a:r>
              <a:rPr lang="en-US" altLang="en-US" sz="900" b="1" dirty="0" err="1" smtClean="0"/>
              <a:t>proyeksi</a:t>
            </a:r>
            <a:r>
              <a:rPr lang="en-US" altLang="en-US" sz="900" b="1" dirty="0" smtClean="0"/>
              <a:t> </a:t>
            </a:r>
            <a:r>
              <a:rPr lang="en-US" altLang="en-US" sz="900" b="1" dirty="0" err="1" smtClean="0"/>
              <a:t>penjualan</a:t>
            </a:r>
            <a:r>
              <a:rPr lang="en-US" altLang="en-US" sz="900" b="1" dirty="0" smtClean="0"/>
              <a:t> </a:t>
            </a:r>
            <a:r>
              <a:rPr lang="en-US" altLang="en-US" sz="900" b="1" dirty="0" err="1" smtClean="0"/>
              <a:t>dan</a:t>
            </a:r>
            <a:r>
              <a:rPr lang="en-US" altLang="en-US" sz="900" b="1" dirty="0" smtClean="0"/>
              <a:t> </a:t>
            </a:r>
            <a:r>
              <a:rPr lang="en-US" altLang="en-US" sz="900" b="1" dirty="0" err="1" smtClean="0"/>
              <a:t>penjualan</a:t>
            </a:r>
            <a:r>
              <a:rPr lang="en-US" altLang="en-US" sz="900" b="1" dirty="0" smtClean="0"/>
              <a:t> </a:t>
            </a:r>
            <a:r>
              <a:rPr lang="en-US" altLang="en-US" sz="900" b="1" dirty="0" err="1" smtClean="0"/>
              <a:t>aktualnya</a:t>
            </a:r>
            <a:r>
              <a:rPr lang="en-US" altLang="en-US" sz="900" b="1" dirty="0" smtClean="0"/>
              <a:t>. Serta </a:t>
            </a:r>
            <a:r>
              <a:rPr lang="en-US" altLang="en-US" sz="900" b="1" dirty="0" err="1" smtClean="0"/>
              <a:t>tampilan-tampilan</a:t>
            </a:r>
            <a:r>
              <a:rPr lang="en-US" altLang="en-US" sz="900" b="1" dirty="0" smtClean="0"/>
              <a:t> lain yang </a:t>
            </a:r>
            <a:r>
              <a:rPr lang="en-US" altLang="en-US" sz="900" b="1" dirty="0" err="1" smtClean="0"/>
              <a:t>memungkinkan</a:t>
            </a:r>
            <a:endParaRPr lang="en-US" altLang="en-US" sz="900" b="1" dirty="0"/>
          </a:p>
        </p:txBody>
      </p:sp>
      <p:sp>
        <p:nvSpPr>
          <p:cNvPr id="123913" name="Rectangle 9"/>
          <p:cNvSpPr>
            <a:spLocks noChangeArrowheads="1"/>
          </p:cNvSpPr>
          <p:nvPr/>
        </p:nvSpPr>
        <p:spPr bwMode="auto">
          <a:xfrm>
            <a:off x="1447800" y="200025"/>
            <a:ext cx="76962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pPr algn="ctr">
              <a:defRPr/>
            </a:pPr>
            <a:r>
              <a:rPr lang="en-US" sz="2000" b="1">
                <a:effectLst>
                  <a:outerShdw blurRad="38100" dist="38100" dir="2700000" algn="tl">
                    <a:srgbClr val="C0C0C0"/>
                  </a:outerShdw>
                </a:effectLst>
                <a:latin typeface="Arial" charset="0"/>
              </a:rPr>
              <a:t>Management Information Systems</a:t>
            </a:r>
          </a:p>
          <a:p>
            <a:pPr algn="ctr">
              <a:defRPr/>
            </a:pPr>
            <a:r>
              <a:rPr lang="en-US" sz="1600" b="1">
                <a:effectLst>
                  <a:outerShdw blurRad="38100" dist="38100" dir="2700000" algn="tl">
                    <a:srgbClr val="C0C0C0"/>
                  </a:outerShdw>
                </a:effectLst>
                <a:latin typeface="Arial" charset="0"/>
              </a:rPr>
              <a:t>Chapter 6 Foundations of Business Intelligence: Databases </a:t>
            </a:r>
            <a:br>
              <a:rPr lang="en-US" sz="1600" b="1">
                <a:effectLst>
                  <a:outerShdw blurRad="38100" dist="38100" dir="2700000" algn="tl">
                    <a:srgbClr val="C0C0C0"/>
                  </a:outerShdw>
                </a:effectLst>
                <a:latin typeface="Arial" charset="0"/>
              </a:rPr>
            </a:br>
            <a:r>
              <a:rPr lang="en-US" sz="1600" b="1">
                <a:effectLst>
                  <a:outerShdw blurRad="38100" dist="38100" dir="2700000" algn="tl">
                    <a:srgbClr val="C0C0C0"/>
                  </a:outerShdw>
                </a:effectLst>
                <a:latin typeface="Arial" charset="0"/>
              </a:rPr>
              <a:t>and Information Management</a:t>
            </a:r>
          </a:p>
        </p:txBody>
      </p:sp>
      <p:sp>
        <p:nvSpPr>
          <p:cNvPr id="8" name="Text Box 5"/>
          <p:cNvSpPr txBox="1">
            <a:spLocks noChangeArrowheads="1"/>
          </p:cNvSpPr>
          <p:nvPr/>
        </p:nvSpPr>
        <p:spPr bwMode="auto">
          <a:xfrm>
            <a:off x="1447800" y="990600"/>
            <a:ext cx="76962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a:spcBef>
                <a:spcPct val="50000"/>
              </a:spcBef>
            </a:pPr>
            <a:r>
              <a:rPr lang="en-US" altLang="en-US" sz="1600" b="1" dirty="0" err="1" smtClean="0">
                <a:cs typeface="Times New Roman" panose="02020603050405020304" pitchFamily="18" charset="0"/>
              </a:rPr>
              <a:t>Memanfaatkan</a:t>
            </a:r>
            <a:r>
              <a:rPr lang="en-US" altLang="en-US" sz="1600" b="1" dirty="0" smtClean="0">
                <a:cs typeface="Times New Roman" panose="02020603050405020304" pitchFamily="18" charset="0"/>
              </a:rPr>
              <a:t> Database </a:t>
            </a:r>
            <a:r>
              <a:rPr lang="en-US" altLang="en-US" sz="1600" b="1" dirty="0" err="1" smtClean="0">
                <a:cs typeface="Times New Roman" panose="02020603050405020304" pitchFamily="18" charset="0"/>
              </a:rPr>
              <a:t>Untuk</a:t>
            </a:r>
            <a:r>
              <a:rPr lang="en-US" altLang="en-US" sz="1600" b="1" dirty="0" smtClean="0">
                <a:cs typeface="Times New Roman" panose="02020603050405020304" pitchFamily="18" charset="0"/>
              </a:rPr>
              <a:t> </a:t>
            </a:r>
            <a:r>
              <a:rPr lang="en-US" altLang="en-US" sz="1600" b="1" dirty="0" err="1" smtClean="0">
                <a:cs typeface="Times New Roman" panose="02020603050405020304" pitchFamily="18" charset="0"/>
              </a:rPr>
              <a:t>Meningkatkan</a:t>
            </a:r>
            <a:r>
              <a:rPr lang="en-US" altLang="en-US" sz="1600" b="1" dirty="0" smtClean="0">
                <a:cs typeface="Times New Roman" panose="02020603050405020304" pitchFamily="18" charset="0"/>
              </a:rPr>
              <a:t> </a:t>
            </a:r>
            <a:r>
              <a:rPr lang="en-US" altLang="en-US" sz="1600" b="1" dirty="0" err="1" smtClean="0">
                <a:cs typeface="Times New Roman" panose="02020603050405020304" pitchFamily="18" charset="0"/>
              </a:rPr>
              <a:t>Kinerja</a:t>
            </a:r>
            <a:r>
              <a:rPr lang="en-US" altLang="en-US" sz="1600" b="1" dirty="0" smtClean="0">
                <a:cs typeface="Times New Roman" panose="02020603050405020304" pitchFamily="18" charset="0"/>
              </a:rPr>
              <a:t> </a:t>
            </a:r>
            <a:r>
              <a:rPr lang="en-US" altLang="en-US" sz="1600" b="1" dirty="0" err="1" smtClean="0">
                <a:cs typeface="Times New Roman" panose="02020603050405020304" pitchFamily="18" charset="0"/>
              </a:rPr>
              <a:t>Bisnis</a:t>
            </a:r>
            <a:r>
              <a:rPr lang="en-US" altLang="en-US" sz="1600" b="1" dirty="0" smtClean="0">
                <a:cs typeface="Times New Roman" panose="02020603050405020304" pitchFamily="18" charset="0"/>
              </a:rPr>
              <a:t> Dan </a:t>
            </a:r>
            <a:r>
              <a:rPr lang="en-US" altLang="en-US" sz="1600" b="1" dirty="0" err="1" smtClean="0">
                <a:cs typeface="Times New Roman" panose="02020603050405020304" pitchFamily="18" charset="0"/>
              </a:rPr>
              <a:t>Pengambilan</a:t>
            </a:r>
            <a:r>
              <a:rPr lang="en-US" altLang="en-US" sz="1600" b="1" dirty="0" smtClean="0">
                <a:cs typeface="Times New Roman" panose="02020603050405020304" pitchFamily="18" charset="0"/>
              </a:rPr>
              <a:t> </a:t>
            </a:r>
            <a:r>
              <a:rPr lang="en-US" altLang="en-US" sz="1600" b="1" dirty="0" err="1" smtClean="0">
                <a:cs typeface="Times New Roman" panose="02020603050405020304" pitchFamily="18" charset="0"/>
              </a:rPr>
              <a:t>Keputusan</a:t>
            </a:r>
            <a:endParaRPr lang="en-US" altLang="en-US" sz="1600" b="1" dirty="0">
              <a:cs typeface="Times New Roman" panose="02020603050405020304" pitchFamily="18" charset="0"/>
            </a:endParaRPr>
          </a:p>
        </p:txBody>
      </p:sp>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l="1172" t="13108" b="8767"/>
          <a:stretch/>
        </p:blipFill>
        <p:spPr>
          <a:xfrm>
            <a:off x="1905000" y="2207387"/>
            <a:ext cx="5562600" cy="3297984"/>
          </a:xfrm>
          <a:prstGeom prst="rect">
            <a:avLst/>
          </a:prstGeom>
        </p:spPr>
      </p:pic>
    </p:spTree>
    <p:extLst>
      <p:ext uri="{BB962C8B-B14F-4D97-AF65-F5344CB8AC3E}">
        <p14:creationId xmlns:p14="http://schemas.microsoft.com/office/powerpoint/2010/main" val="3453565375"/>
      </p:ext>
    </p:extLst>
  </p:cSld>
  <p:clrMapOvr>
    <a:masterClrMapping/>
  </p:clrMapOvr>
  <p:transition>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5"/>
          <p:cNvSpPr txBox="1">
            <a:spLocks noChangeArrowheads="1"/>
          </p:cNvSpPr>
          <p:nvPr/>
        </p:nvSpPr>
        <p:spPr bwMode="auto">
          <a:xfrm>
            <a:off x="1447800" y="990600"/>
            <a:ext cx="769620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a:spcBef>
                <a:spcPct val="50000"/>
              </a:spcBef>
            </a:pPr>
            <a:r>
              <a:rPr lang="en-US" altLang="en-US" sz="1600" b="1" dirty="0" err="1" smtClean="0">
                <a:cs typeface="Times New Roman" panose="02020603050405020304" pitchFamily="18" charset="0"/>
              </a:rPr>
              <a:t>Tugas</a:t>
            </a:r>
            <a:r>
              <a:rPr lang="en-US" altLang="en-US" sz="1600" b="1" dirty="0" smtClean="0">
                <a:cs typeface="Times New Roman" panose="02020603050405020304" pitchFamily="18" charset="0"/>
              </a:rPr>
              <a:t> </a:t>
            </a:r>
            <a:r>
              <a:rPr lang="en-US" altLang="en-US" sz="1600" b="1" dirty="0" err="1" smtClean="0">
                <a:cs typeface="Times New Roman" panose="02020603050405020304" pitchFamily="18" charset="0"/>
              </a:rPr>
              <a:t>Mandiri</a:t>
            </a:r>
            <a:r>
              <a:rPr lang="en-US" altLang="en-US" sz="1600" b="1" dirty="0" smtClean="0">
                <a:cs typeface="Times New Roman" panose="02020603050405020304" pitchFamily="18" charset="0"/>
              </a:rPr>
              <a:t> </a:t>
            </a:r>
            <a:r>
              <a:rPr lang="en-US" altLang="en-US" sz="1600" b="1" dirty="0" smtClean="0">
                <a:cs typeface="Times New Roman" panose="02020603050405020304" pitchFamily="18" charset="0"/>
              </a:rPr>
              <a:t>7</a:t>
            </a:r>
            <a:endParaRPr lang="en-US" altLang="en-US" sz="1600" b="1" dirty="0">
              <a:cs typeface="Times New Roman" panose="02020603050405020304" pitchFamily="18" charset="0"/>
            </a:endParaRPr>
          </a:p>
        </p:txBody>
      </p:sp>
      <p:sp>
        <p:nvSpPr>
          <p:cNvPr id="116742" name="Rectangle 6"/>
          <p:cNvSpPr>
            <a:spLocks noChangeArrowheads="1"/>
          </p:cNvSpPr>
          <p:nvPr/>
        </p:nvSpPr>
        <p:spPr bwMode="auto">
          <a:xfrm>
            <a:off x="1447800" y="200025"/>
            <a:ext cx="76962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pPr algn="ctr">
              <a:defRPr/>
            </a:pPr>
            <a:r>
              <a:rPr lang="en-US" sz="2000" b="1">
                <a:effectLst>
                  <a:outerShdw blurRad="38100" dist="38100" dir="2700000" algn="tl">
                    <a:srgbClr val="C0C0C0"/>
                  </a:outerShdw>
                </a:effectLst>
                <a:latin typeface="Arial" charset="0"/>
              </a:rPr>
              <a:t>Management Information Systems</a:t>
            </a:r>
          </a:p>
          <a:p>
            <a:pPr algn="ctr">
              <a:defRPr/>
            </a:pPr>
            <a:r>
              <a:rPr lang="en-US" sz="1600" b="1">
                <a:effectLst>
                  <a:outerShdw blurRad="38100" dist="38100" dir="2700000" algn="tl">
                    <a:srgbClr val="C0C0C0"/>
                  </a:outerShdw>
                </a:effectLst>
                <a:latin typeface="Arial" charset="0"/>
              </a:rPr>
              <a:t>Chapter 6 Foundations of Business Intelligence: Databases </a:t>
            </a:r>
            <a:br>
              <a:rPr lang="en-US" sz="1600" b="1">
                <a:effectLst>
                  <a:outerShdw blurRad="38100" dist="38100" dir="2700000" algn="tl">
                    <a:srgbClr val="C0C0C0"/>
                  </a:outerShdw>
                </a:effectLst>
                <a:latin typeface="Arial" charset="0"/>
              </a:rPr>
            </a:br>
            <a:r>
              <a:rPr lang="en-US" sz="1600" b="1">
                <a:effectLst>
                  <a:outerShdw blurRad="38100" dist="38100" dir="2700000" algn="tl">
                    <a:srgbClr val="C0C0C0"/>
                  </a:outerShdw>
                </a:effectLst>
                <a:latin typeface="Arial" charset="0"/>
              </a:rPr>
              <a:t>and Information Management</a:t>
            </a:r>
          </a:p>
        </p:txBody>
      </p:sp>
      <p:sp>
        <p:nvSpPr>
          <p:cNvPr id="116743" name="Rectangle 7"/>
          <p:cNvSpPr>
            <a:spLocks noChangeArrowheads="1"/>
          </p:cNvSpPr>
          <p:nvPr/>
        </p:nvSpPr>
        <p:spPr bwMode="auto">
          <a:xfrm>
            <a:off x="381000" y="1371600"/>
            <a:ext cx="838200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lvl1pPr marL="342900" indent="-342900">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marL="457200" indent="-457200" eaLnBrk="1" hangingPunct="1">
              <a:lnSpc>
                <a:spcPct val="150000"/>
              </a:lnSpc>
              <a:spcBef>
                <a:spcPct val="5000"/>
              </a:spcBef>
              <a:buAutoNum type="arabicPeriod"/>
            </a:pPr>
            <a:r>
              <a:rPr lang="en-US" altLang="en-US" sz="2000" b="1" dirty="0" smtClean="0">
                <a:cs typeface="Times New Roman" panose="02020603050405020304" pitchFamily="18" charset="0"/>
              </a:rPr>
              <a:t>Baca </a:t>
            </a:r>
            <a:r>
              <a:rPr lang="en-US" altLang="en-US" sz="2000" b="1" dirty="0" err="1" smtClean="0">
                <a:cs typeface="Times New Roman" panose="02020603050405020304" pitchFamily="18" charset="0"/>
              </a:rPr>
              <a:t>buku</a:t>
            </a:r>
            <a:r>
              <a:rPr lang="en-US" altLang="en-US" sz="2000" b="1" dirty="0" smtClean="0">
                <a:cs typeface="Times New Roman" panose="02020603050405020304" pitchFamily="18" charset="0"/>
              </a:rPr>
              <a:t> </a:t>
            </a:r>
            <a:r>
              <a:rPr lang="en-US" altLang="en-US" sz="2000" b="1" dirty="0" err="1" smtClean="0">
                <a:cs typeface="Times New Roman" panose="02020603050405020304" pitchFamily="18" charset="0"/>
              </a:rPr>
              <a:t>Sistem</a:t>
            </a:r>
            <a:r>
              <a:rPr lang="en-US" altLang="en-US" sz="2000" b="1" dirty="0" smtClean="0">
                <a:cs typeface="Times New Roman" panose="02020603050405020304" pitchFamily="18" charset="0"/>
              </a:rPr>
              <a:t> </a:t>
            </a:r>
            <a:r>
              <a:rPr lang="en-US" altLang="en-US" sz="2000" b="1" dirty="0" err="1" smtClean="0">
                <a:cs typeface="Times New Roman" panose="02020603050405020304" pitchFamily="18" charset="0"/>
              </a:rPr>
              <a:t>Informasi</a:t>
            </a:r>
            <a:r>
              <a:rPr lang="en-US" altLang="en-US" sz="2000" b="1" dirty="0" smtClean="0">
                <a:cs typeface="Times New Roman" panose="02020603050405020304" pitchFamily="18" charset="0"/>
              </a:rPr>
              <a:t> </a:t>
            </a:r>
            <a:r>
              <a:rPr lang="en-US" altLang="en-US" sz="2000" b="1" dirty="0" err="1" smtClean="0">
                <a:cs typeface="Times New Roman" panose="02020603050405020304" pitchFamily="18" charset="0"/>
              </a:rPr>
              <a:t>karangan</a:t>
            </a:r>
            <a:r>
              <a:rPr lang="en-US" altLang="en-US" sz="2000" b="1" dirty="0" smtClean="0">
                <a:cs typeface="Times New Roman" panose="02020603050405020304" pitchFamily="18" charset="0"/>
              </a:rPr>
              <a:t> Laudon</a:t>
            </a:r>
          </a:p>
          <a:p>
            <a:pPr marL="457200" indent="-457200" eaLnBrk="1" hangingPunct="1">
              <a:lnSpc>
                <a:spcPct val="150000"/>
              </a:lnSpc>
              <a:spcBef>
                <a:spcPct val="5000"/>
              </a:spcBef>
              <a:buAutoNum type="arabicPeriod"/>
            </a:pPr>
            <a:r>
              <a:rPr lang="en-US" altLang="en-US" sz="2000" b="1" dirty="0" err="1" smtClean="0">
                <a:cs typeface="Times New Roman" panose="02020603050405020304" pitchFamily="18" charset="0"/>
              </a:rPr>
              <a:t>Buatlah</a:t>
            </a:r>
            <a:r>
              <a:rPr lang="en-US" altLang="en-US" sz="2000" b="1" dirty="0" smtClean="0">
                <a:cs typeface="Times New Roman" panose="02020603050405020304" pitchFamily="18" charset="0"/>
              </a:rPr>
              <a:t> essay </a:t>
            </a:r>
            <a:r>
              <a:rPr lang="en-US" altLang="en-US" sz="2000" b="1" dirty="0" err="1" smtClean="0">
                <a:cs typeface="Times New Roman" panose="02020603050405020304" pitchFamily="18" charset="0"/>
              </a:rPr>
              <a:t>dan</a:t>
            </a:r>
            <a:r>
              <a:rPr lang="en-US" altLang="en-US" sz="2000" b="1" dirty="0" smtClean="0">
                <a:cs typeface="Times New Roman" panose="02020603050405020304" pitchFamily="18" charset="0"/>
              </a:rPr>
              <a:t> </a:t>
            </a:r>
            <a:r>
              <a:rPr lang="en-US" altLang="en-US" sz="2000" b="1" dirty="0" err="1" smtClean="0">
                <a:cs typeface="Times New Roman" panose="02020603050405020304" pitchFamily="18" charset="0"/>
              </a:rPr>
              <a:t>cari</a:t>
            </a:r>
            <a:r>
              <a:rPr lang="en-US" altLang="en-US" sz="2000" b="1" dirty="0" smtClean="0">
                <a:cs typeface="Times New Roman" panose="02020603050405020304" pitchFamily="18" charset="0"/>
              </a:rPr>
              <a:t> </a:t>
            </a:r>
            <a:r>
              <a:rPr lang="en-US" altLang="en-US" sz="2000" b="1" dirty="0" err="1" smtClean="0">
                <a:cs typeface="Times New Roman" panose="02020603050405020304" pitchFamily="18" charset="0"/>
              </a:rPr>
              <a:t>contoh</a:t>
            </a:r>
            <a:r>
              <a:rPr lang="en-US" altLang="en-US" sz="2000" b="1" dirty="0" smtClean="0">
                <a:cs typeface="Times New Roman" panose="02020603050405020304" pitchFamily="18" charset="0"/>
              </a:rPr>
              <a:t> </a:t>
            </a:r>
            <a:r>
              <a:rPr lang="en-US" altLang="en-US" sz="2000" b="1" dirty="0" err="1" smtClean="0">
                <a:cs typeface="Times New Roman" panose="02020603050405020304" pitchFamily="18" charset="0"/>
              </a:rPr>
              <a:t>kasus</a:t>
            </a:r>
            <a:r>
              <a:rPr lang="en-US" altLang="en-US" sz="2000" b="1" dirty="0" smtClean="0">
                <a:cs typeface="Times New Roman" panose="02020603050405020304" pitchFamily="18" charset="0"/>
              </a:rPr>
              <a:t> </a:t>
            </a:r>
            <a:r>
              <a:rPr lang="en-US" altLang="en-US" sz="2000" b="1" dirty="0" err="1" smtClean="0">
                <a:cs typeface="Times New Roman" panose="02020603050405020304" pitchFamily="18" charset="0"/>
              </a:rPr>
              <a:t>penggunaanya</a:t>
            </a:r>
            <a:r>
              <a:rPr lang="en-US" altLang="en-US" sz="2000" b="1" dirty="0" smtClean="0">
                <a:cs typeface="Times New Roman" panose="02020603050405020304" pitchFamily="18" charset="0"/>
              </a:rPr>
              <a:t> di </a:t>
            </a:r>
            <a:r>
              <a:rPr lang="en-US" altLang="en-US" sz="2000" b="1" dirty="0" err="1" smtClean="0">
                <a:cs typeface="Times New Roman" panose="02020603050405020304" pitchFamily="18" charset="0"/>
              </a:rPr>
              <a:t>perusahaan</a:t>
            </a:r>
            <a:r>
              <a:rPr lang="en-US" altLang="en-US" sz="2000" b="1" dirty="0" smtClean="0">
                <a:cs typeface="Times New Roman" panose="02020603050405020304" pitchFamily="18" charset="0"/>
              </a:rPr>
              <a:t>/</a:t>
            </a:r>
            <a:r>
              <a:rPr lang="en-US" altLang="en-US" sz="2000" b="1" dirty="0" err="1" smtClean="0">
                <a:cs typeface="Times New Roman" panose="02020603050405020304" pitchFamily="18" charset="0"/>
              </a:rPr>
              <a:t>industri</a:t>
            </a:r>
            <a:r>
              <a:rPr lang="en-US" altLang="en-US" sz="2000" b="1" dirty="0" smtClean="0">
                <a:cs typeface="Times New Roman" panose="02020603050405020304" pitchFamily="18" charset="0"/>
              </a:rPr>
              <a:t> </a:t>
            </a:r>
            <a:r>
              <a:rPr lang="en-US" altLang="en-US" sz="2000" b="1" dirty="0" err="1" smtClean="0">
                <a:cs typeface="Times New Roman" panose="02020603050405020304" pitchFamily="18" charset="0"/>
              </a:rPr>
              <a:t>baik</a:t>
            </a:r>
            <a:r>
              <a:rPr lang="en-US" altLang="en-US" sz="2000" b="1" dirty="0" smtClean="0">
                <a:cs typeface="Times New Roman" panose="02020603050405020304" pitchFamily="18" charset="0"/>
              </a:rPr>
              <a:t> </a:t>
            </a:r>
            <a:r>
              <a:rPr lang="en-US" altLang="en-US" sz="2000" b="1" dirty="0" err="1" smtClean="0">
                <a:cs typeface="Times New Roman" panose="02020603050405020304" pitchFamily="18" charset="0"/>
              </a:rPr>
              <a:t>nasional</a:t>
            </a:r>
            <a:r>
              <a:rPr lang="en-US" altLang="en-US" sz="2000" b="1" dirty="0" smtClean="0">
                <a:cs typeface="Times New Roman" panose="02020603050405020304" pitchFamily="18" charset="0"/>
              </a:rPr>
              <a:t> </a:t>
            </a:r>
            <a:r>
              <a:rPr lang="en-US" altLang="en-US" sz="2000" b="1" dirty="0" err="1" smtClean="0">
                <a:cs typeface="Times New Roman" panose="02020603050405020304" pitchFamily="18" charset="0"/>
              </a:rPr>
              <a:t>atau</a:t>
            </a:r>
            <a:r>
              <a:rPr lang="en-US" altLang="en-US" sz="2000" b="1" dirty="0" smtClean="0">
                <a:cs typeface="Times New Roman" panose="02020603050405020304" pitchFamily="18" charset="0"/>
              </a:rPr>
              <a:t> pun </a:t>
            </a:r>
            <a:r>
              <a:rPr lang="en-US" altLang="en-US" sz="2000" b="1" dirty="0" err="1" smtClean="0">
                <a:cs typeface="Times New Roman" panose="02020603050405020304" pitchFamily="18" charset="0"/>
              </a:rPr>
              <a:t>internasional</a:t>
            </a:r>
            <a:r>
              <a:rPr lang="en-US" altLang="en-US" sz="2000" b="1" dirty="0" smtClean="0">
                <a:cs typeface="Times New Roman" panose="02020603050405020304" pitchFamily="18" charset="0"/>
              </a:rPr>
              <a:t> </a:t>
            </a:r>
            <a:r>
              <a:rPr lang="en-US" altLang="en-US" sz="2000" b="1" dirty="0" err="1" smtClean="0">
                <a:cs typeface="Times New Roman" panose="02020603050405020304" pitchFamily="18" charset="0"/>
              </a:rPr>
              <a:t>mengenai</a:t>
            </a:r>
            <a:r>
              <a:rPr lang="en-US" altLang="en-US" sz="2000" b="1" dirty="0" smtClean="0">
                <a:cs typeface="Times New Roman" panose="02020603050405020304" pitchFamily="18" charset="0"/>
              </a:rPr>
              <a:t> </a:t>
            </a:r>
            <a:r>
              <a:rPr lang="en-US" altLang="en-US" sz="2000" b="1" dirty="0" err="1" smtClean="0">
                <a:cs typeface="Times New Roman" panose="02020603050405020304" pitchFamily="18" charset="0"/>
              </a:rPr>
              <a:t>konsep</a:t>
            </a:r>
            <a:r>
              <a:rPr lang="en-US" altLang="en-US" sz="2000" b="1" dirty="0" smtClean="0">
                <a:cs typeface="Times New Roman" panose="02020603050405020304" pitchFamily="18" charset="0"/>
              </a:rPr>
              <a:t> </a:t>
            </a:r>
            <a:r>
              <a:rPr lang="en-US" altLang="en-US" sz="2000" b="1" dirty="0" err="1" smtClean="0">
                <a:cs typeface="Times New Roman" panose="02020603050405020304" pitchFamily="18" charset="0"/>
              </a:rPr>
              <a:t>berikut</a:t>
            </a:r>
            <a:r>
              <a:rPr lang="en-US" altLang="en-US" sz="2000" b="1" dirty="0" smtClean="0">
                <a:cs typeface="Times New Roman" panose="02020603050405020304" pitchFamily="18" charset="0"/>
              </a:rPr>
              <a:t> </a:t>
            </a:r>
            <a:r>
              <a:rPr lang="en-US" altLang="en-US" sz="2000" b="1" dirty="0" err="1" smtClean="0">
                <a:cs typeface="Times New Roman" panose="02020603050405020304" pitchFamily="18" charset="0"/>
              </a:rPr>
              <a:t>ini</a:t>
            </a:r>
            <a:r>
              <a:rPr lang="en-US" altLang="en-US" sz="2000" b="1" dirty="0" smtClean="0">
                <a:cs typeface="Times New Roman" panose="02020603050405020304" pitchFamily="18" charset="0"/>
              </a:rPr>
              <a:t> :</a:t>
            </a:r>
          </a:p>
          <a:p>
            <a:pPr marL="914400" lvl="1" indent="-457200" eaLnBrk="1" hangingPunct="1">
              <a:spcBef>
                <a:spcPct val="50000"/>
              </a:spcBef>
              <a:buFont typeface="+mj-lt"/>
              <a:buAutoNum type="alphaLcPeriod"/>
            </a:pPr>
            <a:r>
              <a:rPr lang="en-US" altLang="en-US" sz="1800" b="1" dirty="0" smtClean="0">
                <a:cs typeface="Times New Roman" panose="02020603050405020304" pitchFamily="18" charset="0"/>
              </a:rPr>
              <a:t>Data Warehouse </a:t>
            </a:r>
          </a:p>
          <a:p>
            <a:pPr marL="914400" lvl="1" indent="-457200" eaLnBrk="1" hangingPunct="1">
              <a:spcBef>
                <a:spcPct val="50000"/>
              </a:spcBef>
              <a:buFont typeface="+mj-lt"/>
              <a:buAutoNum type="alphaLcPeriod"/>
            </a:pPr>
            <a:r>
              <a:rPr lang="en-US" altLang="en-US" sz="1800" b="1" dirty="0" smtClean="0">
                <a:cs typeface="Times New Roman" panose="02020603050405020304" pitchFamily="18" charset="0"/>
              </a:rPr>
              <a:t>Data Mart</a:t>
            </a:r>
          </a:p>
          <a:p>
            <a:pPr marL="914400" lvl="1" indent="-457200" eaLnBrk="1" hangingPunct="1">
              <a:spcBef>
                <a:spcPct val="50000"/>
              </a:spcBef>
              <a:buFont typeface="+mj-lt"/>
              <a:buAutoNum type="alphaLcPeriod"/>
            </a:pPr>
            <a:r>
              <a:rPr lang="en-US" altLang="en-US" sz="1800" b="1" dirty="0" smtClean="0">
                <a:cs typeface="Times New Roman" panose="02020603050405020304" pitchFamily="18" charset="0"/>
              </a:rPr>
              <a:t>Hadoop</a:t>
            </a:r>
          </a:p>
          <a:p>
            <a:pPr marL="914400" lvl="1" indent="-457200" eaLnBrk="1" hangingPunct="1">
              <a:spcBef>
                <a:spcPct val="50000"/>
              </a:spcBef>
              <a:buFont typeface="+mj-lt"/>
              <a:buAutoNum type="alphaLcPeriod"/>
            </a:pPr>
            <a:r>
              <a:rPr lang="en-US" altLang="en-US" sz="1800" b="1" dirty="0" err="1" smtClean="0">
                <a:cs typeface="Times New Roman" panose="02020603050405020304" pitchFamily="18" charset="0"/>
              </a:rPr>
              <a:t>Pemrosesan</a:t>
            </a:r>
            <a:r>
              <a:rPr lang="en-US" altLang="en-US" sz="1800" b="1" dirty="0" smtClean="0">
                <a:cs typeface="Times New Roman" panose="02020603050405020304" pitchFamily="18" charset="0"/>
              </a:rPr>
              <a:t> </a:t>
            </a:r>
            <a:r>
              <a:rPr lang="en-US" altLang="en-US" sz="1800" b="1" dirty="0" err="1" smtClean="0">
                <a:cs typeface="Times New Roman" panose="02020603050405020304" pitchFamily="18" charset="0"/>
              </a:rPr>
              <a:t>Analitis</a:t>
            </a:r>
            <a:r>
              <a:rPr lang="en-US" altLang="en-US" sz="1800" b="1" dirty="0" smtClean="0">
                <a:cs typeface="Times New Roman" panose="02020603050405020304" pitchFamily="18" charset="0"/>
              </a:rPr>
              <a:t> Online (OLAP)</a:t>
            </a:r>
          </a:p>
          <a:p>
            <a:pPr marL="914400" lvl="1" indent="-457200" eaLnBrk="1" hangingPunct="1">
              <a:spcBef>
                <a:spcPct val="50000"/>
              </a:spcBef>
              <a:buFont typeface="+mj-lt"/>
              <a:buAutoNum type="alphaLcPeriod"/>
            </a:pPr>
            <a:r>
              <a:rPr lang="en-US" altLang="en-US" sz="1800" b="1" dirty="0" smtClean="0">
                <a:cs typeface="Times New Roman" panose="02020603050405020304" pitchFamily="18" charset="0"/>
              </a:rPr>
              <a:t>Data Mining</a:t>
            </a:r>
          </a:p>
          <a:p>
            <a:pPr marL="914400" lvl="1" indent="-457200" eaLnBrk="1" hangingPunct="1">
              <a:spcBef>
                <a:spcPct val="50000"/>
              </a:spcBef>
              <a:buFont typeface="+mj-lt"/>
              <a:buAutoNum type="alphaLcPeriod"/>
            </a:pPr>
            <a:r>
              <a:rPr lang="en-US" altLang="en-US" sz="1800" b="1" dirty="0" err="1" smtClean="0">
                <a:cs typeface="Times New Roman" panose="02020603050405020304" pitchFamily="18" charset="0"/>
              </a:rPr>
              <a:t>Teks</a:t>
            </a:r>
            <a:r>
              <a:rPr lang="en-US" altLang="en-US" sz="1800" b="1" dirty="0" smtClean="0">
                <a:cs typeface="Times New Roman" panose="02020603050405020304" pitchFamily="18" charset="0"/>
              </a:rPr>
              <a:t> Mining Dan Web Mining</a:t>
            </a:r>
            <a:endParaRPr lang="en-US" altLang="en-US" sz="1800" b="1" dirty="0">
              <a:cs typeface="Times New Roman" panose="02020603050405020304" pitchFamily="18" charset="0"/>
            </a:endParaRPr>
          </a:p>
          <a:p>
            <a:pPr eaLnBrk="1" hangingPunct="1">
              <a:lnSpc>
                <a:spcPct val="150000"/>
              </a:lnSpc>
              <a:spcBef>
                <a:spcPct val="50000"/>
              </a:spcBef>
            </a:pPr>
            <a:r>
              <a:rPr lang="en-US" altLang="en-US" sz="2000" b="1" dirty="0" smtClean="0">
                <a:cs typeface="Times New Roman" panose="02020603050405020304" pitchFamily="18" charset="0"/>
              </a:rPr>
              <a:t>Cat : </a:t>
            </a:r>
            <a:r>
              <a:rPr lang="en-US" altLang="en-US" sz="2000" b="1" dirty="0" err="1" smtClean="0">
                <a:cs typeface="Times New Roman" panose="02020603050405020304" pitchFamily="18" charset="0"/>
              </a:rPr>
              <a:t>Masing-masing</a:t>
            </a:r>
            <a:r>
              <a:rPr lang="en-US" altLang="en-US" sz="2000" b="1" dirty="0" smtClean="0">
                <a:cs typeface="Times New Roman" panose="02020603050405020304" pitchFamily="18" charset="0"/>
              </a:rPr>
              <a:t> 1 </a:t>
            </a:r>
            <a:r>
              <a:rPr lang="en-US" altLang="en-US" sz="2000" b="1" dirty="0" err="1" smtClean="0">
                <a:cs typeface="Times New Roman" panose="02020603050405020304" pitchFamily="18" charset="0"/>
              </a:rPr>
              <a:t>contoh</a:t>
            </a:r>
            <a:r>
              <a:rPr lang="en-US" altLang="en-US" sz="2000" b="1" dirty="0" smtClean="0">
                <a:cs typeface="Times New Roman" panose="02020603050405020304" pitchFamily="18" charset="0"/>
              </a:rPr>
              <a:t> </a:t>
            </a:r>
            <a:r>
              <a:rPr lang="en-US" altLang="en-US" sz="2000" b="1" dirty="0" err="1" smtClean="0">
                <a:cs typeface="Times New Roman" panose="02020603050405020304" pitchFamily="18" charset="0"/>
              </a:rPr>
              <a:t>kasus</a:t>
            </a:r>
            <a:endParaRPr lang="en-US" altLang="en-US" sz="2000" b="1" dirty="0">
              <a:cs typeface="Times New Roman" panose="02020603050405020304" pitchFamily="18" charset="0"/>
            </a:endParaRPr>
          </a:p>
        </p:txBody>
      </p:sp>
    </p:spTree>
    <p:extLst>
      <p:ext uri="{BB962C8B-B14F-4D97-AF65-F5344CB8AC3E}">
        <p14:creationId xmlns:p14="http://schemas.microsoft.com/office/powerpoint/2010/main" val="1333723583"/>
      </p:ext>
    </p:extLst>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16743">
                                            <p:txEl>
                                              <p:pRg st="0" end="0"/>
                                            </p:txEl>
                                          </p:spTgt>
                                        </p:tgtEl>
                                        <p:attrNameLst>
                                          <p:attrName>style.visibility</p:attrName>
                                        </p:attrNameLst>
                                      </p:cBhvr>
                                      <p:to>
                                        <p:strVal val="visible"/>
                                      </p:to>
                                    </p:set>
                                    <p:anim calcmode="lin" valueType="num">
                                      <p:cBhvr additive="base">
                                        <p:cTn id="7" dur="500" fill="hold"/>
                                        <p:tgtEl>
                                          <p:spTgt spid="11674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674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116743">
                                            <p:txEl>
                                              <p:pRg st="1" end="1"/>
                                            </p:txEl>
                                          </p:spTgt>
                                        </p:tgtEl>
                                        <p:attrNameLst>
                                          <p:attrName>style.visibility</p:attrName>
                                        </p:attrNameLst>
                                      </p:cBhvr>
                                      <p:to>
                                        <p:strVal val="visible"/>
                                      </p:to>
                                    </p:set>
                                    <p:anim calcmode="lin" valueType="num">
                                      <p:cBhvr additive="base">
                                        <p:cTn id="13" dur="500" fill="hold"/>
                                        <p:tgtEl>
                                          <p:spTgt spid="11674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6743">
                                            <p:txEl>
                                              <p:pRg st="1" end="1"/>
                                            </p:txEl>
                                          </p:spTgt>
                                        </p:tgtEl>
                                        <p:attrNameLst>
                                          <p:attrName>ppt_y</p:attrName>
                                        </p:attrNameLst>
                                      </p:cBhvr>
                                      <p:tavLst>
                                        <p:tav tm="0">
                                          <p:val>
                                            <p:strVal val="0-#ppt_h/2"/>
                                          </p:val>
                                        </p:tav>
                                        <p:tav tm="100000">
                                          <p:val>
                                            <p:strVal val="#ppt_y"/>
                                          </p:val>
                                        </p:tav>
                                      </p:tavLst>
                                    </p:anim>
                                  </p:childTnLst>
                                </p:cTn>
                              </p:par>
                              <p:par>
                                <p:cTn id="15" presetID="2" presetClass="entr" presetSubtype="1" fill="hold" grpId="0" nodeType="withEffect">
                                  <p:stCondLst>
                                    <p:cond delay="0"/>
                                  </p:stCondLst>
                                  <p:childTnLst>
                                    <p:set>
                                      <p:cBhvr>
                                        <p:cTn id="16" dur="1" fill="hold">
                                          <p:stCondLst>
                                            <p:cond delay="0"/>
                                          </p:stCondLst>
                                        </p:cTn>
                                        <p:tgtEl>
                                          <p:spTgt spid="116743">
                                            <p:txEl>
                                              <p:pRg st="2" end="2"/>
                                            </p:txEl>
                                          </p:spTgt>
                                        </p:tgtEl>
                                        <p:attrNameLst>
                                          <p:attrName>style.visibility</p:attrName>
                                        </p:attrNameLst>
                                      </p:cBhvr>
                                      <p:to>
                                        <p:strVal val="visible"/>
                                      </p:to>
                                    </p:set>
                                    <p:anim calcmode="lin" valueType="num">
                                      <p:cBhvr additive="base">
                                        <p:cTn id="17" dur="500" fill="hold"/>
                                        <p:tgtEl>
                                          <p:spTgt spid="11674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16743">
                                            <p:txEl>
                                              <p:pRg st="2" end="2"/>
                                            </p:txEl>
                                          </p:spTgt>
                                        </p:tgtEl>
                                        <p:attrNameLst>
                                          <p:attrName>ppt_y</p:attrName>
                                        </p:attrNameLst>
                                      </p:cBhvr>
                                      <p:tavLst>
                                        <p:tav tm="0">
                                          <p:val>
                                            <p:strVal val="0-#ppt_h/2"/>
                                          </p:val>
                                        </p:tav>
                                        <p:tav tm="100000">
                                          <p:val>
                                            <p:strVal val="#ppt_y"/>
                                          </p:val>
                                        </p:tav>
                                      </p:tavLst>
                                    </p:anim>
                                  </p:childTnLst>
                                </p:cTn>
                              </p:par>
                              <p:par>
                                <p:cTn id="19" presetID="2" presetClass="entr" presetSubtype="1" fill="hold" grpId="0" nodeType="withEffect">
                                  <p:stCondLst>
                                    <p:cond delay="0"/>
                                  </p:stCondLst>
                                  <p:childTnLst>
                                    <p:set>
                                      <p:cBhvr>
                                        <p:cTn id="20" dur="1" fill="hold">
                                          <p:stCondLst>
                                            <p:cond delay="0"/>
                                          </p:stCondLst>
                                        </p:cTn>
                                        <p:tgtEl>
                                          <p:spTgt spid="116743">
                                            <p:txEl>
                                              <p:pRg st="3" end="3"/>
                                            </p:txEl>
                                          </p:spTgt>
                                        </p:tgtEl>
                                        <p:attrNameLst>
                                          <p:attrName>style.visibility</p:attrName>
                                        </p:attrNameLst>
                                      </p:cBhvr>
                                      <p:to>
                                        <p:strVal val="visible"/>
                                      </p:to>
                                    </p:set>
                                    <p:anim calcmode="lin" valueType="num">
                                      <p:cBhvr additive="base">
                                        <p:cTn id="21" dur="500" fill="hold"/>
                                        <p:tgtEl>
                                          <p:spTgt spid="11674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16743">
                                            <p:txEl>
                                              <p:pRg st="3" end="3"/>
                                            </p:txEl>
                                          </p:spTgt>
                                        </p:tgtEl>
                                        <p:attrNameLst>
                                          <p:attrName>ppt_y</p:attrName>
                                        </p:attrNameLst>
                                      </p:cBhvr>
                                      <p:tavLst>
                                        <p:tav tm="0">
                                          <p:val>
                                            <p:strVal val="0-#ppt_h/2"/>
                                          </p:val>
                                        </p:tav>
                                        <p:tav tm="100000">
                                          <p:val>
                                            <p:strVal val="#ppt_y"/>
                                          </p:val>
                                        </p:tav>
                                      </p:tavLst>
                                    </p:anim>
                                  </p:childTnLst>
                                </p:cTn>
                              </p:par>
                              <p:par>
                                <p:cTn id="23" presetID="2" presetClass="entr" presetSubtype="1" fill="hold" grpId="0" nodeType="withEffect">
                                  <p:stCondLst>
                                    <p:cond delay="0"/>
                                  </p:stCondLst>
                                  <p:childTnLst>
                                    <p:set>
                                      <p:cBhvr>
                                        <p:cTn id="24" dur="1" fill="hold">
                                          <p:stCondLst>
                                            <p:cond delay="0"/>
                                          </p:stCondLst>
                                        </p:cTn>
                                        <p:tgtEl>
                                          <p:spTgt spid="116743">
                                            <p:txEl>
                                              <p:pRg st="4" end="4"/>
                                            </p:txEl>
                                          </p:spTgt>
                                        </p:tgtEl>
                                        <p:attrNameLst>
                                          <p:attrName>style.visibility</p:attrName>
                                        </p:attrNameLst>
                                      </p:cBhvr>
                                      <p:to>
                                        <p:strVal val="visible"/>
                                      </p:to>
                                    </p:set>
                                    <p:anim calcmode="lin" valueType="num">
                                      <p:cBhvr additive="base">
                                        <p:cTn id="25" dur="500" fill="hold"/>
                                        <p:tgtEl>
                                          <p:spTgt spid="11674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6743">
                                            <p:txEl>
                                              <p:pRg st="4" end="4"/>
                                            </p:txEl>
                                          </p:spTgt>
                                        </p:tgtEl>
                                        <p:attrNameLst>
                                          <p:attrName>ppt_y</p:attrName>
                                        </p:attrNameLst>
                                      </p:cBhvr>
                                      <p:tavLst>
                                        <p:tav tm="0">
                                          <p:val>
                                            <p:strVal val="0-#ppt_h/2"/>
                                          </p:val>
                                        </p:tav>
                                        <p:tav tm="100000">
                                          <p:val>
                                            <p:strVal val="#ppt_y"/>
                                          </p:val>
                                        </p:tav>
                                      </p:tavLst>
                                    </p:anim>
                                  </p:childTnLst>
                                </p:cTn>
                              </p:par>
                              <p:par>
                                <p:cTn id="27" presetID="2" presetClass="entr" presetSubtype="1" fill="hold" grpId="0" nodeType="withEffect">
                                  <p:stCondLst>
                                    <p:cond delay="0"/>
                                  </p:stCondLst>
                                  <p:childTnLst>
                                    <p:set>
                                      <p:cBhvr>
                                        <p:cTn id="28" dur="1" fill="hold">
                                          <p:stCondLst>
                                            <p:cond delay="0"/>
                                          </p:stCondLst>
                                        </p:cTn>
                                        <p:tgtEl>
                                          <p:spTgt spid="116743">
                                            <p:txEl>
                                              <p:pRg st="5" end="5"/>
                                            </p:txEl>
                                          </p:spTgt>
                                        </p:tgtEl>
                                        <p:attrNameLst>
                                          <p:attrName>style.visibility</p:attrName>
                                        </p:attrNameLst>
                                      </p:cBhvr>
                                      <p:to>
                                        <p:strVal val="visible"/>
                                      </p:to>
                                    </p:set>
                                    <p:anim calcmode="lin" valueType="num">
                                      <p:cBhvr additive="base">
                                        <p:cTn id="29" dur="500" fill="hold"/>
                                        <p:tgtEl>
                                          <p:spTgt spid="11674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16743">
                                            <p:txEl>
                                              <p:pRg st="5" end="5"/>
                                            </p:txEl>
                                          </p:spTgt>
                                        </p:tgtEl>
                                        <p:attrNameLst>
                                          <p:attrName>ppt_y</p:attrName>
                                        </p:attrNameLst>
                                      </p:cBhvr>
                                      <p:tavLst>
                                        <p:tav tm="0">
                                          <p:val>
                                            <p:strVal val="0-#ppt_h/2"/>
                                          </p:val>
                                        </p:tav>
                                        <p:tav tm="100000">
                                          <p:val>
                                            <p:strVal val="#ppt_y"/>
                                          </p:val>
                                        </p:tav>
                                      </p:tavLst>
                                    </p:anim>
                                  </p:childTnLst>
                                </p:cTn>
                              </p:par>
                              <p:par>
                                <p:cTn id="31" presetID="2" presetClass="entr" presetSubtype="1" fill="hold" grpId="0" nodeType="withEffect">
                                  <p:stCondLst>
                                    <p:cond delay="0"/>
                                  </p:stCondLst>
                                  <p:childTnLst>
                                    <p:set>
                                      <p:cBhvr>
                                        <p:cTn id="32" dur="1" fill="hold">
                                          <p:stCondLst>
                                            <p:cond delay="0"/>
                                          </p:stCondLst>
                                        </p:cTn>
                                        <p:tgtEl>
                                          <p:spTgt spid="116743">
                                            <p:txEl>
                                              <p:pRg st="6" end="6"/>
                                            </p:txEl>
                                          </p:spTgt>
                                        </p:tgtEl>
                                        <p:attrNameLst>
                                          <p:attrName>style.visibility</p:attrName>
                                        </p:attrNameLst>
                                      </p:cBhvr>
                                      <p:to>
                                        <p:strVal val="visible"/>
                                      </p:to>
                                    </p:set>
                                    <p:anim calcmode="lin" valueType="num">
                                      <p:cBhvr additive="base">
                                        <p:cTn id="33" dur="500" fill="hold"/>
                                        <p:tgtEl>
                                          <p:spTgt spid="11674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16743">
                                            <p:txEl>
                                              <p:pRg st="6" end="6"/>
                                            </p:txEl>
                                          </p:spTgt>
                                        </p:tgtEl>
                                        <p:attrNameLst>
                                          <p:attrName>ppt_y</p:attrName>
                                        </p:attrNameLst>
                                      </p:cBhvr>
                                      <p:tavLst>
                                        <p:tav tm="0">
                                          <p:val>
                                            <p:strVal val="0-#ppt_h/2"/>
                                          </p:val>
                                        </p:tav>
                                        <p:tav tm="100000">
                                          <p:val>
                                            <p:strVal val="#ppt_y"/>
                                          </p:val>
                                        </p:tav>
                                      </p:tavLst>
                                    </p:anim>
                                  </p:childTnLst>
                                </p:cTn>
                              </p:par>
                              <p:par>
                                <p:cTn id="35" presetID="2" presetClass="entr" presetSubtype="1" fill="hold" grpId="0" nodeType="withEffect">
                                  <p:stCondLst>
                                    <p:cond delay="0"/>
                                  </p:stCondLst>
                                  <p:childTnLst>
                                    <p:set>
                                      <p:cBhvr>
                                        <p:cTn id="36" dur="1" fill="hold">
                                          <p:stCondLst>
                                            <p:cond delay="0"/>
                                          </p:stCondLst>
                                        </p:cTn>
                                        <p:tgtEl>
                                          <p:spTgt spid="116743">
                                            <p:txEl>
                                              <p:pRg st="7" end="7"/>
                                            </p:txEl>
                                          </p:spTgt>
                                        </p:tgtEl>
                                        <p:attrNameLst>
                                          <p:attrName>style.visibility</p:attrName>
                                        </p:attrNameLst>
                                      </p:cBhvr>
                                      <p:to>
                                        <p:strVal val="visible"/>
                                      </p:to>
                                    </p:set>
                                    <p:anim calcmode="lin" valueType="num">
                                      <p:cBhvr additive="base">
                                        <p:cTn id="37" dur="500" fill="hold"/>
                                        <p:tgtEl>
                                          <p:spTgt spid="11674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16743">
                                            <p:txEl>
                                              <p:pRg st="7" end="7"/>
                                            </p:txEl>
                                          </p:spTgt>
                                        </p:tgtEl>
                                        <p:attrNameLst>
                                          <p:attrName>ppt_y</p:attrName>
                                        </p:attrNameLst>
                                      </p:cBhvr>
                                      <p:tavLst>
                                        <p:tav tm="0">
                                          <p:val>
                                            <p:strVal val="0-#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1" fill="hold" grpId="0" nodeType="clickEffect">
                                  <p:stCondLst>
                                    <p:cond delay="0"/>
                                  </p:stCondLst>
                                  <p:childTnLst>
                                    <p:set>
                                      <p:cBhvr>
                                        <p:cTn id="42" dur="1" fill="hold">
                                          <p:stCondLst>
                                            <p:cond delay="0"/>
                                          </p:stCondLst>
                                        </p:cTn>
                                        <p:tgtEl>
                                          <p:spTgt spid="116743">
                                            <p:txEl>
                                              <p:pRg st="8" end="8"/>
                                            </p:txEl>
                                          </p:spTgt>
                                        </p:tgtEl>
                                        <p:attrNameLst>
                                          <p:attrName>style.visibility</p:attrName>
                                        </p:attrNameLst>
                                      </p:cBhvr>
                                      <p:to>
                                        <p:strVal val="visible"/>
                                      </p:to>
                                    </p:set>
                                    <p:anim calcmode="lin" valueType="num">
                                      <p:cBhvr additive="base">
                                        <p:cTn id="43" dur="500" fill="hold"/>
                                        <p:tgtEl>
                                          <p:spTgt spid="11674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16743">
                                            <p:txEl>
                                              <p:pRg st="8" end="8"/>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43"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3"/>
          <p:cNvSpPr txBox="1">
            <a:spLocks noChangeArrowheads="1"/>
          </p:cNvSpPr>
          <p:nvPr/>
        </p:nvSpPr>
        <p:spPr bwMode="auto">
          <a:xfrm>
            <a:off x="2886075" y="1066800"/>
            <a:ext cx="32670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a:spcBef>
                <a:spcPct val="50000"/>
              </a:spcBef>
            </a:pPr>
            <a:r>
              <a:rPr lang="en-US" altLang="en-US" sz="1600" b="1"/>
              <a:t>LEARNING OBJECTIVES</a:t>
            </a:r>
          </a:p>
        </p:txBody>
      </p:sp>
      <p:sp>
        <p:nvSpPr>
          <p:cNvPr id="3077" name="Rectangle 5"/>
          <p:cNvSpPr>
            <a:spLocks noChangeArrowheads="1"/>
          </p:cNvSpPr>
          <p:nvPr/>
        </p:nvSpPr>
        <p:spPr bwMode="auto">
          <a:xfrm>
            <a:off x="1447800" y="200025"/>
            <a:ext cx="76962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pPr algn="ctr">
              <a:defRPr/>
            </a:pPr>
            <a:r>
              <a:rPr lang="en-US" sz="2000" b="1">
                <a:effectLst>
                  <a:outerShdw blurRad="38100" dist="38100" dir="2700000" algn="tl">
                    <a:srgbClr val="C0C0C0"/>
                  </a:outerShdw>
                </a:effectLst>
                <a:latin typeface="Arial" charset="0"/>
              </a:rPr>
              <a:t>Management Information Systems</a:t>
            </a:r>
          </a:p>
          <a:p>
            <a:pPr algn="ctr">
              <a:defRPr/>
            </a:pPr>
            <a:r>
              <a:rPr lang="en-US" sz="1600" b="1">
                <a:effectLst>
                  <a:outerShdw blurRad="38100" dist="38100" dir="2700000" algn="tl">
                    <a:srgbClr val="C0C0C0"/>
                  </a:outerShdw>
                </a:effectLst>
                <a:latin typeface="Arial" charset="0"/>
              </a:rPr>
              <a:t>Chapter 6 Foundations of Business Intelligence: Databases </a:t>
            </a:r>
            <a:br>
              <a:rPr lang="en-US" sz="1600" b="1">
                <a:effectLst>
                  <a:outerShdw blurRad="38100" dist="38100" dir="2700000" algn="tl">
                    <a:srgbClr val="C0C0C0"/>
                  </a:outerShdw>
                </a:effectLst>
                <a:latin typeface="Arial" charset="0"/>
              </a:rPr>
            </a:br>
            <a:r>
              <a:rPr lang="en-US" sz="1600" b="1">
                <a:effectLst>
                  <a:outerShdw blurRad="38100" dist="38100" dir="2700000" algn="tl">
                    <a:srgbClr val="C0C0C0"/>
                  </a:outerShdw>
                </a:effectLst>
                <a:latin typeface="Arial" charset="0"/>
              </a:rPr>
              <a:t>and Information Management</a:t>
            </a:r>
          </a:p>
        </p:txBody>
      </p:sp>
      <p:sp>
        <p:nvSpPr>
          <p:cNvPr id="3079" name="Rectangle 7"/>
          <p:cNvSpPr>
            <a:spLocks noChangeArrowheads="1"/>
          </p:cNvSpPr>
          <p:nvPr/>
        </p:nvSpPr>
        <p:spPr bwMode="auto">
          <a:xfrm>
            <a:off x="685800" y="18288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lvl1pPr marL="342900" indent="-342900">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spcBef>
                <a:spcPct val="20000"/>
              </a:spcBef>
              <a:spcAft>
                <a:spcPct val="100000"/>
              </a:spcAft>
              <a:buFontTx/>
              <a:buChar char="•"/>
            </a:pPr>
            <a:r>
              <a:rPr lang="en-US" altLang="en-US" sz="2200" b="1"/>
              <a:t>Describe basic file organization concepts and the problems of managing data resources in a traditional file environment.</a:t>
            </a:r>
          </a:p>
          <a:p>
            <a:pPr eaLnBrk="1" hangingPunct="1">
              <a:spcBef>
                <a:spcPct val="50000"/>
              </a:spcBef>
              <a:spcAft>
                <a:spcPct val="100000"/>
              </a:spcAft>
              <a:buFontTx/>
              <a:buChar char="•"/>
            </a:pPr>
            <a:r>
              <a:rPr lang="en-US" altLang="en-US" sz="2200" b="1"/>
              <a:t>Describe the principles of a database management system and the features of a relational database.</a:t>
            </a:r>
          </a:p>
          <a:p>
            <a:pPr eaLnBrk="1" hangingPunct="1">
              <a:spcBef>
                <a:spcPct val="50000"/>
              </a:spcBef>
              <a:spcAft>
                <a:spcPct val="100000"/>
              </a:spcAft>
              <a:buFontTx/>
              <a:buChar char="•"/>
            </a:pPr>
            <a:r>
              <a:rPr lang="en-US" altLang="en-US" sz="2200" b="1">
                <a:cs typeface="Times New Roman" panose="02020603050405020304" pitchFamily="18" charset="0"/>
              </a:rPr>
              <a:t>Apply important database design principles.</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3079">
                                            <p:txEl>
                                              <p:pRg st="0" end="0"/>
                                            </p:txEl>
                                          </p:spTgt>
                                        </p:tgtEl>
                                        <p:attrNameLst>
                                          <p:attrName>style.visibility</p:attrName>
                                        </p:attrNameLst>
                                      </p:cBhvr>
                                      <p:to>
                                        <p:strVal val="visible"/>
                                      </p:to>
                                    </p:set>
                                    <p:anim calcmode="lin" valueType="num">
                                      <p:cBhvr additive="base">
                                        <p:cTn id="7" dur="500" fill="hold"/>
                                        <p:tgtEl>
                                          <p:spTgt spid="30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9">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3079">
                                            <p:txEl>
                                              <p:pRg st="1" end="1"/>
                                            </p:txEl>
                                          </p:spTgt>
                                        </p:tgtEl>
                                        <p:attrNameLst>
                                          <p:attrName>style.visibility</p:attrName>
                                        </p:attrNameLst>
                                      </p:cBhvr>
                                      <p:to>
                                        <p:strVal val="visible"/>
                                      </p:to>
                                    </p:set>
                                    <p:anim calcmode="lin" valueType="num">
                                      <p:cBhvr additive="base">
                                        <p:cTn id="13" dur="500" fill="hold"/>
                                        <p:tgtEl>
                                          <p:spTgt spid="307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079">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3079">
                                            <p:txEl>
                                              <p:pRg st="2" end="2"/>
                                            </p:txEl>
                                          </p:spTgt>
                                        </p:tgtEl>
                                        <p:attrNameLst>
                                          <p:attrName>style.visibility</p:attrName>
                                        </p:attrNameLst>
                                      </p:cBhvr>
                                      <p:to>
                                        <p:strVal val="visible"/>
                                      </p:to>
                                    </p:set>
                                    <p:anim calcmode="lin" valueType="num">
                                      <p:cBhvr additive="base">
                                        <p:cTn id="19" dur="500" fill="hold"/>
                                        <p:tgtEl>
                                          <p:spTgt spid="307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9">
                                            <p:txEl>
                                              <p:pRg st="2" end="2"/>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9"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2886075" y="1066800"/>
            <a:ext cx="35147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a:spcBef>
                <a:spcPct val="50000"/>
              </a:spcBef>
            </a:pPr>
            <a:r>
              <a:rPr lang="en-US" altLang="en-US" sz="1600" b="1"/>
              <a:t>LEARNING OBJECTIVES (cont’d)</a:t>
            </a:r>
          </a:p>
        </p:txBody>
      </p:sp>
      <p:sp>
        <p:nvSpPr>
          <p:cNvPr id="124931" name="Rectangle 3"/>
          <p:cNvSpPr>
            <a:spLocks noChangeArrowheads="1"/>
          </p:cNvSpPr>
          <p:nvPr/>
        </p:nvSpPr>
        <p:spPr bwMode="auto">
          <a:xfrm>
            <a:off x="1447800" y="200025"/>
            <a:ext cx="76962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pPr algn="ctr">
              <a:defRPr/>
            </a:pPr>
            <a:r>
              <a:rPr lang="en-US" sz="2000" b="1">
                <a:effectLst>
                  <a:outerShdw blurRad="38100" dist="38100" dir="2700000" algn="tl">
                    <a:srgbClr val="C0C0C0"/>
                  </a:outerShdw>
                </a:effectLst>
                <a:latin typeface="Arial" charset="0"/>
              </a:rPr>
              <a:t>Management Information Systems</a:t>
            </a:r>
          </a:p>
          <a:p>
            <a:pPr algn="ctr">
              <a:defRPr/>
            </a:pPr>
            <a:r>
              <a:rPr lang="en-US" sz="1600" b="1">
                <a:effectLst>
                  <a:outerShdw blurRad="38100" dist="38100" dir="2700000" algn="tl">
                    <a:srgbClr val="C0C0C0"/>
                  </a:outerShdw>
                </a:effectLst>
                <a:latin typeface="Arial" charset="0"/>
              </a:rPr>
              <a:t>Chapter 6 Foundations of Business Intelligence: Databases </a:t>
            </a:r>
            <a:br>
              <a:rPr lang="en-US" sz="1600" b="1">
                <a:effectLst>
                  <a:outerShdw blurRad="38100" dist="38100" dir="2700000" algn="tl">
                    <a:srgbClr val="C0C0C0"/>
                  </a:outerShdw>
                </a:effectLst>
                <a:latin typeface="Arial" charset="0"/>
              </a:rPr>
            </a:br>
            <a:r>
              <a:rPr lang="en-US" sz="1600" b="1">
                <a:effectLst>
                  <a:outerShdw blurRad="38100" dist="38100" dir="2700000" algn="tl">
                    <a:srgbClr val="C0C0C0"/>
                  </a:outerShdw>
                </a:effectLst>
                <a:latin typeface="Arial" charset="0"/>
              </a:rPr>
              <a:t>and Information Management</a:t>
            </a:r>
          </a:p>
        </p:txBody>
      </p:sp>
      <p:sp>
        <p:nvSpPr>
          <p:cNvPr id="124932" name="Rectangle 4"/>
          <p:cNvSpPr>
            <a:spLocks noChangeArrowheads="1"/>
          </p:cNvSpPr>
          <p:nvPr/>
        </p:nvSpPr>
        <p:spPr bwMode="auto">
          <a:xfrm>
            <a:off x="685800" y="18288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lvl1pPr marL="342900" indent="-342900">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spcBef>
                <a:spcPct val="50000"/>
              </a:spcBef>
              <a:buFontTx/>
              <a:buChar char="•"/>
            </a:pPr>
            <a:r>
              <a:rPr lang="en-US" altLang="en-US" sz="2200" b="1">
                <a:cs typeface="Times New Roman" panose="02020603050405020304" pitchFamily="18" charset="0"/>
              </a:rPr>
              <a:t>Evaluate tools and technologies for providing information from databases to improve business performance and decision making.</a:t>
            </a:r>
          </a:p>
          <a:p>
            <a:pPr eaLnBrk="1" hangingPunct="1">
              <a:spcBef>
                <a:spcPct val="150000"/>
              </a:spcBef>
              <a:buFontTx/>
              <a:buChar char="•"/>
            </a:pPr>
            <a:r>
              <a:rPr lang="en-US" altLang="en-US" sz="2200" b="1">
                <a:cs typeface="Times New Roman" panose="02020603050405020304" pitchFamily="18" charset="0"/>
              </a:rPr>
              <a:t>Assess the role of information policy, data administration, and data quality assurance in the management of organizational data resources.</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24932">
                                            <p:txEl>
                                              <p:pRg st="0" end="0"/>
                                            </p:txEl>
                                          </p:spTgt>
                                        </p:tgtEl>
                                        <p:attrNameLst>
                                          <p:attrName>style.visibility</p:attrName>
                                        </p:attrNameLst>
                                      </p:cBhvr>
                                      <p:to>
                                        <p:strVal val="visible"/>
                                      </p:to>
                                    </p:set>
                                    <p:anim calcmode="lin" valueType="num">
                                      <p:cBhvr additive="base">
                                        <p:cTn id="7" dur="500" fill="hold"/>
                                        <p:tgtEl>
                                          <p:spTgt spid="12493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4932">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124932">
                                            <p:txEl>
                                              <p:pRg st="1" end="1"/>
                                            </p:txEl>
                                          </p:spTgt>
                                        </p:tgtEl>
                                        <p:attrNameLst>
                                          <p:attrName>style.visibility</p:attrName>
                                        </p:attrNameLst>
                                      </p:cBhvr>
                                      <p:to>
                                        <p:strVal val="visible"/>
                                      </p:to>
                                    </p:set>
                                    <p:anim calcmode="lin" valueType="num">
                                      <p:cBhvr additive="base">
                                        <p:cTn id="13" dur="500" fill="hold"/>
                                        <p:tgtEl>
                                          <p:spTgt spid="12493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24932">
                                            <p:txEl>
                                              <p:pRg st="1" end="1"/>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32"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5"/>
          <p:cNvSpPr txBox="1">
            <a:spLocks noChangeArrowheads="1"/>
          </p:cNvSpPr>
          <p:nvPr/>
        </p:nvSpPr>
        <p:spPr bwMode="auto">
          <a:xfrm>
            <a:off x="1600200" y="1066800"/>
            <a:ext cx="64008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a:spcBef>
                <a:spcPct val="50000"/>
              </a:spcBef>
            </a:pPr>
            <a:r>
              <a:rPr lang="en-US" altLang="en-US" sz="1600" b="1"/>
              <a:t>Nascar Races to Manage Its Data</a:t>
            </a:r>
          </a:p>
        </p:txBody>
      </p:sp>
      <p:sp>
        <p:nvSpPr>
          <p:cNvPr id="7171" name="Rectangle 9"/>
          <p:cNvSpPr>
            <a:spLocks noGrp="1" noChangeArrowheads="1"/>
          </p:cNvSpPr>
          <p:nvPr>
            <p:ph type="body" idx="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eaLnBrk="1" hangingPunct="1">
              <a:lnSpc>
                <a:spcPct val="110000"/>
              </a:lnSpc>
            </a:pPr>
            <a:r>
              <a:rPr lang="en-US" altLang="en-US" sz="2200" b="1" smtClean="0">
                <a:solidFill>
                  <a:srgbClr val="A50021"/>
                </a:solidFill>
                <a:latin typeface="Arial" panose="020B0604020202020204" pitchFamily="34" charset="0"/>
              </a:rPr>
              <a:t>Problem:</a:t>
            </a:r>
            <a:r>
              <a:rPr lang="en-US" altLang="en-US" sz="2200" b="1" smtClean="0">
                <a:latin typeface="Arial" panose="020B0604020202020204" pitchFamily="34" charset="0"/>
              </a:rPr>
              <a:t> Gaining knowledge of customers and making effective use of fragmented customer data.</a:t>
            </a:r>
          </a:p>
          <a:p>
            <a:pPr eaLnBrk="1" hangingPunct="1">
              <a:lnSpc>
                <a:spcPct val="110000"/>
              </a:lnSpc>
            </a:pPr>
            <a:r>
              <a:rPr lang="en-US" altLang="en-US" sz="2200" b="1" smtClean="0">
                <a:solidFill>
                  <a:srgbClr val="A50021"/>
                </a:solidFill>
                <a:latin typeface="Arial" panose="020B0604020202020204" pitchFamily="34" charset="0"/>
              </a:rPr>
              <a:t>Solutions: </a:t>
            </a:r>
            <a:r>
              <a:rPr lang="en-US" altLang="en-US" sz="2200" b="1" smtClean="0">
                <a:solidFill>
                  <a:srgbClr val="9F0F10"/>
                </a:solidFill>
                <a:latin typeface="Arial" panose="020B0604020202020204" pitchFamily="34" charset="0"/>
              </a:rPr>
              <a:t>Use relational database technology</a:t>
            </a:r>
            <a:r>
              <a:rPr lang="en-US" altLang="en-US" sz="2200" b="1" smtClean="0">
                <a:latin typeface="Arial" panose="020B0604020202020204" pitchFamily="34" charset="0"/>
              </a:rPr>
              <a:t> to increase revenue and productivity.</a:t>
            </a:r>
          </a:p>
          <a:p>
            <a:pPr eaLnBrk="1" hangingPunct="1">
              <a:lnSpc>
                <a:spcPct val="110000"/>
              </a:lnSpc>
            </a:pPr>
            <a:r>
              <a:rPr lang="en-US" altLang="en-US" sz="2200" b="1" smtClean="0">
                <a:solidFill>
                  <a:srgbClr val="9F0F10"/>
                </a:solidFill>
                <a:latin typeface="Arial" panose="020B0604020202020204" pitchFamily="34" charset="0"/>
              </a:rPr>
              <a:t>Data access rules and a comprehensive customer database</a:t>
            </a:r>
            <a:r>
              <a:rPr lang="en-US" altLang="en-US" sz="2200" b="1" smtClean="0">
                <a:latin typeface="Arial" panose="020B0604020202020204" pitchFamily="34" charset="0"/>
              </a:rPr>
              <a:t> consolidate customer data.</a:t>
            </a:r>
          </a:p>
          <a:p>
            <a:pPr eaLnBrk="1" hangingPunct="1">
              <a:lnSpc>
                <a:spcPct val="110000"/>
              </a:lnSpc>
            </a:pPr>
            <a:r>
              <a:rPr lang="en-US" altLang="en-US" sz="2200" b="1" smtClean="0">
                <a:latin typeface="Arial" panose="020B0604020202020204" pitchFamily="34" charset="0"/>
              </a:rPr>
              <a:t>Demonstrates IT’s role in creating customer intimacy and stabilizing infrastructure.</a:t>
            </a:r>
          </a:p>
          <a:p>
            <a:pPr eaLnBrk="1" hangingPunct="1">
              <a:lnSpc>
                <a:spcPct val="110000"/>
              </a:lnSpc>
            </a:pPr>
            <a:r>
              <a:rPr lang="en-US" altLang="en-US" sz="2200" b="1" smtClean="0">
                <a:latin typeface="Arial" panose="020B0604020202020204" pitchFamily="34" charset="0"/>
              </a:rPr>
              <a:t>Illustrates digital technology’s role in standardizing how data from disparate sources are stored, organized, and managed.</a:t>
            </a:r>
          </a:p>
          <a:p>
            <a:pPr eaLnBrk="1" hangingPunct="1">
              <a:buFontTx/>
              <a:buNone/>
            </a:pPr>
            <a:endParaRPr lang="en-US" altLang="en-US" sz="2200" b="1" smtClean="0">
              <a:latin typeface="Arial" panose="020B0604020202020204" pitchFamily="34" charset="0"/>
            </a:endParaRPr>
          </a:p>
          <a:p>
            <a:pPr eaLnBrk="1" hangingPunct="1">
              <a:buFontTx/>
              <a:buNone/>
            </a:pPr>
            <a:endParaRPr lang="en-US" altLang="en-US" sz="2800" smtClean="0"/>
          </a:p>
          <a:p>
            <a:pPr eaLnBrk="1" hangingPunct="1">
              <a:buFontTx/>
              <a:buNone/>
            </a:pPr>
            <a:endParaRPr lang="en-US" altLang="en-US" sz="2800" smtClean="0"/>
          </a:p>
          <a:p>
            <a:pPr eaLnBrk="1" hangingPunct="1">
              <a:buFontTx/>
              <a:buNone/>
            </a:pPr>
            <a:endParaRPr lang="en-US" altLang="en-US" sz="2800" smtClean="0"/>
          </a:p>
          <a:p>
            <a:pPr eaLnBrk="1" hangingPunct="1">
              <a:buFontTx/>
              <a:buNone/>
            </a:pPr>
            <a:endParaRPr lang="en-US" altLang="en-US" sz="2800" smtClean="0"/>
          </a:p>
          <a:p>
            <a:pPr eaLnBrk="1" hangingPunct="1"/>
            <a:endParaRPr lang="en-US" altLang="en-US" sz="2800" smtClean="0"/>
          </a:p>
        </p:txBody>
      </p:sp>
      <p:sp>
        <p:nvSpPr>
          <p:cNvPr id="61455" name="Rectangle 15"/>
          <p:cNvSpPr>
            <a:spLocks noChangeArrowheads="1"/>
          </p:cNvSpPr>
          <p:nvPr/>
        </p:nvSpPr>
        <p:spPr bwMode="auto">
          <a:xfrm>
            <a:off x="1447800" y="200025"/>
            <a:ext cx="76962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pPr algn="ctr">
              <a:defRPr/>
            </a:pPr>
            <a:r>
              <a:rPr lang="en-US" sz="2000" b="1">
                <a:effectLst>
                  <a:outerShdw blurRad="38100" dist="38100" dir="2700000" algn="tl">
                    <a:srgbClr val="C0C0C0"/>
                  </a:outerShdw>
                </a:effectLst>
                <a:latin typeface="Arial" charset="0"/>
              </a:rPr>
              <a:t>Management Information Systems</a:t>
            </a:r>
          </a:p>
          <a:p>
            <a:pPr algn="ctr">
              <a:defRPr/>
            </a:pPr>
            <a:r>
              <a:rPr lang="en-US" sz="1600" b="1">
                <a:effectLst>
                  <a:outerShdw blurRad="38100" dist="38100" dir="2700000" algn="tl">
                    <a:srgbClr val="C0C0C0"/>
                  </a:outerShdw>
                </a:effectLst>
                <a:latin typeface="Arial" charset="0"/>
              </a:rPr>
              <a:t>Chapter 6 Foundations of Business Intelligence: Databases </a:t>
            </a:r>
            <a:br>
              <a:rPr lang="en-US" sz="1600" b="1">
                <a:effectLst>
                  <a:outerShdw blurRad="38100" dist="38100" dir="2700000" algn="tl">
                    <a:srgbClr val="C0C0C0"/>
                  </a:outerShdw>
                </a:effectLst>
                <a:latin typeface="Arial" charset="0"/>
              </a:rPr>
            </a:br>
            <a:r>
              <a:rPr lang="en-US" sz="1600" b="1">
                <a:effectLst>
                  <a:outerShdw blurRad="38100" dist="38100" dir="2700000" algn="tl">
                    <a:srgbClr val="C0C0C0"/>
                  </a:outerShdw>
                </a:effectLst>
                <a:latin typeface="Arial" charset="0"/>
              </a:rPr>
              <a:t>and Information Management</a:t>
            </a:r>
          </a:p>
        </p:txBody>
      </p:sp>
    </p:spTree>
  </p:cSld>
  <p:clrMapOvr>
    <a:masterClrMapping/>
  </p:clrMapOvr>
  <p:transition>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4"/>
          <p:cNvSpPr txBox="1">
            <a:spLocks noChangeArrowheads="1"/>
          </p:cNvSpPr>
          <p:nvPr/>
        </p:nvSpPr>
        <p:spPr bwMode="auto">
          <a:xfrm>
            <a:off x="2209800" y="1066800"/>
            <a:ext cx="632460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a:spcBef>
                <a:spcPct val="50000"/>
              </a:spcBef>
            </a:pPr>
            <a:r>
              <a:rPr lang="en-US" altLang="en-US" sz="1600" b="1" dirty="0" err="1" smtClean="0">
                <a:cs typeface="Times New Roman" panose="02020603050405020304" pitchFamily="18" charset="0"/>
              </a:rPr>
              <a:t>Mengorganisasikan</a:t>
            </a:r>
            <a:r>
              <a:rPr lang="en-US" altLang="en-US" sz="1600" b="1" dirty="0" smtClean="0">
                <a:cs typeface="Times New Roman" panose="02020603050405020304" pitchFamily="18" charset="0"/>
              </a:rPr>
              <a:t> Data </a:t>
            </a:r>
            <a:r>
              <a:rPr lang="en-US" altLang="en-US" sz="1600" b="1" dirty="0" err="1" smtClean="0">
                <a:cs typeface="Times New Roman" panose="02020603050405020304" pitchFamily="18" charset="0"/>
              </a:rPr>
              <a:t>dalam</a:t>
            </a:r>
            <a:r>
              <a:rPr lang="en-US" altLang="en-US" sz="1600" b="1" dirty="0" smtClean="0">
                <a:cs typeface="Times New Roman" panose="02020603050405020304" pitchFamily="18" charset="0"/>
              </a:rPr>
              <a:t> </a:t>
            </a:r>
            <a:r>
              <a:rPr lang="en-US" altLang="en-US" sz="1600" b="1" dirty="0" err="1" smtClean="0">
                <a:cs typeface="Times New Roman" panose="02020603050405020304" pitchFamily="18" charset="0"/>
              </a:rPr>
              <a:t>Lingkungan</a:t>
            </a:r>
            <a:r>
              <a:rPr lang="en-US" altLang="en-US" sz="1600" b="1" dirty="0" smtClean="0">
                <a:cs typeface="Times New Roman" panose="02020603050405020304" pitchFamily="18" charset="0"/>
              </a:rPr>
              <a:t> File </a:t>
            </a:r>
            <a:r>
              <a:rPr lang="en-US" altLang="en-US" sz="1600" b="1" dirty="0" err="1" smtClean="0">
                <a:cs typeface="Times New Roman" panose="02020603050405020304" pitchFamily="18" charset="0"/>
              </a:rPr>
              <a:t>Tradisional</a:t>
            </a:r>
            <a:endParaRPr lang="en-US" altLang="en-US" sz="1600" b="1" dirty="0">
              <a:cs typeface="Times New Roman" panose="02020603050405020304" pitchFamily="18" charset="0"/>
            </a:endParaRPr>
          </a:p>
        </p:txBody>
      </p:sp>
      <p:sp>
        <p:nvSpPr>
          <p:cNvPr id="10256" name="Rectangle 16"/>
          <p:cNvSpPr>
            <a:spLocks noChangeArrowheads="1"/>
          </p:cNvSpPr>
          <p:nvPr/>
        </p:nvSpPr>
        <p:spPr bwMode="auto">
          <a:xfrm>
            <a:off x="1447800" y="200025"/>
            <a:ext cx="76962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pPr algn="ctr">
              <a:defRPr/>
            </a:pPr>
            <a:r>
              <a:rPr lang="en-US" sz="2000" b="1">
                <a:effectLst>
                  <a:outerShdw blurRad="38100" dist="38100" dir="2700000" algn="tl">
                    <a:srgbClr val="C0C0C0"/>
                  </a:outerShdw>
                </a:effectLst>
                <a:latin typeface="Arial" charset="0"/>
              </a:rPr>
              <a:t>Management Information Systems</a:t>
            </a:r>
          </a:p>
          <a:p>
            <a:pPr algn="ctr">
              <a:defRPr/>
            </a:pPr>
            <a:r>
              <a:rPr lang="en-US" sz="1600" b="1">
                <a:effectLst>
                  <a:outerShdw blurRad="38100" dist="38100" dir="2700000" algn="tl">
                    <a:srgbClr val="C0C0C0"/>
                  </a:outerShdw>
                </a:effectLst>
                <a:latin typeface="Arial" charset="0"/>
              </a:rPr>
              <a:t>Chapter 6 Foundations of Business Intelligence: Databases </a:t>
            </a:r>
            <a:br>
              <a:rPr lang="en-US" sz="1600" b="1">
                <a:effectLst>
                  <a:outerShdw blurRad="38100" dist="38100" dir="2700000" algn="tl">
                    <a:srgbClr val="C0C0C0"/>
                  </a:outerShdw>
                </a:effectLst>
                <a:latin typeface="Arial" charset="0"/>
              </a:rPr>
            </a:br>
            <a:r>
              <a:rPr lang="en-US" sz="1600" b="1">
                <a:effectLst>
                  <a:outerShdw blurRad="38100" dist="38100" dir="2700000" algn="tl">
                    <a:srgbClr val="C0C0C0"/>
                  </a:outerShdw>
                </a:effectLst>
                <a:latin typeface="Arial" charset="0"/>
              </a:rPr>
              <a:t>and Information Management</a:t>
            </a:r>
          </a:p>
        </p:txBody>
      </p:sp>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l="20834" t="17778" r="21666"/>
          <a:stretch/>
        </p:blipFill>
        <p:spPr>
          <a:xfrm>
            <a:off x="4373262" y="1524000"/>
            <a:ext cx="4618338" cy="4953000"/>
          </a:xfrm>
          <a:prstGeom prst="rect">
            <a:avLst/>
          </a:prstGeom>
        </p:spPr>
      </p:pic>
      <p:sp>
        <p:nvSpPr>
          <p:cNvPr id="6" name="Rectangle 6"/>
          <p:cNvSpPr>
            <a:spLocks noChangeArrowheads="1"/>
          </p:cNvSpPr>
          <p:nvPr/>
        </p:nvSpPr>
        <p:spPr bwMode="auto">
          <a:xfrm>
            <a:off x="457200" y="3009900"/>
            <a:ext cx="4038600"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lvl1pPr marL="342900" indent="-342900">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marL="0" indent="0" eaLnBrk="1" hangingPunct="1">
              <a:spcBef>
                <a:spcPct val="5000"/>
              </a:spcBef>
            </a:pPr>
            <a:r>
              <a:rPr lang="en-US" altLang="en-US" dirty="0" err="1" smtClean="0">
                <a:cs typeface="Times New Roman" panose="02020603050405020304" pitchFamily="18" charset="0"/>
              </a:rPr>
              <a:t>Sistem</a:t>
            </a:r>
            <a:r>
              <a:rPr lang="en-US" altLang="en-US" dirty="0" smtClean="0">
                <a:cs typeface="Times New Roman" panose="02020603050405020304" pitchFamily="18" charset="0"/>
              </a:rPr>
              <a:t> </a:t>
            </a:r>
            <a:r>
              <a:rPr lang="en-US" altLang="en-US" dirty="0" err="1" smtClean="0">
                <a:cs typeface="Times New Roman" panose="02020603050405020304" pitchFamily="18" charset="0"/>
              </a:rPr>
              <a:t>informasi</a:t>
            </a:r>
            <a:r>
              <a:rPr lang="en-US" altLang="en-US" dirty="0" smtClean="0">
                <a:cs typeface="Times New Roman" panose="02020603050405020304" pitchFamily="18" charset="0"/>
              </a:rPr>
              <a:t> yang </a:t>
            </a:r>
            <a:r>
              <a:rPr lang="en-US" altLang="en-US" dirty="0" err="1" smtClean="0">
                <a:cs typeface="Times New Roman" panose="02020603050405020304" pitchFamily="18" charset="0"/>
              </a:rPr>
              <a:t>efektif</a:t>
            </a:r>
            <a:r>
              <a:rPr lang="en-US" altLang="en-US" dirty="0" smtClean="0">
                <a:cs typeface="Times New Roman" panose="02020603050405020304" pitchFamily="18" charset="0"/>
              </a:rPr>
              <a:t> </a:t>
            </a:r>
            <a:r>
              <a:rPr lang="en-US" altLang="en-US" dirty="0" err="1" smtClean="0">
                <a:cs typeface="Times New Roman" panose="02020603050405020304" pitchFamily="18" charset="0"/>
              </a:rPr>
              <a:t>menyediakan</a:t>
            </a:r>
            <a:r>
              <a:rPr lang="en-US" altLang="en-US" dirty="0" smtClean="0">
                <a:cs typeface="Times New Roman" panose="02020603050405020304" pitchFamily="18" charset="0"/>
              </a:rPr>
              <a:t> </a:t>
            </a:r>
            <a:r>
              <a:rPr lang="en-US" altLang="en-US" dirty="0" err="1" smtClean="0">
                <a:cs typeface="Times New Roman" panose="02020603050405020304" pitchFamily="18" charset="0"/>
              </a:rPr>
              <a:t>pengguna</a:t>
            </a:r>
            <a:r>
              <a:rPr lang="en-US" altLang="en-US" dirty="0" smtClean="0">
                <a:cs typeface="Times New Roman" panose="02020603050405020304" pitchFamily="18" charset="0"/>
              </a:rPr>
              <a:t> </a:t>
            </a:r>
            <a:r>
              <a:rPr lang="en-US" altLang="en-US" dirty="0" err="1" smtClean="0">
                <a:cs typeface="Times New Roman" panose="02020603050405020304" pitchFamily="18" charset="0"/>
              </a:rPr>
              <a:t>informasi</a:t>
            </a:r>
            <a:r>
              <a:rPr lang="en-US" altLang="en-US" dirty="0" smtClean="0">
                <a:cs typeface="Times New Roman" panose="02020603050405020304" pitchFamily="18" charset="0"/>
              </a:rPr>
              <a:t> yang </a:t>
            </a:r>
            <a:r>
              <a:rPr lang="en-US" altLang="en-US" dirty="0" err="1" smtClean="0">
                <a:cs typeface="Times New Roman" panose="02020603050405020304" pitchFamily="18" charset="0"/>
              </a:rPr>
              <a:t>akurat</a:t>
            </a:r>
            <a:r>
              <a:rPr lang="en-US" altLang="en-US" dirty="0" smtClean="0">
                <a:cs typeface="Times New Roman" panose="02020603050405020304" pitchFamily="18" charset="0"/>
              </a:rPr>
              <a:t>, </a:t>
            </a:r>
            <a:r>
              <a:rPr lang="en-US" altLang="en-US" dirty="0" err="1" smtClean="0">
                <a:cs typeface="Times New Roman" panose="02020603050405020304" pitchFamily="18" charset="0"/>
              </a:rPr>
              <a:t>tepat</a:t>
            </a:r>
            <a:r>
              <a:rPr lang="en-US" altLang="en-US" dirty="0" smtClean="0">
                <a:cs typeface="Times New Roman" panose="02020603050405020304" pitchFamily="18" charset="0"/>
              </a:rPr>
              <a:t> </a:t>
            </a:r>
            <a:r>
              <a:rPr lang="en-US" altLang="en-US" dirty="0" err="1" smtClean="0">
                <a:cs typeface="Times New Roman" panose="02020603050405020304" pitchFamily="18" charset="0"/>
              </a:rPr>
              <a:t>waktu</a:t>
            </a:r>
            <a:r>
              <a:rPr lang="en-US" altLang="en-US" dirty="0" smtClean="0">
                <a:cs typeface="Times New Roman" panose="02020603050405020304" pitchFamily="18" charset="0"/>
              </a:rPr>
              <a:t> </a:t>
            </a:r>
            <a:r>
              <a:rPr lang="en-US" altLang="en-US" dirty="0" err="1" smtClean="0">
                <a:cs typeface="Times New Roman" panose="02020603050405020304" pitchFamily="18" charset="0"/>
              </a:rPr>
              <a:t>dan</a:t>
            </a:r>
            <a:r>
              <a:rPr lang="en-US" altLang="en-US" dirty="0" smtClean="0">
                <a:cs typeface="Times New Roman" panose="02020603050405020304" pitchFamily="18" charset="0"/>
              </a:rPr>
              <a:t> </a:t>
            </a:r>
            <a:r>
              <a:rPr lang="en-US" altLang="en-US" dirty="0" err="1" smtClean="0">
                <a:cs typeface="Times New Roman" panose="02020603050405020304" pitchFamily="18" charset="0"/>
              </a:rPr>
              <a:t>relevan</a:t>
            </a:r>
            <a:endParaRPr lang="en-US" altLang="en-US" sz="2000" dirty="0">
              <a:cs typeface="Times New Roman" panose="02020603050405020304"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4"/>
          <p:cNvSpPr txBox="1">
            <a:spLocks noChangeArrowheads="1"/>
          </p:cNvSpPr>
          <p:nvPr/>
        </p:nvSpPr>
        <p:spPr bwMode="auto">
          <a:xfrm>
            <a:off x="2209800" y="1109246"/>
            <a:ext cx="632460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a:spcBef>
                <a:spcPct val="50000"/>
              </a:spcBef>
            </a:pPr>
            <a:r>
              <a:rPr lang="en-US" altLang="en-US" sz="1600" b="1" dirty="0" err="1" smtClean="0">
                <a:cs typeface="Times New Roman" panose="02020603050405020304" pitchFamily="18" charset="0"/>
              </a:rPr>
              <a:t>Mengorganisasikan</a:t>
            </a:r>
            <a:r>
              <a:rPr lang="en-US" altLang="en-US" sz="1600" b="1" dirty="0" smtClean="0">
                <a:cs typeface="Times New Roman" panose="02020603050405020304" pitchFamily="18" charset="0"/>
              </a:rPr>
              <a:t> Data </a:t>
            </a:r>
            <a:r>
              <a:rPr lang="en-US" altLang="en-US" sz="1600" b="1" dirty="0" err="1" smtClean="0">
                <a:cs typeface="Times New Roman" panose="02020603050405020304" pitchFamily="18" charset="0"/>
              </a:rPr>
              <a:t>dalam</a:t>
            </a:r>
            <a:r>
              <a:rPr lang="en-US" altLang="en-US" sz="1600" b="1" dirty="0" smtClean="0">
                <a:cs typeface="Times New Roman" panose="02020603050405020304" pitchFamily="18" charset="0"/>
              </a:rPr>
              <a:t> </a:t>
            </a:r>
            <a:r>
              <a:rPr lang="en-US" altLang="en-US" sz="1600" b="1" dirty="0" err="1" smtClean="0">
                <a:cs typeface="Times New Roman" panose="02020603050405020304" pitchFamily="18" charset="0"/>
              </a:rPr>
              <a:t>Lingkungan</a:t>
            </a:r>
            <a:r>
              <a:rPr lang="en-US" altLang="en-US" sz="1600" b="1" dirty="0" smtClean="0">
                <a:cs typeface="Times New Roman" panose="02020603050405020304" pitchFamily="18" charset="0"/>
              </a:rPr>
              <a:t> File </a:t>
            </a:r>
            <a:r>
              <a:rPr lang="en-US" altLang="en-US" sz="1600" b="1" dirty="0" err="1" smtClean="0">
                <a:cs typeface="Times New Roman" panose="02020603050405020304" pitchFamily="18" charset="0"/>
              </a:rPr>
              <a:t>Tradisional</a:t>
            </a:r>
            <a:endParaRPr lang="en-US" altLang="en-US" sz="1600" b="1" dirty="0">
              <a:cs typeface="Times New Roman" panose="02020603050405020304" pitchFamily="18" charset="0"/>
            </a:endParaRPr>
          </a:p>
        </p:txBody>
      </p:sp>
      <p:sp>
        <p:nvSpPr>
          <p:cNvPr id="10246" name="Rectangle 6"/>
          <p:cNvSpPr>
            <a:spLocks noChangeArrowheads="1"/>
          </p:cNvSpPr>
          <p:nvPr/>
        </p:nvSpPr>
        <p:spPr bwMode="auto">
          <a:xfrm>
            <a:off x="457200" y="2057400"/>
            <a:ext cx="845820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lvl1pPr marL="342900" indent="-342900">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spcBef>
                <a:spcPct val="5000"/>
              </a:spcBef>
              <a:buFontTx/>
              <a:buChar char="•"/>
            </a:pPr>
            <a:r>
              <a:rPr lang="en-US" altLang="en-US" b="1" dirty="0" err="1" smtClean="0">
                <a:cs typeface="Times New Roman" panose="02020603050405020304" pitchFamily="18" charset="0"/>
              </a:rPr>
              <a:t>Konsep</a:t>
            </a:r>
            <a:r>
              <a:rPr lang="en-US" altLang="en-US" b="1" dirty="0" smtClean="0">
                <a:cs typeface="Times New Roman" panose="02020603050405020304" pitchFamily="18" charset="0"/>
              </a:rPr>
              <a:t> File </a:t>
            </a:r>
            <a:r>
              <a:rPr lang="en-US" altLang="en-US" b="1" dirty="0" err="1" smtClean="0">
                <a:cs typeface="Times New Roman" panose="02020603050405020304" pitchFamily="18" charset="0"/>
              </a:rPr>
              <a:t>Organisasi</a:t>
            </a:r>
            <a:r>
              <a:rPr lang="en-US" altLang="en-US" b="1" dirty="0" smtClean="0">
                <a:cs typeface="Times New Roman" panose="02020603050405020304" pitchFamily="18" charset="0"/>
              </a:rPr>
              <a:t> </a:t>
            </a:r>
            <a:endParaRPr lang="en-US" altLang="en-US" b="1" dirty="0"/>
          </a:p>
          <a:p>
            <a:pPr eaLnBrk="1" hangingPunct="1">
              <a:lnSpc>
                <a:spcPct val="110000"/>
              </a:lnSpc>
              <a:spcBef>
                <a:spcPct val="50000"/>
              </a:spcBef>
              <a:buFontTx/>
              <a:buChar char="•"/>
            </a:pPr>
            <a:r>
              <a:rPr lang="en-US" altLang="en-US" b="1" dirty="0" err="1" smtClean="0">
                <a:cs typeface="Times New Roman" panose="02020603050405020304" pitchFamily="18" charset="0"/>
              </a:rPr>
              <a:t>Masalah-masalah</a:t>
            </a:r>
            <a:r>
              <a:rPr lang="en-US" altLang="en-US" b="1" dirty="0" smtClean="0">
                <a:cs typeface="Times New Roman" panose="02020603050405020304" pitchFamily="18" charset="0"/>
              </a:rPr>
              <a:t> </a:t>
            </a:r>
            <a:r>
              <a:rPr lang="en-US" altLang="en-US" b="1" dirty="0" err="1" smtClean="0">
                <a:cs typeface="Times New Roman" panose="02020603050405020304" pitchFamily="18" charset="0"/>
              </a:rPr>
              <a:t>dalam</a:t>
            </a:r>
            <a:r>
              <a:rPr lang="en-US" altLang="en-US" b="1" dirty="0" smtClean="0">
                <a:cs typeface="Times New Roman" panose="02020603050405020304" pitchFamily="18" charset="0"/>
              </a:rPr>
              <a:t> </a:t>
            </a:r>
            <a:r>
              <a:rPr lang="en-US" altLang="en-US" b="1" dirty="0" err="1" smtClean="0">
                <a:cs typeface="Times New Roman" panose="02020603050405020304" pitchFamily="18" charset="0"/>
              </a:rPr>
              <a:t>lingkungan</a:t>
            </a:r>
            <a:r>
              <a:rPr lang="en-US" altLang="en-US" b="1" dirty="0" smtClean="0">
                <a:cs typeface="Times New Roman" panose="02020603050405020304" pitchFamily="18" charset="0"/>
              </a:rPr>
              <a:t> Data </a:t>
            </a:r>
            <a:r>
              <a:rPr lang="en-US" altLang="en-US" b="1" dirty="0" err="1" smtClean="0">
                <a:cs typeface="Times New Roman" panose="02020603050405020304" pitchFamily="18" charset="0"/>
              </a:rPr>
              <a:t>Tradisional</a:t>
            </a:r>
            <a:endParaRPr lang="en-US" altLang="en-US" b="1" dirty="0">
              <a:cs typeface="Times New Roman" panose="02020603050405020304" pitchFamily="18" charset="0"/>
            </a:endParaRPr>
          </a:p>
          <a:p>
            <a:pPr marL="914400" lvl="1" indent="-457200" eaLnBrk="1" hangingPunct="1">
              <a:spcBef>
                <a:spcPct val="50000"/>
              </a:spcBef>
              <a:buFont typeface="+mj-lt"/>
              <a:buAutoNum type="arabicPeriod"/>
            </a:pPr>
            <a:r>
              <a:rPr lang="en-US" altLang="en-US" sz="2000" b="1" dirty="0" err="1" smtClean="0">
                <a:cs typeface="Times New Roman" panose="02020603050405020304" pitchFamily="18" charset="0"/>
              </a:rPr>
              <a:t>Redudansi</a:t>
            </a:r>
            <a:r>
              <a:rPr lang="en-US" altLang="en-US" sz="2000" b="1" dirty="0" smtClean="0">
                <a:cs typeface="Times New Roman" panose="02020603050405020304" pitchFamily="18" charset="0"/>
              </a:rPr>
              <a:t> Dan </a:t>
            </a:r>
            <a:r>
              <a:rPr lang="en-US" altLang="en-US" sz="2000" b="1" dirty="0" err="1" smtClean="0">
                <a:cs typeface="Times New Roman" panose="02020603050405020304" pitchFamily="18" charset="0"/>
              </a:rPr>
              <a:t>Inkonsistensi</a:t>
            </a:r>
            <a:r>
              <a:rPr lang="en-US" altLang="en-US" sz="2000" b="1" dirty="0" smtClean="0">
                <a:cs typeface="Times New Roman" panose="02020603050405020304" pitchFamily="18" charset="0"/>
              </a:rPr>
              <a:t> Data</a:t>
            </a:r>
          </a:p>
          <a:p>
            <a:pPr marL="914400" lvl="1" indent="-457200" eaLnBrk="1" hangingPunct="1">
              <a:spcBef>
                <a:spcPct val="50000"/>
              </a:spcBef>
              <a:buFont typeface="+mj-lt"/>
              <a:buAutoNum type="arabicPeriod"/>
            </a:pPr>
            <a:r>
              <a:rPr lang="en-US" altLang="en-US" sz="2000" b="1" dirty="0" err="1" smtClean="0">
                <a:cs typeface="Times New Roman" panose="02020603050405020304" pitchFamily="18" charset="0"/>
              </a:rPr>
              <a:t>Ketergantungan</a:t>
            </a:r>
            <a:r>
              <a:rPr lang="en-US" altLang="en-US" sz="2000" b="1" dirty="0" smtClean="0">
                <a:cs typeface="Times New Roman" panose="02020603050405020304" pitchFamily="18" charset="0"/>
              </a:rPr>
              <a:t> Program-data</a:t>
            </a:r>
          </a:p>
          <a:p>
            <a:pPr marL="914400" lvl="1" indent="-457200" eaLnBrk="1" hangingPunct="1">
              <a:spcBef>
                <a:spcPct val="50000"/>
              </a:spcBef>
              <a:buFont typeface="+mj-lt"/>
              <a:buAutoNum type="arabicPeriod"/>
            </a:pPr>
            <a:r>
              <a:rPr lang="en-US" altLang="en-US" sz="2000" b="1" dirty="0" err="1" smtClean="0">
                <a:cs typeface="Times New Roman" panose="02020603050405020304" pitchFamily="18" charset="0"/>
              </a:rPr>
              <a:t>Kurangnya</a:t>
            </a:r>
            <a:r>
              <a:rPr lang="en-US" altLang="en-US" sz="2000" b="1" dirty="0" smtClean="0">
                <a:cs typeface="Times New Roman" panose="02020603050405020304" pitchFamily="18" charset="0"/>
              </a:rPr>
              <a:t> </a:t>
            </a:r>
            <a:r>
              <a:rPr lang="en-US" altLang="en-US" sz="2000" b="1" dirty="0" err="1" smtClean="0">
                <a:cs typeface="Times New Roman" panose="02020603050405020304" pitchFamily="18" charset="0"/>
              </a:rPr>
              <a:t>Fleksibilitas</a:t>
            </a:r>
            <a:endParaRPr lang="en-US" altLang="en-US" sz="2000" b="1" dirty="0" smtClean="0">
              <a:cs typeface="Times New Roman" panose="02020603050405020304" pitchFamily="18" charset="0"/>
            </a:endParaRPr>
          </a:p>
          <a:p>
            <a:pPr marL="914400" lvl="1" indent="-457200" eaLnBrk="1" hangingPunct="1">
              <a:spcBef>
                <a:spcPct val="50000"/>
              </a:spcBef>
              <a:buFont typeface="+mj-lt"/>
              <a:buAutoNum type="arabicPeriod"/>
            </a:pPr>
            <a:r>
              <a:rPr lang="en-US" altLang="en-US" sz="2000" b="1" dirty="0" err="1" smtClean="0">
                <a:cs typeface="Times New Roman" panose="02020603050405020304" pitchFamily="18" charset="0"/>
              </a:rPr>
              <a:t>Sistem</a:t>
            </a:r>
            <a:r>
              <a:rPr lang="en-US" altLang="en-US" sz="2000" b="1" dirty="0" smtClean="0">
                <a:cs typeface="Times New Roman" panose="02020603050405020304" pitchFamily="18" charset="0"/>
              </a:rPr>
              <a:t> </a:t>
            </a:r>
            <a:r>
              <a:rPr lang="en-US" altLang="en-US" sz="2000" b="1" dirty="0" err="1" smtClean="0">
                <a:cs typeface="Times New Roman" panose="02020603050405020304" pitchFamily="18" charset="0"/>
              </a:rPr>
              <a:t>Keamanan</a:t>
            </a:r>
            <a:r>
              <a:rPr lang="en-US" altLang="en-US" sz="2000" b="1" dirty="0" smtClean="0">
                <a:cs typeface="Times New Roman" panose="02020603050405020304" pitchFamily="18" charset="0"/>
              </a:rPr>
              <a:t> Yang </a:t>
            </a:r>
            <a:r>
              <a:rPr lang="en-US" altLang="en-US" sz="2000" b="1" dirty="0" err="1" smtClean="0">
                <a:cs typeface="Times New Roman" panose="02020603050405020304" pitchFamily="18" charset="0"/>
              </a:rPr>
              <a:t>Buruk</a:t>
            </a:r>
            <a:endParaRPr lang="en-US" altLang="en-US" sz="2000" b="1" dirty="0" smtClean="0">
              <a:cs typeface="Times New Roman" panose="02020603050405020304" pitchFamily="18" charset="0"/>
            </a:endParaRPr>
          </a:p>
          <a:p>
            <a:pPr marL="914400" lvl="1" indent="-457200" eaLnBrk="1" hangingPunct="1">
              <a:spcBef>
                <a:spcPct val="50000"/>
              </a:spcBef>
              <a:buFont typeface="+mj-lt"/>
              <a:buAutoNum type="arabicPeriod"/>
            </a:pPr>
            <a:r>
              <a:rPr lang="en-US" altLang="en-US" sz="2000" b="1" dirty="0" err="1" smtClean="0">
                <a:cs typeface="Times New Roman" panose="02020603050405020304" pitchFamily="18" charset="0"/>
              </a:rPr>
              <a:t>Kurangnya</a:t>
            </a:r>
            <a:r>
              <a:rPr lang="en-US" altLang="en-US" sz="2000" b="1" dirty="0" smtClean="0">
                <a:cs typeface="Times New Roman" panose="02020603050405020304" pitchFamily="18" charset="0"/>
              </a:rPr>
              <a:t> </a:t>
            </a:r>
            <a:r>
              <a:rPr lang="en-US" altLang="en-US" sz="2000" b="1" dirty="0" err="1" smtClean="0">
                <a:cs typeface="Times New Roman" panose="02020603050405020304" pitchFamily="18" charset="0"/>
              </a:rPr>
              <a:t>Ketersediaan</a:t>
            </a:r>
            <a:r>
              <a:rPr lang="en-US" altLang="en-US" sz="2000" b="1" dirty="0" smtClean="0">
                <a:cs typeface="Times New Roman" panose="02020603050405020304" pitchFamily="18" charset="0"/>
              </a:rPr>
              <a:t> Dan </a:t>
            </a:r>
            <a:r>
              <a:rPr lang="en-US" altLang="en-US" sz="2000" b="1" dirty="0" err="1" smtClean="0">
                <a:cs typeface="Times New Roman" panose="02020603050405020304" pitchFamily="18" charset="0"/>
              </a:rPr>
              <a:t>Pendistribusian</a:t>
            </a:r>
            <a:r>
              <a:rPr lang="en-US" altLang="en-US" sz="2000" b="1" dirty="0" smtClean="0">
                <a:cs typeface="Times New Roman" panose="02020603050405020304" pitchFamily="18" charset="0"/>
              </a:rPr>
              <a:t> Data</a:t>
            </a:r>
          </a:p>
          <a:p>
            <a:pPr eaLnBrk="1" hangingPunct="1">
              <a:lnSpc>
                <a:spcPct val="110000"/>
              </a:lnSpc>
              <a:spcBef>
                <a:spcPct val="50000"/>
              </a:spcBef>
            </a:pPr>
            <a:endParaRPr lang="en-US" altLang="en-US" sz="2000" b="1" dirty="0">
              <a:cs typeface="Times New Roman" panose="02020603050405020304" pitchFamily="18" charset="0"/>
            </a:endParaRPr>
          </a:p>
        </p:txBody>
      </p:sp>
      <p:sp>
        <p:nvSpPr>
          <p:cNvPr id="10256" name="Rectangle 16"/>
          <p:cNvSpPr>
            <a:spLocks noChangeArrowheads="1"/>
          </p:cNvSpPr>
          <p:nvPr/>
        </p:nvSpPr>
        <p:spPr bwMode="auto">
          <a:xfrm>
            <a:off x="1447800" y="200025"/>
            <a:ext cx="76962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pPr algn="ctr">
              <a:defRPr/>
            </a:pPr>
            <a:r>
              <a:rPr lang="en-US" sz="2000" b="1">
                <a:effectLst>
                  <a:outerShdw blurRad="38100" dist="38100" dir="2700000" algn="tl">
                    <a:srgbClr val="C0C0C0"/>
                  </a:outerShdw>
                </a:effectLst>
                <a:latin typeface="Arial" charset="0"/>
              </a:rPr>
              <a:t>Management Information Systems</a:t>
            </a:r>
          </a:p>
          <a:p>
            <a:pPr algn="ctr">
              <a:defRPr/>
            </a:pPr>
            <a:r>
              <a:rPr lang="en-US" sz="1600" b="1">
                <a:effectLst>
                  <a:outerShdw blurRad="38100" dist="38100" dir="2700000" algn="tl">
                    <a:srgbClr val="C0C0C0"/>
                  </a:outerShdw>
                </a:effectLst>
                <a:latin typeface="Arial" charset="0"/>
              </a:rPr>
              <a:t>Chapter 6 Foundations of Business Intelligence: Databases </a:t>
            </a:r>
            <a:br>
              <a:rPr lang="en-US" sz="1600" b="1">
                <a:effectLst>
                  <a:outerShdw blurRad="38100" dist="38100" dir="2700000" algn="tl">
                    <a:srgbClr val="C0C0C0"/>
                  </a:outerShdw>
                </a:effectLst>
                <a:latin typeface="Arial" charset="0"/>
              </a:rPr>
            </a:br>
            <a:r>
              <a:rPr lang="en-US" sz="1600" b="1">
                <a:effectLst>
                  <a:outerShdw blurRad="38100" dist="38100" dir="2700000" algn="tl">
                    <a:srgbClr val="C0C0C0"/>
                  </a:outerShdw>
                </a:effectLst>
                <a:latin typeface="Arial" charset="0"/>
              </a:rPr>
              <a:t>and Information Management</a:t>
            </a:r>
          </a:p>
        </p:txBody>
      </p:sp>
    </p:spTree>
    <p:extLst>
      <p:ext uri="{BB962C8B-B14F-4D97-AF65-F5344CB8AC3E}">
        <p14:creationId xmlns:p14="http://schemas.microsoft.com/office/powerpoint/2010/main" val="1015082550"/>
      </p:ext>
    </p:extLst>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0246">
                                            <p:txEl>
                                              <p:pRg st="0" end="0"/>
                                            </p:txEl>
                                          </p:spTgt>
                                        </p:tgtEl>
                                        <p:attrNameLst>
                                          <p:attrName>style.visibility</p:attrName>
                                        </p:attrNameLst>
                                      </p:cBhvr>
                                      <p:to>
                                        <p:strVal val="visible"/>
                                      </p:to>
                                    </p:set>
                                    <p:anim calcmode="lin" valueType="num">
                                      <p:cBhvr additive="base">
                                        <p:cTn id="7" dur="500" fill="hold"/>
                                        <p:tgtEl>
                                          <p:spTgt spid="1024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246">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10246">
                                            <p:txEl>
                                              <p:pRg st="1" end="1"/>
                                            </p:txEl>
                                          </p:spTgt>
                                        </p:tgtEl>
                                        <p:attrNameLst>
                                          <p:attrName>style.visibility</p:attrName>
                                        </p:attrNameLst>
                                      </p:cBhvr>
                                      <p:to>
                                        <p:strVal val="visible"/>
                                      </p:to>
                                    </p:set>
                                    <p:anim calcmode="lin" valueType="num">
                                      <p:cBhvr additive="base">
                                        <p:cTn id="13" dur="500" fill="hold"/>
                                        <p:tgtEl>
                                          <p:spTgt spid="1024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246">
                                            <p:txEl>
                                              <p:pRg st="1" end="1"/>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6"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ChangeArrowheads="1"/>
          </p:cNvSpPr>
          <p:nvPr/>
        </p:nvSpPr>
        <p:spPr bwMode="auto">
          <a:xfrm>
            <a:off x="685800" y="1612900"/>
            <a:ext cx="7772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defRPr/>
            </a:pPr>
            <a:r>
              <a:rPr lang="en-US" b="1" dirty="0">
                <a:solidFill>
                  <a:srgbClr val="9F0F10"/>
                </a:solidFill>
                <a:effectLst>
                  <a:outerShdw blurRad="38100" dist="38100" dir="2700000" algn="tl">
                    <a:srgbClr val="C0C0C0"/>
                  </a:outerShdw>
                </a:effectLst>
                <a:latin typeface="Arial" charset="0"/>
                <a:cs typeface="Times New Roman" pitchFamily="18" charset="0"/>
              </a:rPr>
              <a:t>Traditional File Processing</a:t>
            </a:r>
          </a:p>
        </p:txBody>
      </p:sp>
      <p:sp>
        <p:nvSpPr>
          <p:cNvPr id="9219" name="Text Box 3"/>
          <p:cNvSpPr txBox="1">
            <a:spLocks noChangeArrowheads="1"/>
          </p:cNvSpPr>
          <p:nvPr/>
        </p:nvSpPr>
        <p:spPr bwMode="auto">
          <a:xfrm>
            <a:off x="3905250" y="6096000"/>
            <a:ext cx="1276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r>
              <a:rPr lang="en-US" altLang="en-US" sz="1800" b="1"/>
              <a:t>Figure 6-2</a:t>
            </a:r>
          </a:p>
        </p:txBody>
      </p:sp>
      <p:sp>
        <p:nvSpPr>
          <p:cNvPr id="9220" name="Text Box 4"/>
          <p:cNvSpPr txBox="1">
            <a:spLocks noChangeArrowheads="1"/>
          </p:cNvSpPr>
          <p:nvPr/>
        </p:nvSpPr>
        <p:spPr bwMode="auto">
          <a:xfrm>
            <a:off x="1752600" y="5410200"/>
            <a:ext cx="6096000" cy="784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just" eaLnBrk="1" hangingPunct="1">
              <a:spcBef>
                <a:spcPct val="50000"/>
              </a:spcBef>
            </a:pPr>
            <a:r>
              <a:rPr lang="en-US" altLang="en-US" sz="900" b="1" dirty="0" err="1" smtClean="0"/>
              <a:t>Penggunaan</a:t>
            </a:r>
            <a:r>
              <a:rPr lang="en-US" altLang="en-US" sz="900" b="1" dirty="0" smtClean="0"/>
              <a:t> </a:t>
            </a:r>
            <a:r>
              <a:rPr lang="en-US" altLang="en-US" sz="900" b="1" dirty="0" err="1" smtClean="0"/>
              <a:t>pendekatan</a:t>
            </a:r>
            <a:r>
              <a:rPr lang="en-US" altLang="en-US" sz="900" b="1" dirty="0" smtClean="0"/>
              <a:t> </a:t>
            </a:r>
            <a:r>
              <a:rPr lang="en-US" altLang="en-US" sz="900" b="1" dirty="0" err="1" smtClean="0"/>
              <a:t>tradisional</a:t>
            </a:r>
            <a:r>
              <a:rPr lang="en-US" altLang="en-US" sz="900" b="1" dirty="0" smtClean="0"/>
              <a:t> </a:t>
            </a:r>
            <a:r>
              <a:rPr lang="en-US" altLang="en-US" sz="900" b="1" dirty="0" err="1" smtClean="0"/>
              <a:t>dalam</a:t>
            </a:r>
            <a:r>
              <a:rPr lang="en-US" altLang="en-US" sz="900" b="1" dirty="0" smtClean="0"/>
              <a:t> </a:t>
            </a:r>
            <a:r>
              <a:rPr lang="en-US" altLang="en-US" sz="900" b="1" dirty="0" err="1" smtClean="0"/>
              <a:t>melakukan</a:t>
            </a:r>
            <a:r>
              <a:rPr lang="en-US" altLang="en-US" sz="900" b="1" dirty="0" smtClean="0"/>
              <a:t> </a:t>
            </a:r>
            <a:r>
              <a:rPr lang="en-US" altLang="en-US" sz="900" b="1" dirty="0" err="1" smtClean="0"/>
              <a:t>pemrosesan</a:t>
            </a:r>
            <a:r>
              <a:rPr lang="en-US" altLang="en-US" sz="900" b="1" dirty="0" smtClean="0"/>
              <a:t> file </a:t>
            </a:r>
            <a:r>
              <a:rPr lang="en-US" altLang="en-US" sz="900" b="1" dirty="0" err="1" smtClean="0"/>
              <a:t>pada</a:t>
            </a:r>
            <a:r>
              <a:rPr lang="en-US" altLang="en-US" sz="900" b="1" dirty="0" smtClean="0"/>
              <a:t> </a:t>
            </a:r>
            <a:r>
              <a:rPr lang="en-US" altLang="en-US" sz="900" b="1" dirty="0" err="1" smtClean="0"/>
              <a:t>setiap</a:t>
            </a:r>
            <a:r>
              <a:rPr lang="en-US" altLang="en-US" sz="900" b="1" dirty="0" smtClean="0"/>
              <a:t> area </a:t>
            </a:r>
            <a:r>
              <a:rPr lang="en-US" altLang="en-US" sz="900" b="1" dirty="0" err="1" smtClean="0"/>
              <a:t>fungsional</a:t>
            </a:r>
            <a:r>
              <a:rPr lang="en-US" altLang="en-US" sz="900" b="1" dirty="0" smtClean="0"/>
              <a:t> </a:t>
            </a:r>
            <a:r>
              <a:rPr lang="en-US" altLang="en-US" sz="900" b="1" dirty="0" err="1" smtClean="0"/>
              <a:t>dalam</a:t>
            </a:r>
            <a:r>
              <a:rPr lang="en-US" altLang="en-US" sz="900" b="1" dirty="0" smtClean="0"/>
              <a:t> </a:t>
            </a:r>
            <a:r>
              <a:rPr lang="en-US" altLang="en-US" sz="900" b="1" dirty="0" err="1" smtClean="0"/>
              <a:t>perusahaan</a:t>
            </a:r>
            <a:r>
              <a:rPr lang="en-US" altLang="en-US" sz="900" b="1" dirty="0" smtClean="0"/>
              <a:t> </a:t>
            </a:r>
            <a:r>
              <a:rPr lang="en-US" altLang="en-US" sz="900" b="1" dirty="0" err="1" smtClean="0"/>
              <a:t>untuk</a:t>
            </a:r>
            <a:r>
              <a:rPr lang="en-US" altLang="en-US" sz="900" b="1" dirty="0" smtClean="0"/>
              <a:t> </a:t>
            </a:r>
            <a:r>
              <a:rPr lang="en-US" altLang="en-US" sz="900" b="1" dirty="0" err="1" smtClean="0"/>
              <a:t>mengembangkan</a:t>
            </a:r>
            <a:r>
              <a:rPr lang="en-US" altLang="en-US" sz="900" b="1" dirty="0" smtClean="0"/>
              <a:t> </a:t>
            </a:r>
            <a:r>
              <a:rPr lang="en-US" altLang="en-US" sz="900" b="1" dirty="0" err="1" smtClean="0"/>
              <a:t>aplikasi</a:t>
            </a:r>
            <a:r>
              <a:rPr lang="en-US" altLang="en-US" sz="900" b="1" dirty="0" smtClean="0"/>
              <a:t> yang </a:t>
            </a:r>
            <a:r>
              <a:rPr lang="en-US" altLang="en-US" sz="900" b="1" dirty="0" err="1" smtClean="0"/>
              <a:t>terspesialisasi</a:t>
            </a:r>
            <a:r>
              <a:rPr lang="en-US" altLang="en-US" sz="900" b="1" dirty="0" smtClean="0"/>
              <a:t>. </a:t>
            </a:r>
            <a:r>
              <a:rPr lang="en-US" altLang="en-US" sz="900" b="1" dirty="0" err="1" smtClean="0"/>
              <a:t>Setiap</a:t>
            </a:r>
            <a:r>
              <a:rPr lang="en-US" altLang="en-US" sz="900" b="1" dirty="0" smtClean="0"/>
              <a:t> </a:t>
            </a:r>
            <a:r>
              <a:rPr lang="en-US" altLang="en-US" sz="900" b="1" dirty="0" err="1" smtClean="0"/>
              <a:t>aplikasi</a:t>
            </a:r>
            <a:r>
              <a:rPr lang="en-US" altLang="en-US" sz="900" b="1" dirty="0" smtClean="0"/>
              <a:t> </a:t>
            </a:r>
            <a:r>
              <a:rPr lang="en-US" altLang="en-US" sz="900" b="1" dirty="0" err="1" smtClean="0"/>
              <a:t>memerlukan</a:t>
            </a:r>
            <a:r>
              <a:rPr lang="en-US" altLang="en-US" sz="900" b="1" dirty="0" smtClean="0"/>
              <a:t> file data </a:t>
            </a:r>
            <a:r>
              <a:rPr lang="en-US" altLang="en-US" sz="900" b="1" dirty="0" err="1" smtClean="0"/>
              <a:t>unik</a:t>
            </a:r>
            <a:r>
              <a:rPr lang="en-US" altLang="en-US" sz="900" b="1" dirty="0" smtClean="0"/>
              <a:t> yang </a:t>
            </a:r>
            <a:r>
              <a:rPr lang="en-US" altLang="en-US" sz="900" b="1" dirty="0" err="1" smtClean="0"/>
              <a:t>mungkin</a:t>
            </a:r>
            <a:r>
              <a:rPr lang="en-US" altLang="en-US" sz="900" b="1" dirty="0" smtClean="0"/>
              <a:t> </a:t>
            </a:r>
            <a:r>
              <a:rPr lang="en-US" altLang="en-US" sz="900" b="1" dirty="0" err="1" smtClean="0"/>
              <a:t>berupa</a:t>
            </a:r>
            <a:r>
              <a:rPr lang="en-US" altLang="en-US" sz="900" b="1" dirty="0" smtClean="0"/>
              <a:t> </a:t>
            </a:r>
            <a:r>
              <a:rPr lang="en-US" altLang="en-US" sz="900" b="1" dirty="0" err="1" smtClean="0"/>
              <a:t>bagian-bagian</a:t>
            </a:r>
            <a:r>
              <a:rPr lang="en-US" altLang="en-US" sz="900" b="1" dirty="0" smtClean="0"/>
              <a:t> master file. Dan </a:t>
            </a:r>
            <a:r>
              <a:rPr lang="en-US" altLang="en-US" sz="900" b="1" dirty="0" err="1" smtClean="0"/>
              <a:t>bagian-bagian</a:t>
            </a:r>
            <a:r>
              <a:rPr lang="en-US" altLang="en-US" sz="900" b="1" dirty="0" smtClean="0"/>
              <a:t> master file </a:t>
            </a:r>
            <a:r>
              <a:rPr lang="en-US" altLang="en-US" sz="900" b="1" dirty="0" err="1" smtClean="0"/>
              <a:t>tersebut</a:t>
            </a:r>
            <a:r>
              <a:rPr lang="en-US" altLang="en-US" sz="900" b="1" dirty="0" smtClean="0"/>
              <a:t> </a:t>
            </a:r>
            <a:r>
              <a:rPr lang="en-US" altLang="en-US" sz="900" b="1" dirty="0" err="1" smtClean="0"/>
              <a:t>dapat</a:t>
            </a:r>
            <a:r>
              <a:rPr lang="en-US" altLang="en-US" sz="900" b="1" dirty="0" smtClean="0"/>
              <a:t> </a:t>
            </a:r>
            <a:r>
              <a:rPr lang="en-US" altLang="en-US" sz="900" b="1" dirty="0" err="1" smtClean="0"/>
              <a:t>menyebabkan</a:t>
            </a:r>
            <a:r>
              <a:rPr lang="en-US" altLang="en-US" sz="900" b="1" dirty="0" smtClean="0"/>
              <a:t> </a:t>
            </a:r>
            <a:r>
              <a:rPr lang="en-US" altLang="en-US" sz="900" b="1" dirty="0" err="1" smtClean="0"/>
              <a:t>penggandaan</a:t>
            </a:r>
            <a:r>
              <a:rPr lang="en-US" altLang="en-US" sz="900" b="1" dirty="0" smtClean="0"/>
              <a:t> data </a:t>
            </a:r>
            <a:r>
              <a:rPr lang="en-US" altLang="en-US" sz="900" b="1" dirty="0" err="1" smtClean="0"/>
              <a:t>dan</a:t>
            </a:r>
            <a:r>
              <a:rPr lang="en-US" altLang="en-US" sz="900" b="1" dirty="0" smtClean="0"/>
              <a:t> </a:t>
            </a:r>
            <a:r>
              <a:rPr lang="en-US" altLang="en-US" sz="900" b="1" dirty="0" err="1" smtClean="0"/>
              <a:t>inkonsistensi</a:t>
            </a:r>
            <a:r>
              <a:rPr lang="en-US" altLang="en-US" sz="900" b="1" dirty="0" smtClean="0"/>
              <a:t> program data (</a:t>
            </a:r>
            <a:r>
              <a:rPr lang="en-US" altLang="en-US" sz="900" b="1" dirty="0" err="1" smtClean="0"/>
              <a:t>tidak</a:t>
            </a:r>
            <a:r>
              <a:rPr lang="en-US" altLang="en-US" sz="900" b="1" dirty="0" smtClean="0"/>
              <a:t> </a:t>
            </a:r>
            <a:r>
              <a:rPr lang="en-US" altLang="en-US" sz="900" b="1" dirty="0" err="1" smtClean="0"/>
              <a:t>tahu</a:t>
            </a:r>
            <a:r>
              <a:rPr lang="en-US" altLang="en-US" sz="900" b="1" dirty="0" smtClean="0"/>
              <a:t> program mana yang </a:t>
            </a:r>
            <a:r>
              <a:rPr lang="en-US" altLang="en-US" sz="900" b="1" dirty="0" err="1" smtClean="0"/>
              <a:t>harus</a:t>
            </a:r>
            <a:r>
              <a:rPr lang="en-US" altLang="en-US" sz="900" b="1" dirty="0" smtClean="0"/>
              <a:t> </a:t>
            </a:r>
            <a:r>
              <a:rPr lang="en-US" altLang="en-US" sz="900" b="1" dirty="0" err="1" smtClean="0"/>
              <a:t>dipercaya</a:t>
            </a:r>
            <a:r>
              <a:rPr lang="en-US" altLang="en-US" sz="900" b="1" dirty="0" smtClean="0"/>
              <a:t>), data </a:t>
            </a:r>
            <a:r>
              <a:rPr lang="en-US" altLang="en-US" sz="900" b="1" dirty="0" err="1" smtClean="0"/>
              <a:t>pemrosesan</a:t>
            </a:r>
            <a:r>
              <a:rPr lang="en-US" altLang="en-US" sz="900" b="1" dirty="0" smtClean="0"/>
              <a:t> yang </a:t>
            </a:r>
            <a:r>
              <a:rPr lang="en-US" altLang="en-US" sz="900" b="1" dirty="0" err="1" smtClean="0"/>
              <a:t>tidak</a:t>
            </a:r>
            <a:r>
              <a:rPr lang="en-US" altLang="en-US" sz="900" b="1" dirty="0" smtClean="0"/>
              <a:t> </a:t>
            </a:r>
            <a:r>
              <a:rPr lang="en-US" altLang="en-US" sz="900" b="1" dirty="0" err="1" smtClean="0"/>
              <a:t>fleksibel</a:t>
            </a:r>
            <a:r>
              <a:rPr lang="en-US" altLang="en-US" sz="900" b="1" dirty="0" smtClean="0"/>
              <a:t> </a:t>
            </a:r>
            <a:r>
              <a:rPr lang="en-US" altLang="en-US" sz="900" b="1" dirty="0" err="1" smtClean="0"/>
              <a:t>dan</a:t>
            </a:r>
            <a:r>
              <a:rPr lang="en-US" altLang="en-US" sz="900" b="1" dirty="0" smtClean="0"/>
              <a:t> </a:t>
            </a:r>
            <a:r>
              <a:rPr lang="en-US" altLang="en-US" sz="900" b="1" dirty="0" err="1" smtClean="0"/>
              <a:t>menghabiskan</a:t>
            </a:r>
            <a:r>
              <a:rPr lang="en-US" altLang="en-US" sz="900" b="1" dirty="0" smtClean="0"/>
              <a:t> </a:t>
            </a:r>
            <a:r>
              <a:rPr lang="en-US" altLang="en-US" sz="900" b="1" dirty="0" err="1" smtClean="0"/>
              <a:t>kapasitas</a:t>
            </a:r>
            <a:r>
              <a:rPr lang="en-US" altLang="en-US" sz="900" b="1" dirty="0" smtClean="0"/>
              <a:t> </a:t>
            </a:r>
            <a:r>
              <a:rPr lang="en-US" altLang="en-US" sz="900" b="1" dirty="0" err="1" smtClean="0"/>
              <a:t>penyimpanan</a:t>
            </a:r>
            <a:r>
              <a:rPr lang="en-US" altLang="en-US" sz="900" b="1" dirty="0" smtClean="0"/>
              <a:t> data</a:t>
            </a:r>
            <a:endParaRPr lang="en-US" altLang="en-US" sz="900" b="1" dirty="0"/>
          </a:p>
        </p:txBody>
      </p:sp>
      <p:sp>
        <p:nvSpPr>
          <p:cNvPr id="100371" name="Rectangle 19"/>
          <p:cNvSpPr>
            <a:spLocks noChangeArrowheads="1"/>
          </p:cNvSpPr>
          <p:nvPr/>
        </p:nvSpPr>
        <p:spPr bwMode="auto">
          <a:xfrm>
            <a:off x="1447800" y="200025"/>
            <a:ext cx="76962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pPr algn="ctr">
              <a:defRPr/>
            </a:pPr>
            <a:r>
              <a:rPr lang="en-US" sz="2000" b="1">
                <a:effectLst>
                  <a:outerShdw blurRad="38100" dist="38100" dir="2700000" algn="tl">
                    <a:srgbClr val="C0C0C0"/>
                  </a:outerShdw>
                </a:effectLst>
                <a:latin typeface="Arial" charset="0"/>
              </a:rPr>
              <a:t>Management Information Systems</a:t>
            </a:r>
          </a:p>
          <a:p>
            <a:pPr algn="ctr">
              <a:defRPr/>
            </a:pPr>
            <a:r>
              <a:rPr lang="en-US" sz="1600" b="1">
                <a:effectLst>
                  <a:outerShdw blurRad="38100" dist="38100" dir="2700000" algn="tl">
                    <a:srgbClr val="C0C0C0"/>
                  </a:outerShdw>
                </a:effectLst>
                <a:latin typeface="Arial" charset="0"/>
              </a:rPr>
              <a:t>Chapter 6 Foundations of Business Intelligence: Databases </a:t>
            </a:r>
            <a:br>
              <a:rPr lang="en-US" sz="1600" b="1">
                <a:effectLst>
                  <a:outerShdw blurRad="38100" dist="38100" dir="2700000" algn="tl">
                    <a:srgbClr val="C0C0C0"/>
                  </a:outerShdw>
                </a:effectLst>
                <a:latin typeface="Arial" charset="0"/>
              </a:rPr>
            </a:br>
            <a:r>
              <a:rPr lang="en-US" sz="1600" b="1">
                <a:effectLst>
                  <a:outerShdw blurRad="38100" dist="38100" dir="2700000" algn="tl">
                    <a:srgbClr val="C0C0C0"/>
                  </a:outerShdw>
                </a:effectLst>
                <a:latin typeface="Arial" charset="0"/>
              </a:rPr>
              <a:t>and Information Management</a:t>
            </a:r>
          </a:p>
        </p:txBody>
      </p:sp>
      <p:pic>
        <p:nvPicPr>
          <p:cNvPr id="9223" name="Picture 21" descr="C:\My Documents\MIS10\Compositing\Chapter-06\Fig-6-2.t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09800" y="2057400"/>
            <a:ext cx="4953000" cy="324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5" name="Rectangle 3"/>
          <p:cNvSpPr>
            <a:spLocks noChangeArrowheads="1"/>
          </p:cNvSpPr>
          <p:nvPr/>
        </p:nvSpPr>
        <p:spPr bwMode="auto">
          <a:xfrm>
            <a:off x="457200" y="1981200"/>
            <a:ext cx="845820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lvl1pPr marL="342900" indent="-342900">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spcBef>
                <a:spcPct val="5000"/>
              </a:spcBef>
              <a:buFontTx/>
              <a:buChar char="•"/>
            </a:pPr>
            <a:r>
              <a:rPr lang="en-US" altLang="en-US" b="1" dirty="0" err="1" smtClean="0">
                <a:cs typeface="Times New Roman" panose="02020603050405020304" pitchFamily="18" charset="0"/>
              </a:rPr>
              <a:t>Sistem</a:t>
            </a:r>
            <a:r>
              <a:rPr lang="en-US" altLang="en-US" b="1" dirty="0" smtClean="0">
                <a:cs typeface="Times New Roman" panose="02020603050405020304" pitchFamily="18" charset="0"/>
              </a:rPr>
              <a:t> </a:t>
            </a:r>
            <a:r>
              <a:rPr lang="en-US" altLang="en-US" b="1" dirty="0" err="1" smtClean="0">
                <a:cs typeface="Times New Roman" panose="02020603050405020304" pitchFamily="18" charset="0"/>
              </a:rPr>
              <a:t>Manajemen</a:t>
            </a:r>
            <a:r>
              <a:rPr lang="en-US" altLang="en-US" b="1" dirty="0" smtClean="0">
                <a:cs typeface="Times New Roman" panose="02020603050405020304" pitchFamily="18" charset="0"/>
              </a:rPr>
              <a:t> Database</a:t>
            </a:r>
            <a:endParaRPr lang="en-US" altLang="en-US" b="1" dirty="0">
              <a:cs typeface="Times New Roman" panose="02020603050405020304" pitchFamily="18" charset="0"/>
            </a:endParaRPr>
          </a:p>
          <a:p>
            <a:pPr lvl="1" eaLnBrk="1" hangingPunct="1">
              <a:spcBef>
                <a:spcPct val="50000"/>
              </a:spcBef>
              <a:buFontTx/>
              <a:buChar char="•"/>
            </a:pPr>
            <a:r>
              <a:rPr lang="en-US" altLang="en-US" sz="2000" b="1" dirty="0" err="1" smtClean="0">
                <a:cs typeface="Times New Roman" panose="02020603050405020304" pitchFamily="18" charset="0"/>
              </a:rPr>
              <a:t>Bagaimana</a:t>
            </a:r>
            <a:r>
              <a:rPr lang="en-US" altLang="en-US" sz="2000" b="1" dirty="0" smtClean="0">
                <a:cs typeface="Times New Roman" panose="02020603050405020304" pitchFamily="18" charset="0"/>
              </a:rPr>
              <a:t> DBMS </a:t>
            </a:r>
            <a:r>
              <a:rPr lang="en-US" altLang="en-US" sz="2000" b="1" dirty="0" err="1" smtClean="0">
                <a:cs typeface="Times New Roman" panose="02020603050405020304" pitchFamily="18" charset="0"/>
              </a:rPr>
              <a:t>menyelesaikan</a:t>
            </a:r>
            <a:r>
              <a:rPr lang="en-US" altLang="en-US" sz="2000" b="1" dirty="0" smtClean="0">
                <a:cs typeface="Times New Roman" panose="02020603050405020304" pitchFamily="18" charset="0"/>
              </a:rPr>
              <a:t> </a:t>
            </a:r>
            <a:r>
              <a:rPr lang="en-US" altLang="en-US" sz="2000" b="1" dirty="0" err="1" smtClean="0">
                <a:cs typeface="Times New Roman" panose="02020603050405020304" pitchFamily="18" charset="0"/>
              </a:rPr>
              <a:t>masalah-masalah</a:t>
            </a:r>
            <a:r>
              <a:rPr lang="en-US" altLang="en-US" sz="2000" b="1" dirty="0" smtClean="0">
                <a:cs typeface="Times New Roman" panose="02020603050405020304" pitchFamily="18" charset="0"/>
              </a:rPr>
              <a:t> </a:t>
            </a:r>
            <a:r>
              <a:rPr lang="en-US" altLang="en-US" sz="2000" b="1" dirty="0" err="1" smtClean="0">
                <a:cs typeface="Times New Roman" panose="02020603050405020304" pitchFamily="18" charset="0"/>
              </a:rPr>
              <a:t>pada</a:t>
            </a:r>
            <a:r>
              <a:rPr lang="en-US" altLang="en-US" sz="2000" b="1" dirty="0" smtClean="0">
                <a:cs typeface="Times New Roman" panose="02020603050405020304" pitchFamily="18" charset="0"/>
              </a:rPr>
              <a:t> </a:t>
            </a:r>
            <a:r>
              <a:rPr lang="en-US" altLang="en-US" sz="2000" b="1" dirty="0" err="1" smtClean="0">
                <a:cs typeface="Times New Roman" panose="02020603050405020304" pitchFamily="18" charset="0"/>
              </a:rPr>
              <a:t>lingkungan</a:t>
            </a:r>
            <a:r>
              <a:rPr lang="en-US" altLang="en-US" sz="2000" b="1" dirty="0" smtClean="0">
                <a:cs typeface="Times New Roman" panose="02020603050405020304" pitchFamily="18" charset="0"/>
              </a:rPr>
              <a:t> file </a:t>
            </a:r>
            <a:r>
              <a:rPr lang="en-US" altLang="en-US" sz="2000" b="1" dirty="0" err="1" smtClean="0">
                <a:cs typeface="Times New Roman" panose="02020603050405020304" pitchFamily="18" charset="0"/>
              </a:rPr>
              <a:t>tradisional</a:t>
            </a:r>
            <a:endParaRPr lang="en-US" altLang="en-US" sz="2000" b="1" dirty="0" smtClean="0">
              <a:cs typeface="Times New Roman" panose="02020603050405020304" pitchFamily="18" charset="0"/>
            </a:endParaRPr>
          </a:p>
          <a:p>
            <a:pPr lvl="1" eaLnBrk="1" hangingPunct="1">
              <a:spcBef>
                <a:spcPct val="50000"/>
              </a:spcBef>
              <a:buFontTx/>
              <a:buChar char="•"/>
            </a:pPr>
            <a:r>
              <a:rPr lang="en-US" altLang="en-US" sz="2000" b="1" dirty="0" smtClean="0">
                <a:cs typeface="Times New Roman" panose="02020603050405020304" pitchFamily="18" charset="0"/>
              </a:rPr>
              <a:t>DBMS </a:t>
            </a:r>
            <a:r>
              <a:rPr lang="en-US" altLang="en-US" sz="2000" b="1" dirty="0" err="1" smtClean="0">
                <a:cs typeface="Times New Roman" panose="02020603050405020304" pitchFamily="18" charset="0"/>
              </a:rPr>
              <a:t>relasional</a:t>
            </a:r>
            <a:endParaRPr lang="en-US" altLang="en-US" sz="2000" b="1" dirty="0" smtClean="0">
              <a:cs typeface="Times New Roman" panose="02020603050405020304" pitchFamily="18" charset="0"/>
            </a:endParaRPr>
          </a:p>
          <a:p>
            <a:pPr lvl="1" eaLnBrk="1" hangingPunct="1">
              <a:spcBef>
                <a:spcPct val="50000"/>
              </a:spcBef>
              <a:buFontTx/>
              <a:buChar char="•"/>
            </a:pPr>
            <a:r>
              <a:rPr lang="en-US" altLang="en-US" sz="2000" b="1" dirty="0" err="1" smtClean="0">
                <a:cs typeface="Times New Roman" panose="02020603050405020304" pitchFamily="18" charset="0"/>
              </a:rPr>
              <a:t>Operasi</a:t>
            </a:r>
            <a:r>
              <a:rPr lang="en-US" altLang="en-US" sz="2000" b="1" dirty="0" smtClean="0">
                <a:cs typeface="Times New Roman" panose="02020603050405020304" pitchFamily="18" charset="0"/>
              </a:rPr>
              <a:t> DBMS </a:t>
            </a:r>
            <a:r>
              <a:rPr lang="en-US" altLang="en-US" sz="2000" b="1" dirty="0" err="1" smtClean="0">
                <a:cs typeface="Times New Roman" panose="02020603050405020304" pitchFamily="18" charset="0"/>
              </a:rPr>
              <a:t>relasional</a:t>
            </a:r>
            <a:endParaRPr lang="en-US" altLang="en-US" sz="2000" b="1" dirty="0" smtClean="0">
              <a:cs typeface="Times New Roman" panose="02020603050405020304" pitchFamily="18" charset="0"/>
            </a:endParaRPr>
          </a:p>
          <a:p>
            <a:pPr lvl="1" eaLnBrk="1" hangingPunct="1">
              <a:spcBef>
                <a:spcPct val="50000"/>
              </a:spcBef>
              <a:buFontTx/>
              <a:buChar char="•"/>
            </a:pPr>
            <a:r>
              <a:rPr lang="en-US" altLang="en-US" sz="2000" b="1" dirty="0" smtClean="0">
                <a:cs typeface="Times New Roman" panose="02020603050405020304" pitchFamily="18" charset="0"/>
              </a:rPr>
              <a:t>Database Non-</a:t>
            </a:r>
            <a:r>
              <a:rPr lang="en-US" altLang="en-US" sz="2000" b="1" dirty="0" err="1" smtClean="0">
                <a:cs typeface="Times New Roman" panose="02020603050405020304" pitchFamily="18" charset="0"/>
              </a:rPr>
              <a:t>Relasional</a:t>
            </a:r>
            <a:r>
              <a:rPr lang="en-US" altLang="en-US" sz="2000" b="1" dirty="0" smtClean="0">
                <a:cs typeface="Times New Roman" panose="02020603050405020304" pitchFamily="18" charset="0"/>
              </a:rPr>
              <a:t> </a:t>
            </a:r>
            <a:r>
              <a:rPr lang="en-US" altLang="en-US" sz="2000" b="1" dirty="0" err="1" smtClean="0">
                <a:cs typeface="Times New Roman" panose="02020603050405020304" pitchFamily="18" charset="0"/>
              </a:rPr>
              <a:t>dan</a:t>
            </a:r>
            <a:r>
              <a:rPr lang="en-US" altLang="en-US" sz="2000" b="1" dirty="0" smtClean="0">
                <a:cs typeface="Times New Roman" panose="02020603050405020304" pitchFamily="18" charset="0"/>
              </a:rPr>
              <a:t> Database </a:t>
            </a:r>
            <a:r>
              <a:rPr lang="en-US" altLang="en-US" sz="2000" b="1" dirty="0" err="1" smtClean="0">
                <a:cs typeface="Times New Roman" panose="02020603050405020304" pitchFamily="18" charset="0"/>
              </a:rPr>
              <a:t>pada</a:t>
            </a:r>
            <a:r>
              <a:rPr lang="en-US" altLang="en-US" sz="2000" b="1" dirty="0" smtClean="0">
                <a:cs typeface="Times New Roman" panose="02020603050405020304" pitchFamily="18" charset="0"/>
              </a:rPr>
              <a:t> </a:t>
            </a:r>
            <a:r>
              <a:rPr lang="en-US" altLang="en-US" sz="2000" b="1" dirty="0" err="1" smtClean="0">
                <a:cs typeface="Times New Roman" panose="02020603050405020304" pitchFamily="18" charset="0"/>
              </a:rPr>
              <a:t>sistem</a:t>
            </a:r>
            <a:r>
              <a:rPr lang="en-US" altLang="en-US" sz="2000" b="1" dirty="0" smtClean="0">
                <a:cs typeface="Times New Roman" panose="02020603050405020304" pitchFamily="18" charset="0"/>
              </a:rPr>
              <a:t> cloud computing</a:t>
            </a:r>
          </a:p>
          <a:p>
            <a:pPr eaLnBrk="1" hangingPunct="1">
              <a:lnSpc>
                <a:spcPct val="110000"/>
              </a:lnSpc>
              <a:spcBef>
                <a:spcPct val="50000"/>
              </a:spcBef>
            </a:pPr>
            <a:endParaRPr lang="en-US" altLang="en-US" sz="2000" b="1" dirty="0">
              <a:cs typeface="Times New Roman" panose="02020603050405020304" pitchFamily="18" charset="0"/>
            </a:endParaRPr>
          </a:p>
        </p:txBody>
      </p:sp>
      <p:sp>
        <p:nvSpPr>
          <p:cNvPr id="10243" name="Text Box 6"/>
          <p:cNvSpPr txBox="1">
            <a:spLocks noChangeArrowheads="1"/>
          </p:cNvSpPr>
          <p:nvPr/>
        </p:nvSpPr>
        <p:spPr bwMode="auto">
          <a:xfrm>
            <a:off x="2209800" y="1066800"/>
            <a:ext cx="50292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a:spcBef>
                <a:spcPct val="50000"/>
              </a:spcBef>
            </a:pPr>
            <a:r>
              <a:rPr lang="en-US" altLang="en-US" sz="1600" b="1" dirty="0" err="1" smtClean="0">
                <a:cs typeface="Times New Roman" panose="02020603050405020304" pitchFamily="18" charset="0"/>
              </a:rPr>
              <a:t>Pendekatan</a:t>
            </a:r>
            <a:r>
              <a:rPr lang="en-US" altLang="en-US" sz="1600" b="1" dirty="0" smtClean="0">
                <a:cs typeface="Times New Roman" panose="02020603050405020304" pitchFamily="18" charset="0"/>
              </a:rPr>
              <a:t> Database </a:t>
            </a:r>
            <a:r>
              <a:rPr lang="en-US" altLang="en-US" sz="1600" b="1" dirty="0" err="1" smtClean="0">
                <a:cs typeface="Times New Roman" panose="02020603050405020304" pitchFamily="18" charset="0"/>
              </a:rPr>
              <a:t>untuk</a:t>
            </a:r>
            <a:r>
              <a:rPr lang="en-US" altLang="en-US" sz="1600" b="1" dirty="0" smtClean="0">
                <a:cs typeface="Times New Roman" panose="02020603050405020304" pitchFamily="18" charset="0"/>
              </a:rPr>
              <a:t> </a:t>
            </a:r>
            <a:r>
              <a:rPr lang="en-US" altLang="en-US" sz="1600" b="1" dirty="0" err="1" smtClean="0">
                <a:cs typeface="Times New Roman" panose="02020603050405020304" pitchFamily="18" charset="0"/>
              </a:rPr>
              <a:t>Pengelolaan</a:t>
            </a:r>
            <a:r>
              <a:rPr lang="en-US" altLang="en-US" sz="1600" b="1" dirty="0" smtClean="0">
                <a:cs typeface="Times New Roman" panose="02020603050405020304" pitchFamily="18" charset="0"/>
              </a:rPr>
              <a:t> Data</a:t>
            </a:r>
            <a:endParaRPr lang="en-US" altLang="en-US" sz="1600" b="1" dirty="0">
              <a:cs typeface="Times New Roman" panose="02020603050405020304" pitchFamily="18" charset="0"/>
            </a:endParaRPr>
          </a:p>
        </p:txBody>
      </p:sp>
      <p:sp>
        <p:nvSpPr>
          <p:cNvPr id="115719" name="Rectangle 7"/>
          <p:cNvSpPr>
            <a:spLocks noChangeArrowheads="1"/>
          </p:cNvSpPr>
          <p:nvPr/>
        </p:nvSpPr>
        <p:spPr bwMode="auto">
          <a:xfrm>
            <a:off x="1447800" y="200025"/>
            <a:ext cx="76962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pPr algn="ctr">
              <a:defRPr/>
            </a:pPr>
            <a:r>
              <a:rPr lang="en-US" sz="2000" b="1">
                <a:effectLst>
                  <a:outerShdw blurRad="38100" dist="38100" dir="2700000" algn="tl">
                    <a:srgbClr val="C0C0C0"/>
                  </a:outerShdw>
                </a:effectLst>
                <a:latin typeface="Arial" charset="0"/>
              </a:rPr>
              <a:t>Management Information Systems</a:t>
            </a:r>
          </a:p>
          <a:p>
            <a:pPr algn="ctr">
              <a:defRPr/>
            </a:pPr>
            <a:r>
              <a:rPr lang="en-US" sz="1600" b="1">
                <a:effectLst>
                  <a:outerShdw blurRad="38100" dist="38100" dir="2700000" algn="tl">
                    <a:srgbClr val="C0C0C0"/>
                  </a:outerShdw>
                </a:effectLst>
                <a:latin typeface="Arial" charset="0"/>
              </a:rPr>
              <a:t>Chapter 6 Foundations of Business Intelligence: Databases </a:t>
            </a:r>
            <a:br>
              <a:rPr lang="en-US" sz="1600" b="1">
                <a:effectLst>
                  <a:outerShdw blurRad="38100" dist="38100" dir="2700000" algn="tl">
                    <a:srgbClr val="C0C0C0"/>
                  </a:outerShdw>
                </a:effectLst>
                <a:latin typeface="Arial" charset="0"/>
              </a:rPr>
            </a:br>
            <a:r>
              <a:rPr lang="en-US" sz="1600" b="1">
                <a:effectLst>
                  <a:outerShdw blurRad="38100" dist="38100" dir="2700000" algn="tl">
                    <a:srgbClr val="C0C0C0"/>
                  </a:outerShdw>
                </a:effectLst>
                <a:latin typeface="Arial" charset="0"/>
              </a:rPr>
              <a:t>and Information Management</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15715">
                                            <p:txEl>
                                              <p:pRg st="0" end="0"/>
                                            </p:txEl>
                                          </p:spTgt>
                                        </p:tgtEl>
                                        <p:attrNameLst>
                                          <p:attrName>style.visibility</p:attrName>
                                        </p:attrNameLst>
                                      </p:cBhvr>
                                      <p:to>
                                        <p:strVal val="visible"/>
                                      </p:to>
                                    </p:set>
                                    <p:anim calcmode="lin" valueType="num">
                                      <p:cBhvr additive="base">
                                        <p:cTn id="7" dur="500" fill="hold"/>
                                        <p:tgtEl>
                                          <p:spTgt spid="1157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5715">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15"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3" name="Rectangle 3"/>
          <p:cNvSpPr>
            <a:spLocks noChangeArrowheads="1"/>
          </p:cNvSpPr>
          <p:nvPr/>
        </p:nvSpPr>
        <p:spPr bwMode="auto">
          <a:xfrm>
            <a:off x="1447800" y="200025"/>
            <a:ext cx="76962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pPr algn="ctr">
              <a:defRPr/>
            </a:pPr>
            <a:r>
              <a:rPr lang="en-US" sz="2000" b="1">
                <a:effectLst>
                  <a:outerShdw blurRad="38100" dist="38100" dir="2700000" algn="tl">
                    <a:srgbClr val="C0C0C0"/>
                  </a:outerShdw>
                </a:effectLst>
                <a:latin typeface="Arial" charset="0"/>
              </a:rPr>
              <a:t>Management Information Systems</a:t>
            </a:r>
          </a:p>
          <a:p>
            <a:pPr algn="ctr">
              <a:defRPr/>
            </a:pPr>
            <a:r>
              <a:rPr lang="en-US" sz="1600" b="1">
                <a:effectLst>
                  <a:outerShdw blurRad="38100" dist="38100" dir="2700000" algn="tl">
                    <a:srgbClr val="C0C0C0"/>
                  </a:outerShdw>
                </a:effectLst>
                <a:latin typeface="Arial" charset="0"/>
              </a:rPr>
              <a:t>Chapter 6 Foundations of Business Intelligence: Databases </a:t>
            </a:r>
            <a:br>
              <a:rPr lang="en-US" sz="1600" b="1">
                <a:effectLst>
                  <a:outerShdw blurRad="38100" dist="38100" dir="2700000" algn="tl">
                    <a:srgbClr val="C0C0C0"/>
                  </a:outerShdw>
                </a:effectLst>
                <a:latin typeface="Arial" charset="0"/>
              </a:rPr>
            </a:br>
            <a:r>
              <a:rPr lang="en-US" sz="1600" b="1">
                <a:effectLst>
                  <a:outerShdw blurRad="38100" dist="38100" dir="2700000" algn="tl">
                    <a:srgbClr val="C0C0C0"/>
                  </a:outerShdw>
                </a:effectLst>
                <a:latin typeface="Arial" charset="0"/>
              </a:rPr>
              <a:t>and Information Management</a:t>
            </a:r>
          </a:p>
        </p:txBody>
      </p:sp>
      <p:sp>
        <p:nvSpPr>
          <p:cNvPr id="11268" name="Text Box 4"/>
          <p:cNvSpPr txBox="1">
            <a:spLocks noChangeArrowheads="1"/>
          </p:cNvSpPr>
          <p:nvPr/>
        </p:nvSpPr>
        <p:spPr bwMode="auto">
          <a:xfrm>
            <a:off x="3905250" y="6096000"/>
            <a:ext cx="1276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r>
              <a:rPr lang="en-US" altLang="en-US" sz="1800" b="1"/>
              <a:t>Figure 6-3</a:t>
            </a:r>
          </a:p>
        </p:txBody>
      </p:sp>
      <p:sp>
        <p:nvSpPr>
          <p:cNvPr id="11269" name="Text Box 5"/>
          <p:cNvSpPr txBox="1">
            <a:spLocks noChangeArrowheads="1"/>
          </p:cNvSpPr>
          <p:nvPr/>
        </p:nvSpPr>
        <p:spPr bwMode="auto">
          <a:xfrm>
            <a:off x="1600200" y="5518150"/>
            <a:ext cx="6019800"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spcBef>
                <a:spcPct val="50000"/>
              </a:spcBef>
            </a:pPr>
            <a:r>
              <a:rPr lang="en-US" altLang="en-US" sz="900" b="1" dirty="0" err="1" smtClean="0"/>
              <a:t>Suatu</a:t>
            </a:r>
            <a:r>
              <a:rPr lang="en-US" altLang="en-US" sz="900" b="1" dirty="0" smtClean="0"/>
              <a:t> database </a:t>
            </a:r>
            <a:r>
              <a:rPr lang="en-US" altLang="en-US" sz="900" b="1" dirty="0" err="1" smtClean="0"/>
              <a:t>sumberdaya</a:t>
            </a:r>
            <a:r>
              <a:rPr lang="en-US" altLang="en-US" sz="900" b="1" dirty="0" smtClean="0"/>
              <a:t> </a:t>
            </a:r>
            <a:r>
              <a:rPr lang="en-US" altLang="en-US" sz="900" b="1" dirty="0" err="1" smtClean="0"/>
              <a:t>manusia</a:t>
            </a:r>
            <a:r>
              <a:rPr lang="en-US" altLang="en-US" sz="900" b="1" dirty="0" smtClean="0"/>
              <a:t> </a:t>
            </a:r>
            <a:r>
              <a:rPr lang="en-US" altLang="en-US" sz="900" b="1" dirty="0" err="1" smtClean="0"/>
              <a:t>menyediakan</a:t>
            </a:r>
            <a:r>
              <a:rPr lang="en-US" altLang="en-US" sz="900" b="1" dirty="0" smtClean="0"/>
              <a:t> </a:t>
            </a:r>
            <a:r>
              <a:rPr lang="en-US" altLang="en-US" sz="900" b="1" dirty="0" err="1" smtClean="0"/>
              <a:t>banyak</a:t>
            </a:r>
            <a:r>
              <a:rPr lang="en-US" altLang="en-US" sz="900" b="1" dirty="0" smtClean="0"/>
              <a:t> </a:t>
            </a:r>
            <a:r>
              <a:rPr lang="en-US" altLang="en-US" sz="900" b="1" dirty="0" err="1" smtClean="0"/>
              <a:t>tampilan</a:t>
            </a:r>
            <a:r>
              <a:rPr lang="en-US" altLang="en-US" sz="900" b="1" dirty="0" smtClean="0"/>
              <a:t> data, </a:t>
            </a:r>
            <a:r>
              <a:rPr lang="en-US" altLang="en-US" sz="900" b="1" dirty="0" err="1" smtClean="0"/>
              <a:t>bergantung</a:t>
            </a:r>
            <a:r>
              <a:rPr lang="en-US" altLang="en-US" sz="900" b="1" dirty="0" smtClean="0"/>
              <a:t> </a:t>
            </a:r>
            <a:r>
              <a:rPr lang="en-US" altLang="en-US" sz="900" b="1" dirty="0" err="1" smtClean="0"/>
              <a:t>informasi</a:t>
            </a:r>
            <a:r>
              <a:rPr lang="en-US" altLang="en-US" sz="900" b="1" dirty="0" smtClean="0"/>
              <a:t> yang </a:t>
            </a:r>
            <a:r>
              <a:rPr lang="en-US" altLang="en-US" sz="900" b="1" dirty="0" err="1" smtClean="0"/>
              <a:t>diminta</a:t>
            </a:r>
            <a:r>
              <a:rPr lang="en-US" altLang="en-US" sz="900" b="1" dirty="0" smtClean="0"/>
              <a:t> </a:t>
            </a:r>
            <a:r>
              <a:rPr lang="en-US" altLang="en-US" sz="900" b="1" dirty="0" err="1" smtClean="0"/>
              <a:t>oleh</a:t>
            </a:r>
            <a:r>
              <a:rPr lang="en-US" altLang="en-US" sz="900" b="1" dirty="0" smtClean="0"/>
              <a:t> </a:t>
            </a:r>
            <a:r>
              <a:rPr lang="en-US" altLang="en-US" sz="900" b="1" dirty="0" err="1" smtClean="0"/>
              <a:t>pengguna</a:t>
            </a:r>
            <a:r>
              <a:rPr lang="en-US" altLang="en-US" sz="900" b="1" dirty="0" smtClean="0"/>
              <a:t>. </a:t>
            </a:r>
            <a:r>
              <a:rPr lang="en-US" altLang="en-US" sz="900" b="1" dirty="0" err="1" smtClean="0"/>
              <a:t>Ilustrasi</a:t>
            </a:r>
            <a:r>
              <a:rPr lang="en-US" altLang="en-US" sz="900" b="1" dirty="0" smtClean="0"/>
              <a:t> yang </a:t>
            </a:r>
            <a:r>
              <a:rPr lang="en-US" altLang="en-US" sz="900" b="1" dirty="0" err="1" smtClean="0"/>
              <a:t>ditampilkan</a:t>
            </a:r>
            <a:r>
              <a:rPr lang="en-US" altLang="en-US" sz="900" b="1" dirty="0" smtClean="0"/>
              <a:t> </a:t>
            </a:r>
            <a:r>
              <a:rPr lang="en-US" altLang="en-US" sz="900" b="1" dirty="0" err="1" smtClean="0"/>
              <a:t>diatas</a:t>
            </a:r>
            <a:r>
              <a:rPr lang="en-US" altLang="en-US" sz="900" b="1" dirty="0" smtClean="0"/>
              <a:t> </a:t>
            </a:r>
            <a:r>
              <a:rPr lang="en-US" altLang="en-US" sz="900" b="1" dirty="0" err="1" smtClean="0"/>
              <a:t>terdiri</a:t>
            </a:r>
            <a:r>
              <a:rPr lang="en-US" altLang="en-US" sz="900" b="1" dirty="0" smtClean="0"/>
              <a:t> </a:t>
            </a:r>
            <a:r>
              <a:rPr lang="en-US" altLang="en-US" sz="900" b="1" dirty="0" err="1" smtClean="0"/>
              <a:t>atas</a:t>
            </a:r>
            <a:r>
              <a:rPr lang="en-US" altLang="en-US" sz="900" b="1" dirty="0" smtClean="0"/>
              <a:t> </a:t>
            </a:r>
            <a:r>
              <a:rPr lang="en-US" altLang="en-US" sz="900" b="1" dirty="0" err="1" smtClean="0"/>
              <a:t>dua</a:t>
            </a:r>
            <a:r>
              <a:rPr lang="en-US" altLang="en-US" sz="900" b="1" dirty="0" smtClean="0"/>
              <a:t> </a:t>
            </a:r>
            <a:r>
              <a:rPr lang="en-US" altLang="en-US" sz="900" b="1" dirty="0" err="1" smtClean="0"/>
              <a:t>tampilan</a:t>
            </a:r>
            <a:r>
              <a:rPr lang="en-US" altLang="en-US" sz="900" b="1" dirty="0" smtClean="0"/>
              <a:t>, </a:t>
            </a:r>
            <a:r>
              <a:rPr lang="en-US" altLang="en-US" sz="900" b="1" dirty="0" err="1" smtClean="0"/>
              <a:t>satu</a:t>
            </a:r>
            <a:r>
              <a:rPr lang="en-US" altLang="en-US" sz="900" b="1" dirty="0" smtClean="0"/>
              <a:t> </a:t>
            </a:r>
            <a:r>
              <a:rPr lang="en-US" altLang="en-US" sz="900" b="1" dirty="0" err="1" smtClean="0"/>
              <a:t>tampilan</a:t>
            </a:r>
            <a:r>
              <a:rPr lang="en-US" altLang="en-US" sz="900" b="1" dirty="0" smtClean="0"/>
              <a:t> </a:t>
            </a:r>
            <a:r>
              <a:rPr lang="en-US" altLang="en-US" sz="900" b="1" dirty="0" err="1" smtClean="0"/>
              <a:t>untuk</a:t>
            </a:r>
            <a:r>
              <a:rPr lang="en-US" altLang="en-US" sz="900" b="1" dirty="0" smtClean="0"/>
              <a:t> </a:t>
            </a:r>
            <a:r>
              <a:rPr lang="en-US" altLang="en-US" sz="900" b="1" dirty="0" err="1" smtClean="0"/>
              <a:t>kepentingan</a:t>
            </a:r>
            <a:r>
              <a:rPr lang="en-US" altLang="en-US" sz="900" b="1" dirty="0" smtClean="0"/>
              <a:t> </a:t>
            </a:r>
            <a:r>
              <a:rPr lang="en-US" altLang="en-US" sz="900" b="1" dirty="0" err="1" smtClean="0"/>
              <a:t>spesialis</a:t>
            </a:r>
            <a:r>
              <a:rPr lang="en-US" altLang="en-US" sz="900" b="1" dirty="0" smtClean="0"/>
              <a:t> </a:t>
            </a:r>
            <a:r>
              <a:rPr lang="en-US" altLang="en-US" sz="900" b="1" dirty="0" err="1" smtClean="0"/>
              <a:t>tunjungan</a:t>
            </a:r>
            <a:r>
              <a:rPr lang="en-US" altLang="en-US" sz="900" b="1" dirty="0" smtClean="0"/>
              <a:t> </a:t>
            </a:r>
            <a:r>
              <a:rPr lang="en-US" altLang="en-US" sz="900" b="1" dirty="0" err="1" smtClean="0"/>
              <a:t>dan</a:t>
            </a:r>
            <a:r>
              <a:rPr lang="en-US" altLang="en-US" sz="900" b="1" dirty="0" smtClean="0"/>
              <a:t> </a:t>
            </a:r>
            <a:r>
              <a:rPr lang="en-US" altLang="en-US" sz="900" b="1" dirty="0" err="1" smtClean="0"/>
              <a:t>satunya</a:t>
            </a:r>
            <a:r>
              <a:rPr lang="en-US" altLang="en-US" sz="900" b="1" dirty="0" smtClean="0"/>
              <a:t> </a:t>
            </a:r>
            <a:r>
              <a:rPr lang="en-US" altLang="en-US" sz="900" b="1" dirty="0" err="1" smtClean="0"/>
              <a:t>lagi</a:t>
            </a:r>
            <a:r>
              <a:rPr lang="en-US" altLang="en-US" sz="900" b="1" dirty="0" smtClean="0"/>
              <a:t> </a:t>
            </a:r>
            <a:r>
              <a:rPr lang="en-US" altLang="en-US" sz="900" b="1" dirty="0" err="1" smtClean="0"/>
              <a:t>untuk</a:t>
            </a:r>
            <a:r>
              <a:rPr lang="en-US" altLang="en-US" sz="900" b="1" dirty="0" smtClean="0"/>
              <a:t> </a:t>
            </a:r>
            <a:r>
              <a:rPr lang="en-US" altLang="en-US" sz="900" b="1" dirty="0" err="1" smtClean="0"/>
              <a:t>departemen</a:t>
            </a:r>
            <a:r>
              <a:rPr lang="en-US" altLang="en-US" sz="900" b="1" dirty="0" smtClean="0"/>
              <a:t> </a:t>
            </a:r>
            <a:r>
              <a:rPr lang="en-US" altLang="en-US" sz="900" b="1" dirty="0" err="1" smtClean="0"/>
              <a:t>penggajian</a:t>
            </a:r>
            <a:endParaRPr lang="en-US" altLang="en-US" sz="900" b="1" dirty="0"/>
          </a:p>
        </p:txBody>
      </p:sp>
      <p:sp>
        <p:nvSpPr>
          <p:cNvPr id="128006" name="Rectangle 6"/>
          <p:cNvSpPr>
            <a:spLocks noChangeArrowheads="1"/>
          </p:cNvSpPr>
          <p:nvPr/>
        </p:nvSpPr>
        <p:spPr bwMode="auto">
          <a:xfrm>
            <a:off x="381000" y="1612900"/>
            <a:ext cx="83820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1" hangingPunct="1">
              <a:defRPr/>
            </a:pPr>
            <a:r>
              <a:rPr lang="en-US" sz="2000" b="1" dirty="0" smtClean="0">
                <a:solidFill>
                  <a:srgbClr val="9F0F10"/>
                </a:solidFill>
                <a:effectLst>
                  <a:outerShdw blurRad="38100" dist="38100" dir="2700000" algn="tl">
                    <a:srgbClr val="C0C0C0"/>
                  </a:outerShdw>
                </a:effectLst>
                <a:latin typeface="Arial" charset="0"/>
                <a:cs typeface="Times New Roman" pitchFamily="18" charset="0"/>
              </a:rPr>
              <a:t>Database </a:t>
            </a:r>
            <a:r>
              <a:rPr lang="en-US" sz="2000" b="1" dirty="0" err="1" smtClean="0">
                <a:solidFill>
                  <a:srgbClr val="9F0F10"/>
                </a:solidFill>
                <a:effectLst>
                  <a:outerShdw blurRad="38100" dist="38100" dir="2700000" algn="tl">
                    <a:srgbClr val="C0C0C0"/>
                  </a:outerShdw>
                </a:effectLst>
                <a:latin typeface="Arial" charset="0"/>
                <a:cs typeface="Times New Roman" pitchFamily="18" charset="0"/>
              </a:rPr>
              <a:t>Sumberdaya</a:t>
            </a:r>
            <a:r>
              <a:rPr lang="en-US" sz="2000" b="1" dirty="0" smtClean="0">
                <a:solidFill>
                  <a:srgbClr val="9F0F10"/>
                </a:solidFill>
                <a:effectLst>
                  <a:outerShdw blurRad="38100" dist="38100" dir="2700000" algn="tl">
                    <a:srgbClr val="C0C0C0"/>
                  </a:outerShdw>
                </a:effectLst>
                <a:latin typeface="Arial" charset="0"/>
                <a:cs typeface="Times New Roman" pitchFamily="18" charset="0"/>
              </a:rPr>
              <a:t> </a:t>
            </a:r>
            <a:r>
              <a:rPr lang="en-US" sz="2000" b="1" dirty="0" err="1" smtClean="0">
                <a:solidFill>
                  <a:srgbClr val="9F0F10"/>
                </a:solidFill>
                <a:effectLst>
                  <a:outerShdw blurRad="38100" dist="38100" dir="2700000" algn="tl">
                    <a:srgbClr val="C0C0C0"/>
                  </a:outerShdw>
                </a:effectLst>
                <a:latin typeface="Arial" charset="0"/>
                <a:cs typeface="Times New Roman" pitchFamily="18" charset="0"/>
              </a:rPr>
              <a:t>Manusia</a:t>
            </a:r>
            <a:r>
              <a:rPr lang="en-US" sz="2000" b="1" dirty="0" smtClean="0">
                <a:solidFill>
                  <a:srgbClr val="9F0F10"/>
                </a:solidFill>
                <a:effectLst>
                  <a:outerShdw blurRad="38100" dist="38100" dir="2700000" algn="tl">
                    <a:srgbClr val="C0C0C0"/>
                  </a:outerShdw>
                </a:effectLst>
                <a:latin typeface="Arial" charset="0"/>
                <a:cs typeface="Times New Roman" pitchFamily="18" charset="0"/>
              </a:rPr>
              <a:t> </a:t>
            </a:r>
            <a:r>
              <a:rPr lang="en-US" sz="2000" b="1" dirty="0" err="1" smtClean="0">
                <a:solidFill>
                  <a:srgbClr val="9F0F10"/>
                </a:solidFill>
                <a:effectLst>
                  <a:outerShdw blurRad="38100" dist="38100" dir="2700000" algn="tl">
                    <a:srgbClr val="C0C0C0"/>
                  </a:outerShdw>
                </a:effectLst>
                <a:latin typeface="Arial" charset="0"/>
                <a:cs typeface="Times New Roman" pitchFamily="18" charset="0"/>
              </a:rPr>
              <a:t>dengan</a:t>
            </a:r>
            <a:r>
              <a:rPr lang="en-US" sz="2000" b="1" dirty="0" smtClean="0">
                <a:solidFill>
                  <a:srgbClr val="9F0F10"/>
                </a:solidFill>
                <a:effectLst>
                  <a:outerShdw blurRad="38100" dist="38100" dir="2700000" algn="tl">
                    <a:srgbClr val="C0C0C0"/>
                  </a:outerShdw>
                </a:effectLst>
                <a:latin typeface="Arial" charset="0"/>
                <a:cs typeface="Times New Roman" pitchFamily="18" charset="0"/>
              </a:rPr>
              <a:t> </a:t>
            </a:r>
            <a:r>
              <a:rPr lang="en-US" sz="2000" b="1" dirty="0" err="1" smtClean="0">
                <a:solidFill>
                  <a:srgbClr val="9F0F10"/>
                </a:solidFill>
                <a:effectLst>
                  <a:outerShdw blurRad="38100" dist="38100" dir="2700000" algn="tl">
                    <a:srgbClr val="C0C0C0"/>
                  </a:outerShdw>
                </a:effectLst>
                <a:latin typeface="Arial" charset="0"/>
                <a:cs typeface="Times New Roman" pitchFamily="18" charset="0"/>
              </a:rPr>
              <a:t>berbagai</a:t>
            </a:r>
            <a:r>
              <a:rPr lang="en-US" sz="2000" b="1" dirty="0" smtClean="0">
                <a:solidFill>
                  <a:srgbClr val="9F0F10"/>
                </a:solidFill>
                <a:effectLst>
                  <a:outerShdw blurRad="38100" dist="38100" dir="2700000" algn="tl">
                    <a:srgbClr val="C0C0C0"/>
                  </a:outerShdw>
                </a:effectLst>
                <a:latin typeface="Arial" charset="0"/>
                <a:cs typeface="Times New Roman" pitchFamily="18" charset="0"/>
              </a:rPr>
              <a:t> </a:t>
            </a:r>
            <a:r>
              <a:rPr lang="en-US" sz="2000" b="1" dirty="0" err="1" smtClean="0">
                <a:solidFill>
                  <a:srgbClr val="9F0F10"/>
                </a:solidFill>
                <a:effectLst>
                  <a:outerShdw blurRad="38100" dist="38100" dir="2700000" algn="tl">
                    <a:srgbClr val="C0C0C0"/>
                  </a:outerShdw>
                </a:effectLst>
                <a:latin typeface="Arial" charset="0"/>
                <a:cs typeface="Times New Roman" pitchFamily="18" charset="0"/>
              </a:rPr>
              <a:t>Bentuk</a:t>
            </a:r>
            <a:r>
              <a:rPr lang="en-US" sz="2000" b="1" dirty="0" smtClean="0">
                <a:solidFill>
                  <a:srgbClr val="9F0F10"/>
                </a:solidFill>
                <a:effectLst>
                  <a:outerShdw blurRad="38100" dist="38100" dir="2700000" algn="tl">
                    <a:srgbClr val="C0C0C0"/>
                  </a:outerShdw>
                </a:effectLst>
                <a:latin typeface="Arial" charset="0"/>
                <a:cs typeface="Times New Roman" pitchFamily="18" charset="0"/>
              </a:rPr>
              <a:t> </a:t>
            </a:r>
            <a:r>
              <a:rPr lang="en-US" sz="2000" b="1" dirty="0" err="1" smtClean="0">
                <a:solidFill>
                  <a:srgbClr val="9F0F10"/>
                </a:solidFill>
                <a:effectLst>
                  <a:outerShdw blurRad="38100" dist="38100" dir="2700000" algn="tl">
                    <a:srgbClr val="C0C0C0"/>
                  </a:outerShdw>
                </a:effectLst>
                <a:latin typeface="Arial" charset="0"/>
                <a:cs typeface="Times New Roman" pitchFamily="18" charset="0"/>
              </a:rPr>
              <a:t>Tampilan</a:t>
            </a:r>
            <a:endParaRPr lang="en-US" sz="2000" b="1" dirty="0">
              <a:solidFill>
                <a:srgbClr val="9F0F10"/>
              </a:solidFill>
              <a:effectLst>
                <a:outerShdw blurRad="38100" dist="38100" dir="2700000" algn="tl">
                  <a:srgbClr val="C0C0C0"/>
                </a:outerShdw>
              </a:effectLst>
              <a:latin typeface="Arial" charset="0"/>
              <a:cs typeface="Times New Roman" pitchFamily="18" charset="0"/>
            </a:endParaRPr>
          </a:p>
        </p:txBody>
      </p:sp>
      <p:pic>
        <p:nvPicPr>
          <p:cNvPr id="11271" name="Picture 7" descr="C:\My Documents\MIS10\Compositing\Chapter-06\Fig-6-3.t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76400" y="2166938"/>
            <a:ext cx="5791200" cy="335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6"/>
          <p:cNvSpPr txBox="1">
            <a:spLocks noChangeArrowheads="1"/>
          </p:cNvSpPr>
          <p:nvPr/>
        </p:nvSpPr>
        <p:spPr bwMode="auto">
          <a:xfrm>
            <a:off x="2209800" y="1066800"/>
            <a:ext cx="50292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a:spcBef>
                <a:spcPct val="50000"/>
              </a:spcBef>
            </a:pPr>
            <a:r>
              <a:rPr lang="en-US" altLang="en-US" sz="1600" b="1" dirty="0" err="1" smtClean="0">
                <a:cs typeface="Times New Roman" panose="02020603050405020304" pitchFamily="18" charset="0"/>
              </a:rPr>
              <a:t>Pendekatan</a:t>
            </a:r>
            <a:r>
              <a:rPr lang="en-US" altLang="en-US" sz="1600" b="1" dirty="0" smtClean="0">
                <a:cs typeface="Times New Roman" panose="02020603050405020304" pitchFamily="18" charset="0"/>
              </a:rPr>
              <a:t> Database </a:t>
            </a:r>
            <a:r>
              <a:rPr lang="en-US" altLang="en-US" sz="1600" b="1" dirty="0" err="1" smtClean="0">
                <a:cs typeface="Times New Roman" panose="02020603050405020304" pitchFamily="18" charset="0"/>
              </a:rPr>
              <a:t>untuk</a:t>
            </a:r>
            <a:r>
              <a:rPr lang="en-US" altLang="en-US" sz="1600" b="1" dirty="0" smtClean="0">
                <a:cs typeface="Times New Roman" panose="02020603050405020304" pitchFamily="18" charset="0"/>
              </a:rPr>
              <a:t> </a:t>
            </a:r>
            <a:r>
              <a:rPr lang="en-US" altLang="en-US" sz="1600" b="1" dirty="0" err="1" smtClean="0">
                <a:cs typeface="Times New Roman" panose="02020603050405020304" pitchFamily="18" charset="0"/>
              </a:rPr>
              <a:t>Pengelolaan</a:t>
            </a:r>
            <a:r>
              <a:rPr lang="en-US" altLang="en-US" sz="1600" b="1" dirty="0" smtClean="0">
                <a:cs typeface="Times New Roman" panose="02020603050405020304" pitchFamily="18" charset="0"/>
              </a:rPr>
              <a:t> Data</a:t>
            </a:r>
            <a:endParaRPr lang="en-US" altLang="en-US" sz="1600" b="1" dirty="0">
              <a:cs typeface="Times New Roman" panose="02020603050405020304" pitchFamily="18" charset="0"/>
            </a:endParaRPr>
          </a:p>
        </p:txBody>
      </p:sp>
    </p:spTree>
  </p:cSld>
  <p:clrMapOvr>
    <a:masterClrMapping/>
  </p:clrMapOvr>
  <p:transition>
    <p:fade thruBlk="1"/>
  </p:transition>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3809</TotalTime>
  <Words>832</Words>
  <Application>Microsoft Office PowerPoint</Application>
  <PresentationFormat>On-screen Show (4:3)</PresentationFormat>
  <Paragraphs>109</Paragraphs>
  <Slides>15</Slides>
  <Notes>1</Notes>
  <HiddenSlides>0</HiddenSlides>
  <MMClips>0</MMClips>
  <ScaleCrop>false</ScaleCrop>
  <HeadingPairs>
    <vt:vector size="8" baseType="variant">
      <vt:variant>
        <vt:lpstr>Fonts Used</vt:lpstr>
      </vt:variant>
      <vt:variant>
        <vt:i4>2</vt:i4>
      </vt:variant>
      <vt:variant>
        <vt:lpstr>Theme</vt:lpstr>
      </vt:variant>
      <vt:variant>
        <vt:i4>1</vt:i4>
      </vt:variant>
      <vt:variant>
        <vt:lpstr>Slide Titles</vt:lpstr>
      </vt:variant>
      <vt:variant>
        <vt:i4>15</vt:i4>
      </vt:variant>
      <vt:variant>
        <vt:lpstr>Custom Shows</vt:lpstr>
      </vt:variant>
      <vt:variant>
        <vt:i4>1</vt:i4>
      </vt:variant>
    </vt:vector>
  </HeadingPairs>
  <TitlesOfParts>
    <vt:vector size="19" baseType="lpstr">
      <vt:lpstr>Arial</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Custom Show 1</vt:lpstr>
    </vt:vector>
  </TitlesOfParts>
  <Company>Azimuth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KL</dc:creator>
  <cp:lastModifiedBy>ThinkPad L440</cp:lastModifiedBy>
  <cp:revision>410</cp:revision>
  <dcterms:created xsi:type="dcterms:W3CDTF">2005-03-05T09:57:46Z</dcterms:created>
  <dcterms:modified xsi:type="dcterms:W3CDTF">2021-04-24T04:33:55Z</dcterms:modified>
</cp:coreProperties>
</file>