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343" r:id="rId3"/>
    <p:sldId id="377" r:id="rId4"/>
    <p:sldId id="346" r:id="rId5"/>
    <p:sldId id="344" r:id="rId6"/>
    <p:sldId id="362" r:id="rId7"/>
    <p:sldId id="378" r:id="rId8"/>
    <p:sldId id="379" r:id="rId9"/>
    <p:sldId id="380" r:id="rId10"/>
    <p:sldId id="381" r:id="rId11"/>
    <p:sldId id="385" r:id="rId12"/>
    <p:sldId id="386" r:id="rId13"/>
    <p:sldId id="387" r:id="rId14"/>
    <p:sldId id="388" r:id="rId15"/>
    <p:sldId id="382" r:id="rId16"/>
    <p:sldId id="389" r:id="rId17"/>
    <p:sldId id="390" r:id="rId18"/>
    <p:sldId id="384" r:id="rId19"/>
    <p:sldId id="391" r:id="rId20"/>
    <p:sldId id="383" r:id="rId21"/>
    <p:sldId id="318" r:id="rId22"/>
  </p:sldIdLst>
  <p:sldSz cx="9144000" cy="5143500" type="screen16x9"/>
  <p:notesSz cx="6858000" cy="9144000"/>
  <p:embeddedFontLst>
    <p:embeddedFont>
      <p:font typeface="Anaheim" panose="020B0604020202020204" charset="0"/>
      <p:regular r:id="rId24"/>
    </p:embeddedFont>
    <p:embeddedFont>
      <p:font typeface="Bai Jamjuree" panose="020B0604020202020204" charset="-34"/>
      <p:regular r:id="rId25"/>
      <p:bold r:id="rId26"/>
      <p:italic r:id="rId27"/>
      <p:boldItalic r:id="rId28"/>
    </p:embeddedFont>
    <p:embeddedFont>
      <p:font typeface="Bebas Neue" panose="020B0606020202050201" pitchFamily="34" charset="0"/>
      <p:regular r:id="rId29"/>
    </p:embeddedFont>
    <p:embeddedFont>
      <p:font typeface="Fira Sans" panose="020B0503050000020004" pitchFamily="3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Nunito Light" pitchFamily="2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51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24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74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70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12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50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814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334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4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82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22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85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63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7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45AD-5C12-644F-1313-06CB7387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D7D09-B4FB-2B2B-A885-2E501DC84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037F8-8218-C1CA-B344-AF04C138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F90DA-A49F-F862-7B1A-6347FCE0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9EC9-0670-4EA4-7F75-69F3414C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5769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EDCF-BC30-AC01-8B69-16C22E84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C588-1635-E170-E566-805EB16AB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84B2-4EEE-F0D9-F4F0-0BDE181B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8DC1-86C4-EDF9-110A-387DF52A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F57F-149F-CD53-FA1F-3036780A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63518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F1F2-60C3-A5E8-D3B4-F9E569F2C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0C251-C0B5-5C44-E782-E87ED8CC0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294D5-FD25-F04A-33D7-46BABC08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C950-CE34-C67A-866D-E1FB3779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94EB-5603-BD22-8122-0BDA5219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06193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58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5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4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72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4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2517-0B04-73D4-BAFE-6CC4698A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F84B-1AAF-FD72-CEB1-C650EA6F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07A50-EC19-15DF-320E-5BAC0385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11B86-9558-A471-1F03-EAB790E4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D6DE-D0A4-8AF0-8FB7-E9BF00AF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3662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1328-8659-0F70-91EC-0AD9BA4A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A6C50-AA3D-C64F-B4D2-A86B8CB94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71953-1FC2-DC33-477C-CDE6E2A3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6E70-4FEC-6393-8744-1B724F8C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79CF5-B105-5B51-812D-FCA326CD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28678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AC3C-C7A4-5C6D-FFFA-2ED6A953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90FA-5BC2-C5CF-96F2-127ABF219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FF928-3BCB-ED36-7FE3-F6C33165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8FBB7-6306-F9EF-D4DF-78F6486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5D3C0-F877-72F5-8C93-5CF89DDA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0130F-6003-C7E2-9572-8BF1ED6E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10481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5E02-2791-3FBF-EA51-AA61DDAF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9B188-F91E-E0A7-9011-247896BC2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538F-E731-3519-3CC4-5E650723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0A9CB-C577-598D-21F0-D128F29AD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95CF9-5FAD-ACF0-5C50-2129A836F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18123-864D-2A99-9B60-D08842D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F8C35-3228-E625-BDC4-DDD4EC7A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9E461-9366-3102-B04C-8F018108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77324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E1A7-C4DF-2ACC-C159-03397724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42D0F-4685-08B5-D213-9BEF1EFB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6EC97-0F28-CE5D-C950-E61A09C3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FCE8A-48E3-FA84-2CB6-D9B4C22E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3204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67286-B615-B367-7006-FBE8878C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775B1-4F61-FDA3-88A7-6B92A475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F3C3-DCAE-7C96-3261-0A4EB273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67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EF11-5946-562E-CD0B-BC8D6B3A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5C15-5264-63C5-EEA7-780D4406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F0DDA-B327-C2CE-BE4A-9067739C7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7329C-9630-59EC-A7D3-F3A9B1DA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4B63E-B2E4-8170-ACD5-9A4CBE48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0A16F-44F7-F03F-6633-5E530141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7670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5F0E-1817-DF0A-49F4-84A10EEC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22A26-440A-A91B-6845-34967D295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51163-8291-BCE2-448A-5C18D463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36A90-A49C-46D0-4F6F-FF5AC25A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0AA0A-3E30-42DA-89EA-CC44EF62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8F17-DB15-9B6C-FE26-92361B41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5928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084C2-A539-B3E9-956C-02E4119D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E2AD-578C-5469-75CD-3591ADCD9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A51FC-0447-48BE-2FFA-1DF6A78EF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8168-7B17-4DA4-A5A8-97F1CCDE376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139C5-19B2-E664-4BB2-57F7726C5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DB6C-F251-370D-714A-1D7FB2E4F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1117-04C9-45D9-A0F1-179EECFE42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43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opics/machine-learn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v7labs.com/blog/supervised-vs-unsupervised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814512"/>
            <a:ext cx="7436644" cy="1514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" sz="4400" dirty="0">
                <a:solidFill>
                  <a:schemeClr val="accent6"/>
                </a:solidFill>
              </a:rPr>
              <a:t>Bab 9 Machine Learning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8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682863"/>
            <a:ext cx="5397643" cy="817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Supervised Machine Learning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95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406503" y="1457035"/>
            <a:ext cx="6330984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Supervised Learning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06503" y="2210637"/>
            <a:ext cx="6249753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Pendekatan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machine learning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ditentukan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oleh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kumpulan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berlabel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melatih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algoritme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guna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mengklasifikasikan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memprediksi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hasil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8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96061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Machine learning </a:t>
            </a:r>
            <a:r>
              <a:rPr lang="en-US" b="0" dirty="0"/>
              <a:t>methods 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Supervised machine learning 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Unsupervised machine learning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Semi-supervised learning </a:t>
            </a:r>
          </a:p>
        </p:txBody>
      </p:sp>
      <p:pic>
        <p:nvPicPr>
          <p:cNvPr id="5122" name="Picture 2" descr="Supervised Learning process">
            <a:extLst>
              <a:ext uri="{FF2B5EF4-FFF2-40B4-BE49-F238E27FC236}">
                <a16:creationId xmlns:a16="http://schemas.microsoft.com/office/drawing/2014/main" id="{128AB3CF-05C7-46CB-315F-8701750C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1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38075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Metode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Supervised Machine learning 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653778" y="1906888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Classification</a:t>
            </a:r>
          </a:p>
          <a:p>
            <a:pPr marL="533400" indent="-457200" algn="l">
              <a:buAutoNum type="arabicPeriod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Regression</a:t>
            </a:r>
          </a:p>
        </p:txBody>
      </p:sp>
      <p:pic>
        <p:nvPicPr>
          <p:cNvPr id="6146" name="Picture 2" descr="Classification and regression in machine learning">
            <a:extLst>
              <a:ext uri="{FF2B5EF4-FFF2-40B4-BE49-F238E27FC236}">
                <a16:creationId xmlns:a16="http://schemas.microsoft.com/office/drawing/2014/main" id="{599F292A-098E-7CDE-7FB2-E7831B785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672" r="4446" b="13134"/>
          <a:stretch/>
        </p:blipFill>
        <p:spPr bwMode="auto">
          <a:xfrm>
            <a:off x="4334108" y="2347214"/>
            <a:ext cx="4710228" cy="266273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5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98326" y="45509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Penerapan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Supervised Machine learning 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14351" y="2040704"/>
            <a:ext cx="5936107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Predictive analytics (house prices, stock exchange prices, etc.)</a:t>
            </a:r>
          </a:p>
          <a:p>
            <a:pPr marL="5334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Text recognition</a:t>
            </a:r>
          </a:p>
          <a:p>
            <a:pPr marL="5334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Spam detection</a:t>
            </a:r>
          </a:p>
          <a:p>
            <a:pPr marL="5334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Customer 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sentiment analysis</a:t>
            </a:r>
          </a:p>
          <a:p>
            <a:pPr marL="5334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Object detection (e.g. face detection)</a:t>
            </a:r>
            <a:endParaRPr lang="en-US" sz="20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6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682863"/>
            <a:ext cx="5397643" cy="817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Unsupervised Machine Learning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06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019197" y="1471903"/>
            <a:ext cx="7105595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Unsupervised Learning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364612" y="2195769"/>
            <a:ext cx="6414764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jenis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machine learning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algoritmanya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dilengkapi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tidak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mengandung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label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instruksi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eksplisit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pun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tentang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harus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agar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algoritma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pembelajaran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menemukan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struktur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masukannya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sendiri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49" y="65196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Metode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Unsupervised Machine learning 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653778" y="1906888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Clustering</a:t>
            </a:r>
          </a:p>
          <a:p>
            <a:pPr marL="533400" indent="-457200" algn="l">
              <a:buAutoNum type="arabicPeriod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Association</a:t>
            </a:r>
          </a:p>
          <a:p>
            <a:pPr marL="533400" indent="-457200" algn="l">
              <a:buAutoNum type="arabicPeriod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Dimensionality reduction</a:t>
            </a:r>
          </a:p>
        </p:txBody>
      </p:sp>
    </p:spTree>
    <p:extLst>
      <p:ext uri="{BB962C8B-B14F-4D97-AF65-F5344CB8AC3E}">
        <p14:creationId xmlns:p14="http://schemas.microsoft.com/office/powerpoint/2010/main" val="374154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96061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Machine learning </a:t>
            </a:r>
            <a:r>
              <a:rPr lang="en-US" b="0" dirty="0"/>
              <a:t>methods 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Supervised machine learning 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Unsupervised machine learning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Semi-supervised learning </a:t>
            </a:r>
          </a:p>
        </p:txBody>
      </p:sp>
      <p:pic>
        <p:nvPicPr>
          <p:cNvPr id="4100" name="Picture 4" descr="Types of learning in machine learning: unsupervised, supervised and reinforcement learning.">
            <a:extLst>
              <a:ext uri="{FF2B5EF4-FFF2-40B4-BE49-F238E27FC236}">
                <a16:creationId xmlns:a16="http://schemas.microsoft.com/office/drawing/2014/main" id="{E6B824FC-5FCD-DA1C-BDD9-BCD8BBCD7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6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38075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Supervised Learning </a:t>
            </a:r>
            <a:r>
              <a:rPr lang="en-US" b="0" dirty="0"/>
              <a:t>vs. </a:t>
            </a:r>
            <a:r>
              <a:rPr lang="en-US" dirty="0"/>
              <a:t>Unsupervised Learning</a:t>
            </a:r>
            <a:r>
              <a:rPr lang="en-US" b="0" dirty="0"/>
              <a:t>: </a:t>
            </a:r>
            <a:br>
              <a:rPr lang="en-US" b="0" dirty="0"/>
            </a:br>
            <a:r>
              <a:rPr lang="en-US" b="0" dirty="0" err="1"/>
              <a:t>Kunci</a:t>
            </a:r>
            <a:r>
              <a:rPr lang="en-US" b="0" dirty="0"/>
              <a:t> </a:t>
            </a:r>
            <a:r>
              <a:rPr lang="en-US" b="0" dirty="0" err="1"/>
              <a:t>Perbedaan</a:t>
            </a:r>
            <a:endParaRPr lang="en-US" b="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2591007" y="2571750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l">
              <a:buNone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Supervised Learning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</a:rPr>
              <a:t>memerlukan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data </a:t>
            </a:r>
            <a:r>
              <a:rPr lang="en-US" sz="2000" b="1" dirty="0" err="1">
                <a:solidFill>
                  <a:schemeClr val="tx1"/>
                </a:solidFill>
                <a:latin typeface="Lato" panose="020F0502020204030203" pitchFamily="34" charset="0"/>
              </a:rPr>
              <a:t>pelatihan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yang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</a:rPr>
              <a:t>diberi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label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</a:rPr>
              <a:t>sedangkan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Unsupervised Learning </a:t>
            </a:r>
            <a:r>
              <a:rPr lang="en-US" sz="2000" b="1" dirty="0" err="1">
                <a:solidFill>
                  <a:schemeClr val="tx1"/>
                </a:solidFill>
                <a:latin typeface="Lato" panose="020F0502020204030203" pitchFamily="34" charset="0"/>
              </a:rPr>
              <a:t>bergantung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 pada data </a:t>
            </a:r>
            <a:r>
              <a:rPr lang="en-US" sz="2000" b="1" dirty="0" err="1">
                <a:solidFill>
                  <a:schemeClr val="tx1"/>
                </a:solidFill>
                <a:latin typeface="Lato" panose="020F0502020204030203" pitchFamily="34" charset="0"/>
              </a:rPr>
              <a:t>mentah</a:t>
            </a: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yang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</a:rPr>
              <a:t>diberi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label.</a:t>
            </a:r>
            <a:endParaRPr lang="en-US" sz="20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are able to understand the role of machine learning in data processing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Machine Learning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101648" y="1721556"/>
            <a:ext cx="2856239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Supervised Machine Learning</a:t>
            </a:r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381177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6730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Unsupervised Machine Learning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96061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Machine learning </a:t>
            </a:r>
            <a:r>
              <a:rPr lang="en-US" b="0" dirty="0"/>
              <a:t>methods 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Supervised machine learning 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Unsupervised machine learning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Semi-supervised learning </a:t>
            </a:r>
          </a:p>
        </p:txBody>
      </p:sp>
      <p:pic>
        <p:nvPicPr>
          <p:cNvPr id="2050" name="Picture 2" descr="Data in Supervised vs Unsupervised Learning">
            <a:extLst>
              <a:ext uri="{FF2B5EF4-FFF2-40B4-BE49-F238E27FC236}">
                <a16:creationId xmlns:a16="http://schemas.microsoft.com/office/drawing/2014/main" id="{21ED4D51-3F06-5524-632D-264B3F0F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3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3"/>
              </a:rPr>
              <a:t>https://www.ibm.com/topics/machine-learning</a:t>
            </a:r>
            <a:endParaRPr lang="en-US" sz="1600" dirty="0">
              <a:solidFill>
                <a:schemeClr val="bg2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  <a:hlinkClick r:id="rId4"/>
              </a:rPr>
              <a:t>https://www.v7labs.com/blog/supervised-vs-unsupervised-learning</a:t>
            </a:r>
            <a:endParaRPr lang="en-US" dirty="0">
              <a:solidFill>
                <a:schemeClr val="bg2"/>
              </a:solidFill>
              <a:latin typeface="Fira Sans" panose="020B0503050000020004" pitchFamily="34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endParaRPr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bang AI">
            <a:extLst>
              <a:ext uri="{FF2B5EF4-FFF2-40B4-BE49-F238E27FC236}">
                <a16:creationId xmlns:a16="http://schemas.microsoft.com/office/drawing/2014/main" id="{0EE352F3-B4AB-76DD-D4CE-AD9A6AD1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682863"/>
            <a:ext cx="4355400" cy="817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Machine Learning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Machine Learning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87734" y="2203203"/>
            <a:ext cx="6168523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cabang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kecerdasan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buatan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(AI)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ilmu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komputer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berfokus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dan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algoritme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meniru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manusia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belajar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bertahap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meningkatkan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akurasinya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104719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Cara </a:t>
            </a:r>
            <a:r>
              <a:rPr lang="en-US" b="0" dirty="0" err="1"/>
              <a:t>kerja</a:t>
            </a:r>
            <a:r>
              <a:rPr lang="en-US" b="0" dirty="0"/>
              <a:t> </a:t>
            </a:r>
            <a:r>
              <a:rPr lang="en-US" dirty="0"/>
              <a:t>Machine Learning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Proses Keputusan -&gt;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prediksi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klasifikasi</a:t>
            </a:r>
            <a:endParaRPr lang="en-US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533400" indent="-457200" algn="l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Fungsi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Kesalahan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-&gt;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mengevaluasi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prediksi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model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Proses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Pengoptimalan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Model -&gt;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mengevaluasi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mengoptimalkan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96061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Algoritme</a:t>
            </a:r>
            <a:r>
              <a:rPr lang="en-US" b="0" dirty="0"/>
              <a:t> </a:t>
            </a:r>
            <a:r>
              <a:rPr lang="en-US" dirty="0"/>
              <a:t>Machine Learning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Neural networks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Linear regression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Logistic regression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Clustering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Decision trees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Random forests</a:t>
            </a:r>
          </a:p>
        </p:txBody>
      </p:sp>
    </p:spTree>
    <p:extLst>
      <p:ext uri="{BB962C8B-B14F-4D97-AF65-F5344CB8AC3E}">
        <p14:creationId xmlns:p14="http://schemas.microsoft.com/office/powerpoint/2010/main" val="417732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52680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Kasus</a:t>
            </a:r>
            <a:r>
              <a:rPr lang="en-US" b="0" dirty="0"/>
              <a:t> </a:t>
            </a:r>
            <a:r>
              <a:rPr lang="en-US" b="0" dirty="0" err="1"/>
              <a:t>penggunaan</a:t>
            </a:r>
            <a:r>
              <a:rPr lang="en-US" b="0" dirty="0"/>
              <a:t> </a:t>
            </a:r>
            <a:r>
              <a:rPr lang="en-US" sz="3600" dirty="0"/>
              <a:t>Machine Learning</a:t>
            </a:r>
            <a:r>
              <a:rPr lang="en-US" b="0" dirty="0"/>
              <a:t> di dunia </a:t>
            </a:r>
            <a:r>
              <a:rPr lang="en-US" b="0" dirty="0" err="1"/>
              <a:t>nyata</a:t>
            </a:r>
            <a:r>
              <a:rPr lang="en-US" b="0" dirty="0"/>
              <a:t> 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Speech recognition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Customer service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Computer vision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Recommendation engines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Automated stock trading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2043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96061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Metode</a:t>
            </a:r>
            <a:r>
              <a:rPr lang="en-US" b="0" dirty="0"/>
              <a:t> </a:t>
            </a:r>
            <a:r>
              <a:rPr lang="en-US" dirty="0"/>
              <a:t>Machine learning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958956" y="1884586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</a:rPr>
              <a:t>Supervised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</a:rPr>
              <a:t> machine learning </a:t>
            </a:r>
          </a:p>
          <a:p>
            <a:pPr marL="533400" indent="-457200" algn="l">
              <a:buAutoNum type="arabicPeriod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Unsupervised</a:t>
            </a:r>
            <a:r>
              <a:rPr lang="en-US" sz="20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machine learning</a:t>
            </a:r>
          </a:p>
          <a:p>
            <a:pPr marL="533400" indent="-457200" algn="l">
              <a:buAutoNum type="arabicPeriod"/>
            </a:pPr>
            <a:r>
              <a:rPr lang="en-US" sz="20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Semi-supervised learning </a:t>
            </a:r>
          </a:p>
        </p:txBody>
      </p:sp>
    </p:spTree>
    <p:extLst>
      <p:ext uri="{BB962C8B-B14F-4D97-AF65-F5344CB8AC3E}">
        <p14:creationId xmlns:p14="http://schemas.microsoft.com/office/powerpoint/2010/main" val="157354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369</Words>
  <Application>Microsoft Office PowerPoint</Application>
  <PresentationFormat>On-screen Show (16:9)</PresentationFormat>
  <Paragraphs>75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Bab 9 Machine Learning</vt:lpstr>
      <vt:lpstr>01</vt:lpstr>
      <vt:lpstr>PowerPoint Presentation</vt:lpstr>
      <vt:lpstr>Machine Learning</vt:lpstr>
      <vt:lpstr>Machine Learning</vt:lpstr>
      <vt:lpstr>Cara kerja Machine Learning:</vt:lpstr>
      <vt:lpstr>Algoritme Machine Learning:</vt:lpstr>
      <vt:lpstr>Kasus penggunaan Machine Learning di dunia nyata :</vt:lpstr>
      <vt:lpstr>Metode Machine learning:</vt:lpstr>
      <vt:lpstr>Supervised Machine Learning</vt:lpstr>
      <vt:lpstr>Supervised Learning</vt:lpstr>
      <vt:lpstr>Machine learning methods :</vt:lpstr>
      <vt:lpstr>Metode  Supervised Machine learning :</vt:lpstr>
      <vt:lpstr>Penerapan  Supervised Machine learning :</vt:lpstr>
      <vt:lpstr>Unsupervised Machine Learning</vt:lpstr>
      <vt:lpstr>Unsupervised Learning</vt:lpstr>
      <vt:lpstr>Metode  Unsupervised Machine learning :</vt:lpstr>
      <vt:lpstr>Machine learning methods :</vt:lpstr>
      <vt:lpstr>Supervised Learning vs. Unsupervised Learning:  Kunci Perbedaan</vt:lpstr>
      <vt:lpstr>Machine learning methods 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154</cp:revision>
  <dcterms:modified xsi:type="dcterms:W3CDTF">2024-01-24T13:24:44Z</dcterms:modified>
</cp:coreProperties>
</file>