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1"/>
  </p:notesMasterIdLst>
  <p:sldIdLst>
    <p:sldId id="256" r:id="rId2"/>
    <p:sldId id="343" r:id="rId3"/>
    <p:sldId id="344" r:id="rId4"/>
    <p:sldId id="346" r:id="rId5"/>
    <p:sldId id="345" r:id="rId6"/>
    <p:sldId id="327" r:id="rId7"/>
    <p:sldId id="347" r:id="rId8"/>
    <p:sldId id="348" r:id="rId9"/>
    <p:sldId id="349" r:id="rId10"/>
    <p:sldId id="350" r:id="rId11"/>
    <p:sldId id="351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18" r:id="rId20"/>
  </p:sldIdLst>
  <p:sldSz cx="9144000" cy="5143500" type="screen16x9"/>
  <p:notesSz cx="6858000" cy="9144000"/>
  <p:embeddedFontLst>
    <p:embeddedFont>
      <p:font typeface="Anaheim" panose="020B0604020202020204" charset="0"/>
      <p:regular r:id="rId22"/>
    </p:embeddedFont>
    <p:embeddedFont>
      <p:font typeface="Bai Jamjuree" panose="020B0604020202020204" charset="-34"/>
      <p:regular r:id="rId23"/>
      <p:bold r:id="rId24"/>
      <p:italic r:id="rId25"/>
      <p:boldItalic r:id="rId26"/>
    </p:embeddedFont>
    <p:embeddedFont>
      <p:font typeface="Bebas Neue" panose="020B0606020202050201" pitchFamily="34" charset="0"/>
      <p:regular r:id="rId27"/>
    </p:embeddedFont>
    <p:embeddedFont>
      <p:font typeface="Fira Sans" panose="020B05030500000200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Nunito Light" pitchFamily="2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3911E5-A659-4E9A-AC7E-A71BE1CA2EF2}">
  <a:tblStyle styleId="{4E3911E5-A659-4E9A-AC7E-A71BE1CA2E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90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272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258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27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250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9449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533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385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208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89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29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9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17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952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38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339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345972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e345972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446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e34597284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e34597284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6DE6-C89C-F20D-64A7-A60B28DC7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8B204-EB60-5C6E-E331-DEAF7F18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11AC0-91D4-F042-D821-6596CC726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286C-952F-398A-76AA-740134441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0D48-EA0F-A9DE-46FB-80B9D62D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88219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0741-DDF5-48AF-E9C4-DF0ED4C7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9C312C-4BF3-A701-4379-A0BC12444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60E6A-8F6C-7577-5865-D645B3E6B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53186-96C7-1311-D6D5-A42B5192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48A0D-9E29-7BB2-F729-778FD10F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79951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913B7B-2DFB-F886-B90A-B4EDACB8D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E2854-A75F-9E8F-1C17-A6D447493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A618-8F56-9072-F309-CCEB0387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049B-1D8E-E565-899E-39E79607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9AC83-D153-20A9-4479-FD4CB259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77706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732124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3393300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3"/>
          </p:nvPr>
        </p:nvSpPr>
        <p:spPr>
          <a:xfrm>
            <a:off x="6054475" y="3133402"/>
            <a:ext cx="235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 hasCustomPrompt="1"/>
          </p:nvPr>
        </p:nvSpPr>
        <p:spPr>
          <a:xfrm>
            <a:off x="732124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3393301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6054475" y="1750125"/>
            <a:ext cx="9528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7"/>
          </p:nvPr>
        </p:nvSpPr>
        <p:spPr>
          <a:xfrm>
            <a:off x="732124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3393300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6054476" y="2243050"/>
            <a:ext cx="2357400" cy="9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50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203950" y="1511750"/>
            <a:ext cx="47361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203950" y="2673050"/>
            <a:ext cx="47361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9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13225" y="2068500"/>
            <a:ext cx="4355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823525"/>
            <a:ext cx="1508400" cy="109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13225" y="3642300"/>
            <a:ext cx="4355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08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596800" y="1700300"/>
            <a:ext cx="39504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120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13225" y="517325"/>
            <a:ext cx="3617700" cy="1100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5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B0375-9196-4415-3A83-1B50B93A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CAFE-5C19-0810-004C-9CB38F69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70087-CBEB-33DE-1BBE-87C4E39F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006B0-4765-AF37-FBD6-4553C741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1A3D1-AD31-2A9B-D486-92E63324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23351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9ECE-72B4-030A-AD79-0FEA03FA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82C83-7327-D0E2-6825-61E7705C8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7785-6A18-1AB3-0A86-9810EB1B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9072E-3F22-21CF-B4B1-C1A3E2F8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05036-C229-2A08-392F-BDDD6864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13171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CD12-58EA-7918-EB2B-434CC1FE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67164-7CF7-8B57-C16C-1C90E72FC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C59DD-4011-E1A6-2876-720E736E1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5DC15-5F7E-5C2B-FE6E-785EE6C1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F5E7F-E3AE-8A95-6BED-ACF4E354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F4F52B-D200-25E9-2DEC-EF7B5F7E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03501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0C40-EF2D-183B-EA2C-BE48801A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044F9F-1F25-FC60-A533-C4ACE208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E8579-4199-2B5E-C9DF-FAA97526C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2933B-231B-E22A-C54B-FB530C9BC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02AF4-D009-762F-44B8-033621C31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0BB17-7A4E-5693-68AA-B77C49E4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D11B4E-E317-87AD-0976-B272BA2AD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8EAA86-1644-442D-B80A-EA58F4BB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16387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1191-902D-EF0A-7A99-6E3CDEA8E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96DD7-923B-368F-8EC0-15A5B4BF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511A2-D32C-33BA-6B69-8D796B93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26170-F2B8-34D8-8F2E-4366511D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2027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56181B-CCC1-8EFC-CE80-F5CD72A4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E65F1-1026-80A2-2130-A2B00E9C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A47C0-61FE-1B9F-9568-9172A9DC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999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508F-2D9B-D8F7-F1D5-348ED4B92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03B9E-7138-E57C-55E6-E918C90F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970B7-6780-7194-6C15-A07750A9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933B3-B9EC-A894-B30B-D7BDD76E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8F134-AE89-0FEA-71D0-8F546741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B5E94-729C-C4DE-9B99-3F4F3899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440158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BEF3-5767-7D51-FB8A-C7CDA6E9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694FF6-055A-063A-8287-2119A8777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A4D15-08CD-4519-515D-8B03EF88F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7984E-31A7-032A-09CB-493E1595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6383F-B065-DCDF-769E-55308800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5A873-0185-8814-975E-C58A113F1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66402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8809AF-3AE3-76D2-DAF5-A3889A3BF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BE791-490E-D416-6B93-6A41B528B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15BB6-8F15-CE2C-5C02-B7E79AE63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299A0-78A9-4B7E-A2D4-E468F638E93B}" type="datetimeFigureOut">
              <a:rPr lang="en-ID" smtClean="0"/>
              <a:t>24/01/2024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A46E2-8AD4-6F16-DAF6-625D228A9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778F-CEAA-0351-B59A-5FE4D7FA9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591E7-B968-4A99-AD94-E4A4708CA8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261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ctrTitle"/>
          </p:nvPr>
        </p:nvSpPr>
        <p:spPr>
          <a:xfrm>
            <a:off x="853678" y="1814512"/>
            <a:ext cx="7436644" cy="1514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Business Intelligence</a:t>
            </a:r>
            <a:br>
              <a:rPr lang="en" sz="4800" dirty="0"/>
            </a:br>
            <a:r>
              <a:rPr lang="en" sz="4400" dirty="0">
                <a:solidFill>
                  <a:schemeClr val="accent6"/>
                </a:solidFill>
              </a:rPr>
              <a:t>Chapter 7 Digital Marketing</a:t>
            </a:r>
            <a:endParaRPr sz="3200" dirty="0">
              <a:solidFill>
                <a:schemeClr val="accent6"/>
              </a:solidFill>
            </a:endParaRPr>
          </a:p>
        </p:txBody>
      </p:sp>
      <p:sp>
        <p:nvSpPr>
          <p:cNvPr id="208" name="Google Shape;208;p37"/>
          <p:cNvSpPr txBox="1">
            <a:spLocks noGrp="1"/>
          </p:cNvSpPr>
          <p:nvPr>
            <p:ph type="subTitle" idx="1"/>
          </p:nvPr>
        </p:nvSpPr>
        <p:spPr>
          <a:xfrm>
            <a:off x="6068570" y="4490600"/>
            <a:ext cx="3075430" cy="6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M. Afdal, ST., </a:t>
            </a:r>
            <a:r>
              <a:rPr lang="en-US" b="1" dirty="0" err="1"/>
              <a:t>M.Kom</a:t>
            </a:r>
            <a:br>
              <a:rPr lang="en-US" dirty="0"/>
            </a:br>
            <a:r>
              <a:rPr lang="en-US" sz="1600" dirty="0"/>
              <a:t>m.afdal@uin-suska.ac.id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1190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1"/>
                </a:solidFill>
              </a:rPr>
              <a:t>8 </a:t>
            </a:r>
            <a:r>
              <a:rPr lang="en-US" dirty="0" err="1">
                <a:solidFill>
                  <a:schemeClr val="accent1"/>
                </a:solidFill>
              </a:rPr>
              <a:t>Indikator</a:t>
            </a:r>
            <a:r>
              <a:rPr lang="en-US" dirty="0">
                <a:solidFill>
                  <a:schemeClr val="accent1"/>
                </a:solidFill>
              </a:rPr>
              <a:t> Utama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600" dirty="0"/>
              <a:t>Search Engine Optimization (SEO)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566863" y="1843131"/>
            <a:ext cx="2769394" cy="145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09550" algn="l">
              <a:buAutoNum type="arabicPeriod"/>
            </a:pP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Struktur URL</a:t>
            </a:r>
          </a:p>
          <a:p>
            <a:pPr marL="285750" indent="-209550" algn="l">
              <a:buAutoNum type="arabicPeriod"/>
            </a:pP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Penggunaan SSL/TLS</a:t>
            </a:r>
          </a:p>
          <a:p>
            <a:pPr marL="285750" indent="-209550" algn="l">
              <a:buAutoNum type="arabicPeriod"/>
            </a:pP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Topik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Konten</a:t>
            </a:r>
            <a:endParaRPr lang="en-US" sz="1800" b="1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  <a:p>
            <a:pPr marL="285750" indent="-209550" algn="l">
              <a:buAutoNum type="arabicPeriod"/>
            </a:pP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Search Intent</a:t>
            </a:r>
          </a:p>
        </p:txBody>
      </p:sp>
      <p:sp>
        <p:nvSpPr>
          <p:cNvPr id="4" name="Google Shape;257;p43">
            <a:extLst>
              <a:ext uri="{FF2B5EF4-FFF2-40B4-BE49-F238E27FC236}">
                <a16:creationId xmlns:a16="http://schemas.microsoft.com/office/drawing/2014/main" id="{0444F004-0A81-8791-825E-FBC269D65C0F}"/>
              </a:ext>
            </a:extLst>
          </p:cNvPr>
          <p:cNvSpPr txBox="1">
            <a:spLocks/>
          </p:cNvSpPr>
          <p:nvPr/>
        </p:nvSpPr>
        <p:spPr>
          <a:xfrm>
            <a:off x="4433888" y="1843130"/>
            <a:ext cx="2769394" cy="14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285750" indent="-247650">
              <a:buFont typeface="+mj-lt"/>
              <a:buAutoNum type="arabicPeriod" startAt="5"/>
            </a:pP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Struktur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Konten</a:t>
            </a:r>
            <a:endParaRPr lang="en-US" sz="1800" b="1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285750" indent="-247650">
              <a:buFont typeface="Nunito Light"/>
              <a:buAutoNum type="arabicPeriod" startAt="5"/>
            </a:pP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Meta Tags</a:t>
            </a:r>
          </a:p>
          <a:p>
            <a:pPr marL="285750" indent="-247650">
              <a:buFont typeface="Nunito Light"/>
              <a:buAutoNum type="arabicPeriod" startAt="5"/>
            </a:pP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Backlink</a:t>
            </a:r>
          </a:p>
          <a:p>
            <a:pPr marL="285750" indent="-247650">
              <a:buFont typeface="Nunito Light"/>
              <a:buAutoNum type="arabicPeriod" startAt="5"/>
            </a:pP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Kecepatan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2889441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569982" y="230713"/>
            <a:ext cx="7710900" cy="1190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accent1"/>
                </a:solidFill>
              </a:rPr>
              <a:t>Jenis-Jenis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600" dirty="0"/>
              <a:t>Search Engine Optimization (SEO)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321594" y="1550237"/>
            <a:ext cx="7429500" cy="4529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09550" algn="l">
              <a:buAutoNum type="arabicPeriod"/>
            </a:pP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SEO On Page</a:t>
            </a:r>
          </a:p>
          <a:p>
            <a:pPr marL="76200" indent="0" algn="l">
              <a:buNone/>
            </a:pP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SEO on page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langkah-langkah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optimasi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SEO yang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dilakukan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dalam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website.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Seperti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: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judul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konten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struktur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konten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penggunaan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heading,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kecepatan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website,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tema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responsif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hingga</a:t>
            </a:r>
            <a:r>
              <a:rPr lang="en-US" sz="180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internal linking. </a:t>
            </a:r>
          </a:p>
          <a:p>
            <a:pPr marL="419100" indent="-342900" algn="l">
              <a:buFont typeface="+mj-lt"/>
              <a:buAutoNum type="arabicPeriod" startAt="2"/>
            </a:pP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SEO Off page</a:t>
            </a:r>
          </a:p>
          <a:p>
            <a:pPr marL="101600" indent="0" algn="just">
              <a:buNone/>
            </a:pP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SEO off page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sejumlah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langkah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optimasi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SEO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dilakukan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luar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website. Salah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satu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faktor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luar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mempengaruhi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kualitas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SEO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backlink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inbound link. Backlink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menjadi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indikator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bahwa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menjadi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rujukan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 lain.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Semakin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banyak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berkualitas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yang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merujuk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konten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semakin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baik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306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5801875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Search Engine Marketing (</a:t>
            </a:r>
            <a:r>
              <a:rPr lang="en-US" dirty="0"/>
              <a:t>SEM</a:t>
            </a:r>
            <a:r>
              <a:rPr lang="en-US" b="0" dirty="0"/>
              <a:t>)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442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1190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Apa</a:t>
            </a:r>
            <a:r>
              <a:rPr lang="en-US" b="0" dirty="0"/>
              <a:t> </a:t>
            </a:r>
            <a:r>
              <a:rPr lang="en-US" b="0" dirty="0" err="1"/>
              <a:t>itu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/>
              <a:t>Search Engine Marketing ?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43075" y="1836032"/>
            <a:ext cx="5836443" cy="1792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adalah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bentuk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pemasaran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internet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melalui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kegiatan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promosi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cara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meningkatkan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visibilitas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website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itu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sendiri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di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halaman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hasil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pencarian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mesin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telusur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semacam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Google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atau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Search Engine Result Page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(SERP)</a:t>
            </a:r>
            <a:r>
              <a:rPr lang="nn-NO" sz="18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”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sp>
        <p:nvSpPr>
          <p:cNvPr id="3" name="Google Shape;257;p43">
            <a:extLst>
              <a:ext uri="{FF2B5EF4-FFF2-40B4-BE49-F238E27FC236}">
                <a16:creationId xmlns:a16="http://schemas.microsoft.com/office/drawing/2014/main" id="{2DD48B9E-BB9D-15D9-F16E-24DA6DB2777A}"/>
              </a:ext>
            </a:extLst>
          </p:cNvPr>
          <p:cNvSpPr txBox="1">
            <a:spLocks/>
          </p:cNvSpPr>
          <p:nvPr/>
        </p:nvSpPr>
        <p:spPr>
          <a:xfrm>
            <a:off x="2702718" y="3768460"/>
            <a:ext cx="5836443" cy="846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 algn="just">
              <a:buFont typeface="Nunito Light"/>
              <a:buNone/>
            </a:pP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SEO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termasuk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salah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satu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Search Engine Marketing (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SEM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)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1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19988" y="587900"/>
            <a:ext cx="7538175" cy="1190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 err="1"/>
              <a:t>Perbedaan</a:t>
            </a:r>
            <a:r>
              <a:rPr lang="en-US" sz="3200" b="0" dirty="0"/>
              <a:t> Search Engine Optimization dan </a:t>
            </a:r>
            <a:r>
              <a:rPr lang="en-US" sz="3200" dirty="0"/>
              <a:t>Search Engine Marketing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653778" y="1878895"/>
            <a:ext cx="6840141" cy="3028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SEO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meningkatkan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jumlah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pengunjung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website </a:t>
            </a:r>
          </a:p>
          <a:p>
            <a:pPr marL="0" lvl="0" indent="0" algn="just"/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SEM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lebih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besar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jangkauannya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.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Sebagai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pemasaran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pada internet yang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meningkatkan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visibilitas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web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lewat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hasil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mesin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pencari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organik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dan juga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lewat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iklan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. </a:t>
            </a:r>
          </a:p>
          <a:p>
            <a:pPr marL="0" lvl="0" indent="0" algn="just"/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SEM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mencakup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kegiatan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SEO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serta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taktik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/ strategi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pemasaran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di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mesin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pencarian</a:t>
            </a:r>
            <a:r>
              <a:rPr lang="en-US" sz="1800" b="1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yang </a:t>
            </a:r>
            <a:r>
              <a:rPr lang="en-US" sz="1800" b="1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lainnya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149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298520" y="666480"/>
            <a:ext cx="3179536" cy="1205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Search Engine Marketing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8BA097-518D-DAB0-0EDC-3B16C3A11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24" y="0"/>
            <a:ext cx="5344476" cy="5143500"/>
          </a:xfrm>
          <a:prstGeom prst="rect">
            <a:avLst/>
          </a:prstGeom>
        </p:spPr>
      </p:pic>
      <p:sp>
        <p:nvSpPr>
          <p:cNvPr id="10" name="Google Shape;256;p43">
            <a:extLst>
              <a:ext uri="{FF2B5EF4-FFF2-40B4-BE49-F238E27FC236}">
                <a16:creationId xmlns:a16="http://schemas.microsoft.com/office/drawing/2014/main" id="{B6A318B1-0760-BCD3-684D-F793DB6375FF}"/>
              </a:ext>
            </a:extLst>
          </p:cNvPr>
          <p:cNvSpPr txBox="1">
            <a:spLocks/>
          </p:cNvSpPr>
          <p:nvPr/>
        </p:nvSpPr>
        <p:spPr>
          <a:xfrm>
            <a:off x="298520" y="3504928"/>
            <a:ext cx="3179536" cy="1205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pPr algn="ctr"/>
            <a:r>
              <a:rPr lang="en-US" sz="3200" dirty="0"/>
              <a:t>Search Engine Optimization</a:t>
            </a:r>
          </a:p>
        </p:txBody>
      </p:sp>
    </p:spTree>
    <p:extLst>
      <p:ext uri="{BB962C8B-B14F-4D97-AF65-F5344CB8AC3E}">
        <p14:creationId xmlns:p14="http://schemas.microsoft.com/office/powerpoint/2010/main" val="298839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12845" y="409306"/>
            <a:ext cx="7538175" cy="1190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accent1"/>
                </a:solidFill>
              </a:rPr>
              <a:t>Contoh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3200" dirty="0"/>
              <a:t>Search Engine Marketing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653778" y="1878895"/>
            <a:ext cx="6840141" cy="30288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Terdapat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bermacam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format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dalam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Search Engine Marketing,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diantaranya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Berbentuk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text (Google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Adword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PLAs (Product Listing Ads/Shopping ads)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Berbentuk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produk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Harga,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Review,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Rating yang </a:t>
            </a:r>
            <a:r>
              <a:rPr lang="en-US" sz="1800" spc="-98" dirty="0" err="1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bersifat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visual.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9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91351" y="537893"/>
            <a:ext cx="3179536" cy="683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Google </a:t>
            </a:r>
            <a:r>
              <a:rPr lang="en-US" sz="3200" dirty="0" err="1"/>
              <a:t>Adword</a:t>
            </a:r>
            <a:endParaRPr lang="en-US" sz="3200" dirty="0"/>
          </a:p>
        </p:txBody>
      </p:sp>
      <p:pic>
        <p:nvPicPr>
          <p:cNvPr id="2" name="Picture 2" descr="apa search engine marketing sem contoh google adwords">
            <a:extLst>
              <a:ext uri="{FF2B5EF4-FFF2-40B4-BE49-F238E27FC236}">
                <a16:creationId xmlns:a16="http://schemas.microsoft.com/office/drawing/2014/main" id="{7908C393-97AB-7C8B-3A85-786E6211C5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0887" y="0"/>
            <a:ext cx="587311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B65011-7632-7251-273D-22F1E549A78E}"/>
              </a:ext>
            </a:extLst>
          </p:cNvPr>
          <p:cNvSpPr/>
          <p:nvPr/>
        </p:nvSpPr>
        <p:spPr>
          <a:xfrm>
            <a:off x="6829425" y="664369"/>
            <a:ext cx="2223224" cy="25360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612845" y="409306"/>
            <a:ext cx="7538175" cy="1190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chemeClr val="accent1"/>
                </a:solidFill>
              </a:rPr>
              <a:t>Manfaat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Bagi</a:t>
            </a:r>
            <a:r>
              <a:rPr lang="en-US" sz="5400" dirty="0">
                <a:solidFill>
                  <a:schemeClr val="accent1"/>
                </a:solidFill>
              </a:rPr>
              <a:t> </a:t>
            </a:r>
            <a:r>
              <a:rPr lang="en-US" sz="5400" dirty="0" err="1">
                <a:solidFill>
                  <a:schemeClr val="accent1"/>
                </a:solidFill>
              </a:rPr>
              <a:t>Bisnis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4000" dirty="0"/>
              <a:t>Search Engine Marketing</a:t>
            </a:r>
            <a:endParaRPr lang="en-US" sz="2800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653778" y="2278856"/>
            <a:ext cx="6840141" cy="26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Targeted Marketing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nn-NO" sz="1800" dirty="0">
                <a:solidFill>
                  <a:schemeClr val="tx1"/>
                </a:solidFill>
                <a:latin typeface="Lato" panose="020F0502020204030203" pitchFamily="34" charset="0"/>
              </a:rPr>
              <a:t>Cepat Mendapatkan / Melihat Hasil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nn-NO" sz="1800" dirty="0">
                <a:solidFill>
                  <a:schemeClr val="tx1"/>
                </a:solidFill>
                <a:latin typeface="Lato" panose="020F0502020204030203" pitchFamily="34" charset="0"/>
              </a:rPr>
              <a:t>Dapat Menyesuaikan Dengan Budget Yang Dimiliki</a:t>
            </a:r>
          </a:p>
        </p:txBody>
      </p:sp>
    </p:spTree>
    <p:extLst>
      <p:ext uri="{BB962C8B-B14F-4D97-AF65-F5344CB8AC3E}">
        <p14:creationId xmlns:p14="http://schemas.microsoft.com/office/powerpoint/2010/main" val="306326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531669" y="214313"/>
            <a:ext cx="6080659" cy="1171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dirty="0"/>
              <a:t>References</a:t>
            </a:r>
            <a:endParaRPr sz="5400" b="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926951" y="1293019"/>
            <a:ext cx="7290094" cy="3636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sz="1600" dirty="0">
                <a:latin typeface="Fira Sans" panose="020B0503050000020004" pitchFamily="34" charset="0"/>
                <a:cs typeface="Times New Roman" panose="02020603050405020304" pitchFamily="18" charset="0"/>
              </a:rPr>
              <a:t>Steve Williams</a:t>
            </a:r>
            <a:r>
              <a:rPr lang="en-US" altLang="en-US" sz="1600" dirty="0">
                <a:latin typeface="Fira Sans" panose="020B0503050000020004" pitchFamily="34" charset="0"/>
                <a:cs typeface="Times New Roman" pitchFamily="18" charset="0"/>
              </a:rPr>
              <a:t>: Business Intelligence Strategy and Big Data Analytics, Morgan Kaufman Elsevier,  2016 </a:t>
            </a:r>
          </a:p>
          <a:p>
            <a:pPr marL="295275" indent="-285750" algn="l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Fira Sans" panose="020B0503050000020004" pitchFamily="34" charset="0"/>
                <a:cs typeface="Times New Roman" pitchFamily="18" charset="0"/>
              </a:rPr>
              <a:t>https://www.cio.com/article/221963/history-of-business-intelligence.html</a:t>
            </a:r>
            <a:endParaRPr dirty="0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95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720000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subTitle" idx="1"/>
          </p:nvPr>
        </p:nvSpPr>
        <p:spPr>
          <a:xfrm>
            <a:off x="707875" y="3384488"/>
            <a:ext cx="755029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Mahasiswa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Digital Marketing </a:t>
            </a:r>
            <a:r>
              <a:rPr lang="en-US" dirty="0" err="1"/>
              <a:t>khususnya</a:t>
            </a:r>
            <a:r>
              <a:rPr lang="en-US" dirty="0"/>
              <a:t> SEO dan SEM</a:t>
            </a:r>
          </a:p>
        </p:txBody>
      </p:sp>
      <p:sp>
        <p:nvSpPr>
          <p:cNvPr id="229" name="Google Shape;229;p39"/>
          <p:cNvSpPr txBox="1">
            <a:spLocks noGrp="1"/>
          </p:cNvSpPr>
          <p:nvPr>
            <p:ph type="subTitle" idx="2"/>
          </p:nvPr>
        </p:nvSpPr>
        <p:spPr>
          <a:xfrm>
            <a:off x="677767" y="1735599"/>
            <a:ext cx="2239696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Digital Marketing</a:t>
            </a:r>
          </a:p>
        </p:txBody>
      </p:sp>
      <p:sp>
        <p:nvSpPr>
          <p:cNvPr id="230" name="Google Shape;230;p39"/>
          <p:cNvSpPr txBox="1">
            <a:spLocks noGrp="1"/>
          </p:cNvSpPr>
          <p:nvPr>
            <p:ph type="subTitle" idx="3"/>
          </p:nvPr>
        </p:nvSpPr>
        <p:spPr>
          <a:xfrm>
            <a:off x="3101648" y="1721556"/>
            <a:ext cx="2856239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Search Engine Optimization (SEO)</a:t>
            </a:r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 idx="4"/>
          </p:nvPr>
        </p:nvSpPr>
        <p:spPr>
          <a:xfrm>
            <a:off x="3381177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title" idx="5"/>
          </p:nvPr>
        </p:nvSpPr>
        <p:spPr>
          <a:xfrm>
            <a:off x="6042351" y="1228631"/>
            <a:ext cx="952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ubTitle" idx="7"/>
          </p:nvPr>
        </p:nvSpPr>
        <p:spPr>
          <a:xfrm>
            <a:off x="6042351" y="1721556"/>
            <a:ext cx="2673023" cy="9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Search Engine Marketing (SEM)</a:t>
            </a:r>
          </a:p>
        </p:txBody>
      </p:sp>
      <p:sp>
        <p:nvSpPr>
          <p:cNvPr id="2" name="Google Shape;222;p39">
            <a:extLst>
              <a:ext uri="{FF2B5EF4-FFF2-40B4-BE49-F238E27FC236}">
                <a16:creationId xmlns:a16="http://schemas.microsoft.com/office/drawing/2014/main" id="{4F7B30DC-BE79-7854-A4DF-3DF175DB4FA3}"/>
              </a:ext>
            </a:extLst>
          </p:cNvPr>
          <p:cNvSpPr txBox="1">
            <a:spLocks/>
          </p:cNvSpPr>
          <p:nvPr/>
        </p:nvSpPr>
        <p:spPr>
          <a:xfrm>
            <a:off x="677767" y="59363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Content</a:t>
            </a:r>
          </a:p>
        </p:txBody>
      </p:sp>
      <p:sp>
        <p:nvSpPr>
          <p:cNvPr id="3" name="Google Shape;222;p39">
            <a:extLst>
              <a:ext uri="{FF2B5EF4-FFF2-40B4-BE49-F238E27FC236}">
                <a16:creationId xmlns:a16="http://schemas.microsoft.com/office/drawing/2014/main" id="{69678D59-BBF9-F454-A547-2F5E3DE6E741}"/>
              </a:ext>
            </a:extLst>
          </p:cNvPr>
          <p:cNvSpPr txBox="1">
            <a:spLocks/>
          </p:cNvSpPr>
          <p:nvPr/>
        </p:nvSpPr>
        <p:spPr>
          <a:xfrm>
            <a:off x="720000" y="281178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i Jamjuree"/>
              <a:buNone/>
              <a:defRPr sz="3400" b="1" i="0" u="none" strike="noStrike" cap="non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9pPr>
          </a:lstStyle>
          <a:p>
            <a:r>
              <a:rPr lang="en-US" dirty="0"/>
              <a:t>Learning Outcome</a:t>
            </a:r>
          </a:p>
        </p:txBody>
      </p:sp>
    </p:spTree>
    <p:extLst>
      <p:ext uri="{BB962C8B-B14F-4D97-AF65-F5344CB8AC3E}">
        <p14:creationId xmlns:p14="http://schemas.microsoft.com/office/powerpoint/2010/main" val="146174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1712762" y="1464469"/>
            <a:ext cx="5718469" cy="8299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Digital Marketing</a:t>
            </a:r>
            <a:endParaRPr sz="4800" dirty="0"/>
          </a:p>
        </p:txBody>
      </p:sp>
      <p:sp>
        <p:nvSpPr>
          <p:cNvPr id="237" name="Google Shape;237;p40"/>
          <p:cNvSpPr txBox="1">
            <a:spLocks noGrp="1"/>
          </p:cNvSpPr>
          <p:nvPr>
            <p:ph type="subTitle" idx="1"/>
          </p:nvPr>
        </p:nvSpPr>
        <p:spPr>
          <a:xfrm>
            <a:off x="1487734" y="2203203"/>
            <a:ext cx="6168523" cy="12917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Upaya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pemasaran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produk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dengan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menggunakan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media digital dan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jaringan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ato" panose="020F0502020204030203" pitchFamily="34" charset="0"/>
              </a:rPr>
              <a:t> internet</a:t>
            </a:r>
            <a:r>
              <a:rPr lang="nn-NO" sz="1800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  <a:r>
              <a:rPr lang="en-US" sz="1800" spc="-98" dirty="0">
                <a:solidFill>
                  <a:schemeClr val="tx1"/>
                </a:solidFill>
                <a:latin typeface="Lato" panose="020F0502020204030203" pitchFamily="34" charset="0"/>
                <a:cs typeface="Trebuchet MS"/>
              </a:rPr>
              <a:t> </a:t>
            </a:r>
            <a:endParaRPr lang="nn-NO" sz="1800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2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Digital Marketing</a:t>
            </a:r>
            <a:endParaRPr lang="en-US" b="0" dirty="0"/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78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Digital Marketing </a:t>
            </a:r>
            <a:r>
              <a:rPr lang="en-US" b="0" dirty="0" err="1"/>
              <a:t>Penting</a:t>
            </a:r>
            <a:br>
              <a:rPr lang="en-US" b="0" dirty="0"/>
            </a:br>
            <a:r>
              <a:rPr lang="en-US" b="0" dirty="0" err="1"/>
              <a:t>karena</a:t>
            </a:r>
            <a:r>
              <a:rPr lang="en-US" b="0" dirty="0"/>
              <a:t> </a:t>
            </a:r>
            <a:r>
              <a:rPr lang="en-US" b="0" dirty="0" err="1"/>
              <a:t>beberapa</a:t>
            </a:r>
            <a:r>
              <a:rPr lang="en-US" b="0" dirty="0"/>
              <a:t> </a:t>
            </a:r>
            <a:r>
              <a:rPr lang="en-US" b="0" dirty="0" err="1"/>
              <a:t>alasan</a:t>
            </a:r>
            <a:r>
              <a:rPr lang="en-US" b="0" dirty="0"/>
              <a:t> </a:t>
            </a:r>
            <a:r>
              <a:rPr lang="en-US" b="0" dirty="0" err="1"/>
              <a:t>berikut</a:t>
            </a:r>
            <a:r>
              <a:rPr lang="en-US" b="0" dirty="0"/>
              <a:t> :</a:t>
            </a:r>
            <a:endParaRPr lang="en-US" dirty="0"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35931" y="1921757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Bisa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semua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jenis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bisnis</a:t>
            </a:r>
            <a:endParaRPr lang="en-US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533400" indent="-457200" algn="l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Meningkatkan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pendapatan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efektif</a:t>
            </a:r>
            <a:endParaRPr lang="en-US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Mampu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menjangkau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target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konsumen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spesifik</a:t>
            </a:r>
            <a:endParaRPr lang="en-US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Bisa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apapun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perangkat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digunakan</a:t>
            </a:r>
            <a:endParaRPr lang="en-US" sz="16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marL="533400" indent="-457200" algn="l"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Dapat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membantu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membangun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 brand </a:t>
            </a:r>
            <a:r>
              <a:rPr lang="en-US" sz="1600" dirty="0" err="1">
                <a:solidFill>
                  <a:schemeClr val="tx1"/>
                </a:solidFill>
                <a:latin typeface="Lato" panose="020F0502020204030203" pitchFamily="34" charset="0"/>
              </a:rPr>
              <a:t>bisnis</a:t>
            </a:r>
            <a:endParaRPr lang="en-US" sz="1600" i="0" dirty="0">
              <a:solidFill>
                <a:schemeClr val="tx1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4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1248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Umum</a:t>
            </a:r>
            <a:br>
              <a:rPr lang="en-US" b="0" dirty="0"/>
            </a:br>
            <a:r>
              <a:rPr lang="en-US" b="0" dirty="0"/>
              <a:t>Digital Marketing :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35931" y="1921757"/>
            <a:ext cx="583644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 algn="l"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Search Engine Optimization (SEO)</a:t>
            </a:r>
          </a:p>
          <a:p>
            <a:pPr marL="533400" indent="-457200" algn="l">
              <a:buAutoNum type="arabicPeriod"/>
            </a:pPr>
            <a:r>
              <a:rPr lang="en-US" sz="1600" b="1" dirty="0">
                <a:solidFill>
                  <a:schemeClr val="tx1"/>
                </a:solidFill>
                <a:latin typeface="Lato" panose="020F0502020204030203" pitchFamily="34" charset="0"/>
              </a:rPr>
              <a:t>Search Engine Marketing (SEM)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Content Marketing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Social Media Marketing (SMM)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Email Marketing</a:t>
            </a:r>
          </a:p>
          <a:p>
            <a:pPr marL="533400" indent="-4572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</a:rPr>
              <a:t>Pay Per Click (PPC)</a:t>
            </a:r>
          </a:p>
        </p:txBody>
      </p:sp>
    </p:spTree>
    <p:extLst>
      <p:ext uri="{BB962C8B-B14F-4D97-AF65-F5344CB8AC3E}">
        <p14:creationId xmlns:p14="http://schemas.microsoft.com/office/powerpoint/2010/main" val="371505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713224" y="2068500"/>
            <a:ext cx="5801875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Search Engine Optimization (</a:t>
            </a:r>
            <a:r>
              <a:rPr lang="en-US" dirty="0"/>
              <a:t>SEO</a:t>
            </a:r>
            <a:r>
              <a:rPr lang="en-US" b="0" dirty="0"/>
              <a:t>)</a:t>
            </a:r>
          </a:p>
        </p:txBody>
      </p:sp>
      <p:sp>
        <p:nvSpPr>
          <p:cNvPr id="243" name="Google Shape;243;p4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782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1190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/>
              <a:t>Apa</a:t>
            </a:r>
            <a:r>
              <a:rPr lang="en-US" b="0" dirty="0"/>
              <a:t> </a:t>
            </a:r>
            <a:r>
              <a:rPr lang="en-US" b="0" dirty="0" err="1"/>
              <a:t>itu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dirty="0"/>
              <a:t>Search Engine Optimization ?</a:t>
            </a:r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1"/>
          </p:nvPr>
        </p:nvSpPr>
        <p:spPr>
          <a:xfrm>
            <a:off x="1743075" y="1836032"/>
            <a:ext cx="5836443" cy="14572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just">
              <a:buNone/>
            </a:pP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“Upaya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mengoptimasi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website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mendapatkan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peringkat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teratas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di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hasil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pencarian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” </a:t>
            </a:r>
          </a:p>
          <a:p>
            <a:pPr marL="76200" indent="0" algn="just">
              <a:buNone/>
            </a:pP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mendapatkan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ranking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tinggi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di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hasil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pencarian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potensi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trafik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organik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websitu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pun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meningkat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2" name="Google Shape;257;p43">
            <a:extLst>
              <a:ext uri="{FF2B5EF4-FFF2-40B4-BE49-F238E27FC236}">
                <a16:creationId xmlns:a16="http://schemas.microsoft.com/office/drawing/2014/main" id="{A326D959-AFF6-3295-E76B-E77B943280E1}"/>
              </a:ext>
            </a:extLst>
          </p:cNvPr>
          <p:cNvSpPr txBox="1">
            <a:spLocks/>
          </p:cNvSpPr>
          <p:nvPr/>
        </p:nvSpPr>
        <p:spPr>
          <a:xfrm>
            <a:off x="2943225" y="3641289"/>
            <a:ext cx="5836443" cy="107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76200" indent="0" algn="just">
              <a:buFont typeface="Nunito Light"/>
              <a:buNone/>
            </a:pP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Organic Search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adalah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Pencarian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mengandung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pendaftaran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berbayar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, sponsor dan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lainnya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Lato" panose="020F0502020204030203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 daftar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hasil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mesin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Lato" panose="020F0502020204030203" pitchFamily="34" charset="0"/>
              </a:rPr>
              <a:t>pencari</a:t>
            </a:r>
            <a:r>
              <a:rPr lang="en-US" sz="1800" b="1" dirty="0">
                <a:solidFill>
                  <a:schemeClr val="tx1"/>
                </a:solidFill>
                <a:latin typeface="Lato" panose="020F0502020204030203" pitchFamily="34" charset="0"/>
              </a:rPr>
              <a:t> (Search Engine)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647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/>
          <a:srcRect l="139" r="139"/>
          <a:stretch/>
        </p:blipFill>
        <p:spPr>
          <a:prstGeom prst="rect">
            <a:avLst/>
          </a:prstGeom>
        </p:spPr>
      </p:pic>
      <p:sp>
        <p:nvSpPr>
          <p:cNvPr id="365" name="Google Shape;365;p50"/>
          <p:cNvSpPr txBox="1">
            <a:spLocks noGrp="1"/>
          </p:cNvSpPr>
          <p:nvPr>
            <p:ph type="title"/>
          </p:nvPr>
        </p:nvSpPr>
        <p:spPr>
          <a:xfrm>
            <a:off x="1228123" y="3667717"/>
            <a:ext cx="6687700" cy="9257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Google </a:t>
            </a:r>
            <a:r>
              <a:rPr lang="en-US" sz="2400" b="0" dirty="0" err="1"/>
              <a:t>menguasai</a:t>
            </a:r>
            <a:r>
              <a:rPr lang="en-US" sz="2400" b="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90% </a:t>
            </a:r>
            <a:r>
              <a:rPr lang="en-US" sz="2400" b="0" dirty="0" err="1"/>
              <a:t>pangsa</a:t>
            </a:r>
            <a:r>
              <a:rPr lang="en-US" sz="2400" b="0" dirty="0"/>
              <a:t> pasar </a:t>
            </a:r>
            <a:r>
              <a:rPr lang="en-US" sz="2400" b="0" dirty="0" err="1"/>
              <a:t>mesin</a:t>
            </a:r>
            <a:r>
              <a:rPr lang="en-US" sz="2400" b="0" dirty="0"/>
              <a:t> </a:t>
            </a:r>
            <a:r>
              <a:rPr lang="en-US" sz="2400" b="0" dirty="0" err="1"/>
              <a:t>pencari</a:t>
            </a:r>
            <a:r>
              <a:rPr lang="en-US" sz="2400" b="0" dirty="0"/>
              <a:t> di </a:t>
            </a:r>
            <a:r>
              <a:rPr lang="en-US" sz="2400" b="0" dirty="0" err="1"/>
              <a:t>seluruh</a:t>
            </a:r>
            <a:r>
              <a:rPr lang="en-US" sz="2400" b="0" dirty="0"/>
              <a:t> dunia. ”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01145E5C-266C-0C07-DF1C-DB4AAF61924B}"/>
              </a:ext>
            </a:extLst>
          </p:cNvPr>
          <p:cNvSpPr/>
          <p:nvPr/>
        </p:nvSpPr>
        <p:spPr>
          <a:xfrm flipH="1">
            <a:off x="1714500" y="1741285"/>
            <a:ext cx="1293019" cy="607218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Keyword Stuffing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565</Words>
  <Application>Microsoft Office PowerPoint</Application>
  <PresentationFormat>On-screen Show (16:9)</PresentationFormat>
  <Paragraphs>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Nunito Light</vt:lpstr>
      <vt:lpstr>Calibri</vt:lpstr>
      <vt:lpstr>Bai Jamjuree</vt:lpstr>
      <vt:lpstr>Anaheim</vt:lpstr>
      <vt:lpstr>Lato</vt:lpstr>
      <vt:lpstr>Bebas Neue</vt:lpstr>
      <vt:lpstr>Arial</vt:lpstr>
      <vt:lpstr>Fira Sans</vt:lpstr>
      <vt:lpstr>Calibri Light</vt:lpstr>
      <vt:lpstr>Wingdings</vt:lpstr>
      <vt:lpstr>Office Theme</vt:lpstr>
      <vt:lpstr>Business Intelligence Chapter 7 Digital Marketing</vt:lpstr>
      <vt:lpstr>01</vt:lpstr>
      <vt:lpstr>Digital Marketing</vt:lpstr>
      <vt:lpstr>Digital Marketing</vt:lpstr>
      <vt:lpstr>Digital Marketing Penting karena beberapa alasan berikut :</vt:lpstr>
      <vt:lpstr>6 Kategori Umum Digital Marketing :</vt:lpstr>
      <vt:lpstr>Search Engine Optimization (SEO)</vt:lpstr>
      <vt:lpstr>Apa itu  Search Engine Optimization ?</vt:lpstr>
      <vt:lpstr>Google menguasai lebih dari 90% pangsa pasar mesin pencari di seluruh dunia. ”</vt:lpstr>
      <vt:lpstr>8 Indikator Utama Search Engine Optimization (SEO)</vt:lpstr>
      <vt:lpstr>Jenis-Jenis Search Engine Optimization (SEO)</vt:lpstr>
      <vt:lpstr>Search Engine Marketing (SEM)</vt:lpstr>
      <vt:lpstr>Apa itu  Search Engine Marketing ?</vt:lpstr>
      <vt:lpstr>Perbedaan Search Engine Optimization dan Search Engine Marketing</vt:lpstr>
      <vt:lpstr>Search Engine Marketing</vt:lpstr>
      <vt:lpstr>Contoh Search Engine Marketing</vt:lpstr>
      <vt:lpstr>Google Adword</vt:lpstr>
      <vt:lpstr>Manfaat Bagi Bisnis Search Engine Marketing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Chapter 1 BI Concept</dc:title>
  <cp:lastModifiedBy>Afdal Alfatih</cp:lastModifiedBy>
  <cp:revision>71</cp:revision>
  <dcterms:modified xsi:type="dcterms:W3CDTF">2024-01-24T13:24:13Z</dcterms:modified>
</cp:coreProperties>
</file>