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7" r:id="rId1"/>
  </p:sldMasterIdLst>
  <p:notesMasterIdLst>
    <p:notesMasterId r:id="rId28"/>
  </p:notesMasterIdLst>
  <p:sldIdLst>
    <p:sldId id="311" r:id="rId2"/>
    <p:sldId id="312" r:id="rId3"/>
    <p:sldId id="350" r:id="rId4"/>
    <p:sldId id="324" r:id="rId5"/>
    <p:sldId id="327" r:id="rId6"/>
    <p:sldId id="328" r:id="rId7"/>
    <p:sldId id="315" r:id="rId8"/>
    <p:sldId id="330" r:id="rId9"/>
    <p:sldId id="351" r:id="rId10"/>
    <p:sldId id="332" r:id="rId11"/>
    <p:sldId id="333" r:id="rId12"/>
    <p:sldId id="334" r:id="rId13"/>
    <p:sldId id="335" r:id="rId14"/>
    <p:sldId id="336" r:id="rId15"/>
    <p:sldId id="352" r:id="rId16"/>
    <p:sldId id="339" r:id="rId17"/>
    <p:sldId id="340" r:id="rId18"/>
    <p:sldId id="341" r:id="rId19"/>
    <p:sldId id="342" r:id="rId20"/>
    <p:sldId id="343" r:id="rId21"/>
    <p:sldId id="344" r:id="rId22"/>
    <p:sldId id="345" r:id="rId23"/>
    <p:sldId id="346" r:id="rId24"/>
    <p:sldId id="347" r:id="rId25"/>
    <p:sldId id="348" r:id="rId26"/>
    <p:sldId id="349" r:id="rId27"/>
  </p:sldIdLst>
  <p:sldSz cx="9144000" cy="5143500" type="screen16x9"/>
  <p:notesSz cx="6858000" cy="9144000"/>
  <p:embeddedFontLst>
    <p:embeddedFont>
      <p:font typeface="Anaheim" panose="020B0604020202020204" charset="0"/>
      <p:regular r:id="rId29"/>
    </p:embeddedFont>
    <p:embeddedFont>
      <p:font typeface="Bai Jamjuree" panose="020B0604020202020204" charset="-34"/>
      <p:regular r:id="rId30"/>
      <p:bold r:id="rId31"/>
      <p:italic r:id="rId32"/>
      <p:boldItalic r:id="rId33"/>
    </p:embeddedFont>
    <p:embeddedFont>
      <p:font typeface="Bebas Neue" panose="020B0606020202050201" pitchFamily="34" charset="0"/>
      <p:regular r:id="rId34"/>
    </p:embeddedFont>
    <p:embeddedFont>
      <p:font typeface="Fira Sans" panose="020B0503050000020004" pitchFamily="34" charset="0"/>
      <p:regular r:id="rId35"/>
      <p:bold r:id="rId36"/>
      <p:italic r:id="rId37"/>
      <p:boldItalic r:id="rId38"/>
    </p:embeddedFont>
    <p:embeddedFont>
      <p:font typeface="Nunito Light" pitchFamily="2" charset="0"/>
      <p:regular r:id="rId39"/>
      <p:italic r:id="rId4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E3911E5-A659-4E9A-AC7E-A71BE1CA2EF2}">
  <a:tblStyle styleId="{4E3911E5-A659-4E9A-AC7E-A71BE1CA2EF2}"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660"/>
  </p:normalViewPr>
  <p:slideViewPr>
    <p:cSldViewPr snapToGrid="0">
      <p:cViewPr varScale="1">
        <p:scale>
          <a:sx n="78" d="100"/>
          <a:sy n="78" d="100"/>
        </p:scale>
        <p:origin x="888" y="4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1.fntdata"/><Relationship Id="rId21" Type="http://schemas.openxmlformats.org/officeDocument/2006/relationships/slide" Target="slides/slide20.xml"/><Relationship Id="rId34" Type="http://schemas.openxmlformats.org/officeDocument/2006/relationships/font" Target="fonts/font6.fntdata"/><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37" Type="http://schemas.openxmlformats.org/officeDocument/2006/relationships/font" Target="fonts/font9.fntdata"/><Relationship Id="rId40" Type="http://schemas.openxmlformats.org/officeDocument/2006/relationships/font" Target="fonts/font1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2.fntdata"/><Relationship Id="rId35" Type="http://schemas.openxmlformats.org/officeDocument/2006/relationships/font" Target="fonts/font7.fntdata"/><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5.fntdata"/><Relationship Id="rId38" Type="http://schemas.openxmlformats.org/officeDocument/2006/relationships/font" Target="fonts/font10.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43149358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4dfce81f19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 name="Google Shape;205;g4dfce81f1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d431007ba2_0_2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d431007ba2_0_2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sz="1200" i="1">
              <a:solidFill>
                <a:srgbClr val="595959"/>
              </a:solidFill>
              <a:latin typeface="Anaheim"/>
              <a:ea typeface="Anaheim"/>
              <a:cs typeface="Anaheim"/>
              <a:sym typeface="Anaheim"/>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3016291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131788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e3459728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e3459728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839521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e34597284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e34597284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28384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5f391192_0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35f391192_0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70977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21029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31795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8D732-3050-A6F4-832E-38332AF45546}"/>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ID"/>
          </a:p>
        </p:txBody>
      </p:sp>
      <p:sp>
        <p:nvSpPr>
          <p:cNvPr id="3" name="Subtitle 2">
            <a:extLst>
              <a:ext uri="{FF2B5EF4-FFF2-40B4-BE49-F238E27FC236}">
                <a16:creationId xmlns:a16="http://schemas.microsoft.com/office/drawing/2014/main" id="{D0D66701-3949-CF74-D023-7D744194E3E6}"/>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EEDA97C1-BE58-E9E9-8C2D-CAF0364E560F}"/>
              </a:ext>
            </a:extLst>
          </p:cNvPr>
          <p:cNvSpPr>
            <a:spLocks noGrp="1"/>
          </p:cNvSpPr>
          <p:nvPr>
            <p:ph type="dt" sz="half" idx="10"/>
          </p:nvPr>
        </p:nvSpPr>
        <p:spPr/>
        <p:txBody>
          <a:bodyPr/>
          <a:lstStyle/>
          <a:p>
            <a:fld id="{60190944-2CF7-4538-AAE9-66292AACEE0D}" type="datetimeFigureOut">
              <a:rPr lang="en-ID" smtClean="0"/>
              <a:t>24/01/2024</a:t>
            </a:fld>
            <a:endParaRPr lang="en-ID"/>
          </a:p>
        </p:txBody>
      </p:sp>
      <p:sp>
        <p:nvSpPr>
          <p:cNvPr id="5" name="Footer Placeholder 4">
            <a:extLst>
              <a:ext uri="{FF2B5EF4-FFF2-40B4-BE49-F238E27FC236}">
                <a16:creationId xmlns:a16="http://schemas.microsoft.com/office/drawing/2014/main" id="{D7886051-DEA2-18FC-0FE0-758BFEC6A23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3880D75-9BF8-CF2C-EB36-4F891A62F6C2}"/>
              </a:ext>
            </a:extLst>
          </p:cNvPr>
          <p:cNvSpPr>
            <a:spLocks noGrp="1"/>
          </p:cNvSpPr>
          <p:nvPr>
            <p:ph type="sldNum" sz="quarter" idx="12"/>
          </p:nvPr>
        </p:nvSpPr>
        <p:spPr/>
        <p:txBody>
          <a:bodyPr/>
          <a:lstStyle/>
          <a:p>
            <a:fld id="{47DF6A09-241B-48C6-889D-C2050ED269F9}" type="slidenum">
              <a:rPr lang="en-ID" smtClean="0"/>
              <a:t>‹#›</a:t>
            </a:fld>
            <a:endParaRPr lang="en-ID"/>
          </a:p>
        </p:txBody>
      </p:sp>
    </p:spTree>
    <p:extLst>
      <p:ext uri="{BB962C8B-B14F-4D97-AF65-F5344CB8AC3E}">
        <p14:creationId xmlns:p14="http://schemas.microsoft.com/office/powerpoint/2010/main" val="380042717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D169B-3A4E-8B4F-A092-948EE45F0FA8}"/>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EE4E81A9-3E7A-EC24-F394-E010A87DC2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1576E4E9-1778-2567-EA7B-C06821D92D5B}"/>
              </a:ext>
            </a:extLst>
          </p:cNvPr>
          <p:cNvSpPr>
            <a:spLocks noGrp="1"/>
          </p:cNvSpPr>
          <p:nvPr>
            <p:ph type="dt" sz="half" idx="10"/>
          </p:nvPr>
        </p:nvSpPr>
        <p:spPr/>
        <p:txBody>
          <a:bodyPr/>
          <a:lstStyle/>
          <a:p>
            <a:fld id="{60190944-2CF7-4538-AAE9-66292AACEE0D}" type="datetimeFigureOut">
              <a:rPr lang="en-ID" smtClean="0"/>
              <a:t>24/01/2024</a:t>
            </a:fld>
            <a:endParaRPr lang="en-ID"/>
          </a:p>
        </p:txBody>
      </p:sp>
      <p:sp>
        <p:nvSpPr>
          <p:cNvPr id="5" name="Footer Placeholder 4">
            <a:extLst>
              <a:ext uri="{FF2B5EF4-FFF2-40B4-BE49-F238E27FC236}">
                <a16:creationId xmlns:a16="http://schemas.microsoft.com/office/drawing/2014/main" id="{F23A719B-1D42-FAEA-83CE-ECAA886A40B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E565F8F-5B60-AD81-68B6-1A325606B90B}"/>
              </a:ext>
            </a:extLst>
          </p:cNvPr>
          <p:cNvSpPr>
            <a:spLocks noGrp="1"/>
          </p:cNvSpPr>
          <p:nvPr>
            <p:ph type="sldNum" sz="quarter" idx="12"/>
          </p:nvPr>
        </p:nvSpPr>
        <p:spPr/>
        <p:txBody>
          <a:bodyPr/>
          <a:lstStyle/>
          <a:p>
            <a:fld id="{47DF6A09-241B-48C6-889D-C2050ED269F9}" type="slidenum">
              <a:rPr lang="en-ID" smtClean="0"/>
              <a:t>‹#›</a:t>
            </a:fld>
            <a:endParaRPr lang="en-ID"/>
          </a:p>
        </p:txBody>
      </p:sp>
    </p:spTree>
    <p:extLst>
      <p:ext uri="{BB962C8B-B14F-4D97-AF65-F5344CB8AC3E}">
        <p14:creationId xmlns:p14="http://schemas.microsoft.com/office/powerpoint/2010/main" val="183818144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DE863D-3FCF-865E-4166-8909355052BC}"/>
              </a:ext>
            </a:extLst>
          </p:cNvPr>
          <p:cNvSpPr>
            <a:spLocks noGrp="1"/>
          </p:cNvSpPr>
          <p:nvPr>
            <p:ph type="title" orient="vert"/>
          </p:nvPr>
        </p:nvSpPr>
        <p:spPr>
          <a:xfrm>
            <a:off x="6543675" y="273844"/>
            <a:ext cx="1971675" cy="4358879"/>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9AA80446-EE6E-3587-D7BB-BC8A94023F55}"/>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EB906F9B-402B-1A46-3626-254C96BBA509}"/>
              </a:ext>
            </a:extLst>
          </p:cNvPr>
          <p:cNvSpPr>
            <a:spLocks noGrp="1"/>
          </p:cNvSpPr>
          <p:nvPr>
            <p:ph type="dt" sz="half" idx="10"/>
          </p:nvPr>
        </p:nvSpPr>
        <p:spPr/>
        <p:txBody>
          <a:bodyPr/>
          <a:lstStyle/>
          <a:p>
            <a:fld id="{60190944-2CF7-4538-AAE9-66292AACEE0D}" type="datetimeFigureOut">
              <a:rPr lang="en-ID" smtClean="0"/>
              <a:t>24/01/2024</a:t>
            </a:fld>
            <a:endParaRPr lang="en-ID"/>
          </a:p>
        </p:txBody>
      </p:sp>
      <p:sp>
        <p:nvSpPr>
          <p:cNvPr id="5" name="Footer Placeholder 4">
            <a:extLst>
              <a:ext uri="{FF2B5EF4-FFF2-40B4-BE49-F238E27FC236}">
                <a16:creationId xmlns:a16="http://schemas.microsoft.com/office/drawing/2014/main" id="{60053A18-11BB-4169-382A-D98478AD8FCF}"/>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9E427FE9-3044-3A8A-A187-DC3DC97199ED}"/>
              </a:ext>
            </a:extLst>
          </p:cNvPr>
          <p:cNvSpPr>
            <a:spLocks noGrp="1"/>
          </p:cNvSpPr>
          <p:nvPr>
            <p:ph type="sldNum" sz="quarter" idx="12"/>
          </p:nvPr>
        </p:nvSpPr>
        <p:spPr/>
        <p:txBody>
          <a:bodyPr/>
          <a:lstStyle/>
          <a:p>
            <a:fld id="{47DF6A09-241B-48C6-889D-C2050ED269F9}" type="slidenum">
              <a:rPr lang="en-ID" smtClean="0"/>
              <a:t>‹#›</a:t>
            </a:fld>
            <a:endParaRPr lang="en-ID"/>
          </a:p>
        </p:txBody>
      </p:sp>
    </p:spTree>
    <p:extLst>
      <p:ext uri="{BB962C8B-B14F-4D97-AF65-F5344CB8AC3E}">
        <p14:creationId xmlns:p14="http://schemas.microsoft.com/office/powerpoint/2010/main" val="164134924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50"/>
        <p:cNvGrpSpPr/>
        <p:nvPr/>
      </p:nvGrpSpPr>
      <p:grpSpPr>
        <a:xfrm>
          <a:off x="0" y="0"/>
          <a:ext cx="0" cy="0"/>
          <a:chOff x="0" y="0"/>
          <a:chExt cx="0" cy="0"/>
        </a:xfrm>
      </p:grpSpPr>
      <p:sp>
        <p:nvSpPr>
          <p:cNvPr id="52" name="Google Shape;52;p1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53" name="Google Shape;53;p13"/>
          <p:cNvSpPr txBox="1">
            <a:spLocks noGrp="1"/>
          </p:cNvSpPr>
          <p:nvPr>
            <p:ph type="subTitle" idx="1"/>
          </p:nvPr>
        </p:nvSpPr>
        <p:spPr>
          <a:xfrm>
            <a:off x="732124" y="3133402"/>
            <a:ext cx="2357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4" name="Google Shape;54;p13"/>
          <p:cNvSpPr txBox="1">
            <a:spLocks noGrp="1"/>
          </p:cNvSpPr>
          <p:nvPr>
            <p:ph type="subTitle" idx="2"/>
          </p:nvPr>
        </p:nvSpPr>
        <p:spPr>
          <a:xfrm>
            <a:off x="3393300" y="3133402"/>
            <a:ext cx="2357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5" name="Google Shape;55;p13"/>
          <p:cNvSpPr txBox="1">
            <a:spLocks noGrp="1"/>
          </p:cNvSpPr>
          <p:nvPr>
            <p:ph type="subTitle" idx="3"/>
          </p:nvPr>
        </p:nvSpPr>
        <p:spPr>
          <a:xfrm>
            <a:off x="6054475" y="3133402"/>
            <a:ext cx="2357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56" name="Google Shape;56;p13"/>
          <p:cNvSpPr txBox="1">
            <a:spLocks noGrp="1"/>
          </p:cNvSpPr>
          <p:nvPr>
            <p:ph type="title" idx="4" hasCustomPrompt="1"/>
          </p:nvPr>
        </p:nvSpPr>
        <p:spPr>
          <a:xfrm>
            <a:off x="732124" y="1750125"/>
            <a:ext cx="952800" cy="572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36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7" name="Google Shape;57;p13"/>
          <p:cNvSpPr txBox="1">
            <a:spLocks noGrp="1"/>
          </p:cNvSpPr>
          <p:nvPr>
            <p:ph type="title" idx="5" hasCustomPrompt="1"/>
          </p:nvPr>
        </p:nvSpPr>
        <p:spPr>
          <a:xfrm>
            <a:off x="3393301" y="1750125"/>
            <a:ext cx="952800" cy="572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36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8" name="Google Shape;58;p13"/>
          <p:cNvSpPr txBox="1">
            <a:spLocks noGrp="1"/>
          </p:cNvSpPr>
          <p:nvPr>
            <p:ph type="title" idx="6" hasCustomPrompt="1"/>
          </p:nvPr>
        </p:nvSpPr>
        <p:spPr>
          <a:xfrm>
            <a:off x="6054475" y="1750125"/>
            <a:ext cx="952800" cy="572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3000"/>
              <a:buNone/>
              <a:defRPr sz="3600">
                <a:solidFill>
                  <a:schemeClr val="accent3"/>
                </a:solidFill>
              </a:defRPr>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59" name="Google Shape;59;p13"/>
          <p:cNvSpPr txBox="1">
            <a:spLocks noGrp="1"/>
          </p:cNvSpPr>
          <p:nvPr>
            <p:ph type="subTitle" idx="7"/>
          </p:nvPr>
        </p:nvSpPr>
        <p:spPr>
          <a:xfrm>
            <a:off x="732124" y="2243050"/>
            <a:ext cx="2357400" cy="976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60" name="Google Shape;60;p13"/>
          <p:cNvSpPr txBox="1">
            <a:spLocks noGrp="1"/>
          </p:cNvSpPr>
          <p:nvPr>
            <p:ph type="subTitle" idx="8"/>
          </p:nvPr>
        </p:nvSpPr>
        <p:spPr>
          <a:xfrm>
            <a:off x="3393300" y="2243050"/>
            <a:ext cx="2357400" cy="976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61" name="Google Shape;61;p13"/>
          <p:cNvSpPr txBox="1">
            <a:spLocks noGrp="1"/>
          </p:cNvSpPr>
          <p:nvPr>
            <p:ph type="subTitle" idx="9"/>
          </p:nvPr>
        </p:nvSpPr>
        <p:spPr>
          <a:xfrm>
            <a:off x="6054476" y="2243050"/>
            <a:ext cx="2357400" cy="976800"/>
          </a:xfrm>
          <a:prstGeom prst="rect">
            <a:avLst/>
          </a:prstGeom>
        </p:spPr>
        <p:txBody>
          <a:bodyPr spcFirstLastPara="1" wrap="square" lIns="91425" tIns="91425" rIns="91425" bIns="91425" anchor="b" anchorCtr="0">
            <a:noAutofit/>
          </a:bodyPr>
          <a:lstStyle>
            <a:lvl1pPr lvl="0" rtl="0">
              <a:lnSpc>
                <a:spcPct val="100000"/>
              </a:lnSpc>
              <a:spcBef>
                <a:spcPts val="0"/>
              </a:spcBef>
              <a:spcAft>
                <a:spcPts val="0"/>
              </a:spcAft>
              <a:buSzPts val="2400"/>
              <a:buFont typeface="Bebas Neue"/>
              <a:buNone/>
              <a:defRPr sz="2400" b="1">
                <a:solidFill>
                  <a:schemeClr val="dk1"/>
                </a:solidFill>
                <a:latin typeface="Bai Jamjuree"/>
                <a:ea typeface="Bai Jamjuree"/>
                <a:cs typeface="Bai Jamjuree"/>
                <a:sym typeface="Bai Jamjuree"/>
              </a:defRPr>
            </a:lvl1pPr>
            <a:lvl2pPr lvl="1"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Tree>
    <p:extLst>
      <p:ext uri="{BB962C8B-B14F-4D97-AF65-F5344CB8AC3E}">
        <p14:creationId xmlns:p14="http://schemas.microsoft.com/office/powerpoint/2010/main" val="4609175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2"/>
        <p:cNvGrpSpPr/>
        <p:nvPr/>
      </p:nvGrpSpPr>
      <p:grpSpPr>
        <a:xfrm>
          <a:off x="0" y="0"/>
          <a:ext cx="0" cy="0"/>
          <a:chOff x="0" y="0"/>
          <a:chExt cx="0" cy="0"/>
        </a:xfrm>
      </p:grpSpPr>
      <p:sp>
        <p:nvSpPr>
          <p:cNvPr id="14" name="Google Shape;14;p3"/>
          <p:cNvSpPr txBox="1">
            <a:spLocks noGrp="1"/>
          </p:cNvSpPr>
          <p:nvPr>
            <p:ph type="title"/>
          </p:nvPr>
        </p:nvSpPr>
        <p:spPr>
          <a:xfrm>
            <a:off x="713225" y="2068500"/>
            <a:ext cx="4355400" cy="1511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4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title" idx="2" hasCustomPrompt="1"/>
          </p:nvPr>
        </p:nvSpPr>
        <p:spPr>
          <a:xfrm>
            <a:off x="713225" y="823525"/>
            <a:ext cx="1508400" cy="10941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chemeClr val="lt1"/>
              </a:buClr>
              <a:buSzPts val="6000"/>
              <a:buNone/>
              <a:defRPr sz="7200">
                <a:solidFill>
                  <a:schemeClr val="accent3"/>
                </a:solidFill>
              </a:defRPr>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6" name="Google Shape;16;p3"/>
          <p:cNvSpPr txBox="1">
            <a:spLocks noGrp="1"/>
          </p:cNvSpPr>
          <p:nvPr>
            <p:ph type="subTitle" idx="1"/>
          </p:nvPr>
        </p:nvSpPr>
        <p:spPr>
          <a:xfrm>
            <a:off x="713225" y="3642300"/>
            <a:ext cx="4355400" cy="375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2552841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31"/>
        <p:cNvGrpSpPr/>
        <p:nvPr/>
      </p:nvGrpSpPr>
      <p:grpSpPr>
        <a:xfrm>
          <a:off x="0" y="0"/>
          <a:ext cx="0" cy="0"/>
          <a:chOff x="0" y="0"/>
          <a:chExt cx="0" cy="0"/>
        </a:xfrm>
      </p:grpSpPr>
      <p:sp>
        <p:nvSpPr>
          <p:cNvPr id="33" name="Google Shape;33;p7"/>
          <p:cNvSpPr txBox="1">
            <a:spLocks noGrp="1"/>
          </p:cNvSpPr>
          <p:nvPr>
            <p:ph type="title"/>
          </p:nvPr>
        </p:nvSpPr>
        <p:spPr>
          <a:xfrm>
            <a:off x="720000" y="445025"/>
            <a:ext cx="7710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400"/>
              <a:buNone/>
              <a:defRPr/>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a:endParaRPr/>
          </a:p>
        </p:txBody>
      </p:sp>
      <p:sp>
        <p:nvSpPr>
          <p:cNvPr id="34" name="Google Shape;34;p7"/>
          <p:cNvSpPr txBox="1">
            <a:spLocks noGrp="1"/>
          </p:cNvSpPr>
          <p:nvPr>
            <p:ph type="subTitle" idx="1"/>
          </p:nvPr>
        </p:nvSpPr>
        <p:spPr>
          <a:xfrm>
            <a:off x="2596800" y="1700300"/>
            <a:ext cx="3950400" cy="22983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Font typeface="Nunito Light"/>
              <a:buChar char="●"/>
              <a:defRPr/>
            </a:lvl1pPr>
            <a:lvl2pPr lvl="1" algn="ctr" rtl="0">
              <a:lnSpc>
                <a:spcPct val="100000"/>
              </a:lnSpc>
              <a:spcBef>
                <a:spcPts val="0"/>
              </a:spcBef>
              <a:spcAft>
                <a:spcPts val="0"/>
              </a:spcAft>
              <a:buClr>
                <a:srgbClr val="E76A28"/>
              </a:buClr>
              <a:buSzPts val="1600"/>
              <a:buFont typeface="Nunito Light"/>
              <a:buChar char="○"/>
              <a:defRPr/>
            </a:lvl2pPr>
            <a:lvl3pPr lvl="2" algn="ctr" rtl="0">
              <a:lnSpc>
                <a:spcPct val="100000"/>
              </a:lnSpc>
              <a:spcBef>
                <a:spcPts val="0"/>
              </a:spcBef>
              <a:spcAft>
                <a:spcPts val="0"/>
              </a:spcAft>
              <a:buClr>
                <a:srgbClr val="E76A28"/>
              </a:buClr>
              <a:buSzPts val="1500"/>
              <a:buFont typeface="Nunito Light"/>
              <a:buChar char="■"/>
              <a:defRPr/>
            </a:lvl3pPr>
            <a:lvl4pPr lvl="3" algn="ctr" rtl="0">
              <a:lnSpc>
                <a:spcPct val="100000"/>
              </a:lnSpc>
              <a:spcBef>
                <a:spcPts val="0"/>
              </a:spcBef>
              <a:spcAft>
                <a:spcPts val="0"/>
              </a:spcAft>
              <a:buClr>
                <a:srgbClr val="E76A28"/>
              </a:buClr>
              <a:buSzPts val="1500"/>
              <a:buFont typeface="Nunito Light"/>
              <a:buChar char="●"/>
              <a:defRPr/>
            </a:lvl4pPr>
            <a:lvl5pPr lvl="4" algn="ctr" rtl="0">
              <a:lnSpc>
                <a:spcPct val="100000"/>
              </a:lnSpc>
              <a:spcBef>
                <a:spcPts val="0"/>
              </a:spcBef>
              <a:spcAft>
                <a:spcPts val="0"/>
              </a:spcAft>
              <a:buClr>
                <a:srgbClr val="E76A28"/>
              </a:buClr>
              <a:buSzPts val="1400"/>
              <a:buFont typeface="Nunito Light"/>
              <a:buChar char="○"/>
              <a:defRPr/>
            </a:lvl5pPr>
            <a:lvl6pPr lvl="5" algn="ctr" rtl="0">
              <a:lnSpc>
                <a:spcPct val="100000"/>
              </a:lnSpc>
              <a:spcBef>
                <a:spcPts val="0"/>
              </a:spcBef>
              <a:spcAft>
                <a:spcPts val="0"/>
              </a:spcAft>
              <a:buClr>
                <a:srgbClr val="999999"/>
              </a:buClr>
              <a:buSzPts val="1400"/>
              <a:buFont typeface="Nunito Light"/>
              <a:buChar char="■"/>
              <a:defRPr/>
            </a:lvl6pPr>
            <a:lvl7pPr lvl="6" algn="ctr" rtl="0">
              <a:lnSpc>
                <a:spcPct val="100000"/>
              </a:lnSpc>
              <a:spcBef>
                <a:spcPts val="0"/>
              </a:spcBef>
              <a:spcAft>
                <a:spcPts val="0"/>
              </a:spcAft>
              <a:buClr>
                <a:srgbClr val="999999"/>
              </a:buClr>
              <a:buSzPts val="1300"/>
              <a:buFont typeface="Nunito Light"/>
              <a:buChar char="●"/>
              <a:defRPr/>
            </a:lvl7pPr>
            <a:lvl8pPr lvl="7" algn="ctr" rtl="0">
              <a:lnSpc>
                <a:spcPct val="100000"/>
              </a:lnSpc>
              <a:spcBef>
                <a:spcPts val="0"/>
              </a:spcBef>
              <a:spcAft>
                <a:spcPts val="0"/>
              </a:spcAft>
              <a:buClr>
                <a:srgbClr val="999999"/>
              </a:buClr>
              <a:buSzPts val="1300"/>
              <a:buFont typeface="Nunito Light"/>
              <a:buChar char="○"/>
              <a:defRPr/>
            </a:lvl8pPr>
            <a:lvl9pPr lvl="8" algn="ctr" rtl="0">
              <a:lnSpc>
                <a:spcPct val="100000"/>
              </a:lnSpc>
              <a:spcBef>
                <a:spcPts val="0"/>
              </a:spcBef>
              <a:spcAft>
                <a:spcPts val="0"/>
              </a:spcAft>
              <a:buClr>
                <a:srgbClr val="999999"/>
              </a:buClr>
              <a:buSzPts val="1400"/>
              <a:buFont typeface="Nunito Light"/>
              <a:buChar char="■"/>
              <a:defRPr/>
            </a:lvl9pPr>
          </a:lstStyle>
          <a:p>
            <a:endParaRPr/>
          </a:p>
        </p:txBody>
      </p:sp>
    </p:spTree>
    <p:extLst>
      <p:ext uri="{BB962C8B-B14F-4D97-AF65-F5344CB8AC3E}">
        <p14:creationId xmlns:p14="http://schemas.microsoft.com/office/powerpoint/2010/main" val="656531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AAAE8-F5FB-6642-7D72-B8037304DB2E}"/>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C1036483-7BE1-E90E-6E5F-7B5F646B85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5CE08AF5-2629-BBAF-08F6-E86118977C58}"/>
              </a:ext>
            </a:extLst>
          </p:cNvPr>
          <p:cNvSpPr>
            <a:spLocks noGrp="1"/>
          </p:cNvSpPr>
          <p:nvPr>
            <p:ph type="dt" sz="half" idx="10"/>
          </p:nvPr>
        </p:nvSpPr>
        <p:spPr/>
        <p:txBody>
          <a:bodyPr/>
          <a:lstStyle/>
          <a:p>
            <a:fld id="{60190944-2CF7-4538-AAE9-66292AACEE0D}" type="datetimeFigureOut">
              <a:rPr lang="en-ID" smtClean="0"/>
              <a:t>24/01/2024</a:t>
            </a:fld>
            <a:endParaRPr lang="en-ID"/>
          </a:p>
        </p:txBody>
      </p:sp>
      <p:sp>
        <p:nvSpPr>
          <p:cNvPr id="5" name="Footer Placeholder 4">
            <a:extLst>
              <a:ext uri="{FF2B5EF4-FFF2-40B4-BE49-F238E27FC236}">
                <a16:creationId xmlns:a16="http://schemas.microsoft.com/office/drawing/2014/main" id="{A961225E-EBC3-88B6-8E22-EEF3F7D9100E}"/>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186C4D8B-7EC4-5D12-5EA6-7678ED874659}"/>
              </a:ext>
            </a:extLst>
          </p:cNvPr>
          <p:cNvSpPr>
            <a:spLocks noGrp="1"/>
          </p:cNvSpPr>
          <p:nvPr>
            <p:ph type="sldNum" sz="quarter" idx="12"/>
          </p:nvPr>
        </p:nvSpPr>
        <p:spPr/>
        <p:txBody>
          <a:bodyPr/>
          <a:lstStyle/>
          <a:p>
            <a:fld id="{47DF6A09-241B-48C6-889D-C2050ED269F9}" type="slidenum">
              <a:rPr lang="en-ID" smtClean="0"/>
              <a:t>‹#›</a:t>
            </a:fld>
            <a:endParaRPr lang="en-ID"/>
          </a:p>
        </p:txBody>
      </p:sp>
    </p:spTree>
    <p:extLst>
      <p:ext uri="{BB962C8B-B14F-4D97-AF65-F5344CB8AC3E}">
        <p14:creationId xmlns:p14="http://schemas.microsoft.com/office/powerpoint/2010/main" val="354434947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7CFCE-91E2-CA33-51E9-928F94DA59E6}"/>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FD66AB3C-5ECA-EB5B-1A63-132A2275DE34}"/>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EE172C-A20D-9293-D9FF-75EB1F20457C}"/>
              </a:ext>
            </a:extLst>
          </p:cNvPr>
          <p:cNvSpPr>
            <a:spLocks noGrp="1"/>
          </p:cNvSpPr>
          <p:nvPr>
            <p:ph type="dt" sz="half" idx="10"/>
          </p:nvPr>
        </p:nvSpPr>
        <p:spPr/>
        <p:txBody>
          <a:bodyPr/>
          <a:lstStyle/>
          <a:p>
            <a:fld id="{60190944-2CF7-4538-AAE9-66292AACEE0D}" type="datetimeFigureOut">
              <a:rPr lang="en-ID" smtClean="0"/>
              <a:t>24/01/2024</a:t>
            </a:fld>
            <a:endParaRPr lang="en-ID"/>
          </a:p>
        </p:txBody>
      </p:sp>
      <p:sp>
        <p:nvSpPr>
          <p:cNvPr id="5" name="Footer Placeholder 4">
            <a:extLst>
              <a:ext uri="{FF2B5EF4-FFF2-40B4-BE49-F238E27FC236}">
                <a16:creationId xmlns:a16="http://schemas.microsoft.com/office/drawing/2014/main" id="{0C4B7C8D-7D79-C51E-AF52-598C815462CA}"/>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34BB1C47-DE6E-8346-1B62-E88EE1F2E5E9}"/>
              </a:ext>
            </a:extLst>
          </p:cNvPr>
          <p:cNvSpPr>
            <a:spLocks noGrp="1"/>
          </p:cNvSpPr>
          <p:nvPr>
            <p:ph type="sldNum" sz="quarter" idx="12"/>
          </p:nvPr>
        </p:nvSpPr>
        <p:spPr/>
        <p:txBody>
          <a:bodyPr/>
          <a:lstStyle/>
          <a:p>
            <a:fld id="{47DF6A09-241B-48C6-889D-C2050ED269F9}" type="slidenum">
              <a:rPr lang="en-ID" smtClean="0"/>
              <a:t>‹#›</a:t>
            </a:fld>
            <a:endParaRPr lang="en-ID"/>
          </a:p>
        </p:txBody>
      </p:sp>
    </p:spTree>
    <p:extLst>
      <p:ext uri="{BB962C8B-B14F-4D97-AF65-F5344CB8AC3E}">
        <p14:creationId xmlns:p14="http://schemas.microsoft.com/office/powerpoint/2010/main" val="4208279004"/>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5595D-DB4B-A980-2517-B08A08CDC153}"/>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CFE7B90B-508D-A22E-3CB3-49C4595EAE8F}"/>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0D879688-D6E9-6DA5-C930-D3B1DDB3EB67}"/>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AAAC5E27-4F36-1119-2260-B2DEB4DFD006}"/>
              </a:ext>
            </a:extLst>
          </p:cNvPr>
          <p:cNvSpPr>
            <a:spLocks noGrp="1"/>
          </p:cNvSpPr>
          <p:nvPr>
            <p:ph type="dt" sz="half" idx="10"/>
          </p:nvPr>
        </p:nvSpPr>
        <p:spPr/>
        <p:txBody>
          <a:bodyPr/>
          <a:lstStyle/>
          <a:p>
            <a:fld id="{60190944-2CF7-4538-AAE9-66292AACEE0D}" type="datetimeFigureOut">
              <a:rPr lang="en-ID" smtClean="0"/>
              <a:t>24/01/2024</a:t>
            </a:fld>
            <a:endParaRPr lang="en-ID"/>
          </a:p>
        </p:txBody>
      </p:sp>
      <p:sp>
        <p:nvSpPr>
          <p:cNvPr id="6" name="Footer Placeholder 5">
            <a:extLst>
              <a:ext uri="{FF2B5EF4-FFF2-40B4-BE49-F238E27FC236}">
                <a16:creationId xmlns:a16="http://schemas.microsoft.com/office/drawing/2014/main" id="{63E12963-3980-482B-7434-5554DF35C167}"/>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0CA18CF7-2490-B951-ACC3-43CC1330A454}"/>
              </a:ext>
            </a:extLst>
          </p:cNvPr>
          <p:cNvSpPr>
            <a:spLocks noGrp="1"/>
          </p:cNvSpPr>
          <p:nvPr>
            <p:ph type="sldNum" sz="quarter" idx="12"/>
          </p:nvPr>
        </p:nvSpPr>
        <p:spPr/>
        <p:txBody>
          <a:bodyPr/>
          <a:lstStyle/>
          <a:p>
            <a:fld id="{47DF6A09-241B-48C6-889D-C2050ED269F9}" type="slidenum">
              <a:rPr lang="en-ID" smtClean="0"/>
              <a:t>‹#›</a:t>
            </a:fld>
            <a:endParaRPr lang="en-ID"/>
          </a:p>
        </p:txBody>
      </p:sp>
    </p:spTree>
    <p:extLst>
      <p:ext uri="{BB962C8B-B14F-4D97-AF65-F5344CB8AC3E}">
        <p14:creationId xmlns:p14="http://schemas.microsoft.com/office/powerpoint/2010/main" val="151230210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64706-A8DB-DB57-5385-6B779E0F0ACB}"/>
              </a:ext>
            </a:extLst>
          </p:cNvPr>
          <p:cNvSpPr>
            <a:spLocks noGrp="1"/>
          </p:cNvSpPr>
          <p:nvPr>
            <p:ph type="title"/>
          </p:nvPr>
        </p:nvSpPr>
        <p:spPr>
          <a:xfrm>
            <a:off x="629841" y="273844"/>
            <a:ext cx="7886700" cy="994172"/>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AC429FCE-3A68-43D5-C306-6AB3557F21DC}"/>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74FC7139-027B-8185-2D82-B78E32CD75D3}"/>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819720A5-6359-2425-751A-99CA5B3B70EA}"/>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AA01CA4-C21C-67AB-1875-185091636974}"/>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1F35ACE6-7D8E-07F7-0511-B6222635625A}"/>
              </a:ext>
            </a:extLst>
          </p:cNvPr>
          <p:cNvSpPr>
            <a:spLocks noGrp="1"/>
          </p:cNvSpPr>
          <p:nvPr>
            <p:ph type="dt" sz="half" idx="10"/>
          </p:nvPr>
        </p:nvSpPr>
        <p:spPr/>
        <p:txBody>
          <a:bodyPr/>
          <a:lstStyle/>
          <a:p>
            <a:fld id="{60190944-2CF7-4538-AAE9-66292AACEE0D}" type="datetimeFigureOut">
              <a:rPr lang="en-ID" smtClean="0"/>
              <a:t>24/01/2024</a:t>
            </a:fld>
            <a:endParaRPr lang="en-ID"/>
          </a:p>
        </p:txBody>
      </p:sp>
      <p:sp>
        <p:nvSpPr>
          <p:cNvPr id="8" name="Footer Placeholder 7">
            <a:extLst>
              <a:ext uri="{FF2B5EF4-FFF2-40B4-BE49-F238E27FC236}">
                <a16:creationId xmlns:a16="http://schemas.microsoft.com/office/drawing/2014/main" id="{962A44F7-9697-3071-6F95-B33C290B9DD9}"/>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DAC47E93-BD06-6FFC-B781-33D947DC4DDC}"/>
              </a:ext>
            </a:extLst>
          </p:cNvPr>
          <p:cNvSpPr>
            <a:spLocks noGrp="1"/>
          </p:cNvSpPr>
          <p:nvPr>
            <p:ph type="sldNum" sz="quarter" idx="12"/>
          </p:nvPr>
        </p:nvSpPr>
        <p:spPr/>
        <p:txBody>
          <a:bodyPr/>
          <a:lstStyle/>
          <a:p>
            <a:fld id="{47DF6A09-241B-48C6-889D-C2050ED269F9}" type="slidenum">
              <a:rPr lang="en-ID" smtClean="0"/>
              <a:t>‹#›</a:t>
            </a:fld>
            <a:endParaRPr lang="en-ID"/>
          </a:p>
        </p:txBody>
      </p:sp>
    </p:spTree>
    <p:extLst>
      <p:ext uri="{BB962C8B-B14F-4D97-AF65-F5344CB8AC3E}">
        <p14:creationId xmlns:p14="http://schemas.microsoft.com/office/powerpoint/2010/main" val="1188035446"/>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E1A99-976B-13EE-AB8C-CACFC1DDC911}"/>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E3E2EE4C-27B5-208D-643E-0AD5CD74629E}"/>
              </a:ext>
            </a:extLst>
          </p:cNvPr>
          <p:cNvSpPr>
            <a:spLocks noGrp="1"/>
          </p:cNvSpPr>
          <p:nvPr>
            <p:ph type="dt" sz="half" idx="10"/>
          </p:nvPr>
        </p:nvSpPr>
        <p:spPr/>
        <p:txBody>
          <a:bodyPr/>
          <a:lstStyle/>
          <a:p>
            <a:fld id="{60190944-2CF7-4538-AAE9-66292AACEE0D}" type="datetimeFigureOut">
              <a:rPr lang="en-ID" smtClean="0"/>
              <a:t>24/01/2024</a:t>
            </a:fld>
            <a:endParaRPr lang="en-ID"/>
          </a:p>
        </p:txBody>
      </p:sp>
      <p:sp>
        <p:nvSpPr>
          <p:cNvPr id="4" name="Footer Placeholder 3">
            <a:extLst>
              <a:ext uri="{FF2B5EF4-FFF2-40B4-BE49-F238E27FC236}">
                <a16:creationId xmlns:a16="http://schemas.microsoft.com/office/drawing/2014/main" id="{D634536C-E64B-4269-884F-D090A70A3F86}"/>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A142AA6B-163C-5C62-0356-50706B5A4DA2}"/>
              </a:ext>
            </a:extLst>
          </p:cNvPr>
          <p:cNvSpPr>
            <a:spLocks noGrp="1"/>
          </p:cNvSpPr>
          <p:nvPr>
            <p:ph type="sldNum" sz="quarter" idx="12"/>
          </p:nvPr>
        </p:nvSpPr>
        <p:spPr/>
        <p:txBody>
          <a:bodyPr/>
          <a:lstStyle/>
          <a:p>
            <a:fld id="{47DF6A09-241B-48C6-889D-C2050ED269F9}" type="slidenum">
              <a:rPr lang="en-ID" smtClean="0"/>
              <a:t>‹#›</a:t>
            </a:fld>
            <a:endParaRPr lang="en-ID"/>
          </a:p>
        </p:txBody>
      </p:sp>
    </p:spTree>
    <p:extLst>
      <p:ext uri="{BB962C8B-B14F-4D97-AF65-F5344CB8AC3E}">
        <p14:creationId xmlns:p14="http://schemas.microsoft.com/office/powerpoint/2010/main" val="309269970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916FB4-8271-3A7D-4D50-69E7929F8EE9}"/>
              </a:ext>
            </a:extLst>
          </p:cNvPr>
          <p:cNvSpPr>
            <a:spLocks noGrp="1"/>
          </p:cNvSpPr>
          <p:nvPr>
            <p:ph type="dt" sz="half" idx="10"/>
          </p:nvPr>
        </p:nvSpPr>
        <p:spPr/>
        <p:txBody>
          <a:bodyPr/>
          <a:lstStyle/>
          <a:p>
            <a:fld id="{60190944-2CF7-4538-AAE9-66292AACEE0D}" type="datetimeFigureOut">
              <a:rPr lang="en-ID" smtClean="0"/>
              <a:t>24/01/2024</a:t>
            </a:fld>
            <a:endParaRPr lang="en-ID"/>
          </a:p>
        </p:txBody>
      </p:sp>
      <p:sp>
        <p:nvSpPr>
          <p:cNvPr id="3" name="Footer Placeholder 2">
            <a:extLst>
              <a:ext uri="{FF2B5EF4-FFF2-40B4-BE49-F238E27FC236}">
                <a16:creationId xmlns:a16="http://schemas.microsoft.com/office/drawing/2014/main" id="{ADDC3D7A-F2A7-5A61-365E-4CC74883F145}"/>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CC3E7674-6775-DC7A-9676-6B6C25846DF9}"/>
              </a:ext>
            </a:extLst>
          </p:cNvPr>
          <p:cNvSpPr>
            <a:spLocks noGrp="1"/>
          </p:cNvSpPr>
          <p:nvPr>
            <p:ph type="sldNum" sz="quarter" idx="12"/>
          </p:nvPr>
        </p:nvSpPr>
        <p:spPr/>
        <p:txBody>
          <a:bodyPr/>
          <a:lstStyle/>
          <a:p>
            <a:fld id="{47DF6A09-241B-48C6-889D-C2050ED269F9}" type="slidenum">
              <a:rPr lang="en-ID" smtClean="0"/>
              <a:t>‹#›</a:t>
            </a:fld>
            <a:endParaRPr lang="en-ID"/>
          </a:p>
        </p:txBody>
      </p:sp>
    </p:spTree>
    <p:extLst>
      <p:ext uri="{BB962C8B-B14F-4D97-AF65-F5344CB8AC3E}">
        <p14:creationId xmlns:p14="http://schemas.microsoft.com/office/powerpoint/2010/main" val="2319179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3D4CB-076E-6455-C6E8-CD1A8051B49E}"/>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0F3165E7-2879-9843-2597-71E3BD0F0CBC}"/>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63A70841-2D4D-31CD-637E-0DC728BF8F2D}"/>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4B84A6E-9974-4375-8F43-58ECADD0598C}"/>
              </a:ext>
            </a:extLst>
          </p:cNvPr>
          <p:cNvSpPr>
            <a:spLocks noGrp="1"/>
          </p:cNvSpPr>
          <p:nvPr>
            <p:ph type="dt" sz="half" idx="10"/>
          </p:nvPr>
        </p:nvSpPr>
        <p:spPr/>
        <p:txBody>
          <a:bodyPr/>
          <a:lstStyle/>
          <a:p>
            <a:fld id="{60190944-2CF7-4538-AAE9-66292AACEE0D}" type="datetimeFigureOut">
              <a:rPr lang="en-ID" smtClean="0"/>
              <a:t>24/01/2024</a:t>
            </a:fld>
            <a:endParaRPr lang="en-ID"/>
          </a:p>
        </p:txBody>
      </p:sp>
      <p:sp>
        <p:nvSpPr>
          <p:cNvPr id="6" name="Footer Placeholder 5">
            <a:extLst>
              <a:ext uri="{FF2B5EF4-FFF2-40B4-BE49-F238E27FC236}">
                <a16:creationId xmlns:a16="http://schemas.microsoft.com/office/drawing/2014/main" id="{5CB203B3-11B2-B09D-7454-0C3E68D18BA0}"/>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438A0239-F5E2-38FF-22B1-A8ADA5842E3D}"/>
              </a:ext>
            </a:extLst>
          </p:cNvPr>
          <p:cNvSpPr>
            <a:spLocks noGrp="1"/>
          </p:cNvSpPr>
          <p:nvPr>
            <p:ph type="sldNum" sz="quarter" idx="12"/>
          </p:nvPr>
        </p:nvSpPr>
        <p:spPr/>
        <p:txBody>
          <a:bodyPr/>
          <a:lstStyle/>
          <a:p>
            <a:fld id="{47DF6A09-241B-48C6-889D-C2050ED269F9}" type="slidenum">
              <a:rPr lang="en-ID" smtClean="0"/>
              <a:t>‹#›</a:t>
            </a:fld>
            <a:endParaRPr lang="en-ID"/>
          </a:p>
        </p:txBody>
      </p:sp>
    </p:spTree>
    <p:extLst>
      <p:ext uri="{BB962C8B-B14F-4D97-AF65-F5344CB8AC3E}">
        <p14:creationId xmlns:p14="http://schemas.microsoft.com/office/powerpoint/2010/main" val="3545547286"/>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C438D-0134-03D8-78E5-36A35C718833}"/>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17BA6850-F39B-8D1E-8C2C-425DFB9B32EC}"/>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ID"/>
          </a:p>
        </p:txBody>
      </p:sp>
      <p:sp>
        <p:nvSpPr>
          <p:cNvPr id="4" name="Text Placeholder 3">
            <a:extLst>
              <a:ext uri="{FF2B5EF4-FFF2-40B4-BE49-F238E27FC236}">
                <a16:creationId xmlns:a16="http://schemas.microsoft.com/office/drawing/2014/main" id="{48FB16F1-4346-4886-E679-E402E925ACEC}"/>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935E83C-A6B4-E9B1-F13C-2DECF24D1B0C}"/>
              </a:ext>
            </a:extLst>
          </p:cNvPr>
          <p:cNvSpPr>
            <a:spLocks noGrp="1"/>
          </p:cNvSpPr>
          <p:nvPr>
            <p:ph type="dt" sz="half" idx="10"/>
          </p:nvPr>
        </p:nvSpPr>
        <p:spPr/>
        <p:txBody>
          <a:bodyPr/>
          <a:lstStyle/>
          <a:p>
            <a:fld id="{60190944-2CF7-4538-AAE9-66292AACEE0D}" type="datetimeFigureOut">
              <a:rPr lang="en-ID" smtClean="0"/>
              <a:t>24/01/2024</a:t>
            </a:fld>
            <a:endParaRPr lang="en-ID"/>
          </a:p>
        </p:txBody>
      </p:sp>
      <p:sp>
        <p:nvSpPr>
          <p:cNvPr id="6" name="Footer Placeholder 5">
            <a:extLst>
              <a:ext uri="{FF2B5EF4-FFF2-40B4-BE49-F238E27FC236}">
                <a16:creationId xmlns:a16="http://schemas.microsoft.com/office/drawing/2014/main" id="{8AFBDDD8-D841-C634-9381-54912E5EFC0F}"/>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F690F0C0-BA5B-0C6A-FB0F-50176A8EB410}"/>
              </a:ext>
            </a:extLst>
          </p:cNvPr>
          <p:cNvSpPr>
            <a:spLocks noGrp="1"/>
          </p:cNvSpPr>
          <p:nvPr>
            <p:ph type="sldNum" sz="quarter" idx="12"/>
          </p:nvPr>
        </p:nvSpPr>
        <p:spPr/>
        <p:txBody>
          <a:bodyPr/>
          <a:lstStyle/>
          <a:p>
            <a:fld id="{47DF6A09-241B-48C6-889D-C2050ED269F9}" type="slidenum">
              <a:rPr lang="en-ID" smtClean="0"/>
              <a:t>‹#›</a:t>
            </a:fld>
            <a:endParaRPr lang="en-ID"/>
          </a:p>
        </p:txBody>
      </p:sp>
    </p:spTree>
    <p:extLst>
      <p:ext uri="{BB962C8B-B14F-4D97-AF65-F5344CB8AC3E}">
        <p14:creationId xmlns:p14="http://schemas.microsoft.com/office/powerpoint/2010/main" val="878644570"/>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58E892-280A-F8FB-92FB-ED1458673EF5}"/>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53894F29-ABF9-1AD4-34A5-114C952C0A81}"/>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9C3FBBE9-761A-A3FB-AAC9-34655A415391}"/>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60190944-2CF7-4538-AAE9-66292AACEE0D}" type="datetimeFigureOut">
              <a:rPr lang="en-ID" smtClean="0"/>
              <a:t>24/01/2024</a:t>
            </a:fld>
            <a:endParaRPr lang="en-ID"/>
          </a:p>
        </p:txBody>
      </p:sp>
      <p:sp>
        <p:nvSpPr>
          <p:cNvPr id="5" name="Footer Placeholder 4">
            <a:extLst>
              <a:ext uri="{FF2B5EF4-FFF2-40B4-BE49-F238E27FC236}">
                <a16:creationId xmlns:a16="http://schemas.microsoft.com/office/drawing/2014/main" id="{CA66BF82-30F0-B46B-4A3F-11D59898B0FE}"/>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98917901-145B-E433-319B-527584575EFC}"/>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47DF6A09-241B-48C6-889D-C2050ED269F9}" type="slidenum">
              <a:rPr lang="en-ID" smtClean="0"/>
              <a:t>‹#›</a:t>
            </a:fld>
            <a:endParaRPr lang="en-ID"/>
          </a:p>
        </p:txBody>
      </p:sp>
    </p:spTree>
    <p:extLst>
      <p:ext uri="{BB962C8B-B14F-4D97-AF65-F5344CB8AC3E}">
        <p14:creationId xmlns:p14="http://schemas.microsoft.com/office/powerpoint/2010/main" val="3997744571"/>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37"/>
          <p:cNvSpPr txBox="1">
            <a:spLocks noGrp="1"/>
          </p:cNvSpPr>
          <p:nvPr>
            <p:ph type="ctrTitle"/>
          </p:nvPr>
        </p:nvSpPr>
        <p:spPr>
          <a:xfrm>
            <a:off x="853678" y="1814512"/>
            <a:ext cx="7436644" cy="1514476"/>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5400" b="1" dirty="0"/>
              <a:t>Business Intelligence</a:t>
            </a:r>
            <a:br>
              <a:rPr lang="en" sz="4800" dirty="0"/>
            </a:br>
            <a:r>
              <a:rPr lang="en" sz="4000" dirty="0">
                <a:solidFill>
                  <a:schemeClr val="accent6"/>
                </a:solidFill>
              </a:rPr>
              <a:t>Bab 6 Internet Marketing</a:t>
            </a:r>
            <a:endParaRPr sz="3200" dirty="0">
              <a:solidFill>
                <a:schemeClr val="accent6"/>
              </a:solidFill>
            </a:endParaRPr>
          </a:p>
        </p:txBody>
      </p:sp>
      <p:sp>
        <p:nvSpPr>
          <p:cNvPr id="208" name="Google Shape;208;p37"/>
          <p:cNvSpPr txBox="1">
            <a:spLocks noGrp="1"/>
          </p:cNvSpPr>
          <p:nvPr>
            <p:ph type="subTitle" idx="1"/>
          </p:nvPr>
        </p:nvSpPr>
        <p:spPr>
          <a:xfrm>
            <a:off x="6068570" y="4490600"/>
            <a:ext cx="3075430" cy="6529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US" b="1" dirty="0"/>
              <a:t>M. Afdal, ST., </a:t>
            </a:r>
            <a:r>
              <a:rPr lang="en-US" b="1" dirty="0" err="1"/>
              <a:t>M.Kom</a:t>
            </a:r>
            <a:br>
              <a:rPr lang="en-US" dirty="0"/>
            </a:br>
            <a:r>
              <a:rPr lang="en-US" sz="1800" dirty="0"/>
              <a:t>m.afdal@uin-suska.ac.id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470227"/>
            <a:ext cx="7320300" cy="744300"/>
          </a:xfrm>
        </p:spPr>
        <p:txBody>
          <a:bodyPr/>
          <a:lstStyle/>
          <a:p>
            <a:r>
              <a:rPr lang="id-ID" dirty="0"/>
              <a:t>Internet Marketing Research</a:t>
            </a:r>
          </a:p>
        </p:txBody>
      </p:sp>
      <p:sp>
        <p:nvSpPr>
          <p:cNvPr id="5" name="Content Placeholder 2"/>
          <p:cNvSpPr txBox="1">
            <a:spLocks/>
          </p:cNvSpPr>
          <p:nvPr/>
        </p:nvSpPr>
        <p:spPr>
          <a:xfrm>
            <a:off x="595956" y="1121626"/>
            <a:ext cx="7587000"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algn="just"/>
            <a:r>
              <a:rPr lang="id-ID" sz="1600" b="1" dirty="0"/>
              <a:t>Bauran pemasaran termasuk:</a:t>
            </a:r>
          </a:p>
          <a:p>
            <a:pPr lvl="1" algn="just"/>
            <a:r>
              <a:rPr lang="id-ID" sz="1600" dirty="0"/>
              <a:t>Detail dan pengembangan produk atau layanan</a:t>
            </a:r>
          </a:p>
          <a:p>
            <a:pPr lvl="1" algn="just"/>
            <a:r>
              <a:rPr lang="id-ID" sz="1600" dirty="0"/>
              <a:t>Harga efektif</a:t>
            </a:r>
          </a:p>
          <a:p>
            <a:pPr lvl="1" algn="just"/>
            <a:r>
              <a:rPr lang="id-ID" sz="1600" dirty="0"/>
              <a:t>Promosi</a:t>
            </a:r>
          </a:p>
          <a:p>
            <a:pPr lvl="1" algn="just"/>
            <a:r>
              <a:rPr lang="id-ID" sz="1600" dirty="0"/>
              <a:t>Distribusi</a:t>
            </a:r>
          </a:p>
          <a:p>
            <a:pPr algn="just"/>
            <a:r>
              <a:rPr lang="id-ID" sz="1600" b="1" dirty="0"/>
              <a:t>Penelitian pemasaran tradisional</a:t>
            </a:r>
          </a:p>
          <a:p>
            <a:pPr lvl="1" algn="just"/>
            <a:r>
              <a:rPr lang="id-ID" sz="1600" dirty="0"/>
              <a:t>Terdiri dari kelompok fokus, wawancara, kertas dan survei telepon, kuesioner dan penelitian sekunder</a:t>
            </a:r>
          </a:p>
          <a:p>
            <a:pPr lvl="1" algn="just"/>
            <a:r>
              <a:rPr lang="id-ID" sz="1600" dirty="0"/>
              <a:t>Temuan berdasarkan data yang dikumpulkan sebelumnya</a:t>
            </a:r>
          </a:p>
          <a:p>
            <a:pPr algn="just"/>
            <a:r>
              <a:rPr lang="id-ID" sz="1600" b="1" dirty="0"/>
              <a:t>Riset pemasaran online</a:t>
            </a:r>
          </a:p>
          <a:p>
            <a:pPr lvl="1" algn="just"/>
            <a:r>
              <a:rPr lang="id-ID" sz="1600" dirty="0"/>
              <a:t>Pilihan lebih cepat untuk menemukan dan menganalisis informasi industri, pelanggan, dan pesaing</a:t>
            </a:r>
          </a:p>
          <a:p>
            <a:pPr lvl="1" algn="just"/>
            <a:r>
              <a:rPr lang="id-ID" sz="1600" dirty="0"/>
              <a:t>Menyediakan pengaturan santai dan anonim untuk mengadakan diskusi kelompok fokus dan menyebarkan kuesioner</a:t>
            </a:r>
          </a:p>
        </p:txBody>
      </p:sp>
    </p:spTree>
    <p:extLst>
      <p:ext uri="{BB962C8B-B14F-4D97-AF65-F5344CB8AC3E}">
        <p14:creationId xmlns:p14="http://schemas.microsoft.com/office/powerpoint/2010/main" val="747075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42599" y="1228050"/>
            <a:ext cx="6578007"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algn="just"/>
            <a:r>
              <a:rPr lang="id-ID" sz="1600" b="1" dirty="0"/>
              <a:t>Demografi</a:t>
            </a:r>
          </a:p>
          <a:p>
            <a:pPr lvl="1" algn="just"/>
            <a:r>
              <a:rPr lang="id-ID" sz="1600" dirty="0"/>
              <a:t>Statistik tentang populasi manusia, termasuk usia, jenis kelamin, status perkawinan, dan penghasilan</a:t>
            </a:r>
          </a:p>
          <a:p>
            <a:pPr algn="just"/>
            <a:r>
              <a:rPr lang="id-ID" sz="1600" b="1" dirty="0"/>
              <a:t>Psikografi</a:t>
            </a:r>
          </a:p>
          <a:p>
            <a:pPr lvl="1" algn="just"/>
            <a:r>
              <a:rPr lang="id-ID" sz="1600" dirty="0"/>
              <a:t>Dapat mencakup gaya hidup keluarga, perbedaan budaya, dan nilai-nilai</a:t>
            </a:r>
          </a:p>
          <a:p>
            <a:pPr algn="just"/>
            <a:r>
              <a:rPr lang="id-ID" sz="1600" b="1" dirty="0"/>
              <a:t>Segmentasi</a:t>
            </a:r>
          </a:p>
          <a:p>
            <a:pPr lvl="1" algn="just"/>
            <a:r>
              <a:rPr lang="id-ID" sz="1600" dirty="0"/>
              <a:t>Bisa berdasarkan usia, pendapatan, jenis kelamin, budaya dan kebutuhan serta keinginan umum</a:t>
            </a:r>
          </a:p>
          <a:p>
            <a:pPr algn="just"/>
            <a:r>
              <a:rPr lang="id-ID" sz="1600" dirty="0"/>
              <a:t>Kelompok fokus tradisional dapat memungkinkan pelanggan untuk menyentuh, mencium, dan mengalami produk atau layanan</a:t>
            </a:r>
          </a:p>
        </p:txBody>
      </p:sp>
      <p:sp>
        <p:nvSpPr>
          <p:cNvPr id="5" name="Title 1"/>
          <p:cNvSpPr>
            <a:spLocks noGrp="1"/>
          </p:cNvSpPr>
          <p:nvPr>
            <p:ph type="title"/>
          </p:nvPr>
        </p:nvSpPr>
        <p:spPr>
          <a:xfrm>
            <a:off x="737850" y="517525"/>
            <a:ext cx="6367800" cy="744300"/>
          </a:xfrm>
        </p:spPr>
        <p:txBody>
          <a:bodyPr/>
          <a:lstStyle/>
          <a:p>
            <a:r>
              <a:rPr lang="id-ID" dirty="0"/>
              <a:t>Internet Marketing Research</a:t>
            </a:r>
          </a:p>
        </p:txBody>
      </p:sp>
    </p:spTree>
    <p:extLst>
      <p:ext uri="{BB962C8B-B14F-4D97-AF65-F5344CB8AC3E}">
        <p14:creationId xmlns:p14="http://schemas.microsoft.com/office/powerpoint/2010/main" val="4042853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454461"/>
            <a:ext cx="6367800" cy="744300"/>
          </a:xfrm>
        </p:spPr>
        <p:txBody>
          <a:bodyPr/>
          <a:lstStyle/>
          <a:p>
            <a:r>
              <a:rPr lang="id-ID" dirty="0"/>
              <a:t>Internet Marketing Research</a:t>
            </a:r>
          </a:p>
        </p:txBody>
      </p:sp>
      <p:sp>
        <p:nvSpPr>
          <p:cNvPr id="5" name="Content Placeholder 2"/>
          <p:cNvSpPr txBox="1">
            <a:spLocks/>
          </p:cNvSpPr>
          <p:nvPr/>
        </p:nvSpPr>
        <p:spPr>
          <a:xfrm>
            <a:off x="623549" y="1083526"/>
            <a:ext cx="7038491"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algn="just"/>
            <a:r>
              <a:rPr lang="id-ID" sz="1600" b="1" dirty="0"/>
              <a:t>Grup fokus online</a:t>
            </a:r>
          </a:p>
          <a:p>
            <a:pPr lvl="1" algn="just"/>
            <a:r>
              <a:rPr lang="id-ID" sz="1600" dirty="0"/>
              <a:t>Dilakukan untuk memungkinkan konsumen saat ini atau potensial untuk menyajikan pendapat mereka tentang produk, layanan atau ide</a:t>
            </a:r>
          </a:p>
          <a:p>
            <a:pPr lvl="1" algn="just"/>
            <a:r>
              <a:rPr lang="id-ID" sz="1600" dirty="0"/>
              <a:t>Pengaturan yang nyaman untuk peserta</a:t>
            </a:r>
          </a:p>
          <a:p>
            <a:pPr lvl="1" algn="just"/>
            <a:r>
              <a:rPr lang="id-ID" sz="1600" dirty="0"/>
              <a:t>Pemimpin kelompok fokus tidak dapat menafsirkan bahasa tubuh peserta sebagai bentuk komunikasi</a:t>
            </a:r>
          </a:p>
          <a:p>
            <a:pPr lvl="1" algn="just"/>
            <a:r>
              <a:rPr lang="id-ID" sz="1600" dirty="0"/>
              <a:t>SurveySite</a:t>
            </a:r>
          </a:p>
          <a:p>
            <a:pPr algn="just"/>
            <a:r>
              <a:rPr lang="id-ID" sz="1600" b="1" dirty="0"/>
              <a:t>Survei online</a:t>
            </a:r>
          </a:p>
          <a:p>
            <a:pPr lvl="1" algn="just"/>
            <a:r>
              <a:rPr lang="id-ID" sz="1600" dirty="0"/>
              <a:t>Dilakukan dari situs web atau melalui e-mail</a:t>
            </a:r>
          </a:p>
          <a:p>
            <a:pPr lvl="1" algn="just"/>
            <a:r>
              <a:rPr lang="id-ID" sz="1600" dirty="0"/>
              <a:t>InsightExpress.com, GoGlobal Technologies, dan QuickTake</a:t>
            </a:r>
          </a:p>
          <a:p>
            <a:pPr lvl="1" algn="just"/>
            <a:r>
              <a:rPr lang="id-ID" sz="1600" dirty="0"/>
              <a:t>Uji situs dan kampanye pemasaran Anda dalam skala yang lebih kecil dengan grup fokus dan uji coba</a:t>
            </a:r>
          </a:p>
          <a:p>
            <a:pPr algn="just"/>
            <a:r>
              <a:rPr lang="id-ID" sz="1600" b="1" dirty="0"/>
              <a:t>Data dikumpulkan dari situs web perusahaan</a:t>
            </a:r>
          </a:p>
        </p:txBody>
      </p:sp>
    </p:spTree>
    <p:extLst>
      <p:ext uri="{BB962C8B-B14F-4D97-AF65-F5344CB8AC3E}">
        <p14:creationId xmlns:p14="http://schemas.microsoft.com/office/powerpoint/2010/main" val="25975921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737850" y="438695"/>
            <a:ext cx="6367800" cy="744300"/>
          </a:xfrm>
          <a:prstGeom prst="rect">
            <a:avLst/>
          </a:prstGeom>
          <a:noFill/>
          <a:ln>
            <a:noFill/>
          </a:ln>
        </p:spPr>
        <p:txBody>
          <a:bodyPr spcFirstLastPara="1" wrap="square" lIns="0" tIns="0" rIns="0" bIns="0"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000"/>
              <a:buFont typeface="Lato Black"/>
              <a:buNone/>
              <a:defRPr sz="3000" b="0" i="0" u="none" strike="noStrike" cap="none">
                <a:solidFill>
                  <a:schemeClr val="dk1"/>
                </a:solidFill>
                <a:latin typeface="Lato Black"/>
                <a:ea typeface="Lato Black"/>
                <a:cs typeface="Lato Black"/>
                <a:sym typeface="Lato Black"/>
              </a:defRPr>
            </a:lvl1pPr>
            <a:lvl2pPr marR="0" lvl="1" algn="l" rtl="0">
              <a:lnSpc>
                <a:spcPct val="100000"/>
              </a:lnSpc>
              <a:spcBef>
                <a:spcPts val="0"/>
              </a:spcBef>
              <a:spcAft>
                <a:spcPts val="0"/>
              </a:spcAft>
              <a:buClr>
                <a:schemeClr val="dk1"/>
              </a:buClr>
              <a:buSzPts val="3000"/>
              <a:buFont typeface="Lato Black"/>
              <a:buNone/>
              <a:defRPr sz="3000" b="0" i="0" u="none" strike="noStrike" cap="none">
                <a:solidFill>
                  <a:schemeClr val="dk1"/>
                </a:solidFill>
                <a:latin typeface="Lato Black"/>
                <a:ea typeface="Lato Black"/>
                <a:cs typeface="Lato Black"/>
                <a:sym typeface="Lato Black"/>
              </a:defRPr>
            </a:lvl2pPr>
            <a:lvl3pPr marR="0" lvl="2" algn="l" rtl="0">
              <a:lnSpc>
                <a:spcPct val="100000"/>
              </a:lnSpc>
              <a:spcBef>
                <a:spcPts val="0"/>
              </a:spcBef>
              <a:spcAft>
                <a:spcPts val="0"/>
              </a:spcAft>
              <a:buClr>
                <a:schemeClr val="dk1"/>
              </a:buClr>
              <a:buSzPts val="3000"/>
              <a:buFont typeface="Lato Black"/>
              <a:buNone/>
              <a:defRPr sz="3000" b="0" i="0" u="none" strike="noStrike" cap="none">
                <a:solidFill>
                  <a:schemeClr val="dk1"/>
                </a:solidFill>
                <a:latin typeface="Lato Black"/>
                <a:ea typeface="Lato Black"/>
                <a:cs typeface="Lato Black"/>
                <a:sym typeface="Lato Black"/>
              </a:defRPr>
            </a:lvl3pPr>
            <a:lvl4pPr marR="0" lvl="3" algn="l" rtl="0">
              <a:lnSpc>
                <a:spcPct val="100000"/>
              </a:lnSpc>
              <a:spcBef>
                <a:spcPts val="0"/>
              </a:spcBef>
              <a:spcAft>
                <a:spcPts val="0"/>
              </a:spcAft>
              <a:buClr>
                <a:schemeClr val="dk1"/>
              </a:buClr>
              <a:buSzPts val="3000"/>
              <a:buFont typeface="Lato Black"/>
              <a:buNone/>
              <a:defRPr sz="3000" b="0" i="0" u="none" strike="noStrike" cap="none">
                <a:solidFill>
                  <a:schemeClr val="dk1"/>
                </a:solidFill>
                <a:latin typeface="Lato Black"/>
                <a:ea typeface="Lato Black"/>
                <a:cs typeface="Lato Black"/>
                <a:sym typeface="Lato Black"/>
              </a:defRPr>
            </a:lvl4pPr>
            <a:lvl5pPr marR="0" lvl="4" algn="l" rtl="0">
              <a:lnSpc>
                <a:spcPct val="100000"/>
              </a:lnSpc>
              <a:spcBef>
                <a:spcPts val="0"/>
              </a:spcBef>
              <a:spcAft>
                <a:spcPts val="0"/>
              </a:spcAft>
              <a:buClr>
                <a:schemeClr val="dk1"/>
              </a:buClr>
              <a:buSzPts val="3000"/>
              <a:buFont typeface="Lato Black"/>
              <a:buNone/>
              <a:defRPr sz="3000" b="0" i="0" u="none" strike="noStrike" cap="none">
                <a:solidFill>
                  <a:schemeClr val="dk1"/>
                </a:solidFill>
                <a:latin typeface="Lato Black"/>
                <a:ea typeface="Lato Black"/>
                <a:cs typeface="Lato Black"/>
                <a:sym typeface="Lato Black"/>
              </a:defRPr>
            </a:lvl5pPr>
            <a:lvl6pPr marR="0" lvl="5" algn="l" rtl="0">
              <a:lnSpc>
                <a:spcPct val="100000"/>
              </a:lnSpc>
              <a:spcBef>
                <a:spcPts val="0"/>
              </a:spcBef>
              <a:spcAft>
                <a:spcPts val="0"/>
              </a:spcAft>
              <a:buClr>
                <a:schemeClr val="dk1"/>
              </a:buClr>
              <a:buSzPts val="3000"/>
              <a:buFont typeface="Lato Black"/>
              <a:buNone/>
              <a:defRPr sz="3000" b="0" i="0" u="none" strike="noStrike" cap="none">
                <a:solidFill>
                  <a:schemeClr val="dk1"/>
                </a:solidFill>
                <a:latin typeface="Lato Black"/>
                <a:ea typeface="Lato Black"/>
                <a:cs typeface="Lato Black"/>
                <a:sym typeface="Lato Black"/>
              </a:defRPr>
            </a:lvl6pPr>
            <a:lvl7pPr marR="0" lvl="6" algn="l" rtl="0">
              <a:lnSpc>
                <a:spcPct val="100000"/>
              </a:lnSpc>
              <a:spcBef>
                <a:spcPts val="0"/>
              </a:spcBef>
              <a:spcAft>
                <a:spcPts val="0"/>
              </a:spcAft>
              <a:buClr>
                <a:schemeClr val="dk1"/>
              </a:buClr>
              <a:buSzPts val="3000"/>
              <a:buFont typeface="Lato Black"/>
              <a:buNone/>
              <a:defRPr sz="3000" b="0" i="0" u="none" strike="noStrike" cap="none">
                <a:solidFill>
                  <a:schemeClr val="dk1"/>
                </a:solidFill>
                <a:latin typeface="Lato Black"/>
                <a:ea typeface="Lato Black"/>
                <a:cs typeface="Lato Black"/>
                <a:sym typeface="Lato Black"/>
              </a:defRPr>
            </a:lvl7pPr>
            <a:lvl8pPr marR="0" lvl="7" algn="l" rtl="0">
              <a:lnSpc>
                <a:spcPct val="100000"/>
              </a:lnSpc>
              <a:spcBef>
                <a:spcPts val="0"/>
              </a:spcBef>
              <a:spcAft>
                <a:spcPts val="0"/>
              </a:spcAft>
              <a:buClr>
                <a:schemeClr val="dk1"/>
              </a:buClr>
              <a:buSzPts val="3000"/>
              <a:buFont typeface="Lato Black"/>
              <a:buNone/>
              <a:defRPr sz="3000" b="0" i="0" u="none" strike="noStrike" cap="none">
                <a:solidFill>
                  <a:schemeClr val="dk1"/>
                </a:solidFill>
                <a:latin typeface="Lato Black"/>
                <a:ea typeface="Lato Black"/>
                <a:cs typeface="Lato Black"/>
                <a:sym typeface="Lato Black"/>
              </a:defRPr>
            </a:lvl8pPr>
            <a:lvl9pPr marR="0" lvl="8" algn="l" rtl="0">
              <a:lnSpc>
                <a:spcPct val="100000"/>
              </a:lnSpc>
              <a:spcBef>
                <a:spcPts val="0"/>
              </a:spcBef>
              <a:spcAft>
                <a:spcPts val="0"/>
              </a:spcAft>
              <a:buClr>
                <a:schemeClr val="dk1"/>
              </a:buClr>
              <a:buSzPts val="3000"/>
              <a:buFont typeface="Lato Black"/>
              <a:buNone/>
              <a:defRPr sz="3000" b="0" i="0" u="none" strike="noStrike" cap="none">
                <a:solidFill>
                  <a:schemeClr val="dk1"/>
                </a:solidFill>
                <a:latin typeface="Lato Black"/>
                <a:ea typeface="Lato Black"/>
                <a:cs typeface="Lato Black"/>
                <a:sym typeface="Lato Black"/>
              </a:defRPr>
            </a:lvl9pPr>
          </a:lstStyle>
          <a:p>
            <a:r>
              <a:rPr lang="id-ID" b="1" dirty="0"/>
              <a:t>Internet Marketing Research</a:t>
            </a:r>
          </a:p>
        </p:txBody>
      </p:sp>
      <p:sp>
        <p:nvSpPr>
          <p:cNvPr id="7" name="Content Placeholder 2"/>
          <p:cNvSpPr txBox="1">
            <a:spLocks/>
          </p:cNvSpPr>
          <p:nvPr/>
        </p:nvSpPr>
        <p:spPr>
          <a:xfrm>
            <a:off x="509249" y="1270088"/>
            <a:ext cx="7058199"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algn="just"/>
            <a:r>
              <a:rPr lang="id-ID" sz="1600" b="1" dirty="0"/>
              <a:t>Evaluasi hasil kampanye</a:t>
            </a:r>
          </a:p>
          <a:p>
            <a:pPr algn="just"/>
            <a:r>
              <a:rPr lang="id-ID" sz="1600" b="1" dirty="0"/>
              <a:t>Ukur biaya dan manfaat kampanye</a:t>
            </a:r>
          </a:p>
          <a:p>
            <a:pPr lvl="1" algn="just"/>
            <a:r>
              <a:rPr lang="id-ID" sz="1600" dirty="0"/>
              <a:t>Membantu pengembangan anggaran untuk kegiatan pemasaran</a:t>
            </a:r>
          </a:p>
          <a:p>
            <a:pPr lvl="1" algn="just"/>
            <a:r>
              <a:rPr lang="id-ID" sz="1600" dirty="0"/>
              <a:t>Identifikasi segmen yang berkembang dan paling menguntungkan</a:t>
            </a:r>
          </a:p>
          <a:p>
            <a:pPr algn="just"/>
            <a:r>
              <a:rPr lang="id-ID" sz="1600" b="1" dirty="0"/>
              <a:t>Perusahaan riset pemasaran</a:t>
            </a:r>
          </a:p>
          <a:p>
            <a:pPr lvl="1" algn="just"/>
            <a:r>
              <a:rPr lang="id-ID" sz="1600" dirty="0"/>
              <a:t>Forrester Research, Adknowledge, Jupiter Communications dan Media Metrix</a:t>
            </a:r>
          </a:p>
          <a:p>
            <a:pPr algn="just"/>
            <a:r>
              <a:rPr lang="id-ID" sz="1600" b="1" dirty="0"/>
              <a:t>Freeware dan shareware</a:t>
            </a:r>
          </a:p>
          <a:p>
            <a:pPr lvl="1" algn="just"/>
            <a:r>
              <a:rPr lang="id-ID" sz="1600" dirty="0"/>
              <a:t>Keduanya adalah distribusi perangkat lunak tanpa biaya; Namun, shareware didistribusikan dengan harapan donasi sebagai balasannya</a:t>
            </a:r>
          </a:p>
        </p:txBody>
      </p:sp>
    </p:spTree>
    <p:extLst>
      <p:ext uri="{BB962C8B-B14F-4D97-AF65-F5344CB8AC3E}">
        <p14:creationId xmlns:p14="http://schemas.microsoft.com/office/powerpoint/2010/main" val="26657058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49" y="202205"/>
            <a:ext cx="6419695" cy="744300"/>
          </a:xfrm>
        </p:spPr>
        <p:txBody>
          <a:bodyPr/>
          <a:lstStyle/>
          <a:p>
            <a:r>
              <a:rPr lang="id-ID" dirty="0"/>
              <a:t>Internet Marketing Research</a:t>
            </a:r>
          </a:p>
        </p:txBody>
      </p:sp>
      <p:sp>
        <p:nvSpPr>
          <p:cNvPr id="5" name="Content Placeholder 2"/>
          <p:cNvSpPr txBox="1">
            <a:spLocks/>
          </p:cNvSpPr>
          <p:nvPr/>
        </p:nvSpPr>
        <p:spPr>
          <a:xfrm>
            <a:off x="627494" y="782003"/>
            <a:ext cx="7586339" cy="315936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algn="just"/>
            <a:r>
              <a:rPr lang="id-ID" sz="1600" b="1" dirty="0"/>
              <a:t>Penetapan harga</a:t>
            </a:r>
          </a:p>
          <a:p>
            <a:pPr lvl="1" algn="just"/>
            <a:r>
              <a:rPr lang="id-ID" sz="1600" dirty="0"/>
              <a:t>Beberapa produk dihargai untuk mencerminkan persaingan</a:t>
            </a:r>
          </a:p>
          <a:p>
            <a:pPr lvl="1" algn="just"/>
            <a:r>
              <a:rPr lang="id-ID" sz="1600" dirty="0"/>
              <a:t>Harga tinggi untuk mempengaruhi persepsi bernilai tinggi</a:t>
            </a:r>
          </a:p>
          <a:p>
            <a:pPr lvl="1" algn="just"/>
            <a:r>
              <a:rPr lang="id-ID" sz="1600" dirty="0"/>
              <a:t>Dapat menggunakan harga untuk memposisikan produk dan layanan di Internet</a:t>
            </a:r>
          </a:p>
          <a:p>
            <a:pPr lvl="2" algn="just"/>
            <a:r>
              <a:rPr lang="id-ID" sz="1600" dirty="0"/>
              <a:t>Pemosisian mencakup memengaruhi pandangan keseluruhan konsumen tentang perusahaan serta produk dan layanannya dibandingkan dengan cara pelanggan tersebut melihat produk atau layanan pesaing</a:t>
            </a:r>
          </a:p>
          <a:p>
            <a:pPr lvl="2" algn="just"/>
            <a:r>
              <a:rPr lang="id-ID" sz="1600" dirty="0"/>
              <a:t>Strategi positioning dapat didasarkan pada harga, kualitas, penggunaan, dan posisi pesaing di pasar</a:t>
            </a:r>
          </a:p>
          <a:p>
            <a:pPr algn="just"/>
            <a:r>
              <a:rPr lang="id-ID" sz="1600" b="1" dirty="0"/>
              <a:t>Biaya distribusi dan waktu berkontribusi pada keberhasilan atau kegagalan</a:t>
            </a:r>
          </a:p>
          <a:p>
            <a:pPr algn="just"/>
            <a:r>
              <a:rPr lang="id-ID" sz="1600" b="1" dirty="0"/>
              <a:t>Pemenuhan</a:t>
            </a:r>
          </a:p>
          <a:p>
            <a:pPr lvl="1" algn="just"/>
            <a:r>
              <a:rPr lang="id-ID" sz="1600" dirty="0"/>
              <a:t>Melaksanakan pesanan dengan benar dan mengirimkan produk dengan segera</a:t>
            </a:r>
          </a:p>
        </p:txBody>
      </p:sp>
    </p:spTree>
    <p:extLst>
      <p:ext uri="{BB962C8B-B14F-4D97-AF65-F5344CB8AC3E}">
        <p14:creationId xmlns:p14="http://schemas.microsoft.com/office/powerpoint/2010/main" val="2746528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41"/>
          <p:cNvSpPr txBox="1">
            <a:spLocks noGrp="1"/>
          </p:cNvSpPr>
          <p:nvPr>
            <p:ph type="title"/>
          </p:nvPr>
        </p:nvSpPr>
        <p:spPr>
          <a:xfrm>
            <a:off x="713225" y="2068500"/>
            <a:ext cx="7616388" cy="1511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4400" b="0" dirty="0"/>
              <a:t>Model-Model </a:t>
            </a:r>
            <a:r>
              <a:rPr lang="en-US" sz="4400" b="0" dirty="0" err="1"/>
              <a:t>Bisnis</a:t>
            </a:r>
            <a:br>
              <a:rPr lang="en-US" sz="4400" b="0" dirty="0"/>
            </a:br>
            <a:r>
              <a:rPr lang="en-US" sz="4400" dirty="0"/>
              <a:t>Internet Marketing</a:t>
            </a:r>
          </a:p>
        </p:txBody>
      </p:sp>
      <p:sp>
        <p:nvSpPr>
          <p:cNvPr id="243" name="Google Shape;243;p41"/>
          <p:cNvSpPr txBox="1">
            <a:spLocks noGrp="1"/>
          </p:cNvSpPr>
          <p:nvPr>
            <p:ph type="title" idx="2"/>
          </p:nvPr>
        </p:nvSpPr>
        <p:spPr>
          <a:xfrm>
            <a:off x="713225" y="1102132"/>
            <a:ext cx="1508400" cy="1094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03</a:t>
            </a:r>
            <a:endParaRPr dirty="0"/>
          </a:p>
        </p:txBody>
      </p:sp>
    </p:spTree>
    <p:extLst>
      <p:ext uri="{BB962C8B-B14F-4D97-AF65-F5344CB8AC3E}">
        <p14:creationId xmlns:p14="http://schemas.microsoft.com/office/powerpoint/2010/main" val="3527422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30730" y="498802"/>
            <a:ext cx="6924191" cy="1214120"/>
          </a:xfrm>
        </p:spPr>
        <p:txBody>
          <a:bodyPr>
            <a:noAutofit/>
          </a:bodyPr>
          <a:lstStyle/>
          <a:p>
            <a:r>
              <a:rPr lang="id-ID" sz="2850" b="0" dirty="0"/>
              <a:t>Model-model </a:t>
            </a:r>
            <a:r>
              <a:rPr lang="id-ID" sz="2850" dirty="0"/>
              <a:t>Bisnis Online Internet Marketing</a:t>
            </a:r>
            <a:r>
              <a:rPr lang="en-US" sz="2850" dirty="0"/>
              <a:t> :</a:t>
            </a:r>
            <a:endParaRPr lang="id-ID" sz="2850" dirty="0"/>
          </a:p>
        </p:txBody>
      </p:sp>
      <p:sp>
        <p:nvSpPr>
          <p:cNvPr id="5" name="Content Placeholder 2"/>
          <p:cNvSpPr txBox="1">
            <a:spLocks/>
          </p:cNvSpPr>
          <p:nvPr/>
        </p:nvSpPr>
        <p:spPr>
          <a:xfrm>
            <a:off x="1529782" y="1712922"/>
            <a:ext cx="3084056" cy="326627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r>
              <a:rPr lang="id-ID" sz="1800" dirty="0"/>
              <a:t>Affiliate Marketing</a:t>
            </a:r>
          </a:p>
          <a:p>
            <a:r>
              <a:rPr lang="id-ID" sz="1800" dirty="0"/>
              <a:t>Product Creation</a:t>
            </a:r>
          </a:p>
          <a:p>
            <a:r>
              <a:rPr lang="id-ID" sz="1800" dirty="0"/>
              <a:t>PPC Publisher</a:t>
            </a:r>
          </a:p>
          <a:p>
            <a:r>
              <a:rPr lang="id-ID" sz="1800" dirty="0"/>
              <a:t>Website Flipping</a:t>
            </a:r>
          </a:p>
          <a:p>
            <a:r>
              <a:rPr lang="id-ID" sz="1800" dirty="0"/>
              <a:t>Membership Website</a:t>
            </a:r>
          </a:p>
        </p:txBody>
      </p:sp>
      <p:sp>
        <p:nvSpPr>
          <p:cNvPr id="6" name="Content Placeholder 2">
            <a:extLst>
              <a:ext uri="{FF2B5EF4-FFF2-40B4-BE49-F238E27FC236}">
                <a16:creationId xmlns:a16="http://schemas.microsoft.com/office/drawing/2014/main" id="{3F9E3F3B-67EB-6DF9-F137-28BBA80A60AB}"/>
              </a:ext>
            </a:extLst>
          </p:cNvPr>
          <p:cNvSpPr txBox="1">
            <a:spLocks/>
          </p:cNvSpPr>
          <p:nvPr/>
        </p:nvSpPr>
        <p:spPr>
          <a:xfrm>
            <a:off x="4572000" y="1712922"/>
            <a:ext cx="3084056" cy="326627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r>
              <a:rPr lang="id-ID" sz="1800" dirty="0"/>
              <a:t>Joint Venture</a:t>
            </a:r>
          </a:p>
          <a:p>
            <a:r>
              <a:rPr lang="id-ID" sz="1800" dirty="0"/>
              <a:t>Domaining</a:t>
            </a:r>
          </a:p>
          <a:p>
            <a:r>
              <a:rPr lang="id-ID" sz="1800" dirty="0"/>
              <a:t>Service Provider</a:t>
            </a:r>
          </a:p>
          <a:p>
            <a:r>
              <a:rPr lang="id-ID" sz="1800" dirty="0"/>
              <a:t>Webinar</a:t>
            </a:r>
          </a:p>
          <a:p>
            <a:r>
              <a:rPr lang="id-ID" sz="1800" dirty="0"/>
              <a:t>Local Business</a:t>
            </a:r>
          </a:p>
        </p:txBody>
      </p:sp>
    </p:spTree>
    <p:extLst>
      <p:ext uri="{BB962C8B-B14F-4D97-AF65-F5344CB8AC3E}">
        <p14:creationId xmlns:p14="http://schemas.microsoft.com/office/powerpoint/2010/main" val="2527095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517525"/>
            <a:ext cx="6034500" cy="744300"/>
          </a:xfrm>
        </p:spPr>
        <p:txBody>
          <a:bodyPr/>
          <a:lstStyle/>
          <a:p>
            <a:r>
              <a:rPr lang="id-ID" dirty="0"/>
              <a:t>Affiliate Marketing</a:t>
            </a:r>
          </a:p>
        </p:txBody>
      </p:sp>
      <p:sp>
        <p:nvSpPr>
          <p:cNvPr id="5" name="Content Placeholder 2"/>
          <p:cNvSpPr txBox="1">
            <a:spLocks/>
          </p:cNvSpPr>
          <p:nvPr/>
        </p:nvSpPr>
        <p:spPr>
          <a:xfrm>
            <a:off x="737849" y="1239214"/>
            <a:ext cx="7534614"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0" indent="0" algn="just">
              <a:spcAft>
                <a:spcPts val="600"/>
              </a:spcAft>
              <a:buFont typeface="Nunito Light"/>
              <a:buNone/>
            </a:pPr>
            <a:r>
              <a:rPr lang="id-ID" sz="1800" dirty="0"/>
              <a:t>Affiliate merupakan suatu model bisnis IM yang sangat mudah untuk dijalankan karena pada bisnis ini anda berperan sebagai makelar dan perantara sehingga anda akan mendapatkan komisi dalam menjual suatu produk. Semua transaksi dilakukan secara online.</a:t>
            </a:r>
          </a:p>
          <a:p>
            <a:pPr marL="0" indent="0" algn="just">
              <a:buFont typeface="Nunito Light"/>
              <a:buNone/>
            </a:pPr>
            <a:r>
              <a:rPr lang="id-ID" sz="1800" dirty="0"/>
              <a:t>Cara pemasaran dengan affiliate adalah dengan menggunakan media sosial atau blog. Dengan model bisnis tersebut anda akan mendapatkan imbalan yang dapat diatur oleh presentasi.</a:t>
            </a:r>
          </a:p>
        </p:txBody>
      </p:sp>
    </p:spTree>
    <p:extLst>
      <p:ext uri="{BB962C8B-B14F-4D97-AF65-F5344CB8AC3E}">
        <p14:creationId xmlns:p14="http://schemas.microsoft.com/office/powerpoint/2010/main" val="30104822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517525"/>
            <a:ext cx="6034500" cy="744300"/>
          </a:xfrm>
        </p:spPr>
        <p:txBody>
          <a:bodyPr/>
          <a:lstStyle/>
          <a:p>
            <a:r>
              <a:rPr lang="id-ID" dirty="0"/>
              <a:t>Product Creation</a:t>
            </a:r>
          </a:p>
        </p:txBody>
      </p:sp>
      <p:sp>
        <p:nvSpPr>
          <p:cNvPr id="5" name="Content Placeholder 2"/>
          <p:cNvSpPr txBox="1">
            <a:spLocks/>
          </p:cNvSpPr>
          <p:nvPr/>
        </p:nvSpPr>
        <p:spPr>
          <a:xfrm>
            <a:off x="737850" y="1302280"/>
            <a:ext cx="7656056"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0" indent="0" algn="just">
              <a:buFont typeface="Nunito Light"/>
              <a:buNone/>
            </a:pPr>
            <a:r>
              <a:rPr lang="id-ID" sz="1800" dirty="0"/>
              <a:t>Product creation merupakan suatu model bisnis internet marketing untuk membuat produk dalam bentuk produk digital. </a:t>
            </a:r>
            <a:r>
              <a:rPr lang="en-US" sz="1800" dirty="0" err="1"/>
              <a:t>Pada</a:t>
            </a:r>
            <a:r>
              <a:rPr lang="en-US" sz="1800" dirty="0"/>
              <a:t> </a:t>
            </a:r>
            <a:r>
              <a:rPr lang="id-ID" sz="1800" dirty="0"/>
              <a:t>model bisnis tersebut kita bisa jadi sebagai pemilik produk. Produk tersebut menjual produk-produk digital, seperti video tutorial, ebook, dan produk lainnya. Model bisnis ini juga disebut sebagai bisnis yang stabil karena kita yang mengatur semuanya tanpa campur tangan orang lain.</a:t>
            </a:r>
          </a:p>
        </p:txBody>
      </p:sp>
    </p:spTree>
    <p:extLst>
      <p:ext uri="{BB962C8B-B14F-4D97-AF65-F5344CB8AC3E}">
        <p14:creationId xmlns:p14="http://schemas.microsoft.com/office/powerpoint/2010/main" val="1046849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517525"/>
            <a:ext cx="6034500" cy="744300"/>
          </a:xfrm>
        </p:spPr>
        <p:txBody>
          <a:bodyPr/>
          <a:lstStyle/>
          <a:p>
            <a:r>
              <a:rPr lang="id-ID" dirty="0"/>
              <a:t>PPC Publisher</a:t>
            </a:r>
          </a:p>
        </p:txBody>
      </p:sp>
      <p:sp>
        <p:nvSpPr>
          <p:cNvPr id="5" name="Content Placeholder 2"/>
          <p:cNvSpPr txBox="1">
            <a:spLocks/>
          </p:cNvSpPr>
          <p:nvPr/>
        </p:nvSpPr>
        <p:spPr>
          <a:xfrm>
            <a:off x="737850" y="1475700"/>
            <a:ext cx="7770356"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0" indent="0" algn="just">
              <a:buFont typeface="Nunito Light"/>
              <a:buNone/>
            </a:pPr>
            <a:r>
              <a:rPr lang="id-ID" sz="1800" dirty="0"/>
              <a:t>Model bisnis PPC bublisher tersebut dilakukan bagi para pengguna blog. Pemilik blog yang memilki kemampuan yang tinggi akan menghasilkan uang dengan model bisnis tersebut. Dengan google adsense akan munculnya tampilan iklan sehingga anda akan mendapatkan bayaran dari iklan yang di klik oleh orang lain.</a:t>
            </a:r>
          </a:p>
        </p:txBody>
      </p:sp>
    </p:spTree>
    <p:extLst>
      <p:ext uri="{BB962C8B-B14F-4D97-AF65-F5344CB8AC3E}">
        <p14:creationId xmlns:p14="http://schemas.microsoft.com/office/powerpoint/2010/main" val="2880767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6" name="Google Shape;226;p39"/>
          <p:cNvSpPr txBox="1">
            <a:spLocks noGrp="1"/>
          </p:cNvSpPr>
          <p:nvPr>
            <p:ph type="title"/>
          </p:nvPr>
        </p:nvSpPr>
        <p:spPr>
          <a:xfrm>
            <a:off x="720000" y="1228631"/>
            <a:ext cx="9528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01</a:t>
            </a:r>
            <a:endParaRPr dirty="0"/>
          </a:p>
        </p:txBody>
      </p:sp>
      <p:sp>
        <p:nvSpPr>
          <p:cNvPr id="223" name="Google Shape;223;p39"/>
          <p:cNvSpPr txBox="1">
            <a:spLocks noGrp="1"/>
          </p:cNvSpPr>
          <p:nvPr>
            <p:ph type="subTitle" idx="1"/>
          </p:nvPr>
        </p:nvSpPr>
        <p:spPr>
          <a:xfrm>
            <a:off x="707876" y="3384488"/>
            <a:ext cx="7276020" cy="572700"/>
          </a:xfrm>
          <a:prstGeom prst="rect">
            <a:avLst/>
          </a:prstGeom>
        </p:spPr>
        <p:txBody>
          <a:bodyPr spcFirstLastPara="1" wrap="square" lIns="91425" tIns="91425" rIns="91425" bIns="91425" anchor="t" anchorCtr="0">
            <a:noAutofit/>
          </a:bodyPr>
          <a:lstStyle/>
          <a:p>
            <a:pPr marL="0" indent="0" algn="just">
              <a:buClr>
                <a:schemeClr val="dk1"/>
              </a:buClr>
              <a:buSzPts val="1100"/>
            </a:pPr>
            <a:r>
              <a:rPr lang="en-US" sz="1600" dirty="0" err="1"/>
              <a:t>Mahasiswa</a:t>
            </a:r>
            <a:r>
              <a:rPr lang="en-US" sz="1600" dirty="0"/>
              <a:t> </a:t>
            </a:r>
            <a:r>
              <a:rPr lang="en-US" sz="1600" dirty="0" err="1"/>
              <a:t>mampu</a:t>
            </a:r>
            <a:r>
              <a:rPr lang="en-US" sz="1600" dirty="0"/>
              <a:t> </a:t>
            </a:r>
            <a:r>
              <a:rPr lang="en-US" sz="1600" dirty="0" err="1"/>
              <a:t>mengorelasikan</a:t>
            </a:r>
            <a:r>
              <a:rPr lang="en-US" sz="1600" dirty="0"/>
              <a:t> </a:t>
            </a:r>
            <a:r>
              <a:rPr lang="en-US" sz="1600" dirty="0" err="1"/>
              <a:t>pengaruh</a:t>
            </a:r>
            <a:r>
              <a:rPr lang="en-US" sz="1600" dirty="0"/>
              <a:t> internet marketing </a:t>
            </a:r>
            <a:r>
              <a:rPr lang="en-US" sz="1600" dirty="0" err="1"/>
              <a:t>terhadap</a:t>
            </a:r>
            <a:r>
              <a:rPr lang="en-US" sz="1600" dirty="0"/>
              <a:t> </a:t>
            </a:r>
            <a:r>
              <a:rPr lang="en-US" sz="1600" dirty="0" err="1"/>
              <a:t>penjualan</a:t>
            </a:r>
            <a:r>
              <a:rPr lang="en-US" sz="1600" dirty="0"/>
              <a:t> </a:t>
            </a:r>
            <a:r>
              <a:rPr lang="en-US" sz="1600" dirty="0" err="1"/>
              <a:t>sebuah</a:t>
            </a:r>
            <a:r>
              <a:rPr lang="en-US" sz="1600" dirty="0"/>
              <a:t> </a:t>
            </a:r>
            <a:r>
              <a:rPr lang="en-US" sz="1600" dirty="0" err="1"/>
              <a:t>produk</a:t>
            </a:r>
            <a:r>
              <a:rPr lang="en-US" sz="1600" dirty="0"/>
              <a:t>.</a:t>
            </a:r>
          </a:p>
        </p:txBody>
      </p:sp>
      <p:sp>
        <p:nvSpPr>
          <p:cNvPr id="229" name="Google Shape;229;p39"/>
          <p:cNvSpPr txBox="1">
            <a:spLocks noGrp="1"/>
          </p:cNvSpPr>
          <p:nvPr>
            <p:ph type="subTitle" idx="2"/>
          </p:nvPr>
        </p:nvSpPr>
        <p:spPr>
          <a:xfrm>
            <a:off x="749165" y="1731947"/>
            <a:ext cx="2492248" cy="543972"/>
          </a:xfrm>
          <a:prstGeom prst="rect">
            <a:avLst/>
          </a:prstGeom>
        </p:spPr>
        <p:txBody>
          <a:bodyPr spcFirstLastPara="1" wrap="square" lIns="91425" tIns="91425" rIns="91425" bIns="91425" anchor="t" anchorCtr="0">
            <a:noAutofit/>
          </a:bodyPr>
          <a:lstStyle/>
          <a:p>
            <a:pPr marL="0" indent="0">
              <a:buClr>
                <a:schemeClr val="dk1"/>
              </a:buClr>
              <a:buSzPts val="1100"/>
            </a:pPr>
            <a:r>
              <a:rPr lang="en-US" sz="2000" b="0" dirty="0"/>
              <a:t>Konsep Dasar Internet Marketing</a:t>
            </a:r>
          </a:p>
        </p:txBody>
      </p:sp>
      <p:sp>
        <p:nvSpPr>
          <p:cNvPr id="230" name="Google Shape;230;p39"/>
          <p:cNvSpPr txBox="1">
            <a:spLocks noGrp="1"/>
          </p:cNvSpPr>
          <p:nvPr>
            <p:ph type="subTitle" idx="3"/>
          </p:nvPr>
        </p:nvSpPr>
        <p:spPr>
          <a:xfrm>
            <a:off x="3223094" y="1721556"/>
            <a:ext cx="2856239" cy="976800"/>
          </a:xfrm>
          <a:prstGeom prst="rect">
            <a:avLst/>
          </a:prstGeom>
        </p:spPr>
        <p:txBody>
          <a:bodyPr spcFirstLastPara="1" wrap="square" lIns="91425" tIns="91425" rIns="91425" bIns="91425" anchor="t" anchorCtr="0">
            <a:noAutofit/>
          </a:bodyPr>
          <a:lstStyle/>
          <a:p>
            <a:pPr marL="0" indent="0">
              <a:buClr>
                <a:schemeClr val="dk1"/>
              </a:buClr>
              <a:buSzPts val="1100"/>
            </a:pPr>
            <a:r>
              <a:rPr lang="en-US" sz="2000" b="0" dirty="0"/>
              <a:t>Internet Marketing Research</a:t>
            </a:r>
          </a:p>
        </p:txBody>
      </p:sp>
      <p:sp>
        <p:nvSpPr>
          <p:cNvPr id="227" name="Google Shape;227;p39"/>
          <p:cNvSpPr txBox="1">
            <a:spLocks noGrp="1"/>
          </p:cNvSpPr>
          <p:nvPr>
            <p:ph type="title" idx="4"/>
          </p:nvPr>
        </p:nvSpPr>
        <p:spPr>
          <a:xfrm>
            <a:off x="3502623" y="1228631"/>
            <a:ext cx="9528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02</a:t>
            </a:r>
            <a:endParaRPr dirty="0"/>
          </a:p>
        </p:txBody>
      </p:sp>
      <p:sp>
        <p:nvSpPr>
          <p:cNvPr id="228" name="Google Shape;228;p39"/>
          <p:cNvSpPr txBox="1">
            <a:spLocks noGrp="1"/>
          </p:cNvSpPr>
          <p:nvPr>
            <p:ph type="title" idx="5"/>
          </p:nvPr>
        </p:nvSpPr>
        <p:spPr>
          <a:xfrm>
            <a:off x="6042351" y="1228631"/>
            <a:ext cx="952800"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03</a:t>
            </a:r>
            <a:endParaRPr/>
          </a:p>
        </p:txBody>
      </p:sp>
      <p:sp>
        <p:nvSpPr>
          <p:cNvPr id="231" name="Google Shape;231;p39"/>
          <p:cNvSpPr txBox="1">
            <a:spLocks noGrp="1"/>
          </p:cNvSpPr>
          <p:nvPr>
            <p:ph type="subTitle" idx="7"/>
          </p:nvPr>
        </p:nvSpPr>
        <p:spPr>
          <a:xfrm>
            <a:off x="6042351" y="1721556"/>
            <a:ext cx="2673023" cy="976800"/>
          </a:xfrm>
          <a:prstGeom prst="rect">
            <a:avLst/>
          </a:prstGeom>
        </p:spPr>
        <p:txBody>
          <a:bodyPr spcFirstLastPara="1" wrap="square" lIns="91425" tIns="91425" rIns="91425" bIns="91425" anchor="t" anchorCtr="0">
            <a:noAutofit/>
          </a:bodyPr>
          <a:lstStyle/>
          <a:p>
            <a:pPr marL="0" indent="0">
              <a:buClr>
                <a:schemeClr val="dk1"/>
              </a:buClr>
              <a:buSzPts val="1100"/>
            </a:pPr>
            <a:r>
              <a:rPr lang="en-US" sz="2000" b="0" dirty="0"/>
              <a:t>Model-Model </a:t>
            </a:r>
            <a:r>
              <a:rPr lang="en-US" sz="2000" b="0" dirty="0" err="1"/>
              <a:t>Bisnis</a:t>
            </a:r>
            <a:r>
              <a:rPr lang="en-US" sz="2000" b="0" dirty="0"/>
              <a:t> Internet Marketing</a:t>
            </a:r>
          </a:p>
        </p:txBody>
      </p:sp>
      <p:sp>
        <p:nvSpPr>
          <p:cNvPr id="2" name="Google Shape;222;p39">
            <a:extLst>
              <a:ext uri="{FF2B5EF4-FFF2-40B4-BE49-F238E27FC236}">
                <a16:creationId xmlns:a16="http://schemas.microsoft.com/office/drawing/2014/main" id="{4F7B30DC-BE79-7854-A4DF-3DF175DB4FA3}"/>
              </a:ext>
            </a:extLst>
          </p:cNvPr>
          <p:cNvSpPr txBox="1">
            <a:spLocks/>
          </p:cNvSpPr>
          <p:nvPr/>
        </p:nvSpPr>
        <p:spPr>
          <a:xfrm>
            <a:off x="677767" y="613612"/>
            <a:ext cx="770400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1pPr>
            <a:lvl2pPr marR="0" lvl="1"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2pPr>
            <a:lvl3pPr marR="0" lvl="2"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3pPr>
            <a:lvl4pPr marR="0" lvl="3"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4pPr>
            <a:lvl5pPr marR="0" lvl="4"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5pPr>
            <a:lvl6pPr marR="0" lvl="5"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6pPr>
            <a:lvl7pPr marR="0" lvl="6"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7pPr>
            <a:lvl8pPr marR="0" lvl="7"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8pPr>
            <a:lvl9pPr marR="0" lvl="8"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9pPr>
          </a:lstStyle>
          <a:p>
            <a:r>
              <a:rPr lang="en-US" dirty="0"/>
              <a:t>Content</a:t>
            </a:r>
          </a:p>
        </p:txBody>
      </p:sp>
      <p:sp>
        <p:nvSpPr>
          <p:cNvPr id="3" name="Google Shape;222;p39">
            <a:extLst>
              <a:ext uri="{FF2B5EF4-FFF2-40B4-BE49-F238E27FC236}">
                <a16:creationId xmlns:a16="http://schemas.microsoft.com/office/drawing/2014/main" id="{69678D59-BBF9-F454-A547-2F5E3DE6E741}"/>
              </a:ext>
            </a:extLst>
          </p:cNvPr>
          <p:cNvSpPr txBox="1">
            <a:spLocks/>
          </p:cNvSpPr>
          <p:nvPr/>
        </p:nvSpPr>
        <p:spPr>
          <a:xfrm>
            <a:off x="720000" y="2811788"/>
            <a:ext cx="770400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1pPr>
            <a:lvl2pPr marR="0" lvl="1"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2pPr>
            <a:lvl3pPr marR="0" lvl="2"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3pPr>
            <a:lvl4pPr marR="0" lvl="3"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4pPr>
            <a:lvl5pPr marR="0" lvl="4"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5pPr>
            <a:lvl6pPr marR="0" lvl="5"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6pPr>
            <a:lvl7pPr marR="0" lvl="6"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7pPr>
            <a:lvl8pPr marR="0" lvl="7"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8pPr>
            <a:lvl9pPr marR="0" lvl="8" algn="l" rtl="0">
              <a:lnSpc>
                <a:spcPct val="100000"/>
              </a:lnSpc>
              <a:spcBef>
                <a:spcPts val="0"/>
              </a:spcBef>
              <a:spcAft>
                <a:spcPts val="0"/>
              </a:spcAft>
              <a:buClr>
                <a:schemeClr val="dk1"/>
              </a:buClr>
              <a:buSzPts val="3400"/>
              <a:buFont typeface="Bai Jamjuree"/>
              <a:buNone/>
              <a:defRPr sz="3400" b="1" i="0" u="none" strike="noStrike" cap="none">
                <a:solidFill>
                  <a:schemeClr val="dk1"/>
                </a:solidFill>
                <a:latin typeface="Bai Jamjuree"/>
                <a:ea typeface="Bai Jamjuree"/>
                <a:cs typeface="Bai Jamjuree"/>
                <a:sym typeface="Bai Jamjuree"/>
              </a:defRPr>
            </a:lvl9pPr>
          </a:lstStyle>
          <a:p>
            <a:r>
              <a:rPr lang="en-US" dirty="0"/>
              <a:t>Learning Outcome</a:t>
            </a:r>
          </a:p>
        </p:txBody>
      </p:sp>
    </p:spTree>
    <p:extLst>
      <p:ext uri="{BB962C8B-B14F-4D97-AF65-F5344CB8AC3E}">
        <p14:creationId xmlns:p14="http://schemas.microsoft.com/office/powerpoint/2010/main" val="13612113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564823"/>
            <a:ext cx="6034500" cy="744300"/>
          </a:xfrm>
        </p:spPr>
        <p:txBody>
          <a:bodyPr/>
          <a:lstStyle/>
          <a:p>
            <a:r>
              <a:rPr lang="id-ID" dirty="0"/>
              <a:t>Website Flipping</a:t>
            </a:r>
          </a:p>
        </p:txBody>
      </p:sp>
      <p:sp>
        <p:nvSpPr>
          <p:cNvPr id="5" name="Content Placeholder 2"/>
          <p:cNvSpPr txBox="1">
            <a:spLocks/>
          </p:cNvSpPr>
          <p:nvPr/>
        </p:nvSpPr>
        <p:spPr>
          <a:xfrm>
            <a:off x="737850" y="1396870"/>
            <a:ext cx="7206000"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0" indent="0" algn="just">
              <a:buFont typeface="Nunito Light"/>
              <a:buNone/>
            </a:pPr>
            <a:r>
              <a:rPr lang="id-ID" sz="1800" dirty="0"/>
              <a:t>Bisnis ini merupakan  model bisnis dengan melakukan jual-beli website. Website tersebut sudah dibuat dan siap untuk digunakan oleh konsumen. Bisnis banyak dilakukan oleh webdesainer dan webmaster yang sudah berpengalaman. Web yang dibuat semenarik mungkin sehingga akan dijual dengan harga yang mahal.</a:t>
            </a:r>
          </a:p>
        </p:txBody>
      </p:sp>
    </p:spTree>
    <p:extLst>
      <p:ext uri="{BB962C8B-B14F-4D97-AF65-F5344CB8AC3E}">
        <p14:creationId xmlns:p14="http://schemas.microsoft.com/office/powerpoint/2010/main" val="707553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564823"/>
            <a:ext cx="6034500" cy="744300"/>
          </a:xfrm>
        </p:spPr>
        <p:txBody>
          <a:bodyPr/>
          <a:lstStyle/>
          <a:p>
            <a:r>
              <a:rPr lang="id-ID" dirty="0"/>
              <a:t>Membership Website</a:t>
            </a:r>
          </a:p>
        </p:txBody>
      </p:sp>
      <p:sp>
        <p:nvSpPr>
          <p:cNvPr id="5" name="Content Placeholder 2"/>
          <p:cNvSpPr txBox="1">
            <a:spLocks/>
          </p:cNvSpPr>
          <p:nvPr/>
        </p:nvSpPr>
        <p:spPr>
          <a:xfrm>
            <a:off x="737849" y="1475700"/>
            <a:ext cx="7298869"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0" indent="0" algn="just">
              <a:buFont typeface="Nunito Light"/>
              <a:buNone/>
            </a:pPr>
            <a:r>
              <a:rPr lang="id-ID" sz="1800" dirty="0"/>
              <a:t>Model bisnis membership website merupakan model bisnis yang benar mengedepankan kekonsistenan terhadap update konten dan produk. Membership website bertujuan menghasilkan suatu passive income bagi pemiliknya karena akan mendapatkan pembayaran perbulan atau pertahun.</a:t>
            </a:r>
          </a:p>
        </p:txBody>
      </p:sp>
    </p:spTree>
    <p:extLst>
      <p:ext uri="{BB962C8B-B14F-4D97-AF65-F5344CB8AC3E}">
        <p14:creationId xmlns:p14="http://schemas.microsoft.com/office/powerpoint/2010/main" val="1466401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517525"/>
            <a:ext cx="6034500" cy="744300"/>
          </a:xfrm>
        </p:spPr>
        <p:txBody>
          <a:bodyPr/>
          <a:lstStyle/>
          <a:p>
            <a:r>
              <a:rPr lang="id-ID" dirty="0"/>
              <a:t>Joint Venture</a:t>
            </a:r>
          </a:p>
        </p:txBody>
      </p:sp>
      <p:sp>
        <p:nvSpPr>
          <p:cNvPr id="5" name="Content Placeholder 2"/>
          <p:cNvSpPr txBox="1">
            <a:spLocks/>
          </p:cNvSpPr>
          <p:nvPr/>
        </p:nvSpPr>
        <p:spPr>
          <a:xfrm>
            <a:off x="737849" y="1176155"/>
            <a:ext cx="7613195"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0" indent="0" algn="just">
              <a:spcAft>
                <a:spcPts val="600"/>
              </a:spcAft>
              <a:buFont typeface="Nunito Light"/>
              <a:buNone/>
            </a:pPr>
            <a:r>
              <a:rPr lang="id-ID" sz="1600" dirty="0"/>
              <a:t>Model bisnis joint venture merupakan suatu bisnis yang melakukan kerja sama dengan pihak tertentu untuk menjalankan usaha bersama. Usaha tersebut dilakukan dengan jangka waktu yang sudah ditetapkan kedua belah pihak. Bisnis ini dilakukan dengan mencari orang yang mempunyai keahlian dalam pembuatan produk yang digital. </a:t>
            </a:r>
            <a:endParaRPr lang="en-US" sz="1600" dirty="0"/>
          </a:p>
          <a:p>
            <a:pPr marL="0" indent="0" algn="just">
              <a:buFont typeface="Nunito Light"/>
              <a:buNone/>
            </a:pPr>
            <a:r>
              <a:rPr lang="id-ID" sz="1600" dirty="0"/>
              <a:t>Sehingga bisnis tersebut akan mendapatkan keuntungan kedua belah pihak dengan masing-masing keuntungan 50 %. Banyak produk yang berkualitas tetapi tidak mengetahui bagaimana dalam memasarkannya. Disini anda harus berperan dalam memasarkan suatu produk tersebut.</a:t>
            </a:r>
          </a:p>
        </p:txBody>
      </p:sp>
    </p:spTree>
    <p:extLst>
      <p:ext uri="{BB962C8B-B14F-4D97-AF65-F5344CB8AC3E}">
        <p14:creationId xmlns:p14="http://schemas.microsoft.com/office/powerpoint/2010/main" val="2056740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573744"/>
            <a:ext cx="6034500" cy="744300"/>
          </a:xfrm>
        </p:spPr>
        <p:txBody>
          <a:bodyPr/>
          <a:lstStyle/>
          <a:p>
            <a:r>
              <a:rPr lang="id-ID" dirty="0"/>
              <a:t>Domaining</a:t>
            </a:r>
          </a:p>
        </p:txBody>
      </p:sp>
      <p:sp>
        <p:nvSpPr>
          <p:cNvPr id="5" name="Content Placeholder 2"/>
          <p:cNvSpPr txBox="1">
            <a:spLocks/>
          </p:cNvSpPr>
          <p:nvPr/>
        </p:nvSpPr>
        <p:spPr>
          <a:xfrm>
            <a:off x="737850" y="1318044"/>
            <a:ext cx="7256006"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0" indent="0" algn="just">
              <a:buFont typeface="Nunito Light"/>
              <a:buNone/>
            </a:pPr>
            <a:r>
              <a:rPr lang="id-ID" sz="1800" dirty="0"/>
              <a:t>Pebisnis domaining tersebut menggunakan nama-nama domain yang sangat langka. Bisnis ini dilakukan dengan cara melakukan penjualan suatu nama domain. Domain yang tinggi yang terdapat dimesin pencarian google akan dijual dengan harga yang sangat mahal. Dengan anda memiliki kemampuan yang kreatif dalam memberikan nama domain, anda akan menghasilkan keuntungan yang tinggi.</a:t>
            </a:r>
          </a:p>
        </p:txBody>
      </p:sp>
    </p:spTree>
    <p:extLst>
      <p:ext uri="{BB962C8B-B14F-4D97-AF65-F5344CB8AC3E}">
        <p14:creationId xmlns:p14="http://schemas.microsoft.com/office/powerpoint/2010/main" val="5730684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517525"/>
            <a:ext cx="6034500" cy="744300"/>
          </a:xfrm>
        </p:spPr>
        <p:txBody>
          <a:bodyPr/>
          <a:lstStyle/>
          <a:p>
            <a:r>
              <a:rPr lang="id-ID" dirty="0"/>
              <a:t>Service Provider</a:t>
            </a:r>
          </a:p>
        </p:txBody>
      </p:sp>
      <p:sp>
        <p:nvSpPr>
          <p:cNvPr id="5" name="Content Placeholder 2"/>
          <p:cNvSpPr txBox="1">
            <a:spLocks/>
          </p:cNvSpPr>
          <p:nvPr/>
        </p:nvSpPr>
        <p:spPr>
          <a:xfrm>
            <a:off x="737850" y="1191921"/>
            <a:ext cx="7727494"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0" indent="0" algn="just">
              <a:buFont typeface="Nunito Light"/>
              <a:buNone/>
            </a:pPr>
            <a:r>
              <a:rPr lang="id-ID" sz="1800" dirty="0"/>
              <a:t>Bisnis ini sangat simpel untuk dilaksanakan karena bisnis ini tidak memerlukan modal biaya.  Jika anda mempunyai skill yang dapat dijual sebagai kemapuan anda, maka anda akan mendapatkan keuntungan 100 %.  Anda harus memiliki kemampuan sebagai jasa atau sebagai perantara jasa. Jika anda mempunyai keahlian dalam photoshop, maka anda harus menjual keahlian tersebut kepada orang lain sehingga anda akan mendapatkan bayaran yang sesuai dengan keahlian anda.</a:t>
            </a:r>
          </a:p>
        </p:txBody>
      </p:sp>
    </p:spTree>
    <p:extLst>
      <p:ext uri="{BB962C8B-B14F-4D97-AF65-F5344CB8AC3E}">
        <p14:creationId xmlns:p14="http://schemas.microsoft.com/office/powerpoint/2010/main" val="37931241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517525"/>
            <a:ext cx="6034500" cy="744300"/>
          </a:xfrm>
        </p:spPr>
        <p:txBody>
          <a:bodyPr/>
          <a:lstStyle/>
          <a:p>
            <a:r>
              <a:rPr lang="id-ID" dirty="0"/>
              <a:t>Webinar</a:t>
            </a:r>
          </a:p>
        </p:txBody>
      </p:sp>
      <p:sp>
        <p:nvSpPr>
          <p:cNvPr id="5" name="Content Placeholder 2"/>
          <p:cNvSpPr txBox="1">
            <a:spLocks/>
          </p:cNvSpPr>
          <p:nvPr/>
        </p:nvSpPr>
        <p:spPr>
          <a:xfrm>
            <a:off x="737849" y="1239217"/>
            <a:ext cx="7813219"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0" indent="0" algn="just">
              <a:spcAft>
                <a:spcPts val="600"/>
              </a:spcAft>
              <a:buFont typeface="Nunito Light"/>
              <a:buNone/>
            </a:pPr>
            <a:r>
              <a:rPr lang="id-ID" dirty="0"/>
              <a:t>Webinar merupakan  model bisnis yang dilakukan dengan seminar online dan pesertanya juga secara online dalam mengikuti seminar tersebut. Webinar ini di Indonesia tidak terlalu populer. Tetapi sekarang ini sudah banyak yang menggunakan model bisnis tersebut. Seminar online ini terkadang memerlukan pendaftaran biaya. Tapi ada juga seminar online yang gratis untuk mengikutinya. </a:t>
            </a:r>
            <a:endParaRPr lang="en-US" dirty="0"/>
          </a:p>
          <a:p>
            <a:pPr marL="0" indent="0" algn="just">
              <a:spcAft>
                <a:spcPts val="600"/>
              </a:spcAft>
              <a:buFont typeface="Nunito Light"/>
              <a:buNone/>
            </a:pPr>
            <a:r>
              <a:rPr lang="id-ID" dirty="0"/>
              <a:t>Model bisnis webinar mempunyai keuntungan yaitu tidak perlunya ada biaya keluar dalam menuju lokasi karena seminar yang dilaksanakan secara online. Lokasi seminar yang sangat jauh tidak masalah dalam bisnis ini karena anda bisa mengikuti seminarnya dimana saja. Kekurangan model bisnis ini adalah adanya kelemotan dalam akses koneksi internet sehingga membutuhkan koneksi internet yang sangat kencang.</a:t>
            </a:r>
          </a:p>
        </p:txBody>
      </p:sp>
    </p:spTree>
    <p:extLst>
      <p:ext uri="{BB962C8B-B14F-4D97-AF65-F5344CB8AC3E}">
        <p14:creationId xmlns:p14="http://schemas.microsoft.com/office/powerpoint/2010/main" val="35287681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37850" y="517525"/>
            <a:ext cx="6034500" cy="744300"/>
          </a:xfrm>
        </p:spPr>
        <p:txBody>
          <a:bodyPr/>
          <a:lstStyle/>
          <a:p>
            <a:r>
              <a:rPr lang="id-ID" dirty="0"/>
              <a:t>Local Business</a:t>
            </a:r>
          </a:p>
        </p:txBody>
      </p:sp>
      <p:sp>
        <p:nvSpPr>
          <p:cNvPr id="5" name="Content Placeholder 2"/>
          <p:cNvSpPr txBox="1">
            <a:spLocks/>
          </p:cNvSpPr>
          <p:nvPr/>
        </p:nvSpPr>
        <p:spPr>
          <a:xfrm>
            <a:off x="737850" y="1475700"/>
            <a:ext cx="7834650"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0" indent="0" algn="just">
              <a:buFont typeface="Nunito Light"/>
              <a:buNone/>
            </a:pPr>
            <a:r>
              <a:rPr lang="id-ID" sz="1800" dirty="0"/>
              <a:t>Internet marketing dengan model local business merupakan model bisnis yang awalnya dijalankan dengan offline dan sekarang dijalankan dengan online untuk menjaring customer ke jangkauan yang lebih luas. Model bisnis ini biasanya dalam bentuk onlineshop. Pemasaran yang dilakukan dengan media sosial, aplikasi, website, gadget, dan dalam bentuk lainnya.</a:t>
            </a:r>
          </a:p>
        </p:txBody>
      </p:sp>
    </p:spTree>
    <p:extLst>
      <p:ext uri="{BB962C8B-B14F-4D97-AF65-F5344CB8AC3E}">
        <p14:creationId xmlns:p14="http://schemas.microsoft.com/office/powerpoint/2010/main" val="2913273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41"/>
          <p:cNvSpPr txBox="1">
            <a:spLocks noGrp="1"/>
          </p:cNvSpPr>
          <p:nvPr>
            <p:ph type="title"/>
          </p:nvPr>
        </p:nvSpPr>
        <p:spPr>
          <a:xfrm>
            <a:off x="713225" y="2068500"/>
            <a:ext cx="7616388" cy="1511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4400" b="0" dirty="0"/>
              <a:t>Konsep Dasar</a:t>
            </a:r>
            <a:br>
              <a:rPr lang="en-US" sz="4400" dirty="0"/>
            </a:br>
            <a:r>
              <a:rPr lang="en-US" sz="4400" dirty="0"/>
              <a:t>Internet Marketing</a:t>
            </a:r>
            <a:endParaRPr lang="en-US" sz="4400" b="0" dirty="0"/>
          </a:p>
        </p:txBody>
      </p:sp>
      <p:sp>
        <p:nvSpPr>
          <p:cNvPr id="243" name="Google Shape;243;p41"/>
          <p:cNvSpPr txBox="1">
            <a:spLocks noGrp="1"/>
          </p:cNvSpPr>
          <p:nvPr>
            <p:ph type="title" idx="2"/>
          </p:nvPr>
        </p:nvSpPr>
        <p:spPr>
          <a:xfrm>
            <a:off x="713225" y="1102132"/>
            <a:ext cx="1508400" cy="1094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01</a:t>
            </a:r>
            <a:endParaRPr dirty="0"/>
          </a:p>
        </p:txBody>
      </p:sp>
    </p:spTree>
    <p:extLst>
      <p:ext uri="{BB962C8B-B14F-4D97-AF65-F5344CB8AC3E}">
        <p14:creationId xmlns:p14="http://schemas.microsoft.com/office/powerpoint/2010/main" val="1834018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5" name="Title 4">
            <a:extLst>
              <a:ext uri="{FF2B5EF4-FFF2-40B4-BE49-F238E27FC236}">
                <a16:creationId xmlns:a16="http://schemas.microsoft.com/office/drawing/2014/main" id="{FC21B2EA-FC66-438E-B341-1B8F557A704B}"/>
              </a:ext>
            </a:extLst>
          </p:cNvPr>
          <p:cNvSpPr>
            <a:spLocks noGrp="1"/>
          </p:cNvSpPr>
          <p:nvPr>
            <p:ph type="title"/>
          </p:nvPr>
        </p:nvSpPr>
        <p:spPr>
          <a:xfrm>
            <a:off x="1087894" y="1141650"/>
            <a:ext cx="6034500" cy="744300"/>
          </a:xfrm>
        </p:spPr>
        <p:txBody>
          <a:bodyPr/>
          <a:lstStyle/>
          <a:p>
            <a:r>
              <a:rPr lang="en-US" dirty="0"/>
              <a:t>Konsep Dasar</a:t>
            </a:r>
          </a:p>
        </p:txBody>
      </p:sp>
      <p:sp>
        <p:nvSpPr>
          <p:cNvPr id="7" name="Google Shape;96;p13">
            <a:extLst>
              <a:ext uri="{FF2B5EF4-FFF2-40B4-BE49-F238E27FC236}">
                <a16:creationId xmlns:a16="http://schemas.microsoft.com/office/drawing/2014/main" id="{CA07EA23-4B09-4850-80F5-04BE78AB5B3A}"/>
              </a:ext>
            </a:extLst>
          </p:cNvPr>
          <p:cNvSpPr txBox="1">
            <a:spLocks/>
          </p:cNvSpPr>
          <p:nvPr/>
        </p:nvSpPr>
        <p:spPr>
          <a:xfrm>
            <a:off x="1682515" y="1885950"/>
            <a:ext cx="6111391" cy="2635806"/>
          </a:xfrm>
          <a:prstGeom prst="rect">
            <a:avLst/>
          </a:prstGeom>
          <a:noFill/>
          <a:ln>
            <a:noFill/>
          </a:ln>
        </p:spPr>
        <p:txBody>
          <a:bodyPr spcFirstLastPara="1" wrap="square" lIns="0" tIns="0" rIns="0" bIns="0" anchor="t" anchorCtr="0">
            <a:noAutofit/>
          </a:bodyPr>
          <a:lstStyle>
            <a:defPPr marR="0" lvl="0" algn="l" rtl="0">
              <a:lnSpc>
                <a:spcPct val="100000"/>
              </a:lnSpc>
              <a:spcBef>
                <a:spcPts val="0"/>
              </a:spcBef>
              <a:spcAft>
                <a:spcPts val="0"/>
              </a:spcAft>
            </a:defPPr>
            <a:lvl1pPr marL="457200" marR="0" lvl="0" indent="-355600" algn="l" rtl="0">
              <a:lnSpc>
                <a:spcPct val="100000"/>
              </a:lnSpc>
              <a:spcBef>
                <a:spcPts val="600"/>
              </a:spcBef>
              <a:spcAft>
                <a:spcPts val="0"/>
              </a:spcAft>
              <a:buClr>
                <a:schemeClr val="accent4"/>
              </a:buClr>
              <a:buSzPts val="2000"/>
              <a:buFont typeface="Lato Light"/>
              <a:buChar char="◦"/>
              <a:defRPr sz="2000" b="0" i="0" u="none" strike="noStrike" cap="none">
                <a:solidFill>
                  <a:schemeClr val="dk1"/>
                </a:solidFill>
                <a:latin typeface="Lato Light"/>
                <a:ea typeface="Lato Light"/>
                <a:cs typeface="Lato Light"/>
                <a:sym typeface="Lato Light"/>
              </a:defRPr>
            </a:lvl1pPr>
            <a:lvl2pPr marL="914400" marR="0" lvl="1" indent="-355600" algn="l" rtl="0">
              <a:lnSpc>
                <a:spcPct val="100000"/>
              </a:lnSpc>
              <a:spcBef>
                <a:spcPts val="0"/>
              </a:spcBef>
              <a:spcAft>
                <a:spcPts val="0"/>
              </a:spcAft>
              <a:buClr>
                <a:schemeClr val="accent4"/>
              </a:buClr>
              <a:buSzPts val="2000"/>
              <a:buFont typeface="Lato Light"/>
              <a:buChar char="◦"/>
              <a:defRPr sz="2000" b="0" i="0" u="none" strike="noStrike" cap="none">
                <a:solidFill>
                  <a:schemeClr val="dk1"/>
                </a:solidFill>
                <a:latin typeface="Lato Light"/>
                <a:ea typeface="Lato Light"/>
                <a:cs typeface="Lato Light"/>
                <a:sym typeface="Lato Light"/>
              </a:defRPr>
            </a:lvl2pPr>
            <a:lvl3pPr marL="1371600" marR="0" lvl="2" indent="-355600" algn="l" rtl="0">
              <a:lnSpc>
                <a:spcPct val="100000"/>
              </a:lnSpc>
              <a:spcBef>
                <a:spcPts val="0"/>
              </a:spcBef>
              <a:spcAft>
                <a:spcPts val="0"/>
              </a:spcAft>
              <a:buClr>
                <a:schemeClr val="accent4"/>
              </a:buClr>
              <a:buSzPts val="2000"/>
              <a:buFont typeface="Lato Light"/>
              <a:buChar char="◦"/>
              <a:defRPr sz="2000" b="0" i="0" u="none" strike="noStrike" cap="none">
                <a:solidFill>
                  <a:schemeClr val="dk1"/>
                </a:solidFill>
                <a:latin typeface="Lato Light"/>
                <a:ea typeface="Lato Light"/>
                <a:cs typeface="Lato Light"/>
                <a:sym typeface="Lato Light"/>
              </a:defRPr>
            </a:lvl3pPr>
            <a:lvl4pPr marL="1828800" marR="0" lvl="3" indent="-355600" algn="l" rtl="0">
              <a:lnSpc>
                <a:spcPct val="100000"/>
              </a:lnSpc>
              <a:spcBef>
                <a:spcPts val="0"/>
              </a:spcBef>
              <a:spcAft>
                <a:spcPts val="0"/>
              </a:spcAft>
              <a:buClr>
                <a:schemeClr val="accent4"/>
              </a:buClr>
              <a:buSzPts val="2000"/>
              <a:buFont typeface="Lato Light"/>
              <a:buChar char="◦"/>
              <a:defRPr sz="2000" b="0" i="0" u="none" strike="noStrike" cap="none">
                <a:solidFill>
                  <a:schemeClr val="dk1"/>
                </a:solidFill>
                <a:latin typeface="Lato Light"/>
                <a:ea typeface="Lato Light"/>
                <a:cs typeface="Lato Light"/>
                <a:sym typeface="Lato Light"/>
              </a:defRPr>
            </a:lvl4pPr>
            <a:lvl5pPr marL="2286000" marR="0" lvl="4" indent="-355600" algn="l" rtl="0">
              <a:lnSpc>
                <a:spcPct val="100000"/>
              </a:lnSpc>
              <a:spcBef>
                <a:spcPts val="0"/>
              </a:spcBef>
              <a:spcAft>
                <a:spcPts val="0"/>
              </a:spcAft>
              <a:buClr>
                <a:schemeClr val="accent4"/>
              </a:buClr>
              <a:buSzPts val="2000"/>
              <a:buFont typeface="Lato Light"/>
              <a:buChar char="◦"/>
              <a:defRPr sz="2000" b="0" i="0" u="none" strike="noStrike" cap="none">
                <a:solidFill>
                  <a:schemeClr val="dk1"/>
                </a:solidFill>
                <a:latin typeface="Lato Light"/>
                <a:ea typeface="Lato Light"/>
                <a:cs typeface="Lato Light"/>
                <a:sym typeface="Lato Light"/>
              </a:defRPr>
            </a:lvl5pPr>
            <a:lvl6pPr marL="2743200" marR="0" lvl="5" indent="-355600" algn="l" rtl="0">
              <a:lnSpc>
                <a:spcPct val="100000"/>
              </a:lnSpc>
              <a:spcBef>
                <a:spcPts val="0"/>
              </a:spcBef>
              <a:spcAft>
                <a:spcPts val="0"/>
              </a:spcAft>
              <a:buClr>
                <a:schemeClr val="accent4"/>
              </a:buClr>
              <a:buSzPts val="2000"/>
              <a:buFont typeface="Lato Light"/>
              <a:buChar char="◦"/>
              <a:defRPr sz="2000" b="0" i="0" u="none" strike="noStrike" cap="none">
                <a:solidFill>
                  <a:schemeClr val="dk1"/>
                </a:solidFill>
                <a:latin typeface="Lato Light"/>
                <a:ea typeface="Lato Light"/>
                <a:cs typeface="Lato Light"/>
                <a:sym typeface="Lato Light"/>
              </a:defRPr>
            </a:lvl6pPr>
            <a:lvl7pPr marL="3200400" marR="0" lvl="6" indent="-355600" algn="l" rtl="0">
              <a:lnSpc>
                <a:spcPct val="100000"/>
              </a:lnSpc>
              <a:spcBef>
                <a:spcPts val="0"/>
              </a:spcBef>
              <a:spcAft>
                <a:spcPts val="0"/>
              </a:spcAft>
              <a:buClr>
                <a:schemeClr val="accent4"/>
              </a:buClr>
              <a:buSzPts val="2000"/>
              <a:buFont typeface="Lato Light"/>
              <a:buChar char="◦"/>
              <a:defRPr sz="2000" b="0" i="0" u="none" strike="noStrike" cap="none">
                <a:solidFill>
                  <a:schemeClr val="dk1"/>
                </a:solidFill>
                <a:latin typeface="Lato Light"/>
                <a:ea typeface="Lato Light"/>
                <a:cs typeface="Lato Light"/>
                <a:sym typeface="Lato Light"/>
              </a:defRPr>
            </a:lvl7pPr>
            <a:lvl8pPr marL="3657600" marR="0" lvl="7" indent="-355600" algn="l" rtl="0">
              <a:lnSpc>
                <a:spcPct val="100000"/>
              </a:lnSpc>
              <a:spcBef>
                <a:spcPts val="0"/>
              </a:spcBef>
              <a:spcAft>
                <a:spcPts val="0"/>
              </a:spcAft>
              <a:buClr>
                <a:schemeClr val="accent4"/>
              </a:buClr>
              <a:buSzPts val="2000"/>
              <a:buFont typeface="Lato Light"/>
              <a:buChar char="◦"/>
              <a:defRPr sz="2000" b="0" i="0" u="none" strike="noStrike" cap="none">
                <a:solidFill>
                  <a:schemeClr val="dk1"/>
                </a:solidFill>
                <a:latin typeface="Lato Light"/>
                <a:ea typeface="Lato Light"/>
                <a:cs typeface="Lato Light"/>
                <a:sym typeface="Lato Light"/>
              </a:defRPr>
            </a:lvl8pPr>
            <a:lvl9pPr marL="4114800" marR="0" lvl="8" indent="-355600" algn="l" rtl="0">
              <a:lnSpc>
                <a:spcPct val="100000"/>
              </a:lnSpc>
              <a:spcBef>
                <a:spcPts val="0"/>
              </a:spcBef>
              <a:spcAft>
                <a:spcPts val="0"/>
              </a:spcAft>
              <a:buClr>
                <a:schemeClr val="accent4"/>
              </a:buClr>
              <a:buSzPts val="2000"/>
              <a:buFont typeface="Lato Light"/>
              <a:buChar char="◦"/>
              <a:defRPr sz="2000" b="0" i="0" u="none" strike="noStrike" cap="none">
                <a:solidFill>
                  <a:schemeClr val="dk1"/>
                </a:solidFill>
                <a:latin typeface="Lato Light"/>
                <a:ea typeface="Lato Light"/>
                <a:cs typeface="Lato Light"/>
                <a:sym typeface="Lato Light"/>
              </a:defRPr>
            </a:lvl9pPr>
          </a:lstStyle>
          <a:p>
            <a:pPr marL="0" indent="0" algn="just">
              <a:buNone/>
            </a:pPr>
            <a:r>
              <a:rPr lang="id-ID" sz="1800" dirty="0">
                <a:solidFill>
                  <a:schemeClr val="tx2">
                    <a:lumMod val="50000"/>
                  </a:schemeClr>
                </a:solidFill>
                <a:latin typeface="Fira Sans" panose="020B0604020202020204" charset="0"/>
              </a:rPr>
              <a:t>Pemasaran internet atau internet marketing adalah sebuah bentuk dari pemasaran dan periklanan melalui atau menggunakan media online atau internet, untuk mengirimkan pesan-pesan promosi suatu produk atau jasa kepada konsumen.</a:t>
            </a:r>
          </a:p>
        </p:txBody>
      </p:sp>
    </p:spTree>
    <p:extLst>
      <p:ext uri="{BB962C8B-B14F-4D97-AF65-F5344CB8AC3E}">
        <p14:creationId xmlns:p14="http://schemas.microsoft.com/office/powerpoint/2010/main" val="3548063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5" name="Title 1"/>
          <p:cNvSpPr>
            <a:spLocks noGrp="1"/>
          </p:cNvSpPr>
          <p:nvPr>
            <p:ph type="title"/>
          </p:nvPr>
        </p:nvSpPr>
        <p:spPr>
          <a:xfrm>
            <a:off x="737850" y="550365"/>
            <a:ext cx="7072650" cy="744300"/>
          </a:xfrm>
        </p:spPr>
        <p:txBody>
          <a:bodyPr>
            <a:normAutofit/>
          </a:bodyPr>
          <a:lstStyle/>
          <a:p>
            <a:r>
              <a:rPr lang="id-ID" dirty="0"/>
              <a:t>Elemen-elemen</a:t>
            </a:r>
            <a:r>
              <a:rPr lang="en-US" dirty="0"/>
              <a:t> </a:t>
            </a:r>
            <a:r>
              <a:rPr lang="id-ID" dirty="0"/>
              <a:t>Aktivitas Marketing</a:t>
            </a:r>
          </a:p>
        </p:txBody>
      </p:sp>
      <p:sp>
        <p:nvSpPr>
          <p:cNvPr id="8" name="Content Placeholder 2"/>
          <p:cNvSpPr txBox="1">
            <a:spLocks/>
          </p:cNvSpPr>
          <p:nvPr/>
        </p:nvSpPr>
        <p:spPr>
          <a:xfrm>
            <a:off x="737849" y="1144614"/>
            <a:ext cx="6735005"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385763" indent="-385763">
              <a:buFont typeface="+mj-lt"/>
              <a:buAutoNum type="arabicPeriod"/>
            </a:pPr>
            <a:r>
              <a:rPr lang="id-ID" sz="1500" b="1" dirty="0"/>
              <a:t>Publisher</a:t>
            </a:r>
          </a:p>
          <a:p>
            <a:pPr marL="400050" indent="-400050" algn="just"/>
            <a:r>
              <a:rPr lang="id-ID" sz="1500" dirty="0"/>
              <a:t>Elemen marketing tradisional: Percetakan yang menyediakan media cetak seperti brosur, pamflet, surat edaran, dan koran. Media elektronik seperti televisi dan radio.</a:t>
            </a:r>
          </a:p>
          <a:p>
            <a:pPr marL="400050" indent="-400050" algn="just">
              <a:spcAft>
                <a:spcPts val="600"/>
              </a:spcAft>
            </a:pPr>
            <a:r>
              <a:rPr lang="id-ID" sz="1500" dirty="0"/>
              <a:t>Elemen Internet Marketing: Penyedia jasa email, situs web desktop dan mobile (baik berupa situs web mesin pencari, situs web iklan, dan social media).</a:t>
            </a:r>
          </a:p>
          <a:p>
            <a:pPr marL="385763" indent="-385763">
              <a:buFont typeface="+mj-lt"/>
              <a:buAutoNum type="arabicPeriod" startAt="2"/>
            </a:pPr>
            <a:r>
              <a:rPr lang="id-ID" sz="1500" b="1" dirty="0"/>
              <a:t>Advertiser</a:t>
            </a:r>
          </a:p>
          <a:p>
            <a:pPr marL="400050" indent="-400050" algn="just"/>
            <a:r>
              <a:rPr lang="id-ID" sz="1500" dirty="0"/>
              <a:t>Elemen marketing tradisional: Orang yang mengiklankan produk atau jasanya via marketing tradisional.</a:t>
            </a:r>
          </a:p>
          <a:p>
            <a:pPr marL="400050" indent="-400050" algn="just"/>
            <a:r>
              <a:rPr lang="id-ID" sz="1500" dirty="0"/>
              <a:t>Elemen Internet Marketing: Orang yang mengiklankan produk atau jasanya via internet marketing.</a:t>
            </a:r>
          </a:p>
        </p:txBody>
      </p:sp>
    </p:spTree>
    <p:extLst>
      <p:ext uri="{BB962C8B-B14F-4D97-AF65-F5344CB8AC3E}">
        <p14:creationId xmlns:p14="http://schemas.microsoft.com/office/powerpoint/2010/main" val="3715051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795000" y="269875"/>
            <a:ext cx="7091700" cy="744300"/>
          </a:xfrm>
        </p:spPr>
        <p:txBody>
          <a:bodyPr>
            <a:normAutofit/>
          </a:bodyPr>
          <a:lstStyle/>
          <a:p>
            <a:r>
              <a:rPr lang="id-ID" dirty="0"/>
              <a:t>Elemen-elemen</a:t>
            </a:r>
            <a:r>
              <a:rPr lang="en-US" dirty="0"/>
              <a:t> </a:t>
            </a:r>
            <a:r>
              <a:rPr lang="id-ID" dirty="0"/>
              <a:t>Aktivitas Marketing</a:t>
            </a:r>
          </a:p>
        </p:txBody>
      </p:sp>
      <p:sp>
        <p:nvSpPr>
          <p:cNvPr id="7" name="Content Placeholder 2"/>
          <p:cNvSpPr txBox="1">
            <a:spLocks/>
          </p:cNvSpPr>
          <p:nvPr/>
        </p:nvSpPr>
        <p:spPr>
          <a:xfrm>
            <a:off x="737850" y="980400"/>
            <a:ext cx="8063250" cy="30432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385763" indent="-385763">
              <a:buFont typeface="+mj-lt"/>
              <a:buAutoNum type="arabicPeriod" startAt="3"/>
            </a:pPr>
            <a:r>
              <a:rPr lang="id-ID" b="1" dirty="0"/>
              <a:t>Consumer</a:t>
            </a:r>
          </a:p>
          <a:p>
            <a:pPr marL="400050" indent="-400050" algn="just"/>
            <a:r>
              <a:rPr lang="id-ID" dirty="0"/>
              <a:t>Elemen marketing tradisional: Konsumen yang melakukan konversi setelah melihat informasi iklan dari produk atau jasa tertentu di media cetak atau media elektronik.</a:t>
            </a:r>
          </a:p>
          <a:p>
            <a:pPr marL="400050" indent="-400050" algn="just"/>
            <a:r>
              <a:rPr lang="id-ID" dirty="0"/>
              <a:t>Elemen Internet Marketing: Konsumen yang melakukan konversi setelah melihat informasi iklan dari produk atau jasa tertentu via email atau situs web/mobile.</a:t>
            </a:r>
            <a:endParaRPr lang="en-US" dirty="0"/>
          </a:p>
          <a:p>
            <a:pPr marL="400050" indent="-400050" algn="just"/>
            <a:endParaRPr lang="id-ID" dirty="0"/>
          </a:p>
          <a:p>
            <a:pPr marL="385763" indent="-385763">
              <a:buFont typeface="+mj-lt"/>
              <a:buAutoNum type="arabicPeriod" startAt="4"/>
            </a:pPr>
            <a:r>
              <a:rPr lang="id-ID" b="1" dirty="0"/>
              <a:t>Ads dan Promotion</a:t>
            </a:r>
          </a:p>
          <a:p>
            <a:pPr marL="400050" indent="-400050" algn="just"/>
            <a:r>
              <a:rPr lang="id-ID" dirty="0"/>
              <a:t>Elemen marketing tradisional: Kolom-kolom iklan/promosi produk/jasa di media cetak dan slot-slot iklan di media elektronik.</a:t>
            </a:r>
          </a:p>
          <a:p>
            <a:pPr marL="400050" indent="-400050" algn="just"/>
            <a:r>
              <a:rPr lang="id-ID" dirty="0"/>
              <a:t>Elemen Internet Marketing: Kolom-kolom iklan/promosi produk/jasa di situs web, informasi produk atau jasa di email, dan ads feed di social media.</a:t>
            </a:r>
            <a:endParaRPr lang="en-US" dirty="0"/>
          </a:p>
          <a:p>
            <a:pPr marL="400050" indent="-400050" algn="just"/>
            <a:endParaRPr lang="id-ID" dirty="0"/>
          </a:p>
          <a:p>
            <a:pPr marL="385763" indent="-385763">
              <a:buFont typeface="+mj-lt"/>
              <a:buAutoNum type="arabicPeriod" startAt="5"/>
            </a:pPr>
            <a:r>
              <a:rPr lang="id-ID" b="1" dirty="0"/>
              <a:t>Advertising agency</a:t>
            </a:r>
          </a:p>
          <a:p>
            <a:pPr marL="400050" indent="-400050"/>
            <a:r>
              <a:rPr lang="id-ID" dirty="0"/>
              <a:t>Elemen marketing tradisional: Agen iklan surat kabar.</a:t>
            </a:r>
          </a:p>
          <a:p>
            <a:pPr marL="400050" indent="-400050"/>
            <a:r>
              <a:rPr lang="id-ID" dirty="0"/>
              <a:t>Elemen Internet Marketing: Agen iklan AdWords (PPC).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380733" y="434100"/>
            <a:ext cx="6034500" cy="744300"/>
          </a:xfrm>
        </p:spPr>
        <p:txBody>
          <a:bodyPr/>
          <a:lstStyle/>
          <a:p>
            <a:r>
              <a:rPr lang="id-ID" dirty="0"/>
              <a:t>Tujuan Internet Marketing</a:t>
            </a:r>
          </a:p>
        </p:txBody>
      </p:sp>
      <p:sp>
        <p:nvSpPr>
          <p:cNvPr id="7" name="Content Placeholder 2"/>
          <p:cNvSpPr txBox="1">
            <a:spLocks/>
          </p:cNvSpPr>
          <p:nvPr/>
        </p:nvSpPr>
        <p:spPr>
          <a:xfrm>
            <a:off x="728662" y="1307305"/>
            <a:ext cx="8079581" cy="3710727"/>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dk2"/>
              </a:buClr>
              <a:buSzPts val="1600"/>
              <a:buFont typeface="Nunito Light"/>
              <a:buChar char="●"/>
              <a:defRPr sz="1400" b="0" i="0" u="none" strike="noStrike" cap="none">
                <a:solidFill>
                  <a:schemeClr val="dk2"/>
                </a:solidFill>
                <a:latin typeface="Fira Sans"/>
                <a:ea typeface="Fira Sans"/>
                <a:cs typeface="Fira Sans"/>
                <a:sym typeface="Fira Sans"/>
              </a:defRPr>
            </a:lvl1pPr>
            <a:lvl2pPr marL="914400" marR="0" lvl="1" indent="-317500" algn="ctr" rtl="0">
              <a:lnSpc>
                <a:spcPct val="100000"/>
              </a:lnSpc>
              <a:spcBef>
                <a:spcPts val="0"/>
              </a:spcBef>
              <a:spcAft>
                <a:spcPts val="0"/>
              </a:spcAft>
              <a:buClr>
                <a:srgbClr val="E76A28"/>
              </a:buClr>
              <a:buSzPts val="1600"/>
              <a:buFont typeface="Nunito Light"/>
              <a:buChar char="○"/>
              <a:defRPr sz="1400" b="0" i="0" u="none" strike="noStrike" cap="none">
                <a:solidFill>
                  <a:schemeClr val="dk2"/>
                </a:solidFill>
                <a:latin typeface="Fira Sans"/>
                <a:ea typeface="Fira Sans"/>
                <a:cs typeface="Fira Sans"/>
                <a:sym typeface="Fira Sans"/>
              </a:defRPr>
            </a:lvl2pPr>
            <a:lvl3pPr marL="1371600" marR="0" lvl="2"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3pPr>
            <a:lvl4pPr marL="1828800" marR="0" lvl="3" indent="-317500" algn="ctr" rtl="0">
              <a:lnSpc>
                <a:spcPct val="100000"/>
              </a:lnSpc>
              <a:spcBef>
                <a:spcPts val="0"/>
              </a:spcBef>
              <a:spcAft>
                <a:spcPts val="0"/>
              </a:spcAft>
              <a:buClr>
                <a:srgbClr val="E76A28"/>
              </a:buClr>
              <a:buSzPts val="1500"/>
              <a:buFont typeface="Nunito Light"/>
              <a:buChar char="●"/>
              <a:defRPr sz="1400" b="0" i="0" u="none" strike="noStrike" cap="none">
                <a:solidFill>
                  <a:schemeClr val="dk2"/>
                </a:solidFill>
                <a:latin typeface="Fira Sans"/>
                <a:ea typeface="Fira Sans"/>
                <a:cs typeface="Fira Sans"/>
                <a:sym typeface="Fira Sans"/>
              </a:defRPr>
            </a:lvl4pPr>
            <a:lvl5pPr marL="2286000" marR="0" lvl="4" indent="-317500" algn="ctr" rtl="0">
              <a:lnSpc>
                <a:spcPct val="100000"/>
              </a:lnSpc>
              <a:spcBef>
                <a:spcPts val="0"/>
              </a:spcBef>
              <a:spcAft>
                <a:spcPts val="0"/>
              </a:spcAft>
              <a:buClr>
                <a:srgbClr val="E76A28"/>
              </a:buClr>
              <a:buSzPts val="1400"/>
              <a:buFont typeface="Nunito Light"/>
              <a:buChar char="○"/>
              <a:defRPr sz="1400" b="0" i="0" u="none" strike="noStrike" cap="none">
                <a:solidFill>
                  <a:schemeClr val="dk2"/>
                </a:solidFill>
                <a:latin typeface="Fira Sans"/>
                <a:ea typeface="Fira Sans"/>
                <a:cs typeface="Fira Sans"/>
                <a:sym typeface="Fira Sans"/>
              </a:defRPr>
            </a:lvl5pPr>
            <a:lvl6pPr marL="2743200" marR="0" lvl="5"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6pPr>
            <a:lvl7pPr marL="3200400" marR="0" lvl="6"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7pPr>
            <a:lvl8pPr marL="3657600" marR="0" lvl="7" indent="-317500" algn="ctr" rtl="0">
              <a:lnSpc>
                <a:spcPct val="100000"/>
              </a:lnSpc>
              <a:spcBef>
                <a:spcPts val="0"/>
              </a:spcBef>
              <a:spcAft>
                <a:spcPts val="0"/>
              </a:spcAft>
              <a:buClr>
                <a:srgbClr val="999999"/>
              </a:buClr>
              <a:buSzPts val="1300"/>
              <a:buFont typeface="Nunito Light"/>
              <a:buChar char="○"/>
              <a:defRPr sz="1400" b="0" i="0" u="none" strike="noStrike" cap="none">
                <a:solidFill>
                  <a:schemeClr val="dk2"/>
                </a:solidFill>
                <a:latin typeface="Fira Sans"/>
                <a:ea typeface="Fira Sans"/>
                <a:cs typeface="Fira Sans"/>
                <a:sym typeface="Fira Sans"/>
              </a:defRPr>
            </a:lvl8pPr>
            <a:lvl9pPr marL="4114800" marR="0" lvl="8" indent="-317500" algn="ctr" rtl="0">
              <a:lnSpc>
                <a:spcPct val="100000"/>
              </a:lnSpc>
              <a:spcBef>
                <a:spcPts val="0"/>
              </a:spcBef>
              <a:spcAft>
                <a:spcPts val="0"/>
              </a:spcAft>
              <a:buClr>
                <a:srgbClr val="999999"/>
              </a:buClr>
              <a:buSzPts val="1400"/>
              <a:buFont typeface="Nunito Light"/>
              <a:buChar char="■"/>
              <a:defRPr sz="1400" b="0" i="0" u="none" strike="noStrike" cap="none">
                <a:solidFill>
                  <a:schemeClr val="dk2"/>
                </a:solidFill>
                <a:latin typeface="Fira Sans"/>
                <a:ea typeface="Fira Sans"/>
                <a:cs typeface="Fira Sans"/>
                <a:sym typeface="Fira Sans"/>
              </a:defRPr>
            </a:lvl9pPr>
          </a:lstStyle>
          <a:p>
            <a:pPr marL="0" indent="0" algn="just">
              <a:buFont typeface="Nunito Light"/>
              <a:buNone/>
            </a:pPr>
            <a:r>
              <a:rPr lang="id-ID" sz="2000" dirty="0"/>
              <a:t>Beberapa tujuan yang biasanya dicapai oleh mereka yang memilih memasarkan produk atau jasa via online:</a:t>
            </a:r>
          </a:p>
          <a:p>
            <a:pPr algn="just"/>
            <a:r>
              <a:rPr lang="id-ID" sz="2000" dirty="0"/>
              <a:t>Meningkatkan penjualan</a:t>
            </a:r>
          </a:p>
          <a:p>
            <a:pPr algn="just"/>
            <a:r>
              <a:rPr lang="id-ID" sz="2000" dirty="0"/>
              <a:t>Mengenalkan website</a:t>
            </a:r>
          </a:p>
          <a:p>
            <a:pPr algn="just"/>
            <a:r>
              <a:rPr lang="id-ID" sz="2000" dirty="0"/>
              <a:t>Website sebagai pemasaran</a:t>
            </a:r>
          </a:p>
          <a:p>
            <a:pPr algn="just"/>
            <a:r>
              <a:rPr lang="id-ID" sz="2000" dirty="0"/>
              <a:t>Membangun brand</a:t>
            </a:r>
          </a:p>
          <a:p>
            <a:pPr algn="just"/>
            <a:r>
              <a:rPr lang="id-ID" sz="2000" dirty="0"/>
              <a:t>Membangun bisnis dengan pencarian lokal</a:t>
            </a:r>
          </a:p>
        </p:txBody>
      </p:sp>
    </p:spTree>
    <p:extLst>
      <p:ext uri="{BB962C8B-B14F-4D97-AF65-F5344CB8AC3E}">
        <p14:creationId xmlns:p14="http://schemas.microsoft.com/office/powerpoint/2010/main" val="2619414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pic>
        <p:nvPicPr>
          <p:cNvPr id="6" name="Picture 5">
            <a:extLst>
              <a:ext uri="{FF2B5EF4-FFF2-40B4-BE49-F238E27FC236}">
                <a16:creationId xmlns:a16="http://schemas.microsoft.com/office/drawing/2014/main" id="{ED582C9F-93FA-4D6B-8A40-86DC802CAE8D}"/>
              </a:ext>
            </a:extLst>
          </p:cNvPr>
          <p:cNvPicPr>
            <a:picLocks noChangeAspect="1"/>
          </p:cNvPicPr>
          <p:nvPr/>
        </p:nvPicPr>
        <p:blipFill>
          <a:blip r:embed="rId3"/>
          <a:stretch>
            <a:fillRect/>
          </a:stretch>
        </p:blipFill>
        <p:spPr>
          <a:xfrm>
            <a:off x="0" y="28029"/>
            <a:ext cx="9143999" cy="5115472"/>
          </a:xfrm>
          <a:prstGeom prst="rect">
            <a:avLst/>
          </a:prstGeom>
        </p:spPr>
      </p:pic>
    </p:spTree>
    <p:extLst>
      <p:ext uri="{BB962C8B-B14F-4D97-AF65-F5344CB8AC3E}">
        <p14:creationId xmlns:p14="http://schemas.microsoft.com/office/powerpoint/2010/main" val="133427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41"/>
          <p:cNvSpPr txBox="1">
            <a:spLocks noGrp="1"/>
          </p:cNvSpPr>
          <p:nvPr>
            <p:ph type="title"/>
          </p:nvPr>
        </p:nvSpPr>
        <p:spPr>
          <a:xfrm>
            <a:off x="713225" y="2068500"/>
            <a:ext cx="7616388" cy="1511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4400" b="0" dirty="0"/>
              <a:t>Internet Marketing </a:t>
            </a:r>
            <a:br>
              <a:rPr lang="en-US" sz="4400" b="0" dirty="0"/>
            </a:br>
            <a:r>
              <a:rPr lang="en-US" sz="4400" dirty="0"/>
              <a:t>Research</a:t>
            </a:r>
          </a:p>
        </p:txBody>
      </p:sp>
      <p:sp>
        <p:nvSpPr>
          <p:cNvPr id="243" name="Google Shape;243;p41"/>
          <p:cNvSpPr txBox="1">
            <a:spLocks noGrp="1"/>
          </p:cNvSpPr>
          <p:nvPr>
            <p:ph type="title" idx="2"/>
          </p:nvPr>
        </p:nvSpPr>
        <p:spPr>
          <a:xfrm>
            <a:off x="713225" y="1102132"/>
            <a:ext cx="1508400" cy="1094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02</a:t>
            </a:r>
            <a:endParaRPr dirty="0"/>
          </a:p>
        </p:txBody>
      </p:sp>
    </p:spTree>
    <p:extLst>
      <p:ext uri="{BB962C8B-B14F-4D97-AF65-F5344CB8AC3E}">
        <p14:creationId xmlns:p14="http://schemas.microsoft.com/office/powerpoint/2010/main" val="691122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TotalTime>
  <Words>1383</Words>
  <Application>Microsoft Office PowerPoint</Application>
  <PresentationFormat>On-screen Show (16:9)</PresentationFormat>
  <Paragraphs>129</Paragraphs>
  <Slides>26</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Nunito Light</vt:lpstr>
      <vt:lpstr>Calibri</vt:lpstr>
      <vt:lpstr>Bai Jamjuree</vt:lpstr>
      <vt:lpstr>Anaheim</vt:lpstr>
      <vt:lpstr>Arial</vt:lpstr>
      <vt:lpstr>Bebas Neue</vt:lpstr>
      <vt:lpstr>Fira Sans</vt:lpstr>
      <vt:lpstr>Calibri Light</vt:lpstr>
      <vt:lpstr>Office Theme</vt:lpstr>
      <vt:lpstr>Business Intelligence Bab 6 Internet Marketing</vt:lpstr>
      <vt:lpstr>01</vt:lpstr>
      <vt:lpstr>Konsep Dasar Internet Marketing</vt:lpstr>
      <vt:lpstr>Konsep Dasar</vt:lpstr>
      <vt:lpstr>Elemen-elemen Aktivitas Marketing</vt:lpstr>
      <vt:lpstr>Elemen-elemen Aktivitas Marketing</vt:lpstr>
      <vt:lpstr>Tujuan Internet Marketing</vt:lpstr>
      <vt:lpstr>PowerPoint Presentation</vt:lpstr>
      <vt:lpstr>Internet Marketing  Research</vt:lpstr>
      <vt:lpstr>Internet Marketing Research</vt:lpstr>
      <vt:lpstr>Internet Marketing Research</vt:lpstr>
      <vt:lpstr>Internet Marketing Research</vt:lpstr>
      <vt:lpstr>PowerPoint Presentation</vt:lpstr>
      <vt:lpstr>Internet Marketing Research</vt:lpstr>
      <vt:lpstr>Model-Model Bisnis Internet Marketing</vt:lpstr>
      <vt:lpstr>Model-model Bisnis Online Internet Marketing :</vt:lpstr>
      <vt:lpstr>Affiliate Marketing</vt:lpstr>
      <vt:lpstr>Product Creation</vt:lpstr>
      <vt:lpstr>PPC Publisher</vt:lpstr>
      <vt:lpstr>Website Flipping</vt:lpstr>
      <vt:lpstr>Membership Website</vt:lpstr>
      <vt:lpstr>Joint Venture</vt:lpstr>
      <vt:lpstr>Domaining</vt:lpstr>
      <vt:lpstr>Service Provider</vt:lpstr>
      <vt:lpstr>Webinar</vt:lpstr>
      <vt:lpstr>Local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Intelligence Chapter 6 Digital Marketing</dc:title>
  <cp:lastModifiedBy>Afdal Alfatih</cp:lastModifiedBy>
  <cp:revision>35</cp:revision>
  <dcterms:modified xsi:type="dcterms:W3CDTF">2024-01-24T13:23:20Z</dcterms:modified>
</cp:coreProperties>
</file>