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0"/>
  </p:notesMasterIdLst>
  <p:sldIdLst>
    <p:sldId id="256" r:id="rId2"/>
    <p:sldId id="372" r:id="rId3"/>
    <p:sldId id="316" r:id="rId4"/>
    <p:sldId id="315" r:id="rId5"/>
    <p:sldId id="350" r:id="rId6"/>
    <p:sldId id="339" r:id="rId7"/>
    <p:sldId id="364" r:id="rId8"/>
    <p:sldId id="345" r:id="rId9"/>
    <p:sldId id="357" r:id="rId10"/>
    <p:sldId id="365" r:id="rId11"/>
    <p:sldId id="366" r:id="rId12"/>
    <p:sldId id="349" r:id="rId13"/>
    <p:sldId id="367" r:id="rId14"/>
    <p:sldId id="368" r:id="rId15"/>
    <p:sldId id="369" r:id="rId16"/>
    <p:sldId id="370" r:id="rId17"/>
    <p:sldId id="371" r:id="rId18"/>
    <p:sldId id="313" r:id="rId19"/>
  </p:sldIdLst>
  <p:sldSz cx="9144000" cy="5143500" type="screen16x9"/>
  <p:notesSz cx="6858000" cy="9144000"/>
  <p:embeddedFontLst>
    <p:embeddedFont>
      <p:font typeface="Anaheim" panose="020B0604020202020204" charset="0"/>
      <p:regular r:id="rId21"/>
    </p:embeddedFont>
    <p:embeddedFont>
      <p:font typeface="Bai Jamjuree" panose="020B0604020202020204" charset="-34"/>
      <p:regular r:id="rId22"/>
      <p:bold r:id="rId23"/>
      <p:italic r:id="rId24"/>
      <p:boldItalic r:id="rId25"/>
    </p:embeddedFont>
    <p:embeddedFont>
      <p:font typeface="Bebas Neue" panose="020B0606020202050201" pitchFamily="34" charset="0"/>
      <p:regular r:id="rId26"/>
    </p:embeddedFont>
    <p:embeddedFont>
      <p:font typeface="Fira Sans" panose="020B0503050000020004" pitchFamily="34" charset="0"/>
      <p:regular r:id="rId27"/>
      <p:bold r:id="rId28"/>
      <p:italic r:id="rId29"/>
      <p:boldItalic r:id="rId30"/>
    </p:embeddedFont>
    <p:embeddedFont>
      <p:font typeface="Nunito Light" pitchFamily="2"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3911E5-A659-4E9A-AC7E-A71BE1CA2EF2}">
  <a:tblStyle styleId="{4E3911E5-A659-4E9A-AC7E-A71BE1CA2E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597284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597284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06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9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83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81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597284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597284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11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56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5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87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35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1269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9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17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21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597284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597284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37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345972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345972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41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2A0B-225A-FA9A-95F1-CBCF188C26A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1785E059-E935-293B-3234-C0B6264B9D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BCF4F32C-98FF-CA8C-71DD-66F39DE8E5B2}"/>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5" name="Footer Placeholder 4">
            <a:extLst>
              <a:ext uri="{FF2B5EF4-FFF2-40B4-BE49-F238E27FC236}">
                <a16:creationId xmlns:a16="http://schemas.microsoft.com/office/drawing/2014/main" id="{042821EB-1972-5DC8-764B-B5C3F78F0E8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491FB90-C6DB-16DE-4F83-C45A3BD52D24}"/>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14211785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5142-7A33-8B51-7E09-2D2B2F55A78A}"/>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CE286C6-2FDF-02CA-8C64-6F6DBDA69D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A6DAB1E-ACC7-292E-54F5-86DFE6690676}"/>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5" name="Footer Placeholder 4">
            <a:extLst>
              <a:ext uri="{FF2B5EF4-FFF2-40B4-BE49-F238E27FC236}">
                <a16:creationId xmlns:a16="http://schemas.microsoft.com/office/drawing/2014/main" id="{4FD5C672-AEE6-B874-9FF0-7AD53BCDA49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53EDD1C-83A5-33B5-2763-632C7A18FF7F}"/>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25697459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076B3-F993-8642-00E8-A6B530A3D5C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FE51013-830A-5FBB-224C-9EBF7B5753C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29EF53F-91B2-D22F-77D2-2CD8F7DE088B}"/>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5" name="Footer Placeholder 4">
            <a:extLst>
              <a:ext uri="{FF2B5EF4-FFF2-40B4-BE49-F238E27FC236}">
                <a16:creationId xmlns:a16="http://schemas.microsoft.com/office/drawing/2014/main" id="{1FF5D463-81FE-90C3-D50D-C894A430664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1AA9F33-DEAA-1422-5192-9BCCA2882013}"/>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5381037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3" name="Google Shape;53;p13"/>
          <p:cNvSpPr txBox="1">
            <a:spLocks noGrp="1"/>
          </p:cNvSpPr>
          <p:nvPr>
            <p:ph type="subTitle" idx="1"/>
          </p:nvPr>
        </p:nvSpPr>
        <p:spPr>
          <a:xfrm>
            <a:off x="732124" y="3133402"/>
            <a:ext cx="235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subTitle" idx="2"/>
          </p:nvPr>
        </p:nvSpPr>
        <p:spPr>
          <a:xfrm>
            <a:off x="3393300" y="3133402"/>
            <a:ext cx="235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ubTitle" idx="3"/>
          </p:nvPr>
        </p:nvSpPr>
        <p:spPr>
          <a:xfrm>
            <a:off x="6054475" y="3133402"/>
            <a:ext cx="235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4" hasCustomPrompt="1"/>
          </p:nvPr>
        </p:nvSpPr>
        <p:spPr>
          <a:xfrm>
            <a:off x="732124" y="1750125"/>
            <a:ext cx="9528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5" hasCustomPrompt="1"/>
          </p:nvPr>
        </p:nvSpPr>
        <p:spPr>
          <a:xfrm>
            <a:off x="3393301" y="1750125"/>
            <a:ext cx="9528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6" hasCustomPrompt="1"/>
          </p:nvPr>
        </p:nvSpPr>
        <p:spPr>
          <a:xfrm>
            <a:off x="6054475" y="1750125"/>
            <a:ext cx="9528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7"/>
          </p:nvPr>
        </p:nvSpPr>
        <p:spPr>
          <a:xfrm>
            <a:off x="732124" y="2243050"/>
            <a:ext cx="2357400" cy="9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 name="Google Shape;60;p13"/>
          <p:cNvSpPr txBox="1">
            <a:spLocks noGrp="1"/>
          </p:cNvSpPr>
          <p:nvPr>
            <p:ph type="subTitle" idx="8"/>
          </p:nvPr>
        </p:nvSpPr>
        <p:spPr>
          <a:xfrm>
            <a:off x="3393300" y="2243050"/>
            <a:ext cx="2357400" cy="9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1" name="Google Shape;61;p13"/>
          <p:cNvSpPr txBox="1">
            <a:spLocks noGrp="1"/>
          </p:cNvSpPr>
          <p:nvPr>
            <p:ph type="subTitle" idx="9"/>
          </p:nvPr>
        </p:nvSpPr>
        <p:spPr>
          <a:xfrm>
            <a:off x="6054476" y="2243050"/>
            <a:ext cx="2357400" cy="97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90221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40" name="Google Shape;40;p9"/>
          <p:cNvSpPr txBox="1">
            <a:spLocks noGrp="1"/>
          </p:cNvSpPr>
          <p:nvPr>
            <p:ph type="title"/>
          </p:nvPr>
        </p:nvSpPr>
        <p:spPr>
          <a:xfrm>
            <a:off x="2203950" y="1511750"/>
            <a:ext cx="47361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400"/>
              <a:buNone/>
              <a:defRPr sz="65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41" name="Google Shape;41;p9"/>
          <p:cNvSpPr txBox="1">
            <a:spLocks noGrp="1"/>
          </p:cNvSpPr>
          <p:nvPr>
            <p:ph type="subTitle" idx="1"/>
          </p:nvPr>
        </p:nvSpPr>
        <p:spPr>
          <a:xfrm>
            <a:off x="2203950" y="2673050"/>
            <a:ext cx="47361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7123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title"/>
          </p:nvPr>
        </p:nvSpPr>
        <p:spPr>
          <a:xfrm>
            <a:off x="713225" y="2068500"/>
            <a:ext cx="43554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13225" y="823525"/>
            <a:ext cx="1508400" cy="1094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72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713225" y="3642300"/>
            <a:ext cx="43554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9492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9" name="Google Shape;69;p15"/>
          <p:cNvSpPr txBox="1">
            <a:spLocks noGrp="1"/>
          </p:cNvSpPr>
          <p:nvPr>
            <p:ph type="title"/>
          </p:nvPr>
        </p:nvSpPr>
        <p:spPr>
          <a:xfrm>
            <a:off x="2539200" y="3122450"/>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0" name="Google Shape;70;p15"/>
          <p:cNvSpPr txBox="1">
            <a:spLocks noGrp="1"/>
          </p:cNvSpPr>
          <p:nvPr>
            <p:ph type="subTitle" idx="1"/>
          </p:nvPr>
        </p:nvSpPr>
        <p:spPr>
          <a:xfrm>
            <a:off x="1226400" y="1259150"/>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41917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3" name="Google Shape;3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4" name="Google Shape;34;p7"/>
          <p:cNvSpPr txBox="1">
            <a:spLocks noGrp="1"/>
          </p:cNvSpPr>
          <p:nvPr>
            <p:ph type="subTitle" idx="1"/>
          </p:nvPr>
        </p:nvSpPr>
        <p:spPr>
          <a:xfrm>
            <a:off x="2596800" y="1700300"/>
            <a:ext cx="39504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2477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A927-BBB6-4F3F-3F67-13268F928FF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5C242D1-49BC-4750-F9E6-4BFCCB7E28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E7890E1-D0A4-8296-A4A2-D3C5BA77C334}"/>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5" name="Footer Placeholder 4">
            <a:extLst>
              <a:ext uri="{FF2B5EF4-FFF2-40B4-BE49-F238E27FC236}">
                <a16:creationId xmlns:a16="http://schemas.microsoft.com/office/drawing/2014/main" id="{AFB019F3-7C7E-4BC5-3CEB-70C9397E4D0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9DE09BF-5C9F-0EF9-999B-657B00AAD6D3}"/>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1096380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8EC2-DAD8-71E6-61ED-863F6F863C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65A0EC9-2135-20F1-5A34-71B82BC4211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FED38-9771-BE15-74F5-B724F3A51985}"/>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5" name="Footer Placeholder 4">
            <a:extLst>
              <a:ext uri="{FF2B5EF4-FFF2-40B4-BE49-F238E27FC236}">
                <a16:creationId xmlns:a16="http://schemas.microsoft.com/office/drawing/2014/main" id="{85CB295F-0FFF-A18D-CC22-59C5E6217DE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F881F1C-8FC9-0EEC-B0CE-AF0E2430EDA7}"/>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4621491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480-C1AF-D8B9-5278-CADEE3E85C3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0161642-1340-2347-D69A-4A190AE6FD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5048668-3452-C48E-07D1-A5B060047A8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967C6B4-E166-7D80-1B55-8112035FC769}"/>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6" name="Footer Placeholder 5">
            <a:extLst>
              <a:ext uri="{FF2B5EF4-FFF2-40B4-BE49-F238E27FC236}">
                <a16:creationId xmlns:a16="http://schemas.microsoft.com/office/drawing/2014/main" id="{C2E2421F-D87A-CBAA-3FC4-31F739EB8AE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7655DCF-B486-06AD-2389-D821406D84BD}"/>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9885213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EADA-A61B-A175-D4B3-23DD863D77B8}"/>
              </a:ext>
            </a:extLst>
          </p:cNvPr>
          <p:cNvSpPr>
            <a:spLocks noGrp="1"/>
          </p:cNvSpPr>
          <p:nvPr>
            <p:ph type="title"/>
          </p:nvPr>
        </p:nvSpPr>
        <p:spPr>
          <a:xfrm>
            <a:off x="629841" y="273844"/>
            <a:ext cx="7886700" cy="994172"/>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44ECEF9-91A0-57B5-FB59-09C8D17654F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363737D-CB87-A3A7-51E4-B20A4AB8B14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77471B2-1A67-6FC3-8BC9-A658D8D89B9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ADB51-6076-A3B7-6013-DD765A7065B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F39997E-80CD-EA67-D583-9DF8A8F6B716}"/>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8" name="Footer Placeholder 7">
            <a:extLst>
              <a:ext uri="{FF2B5EF4-FFF2-40B4-BE49-F238E27FC236}">
                <a16:creationId xmlns:a16="http://schemas.microsoft.com/office/drawing/2014/main" id="{CB0989C8-1F44-9433-8530-9D9F2481A37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9B61DB9-0FC9-4240-4A67-2CA234EF90D8}"/>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33482877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5678-A26C-D3F0-74C4-7DC9B087606B}"/>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601FC7BB-4080-8469-28D0-C996D1B38E31}"/>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4" name="Footer Placeholder 3">
            <a:extLst>
              <a:ext uri="{FF2B5EF4-FFF2-40B4-BE49-F238E27FC236}">
                <a16:creationId xmlns:a16="http://schemas.microsoft.com/office/drawing/2014/main" id="{4CFC6617-C204-632C-034F-BC26A7A5EABB}"/>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FDBB8F48-E7C5-D2B9-F46B-162B3B7536AA}"/>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511726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02E8B-E513-9FDF-537A-5D09949D6423}"/>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3" name="Footer Placeholder 2">
            <a:extLst>
              <a:ext uri="{FF2B5EF4-FFF2-40B4-BE49-F238E27FC236}">
                <a16:creationId xmlns:a16="http://schemas.microsoft.com/office/drawing/2014/main" id="{42BA3FCB-387C-ED61-9AAB-86AB951E4F5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3C0E2D2-C4C8-3CD5-5AB4-EB3962F8BBC2}"/>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30888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8EE1-3FE4-846E-0335-95CC69277CB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8EAD02AD-B9A5-708B-9019-54070AB059D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F9389DF-9D5A-0E91-2B62-96D840EF74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5DF1E1-A305-F1E4-BA6C-398C318F89F1}"/>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6" name="Footer Placeholder 5">
            <a:extLst>
              <a:ext uri="{FF2B5EF4-FFF2-40B4-BE49-F238E27FC236}">
                <a16:creationId xmlns:a16="http://schemas.microsoft.com/office/drawing/2014/main" id="{A91129AA-269E-5D98-A2BA-1F60D1E69FA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0003DAC-3D12-37B2-7663-E93DCC367F51}"/>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14941696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2238-769E-CEE7-B97D-CEB8AB6D99F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8C49D4C-80B1-7497-A683-86D855BB357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D"/>
          </a:p>
        </p:txBody>
      </p:sp>
      <p:sp>
        <p:nvSpPr>
          <p:cNvPr id="4" name="Text Placeholder 3">
            <a:extLst>
              <a:ext uri="{FF2B5EF4-FFF2-40B4-BE49-F238E27FC236}">
                <a16:creationId xmlns:a16="http://schemas.microsoft.com/office/drawing/2014/main" id="{FF9BAEC5-CBA2-D1E8-308C-BB771BAFCF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864B17-DE48-0145-4F1E-176B7AC01107}"/>
              </a:ext>
            </a:extLst>
          </p:cNvPr>
          <p:cNvSpPr>
            <a:spLocks noGrp="1"/>
          </p:cNvSpPr>
          <p:nvPr>
            <p:ph type="dt" sz="half" idx="10"/>
          </p:nvPr>
        </p:nvSpPr>
        <p:spPr/>
        <p:txBody>
          <a:bodyPr/>
          <a:lstStyle/>
          <a:p>
            <a:fld id="{5D335756-5BC9-4F60-A12D-7EC42C5E7700}" type="datetimeFigureOut">
              <a:rPr lang="en-ID" smtClean="0"/>
              <a:t>24/01/2024</a:t>
            </a:fld>
            <a:endParaRPr lang="en-ID"/>
          </a:p>
        </p:txBody>
      </p:sp>
      <p:sp>
        <p:nvSpPr>
          <p:cNvPr id="6" name="Footer Placeholder 5">
            <a:extLst>
              <a:ext uri="{FF2B5EF4-FFF2-40B4-BE49-F238E27FC236}">
                <a16:creationId xmlns:a16="http://schemas.microsoft.com/office/drawing/2014/main" id="{B34C351B-A99B-B95C-4A52-2314CB07992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18A4ED4-2C9E-EF01-3203-215625B9319E}"/>
              </a:ext>
            </a:extLst>
          </p:cNvPr>
          <p:cNvSpPr>
            <a:spLocks noGrp="1"/>
          </p:cNvSpPr>
          <p:nvPr>
            <p:ph type="sldNum" sz="quarter" idx="12"/>
          </p:nvPr>
        </p:nvSpPr>
        <p:spPr/>
        <p:txBody>
          <a:bodyPr/>
          <a:lstStyle/>
          <a:p>
            <a:fld id="{F18E70A7-7EC6-4FC9-961E-50D86DA3FD99}" type="slidenum">
              <a:rPr lang="en-ID" smtClean="0"/>
              <a:t>‹#›</a:t>
            </a:fld>
            <a:endParaRPr lang="en-ID"/>
          </a:p>
        </p:txBody>
      </p:sp>
    </p:spTree>
    <p:extLst>
      <p:ext uri="{BB962C8B-B14F-4D97-AF65-F5344CB8AC3E}">
        <p14:creationId xmlns:p14="http://schemas.microsoft.com/office/powerpoint/2010/main" val="26430093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3297A8-C999-7FE4-5D33-E2A83D01AB2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BB7FAA2-F941-6BBF-580D-969A8461EFE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D1EA0E1-D950-B207-1DCA-E8DE16B6513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335756-5BC9-4F60-A12D-7EC42C5E7700}" type="datetimeFigureOut">
              <a:rPr lang="en-ID" smtClean="0"/>
              <a:t>24/01/2024</a:t>
            </a:fld>
            <a:endParaRPr lang="en-ID"/>
          </a:p>
        </p:txBody>
      </p:sp>
      <p:sp>
        <p:nvSpPr>
          <p:cNvPr id="5" name="Footer Placeholder 4">
            <a:extLst>
              <a:ext uri="{FF2B5EF4-FFF2-40B4-BE49-F238E27FC236}">
                <a16:creationId xmlns:a16="http://schemas.microsoft.com/office/drawing/2014/main" id="{383BA0BC-E4F5-C855-253A-7BAA8D43CD2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5E4E425-1212-494F-50A0-55346FDD76B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8E70A7-7EC6-4FC9-961E-50D86DA3FD99}" type="slidenum">
              <a:rPr lang="en-ID" smtClean="0"/>
              <a:t>‹#›</a:t>
            </a:fld>
            <a:endParaRPr lang="en-ID"/>
          </a:p>
        </p:txBody>
      </p:sp>
    </p:spTree>
    <p:extLst>
      <p:ext uri="{BB962C8B-B14F-4D97-AF65-F5344CB8AC3E}">
        <p14:creationId xmlns:p14="http://schemas.microsoft.com/office/powerpoint/2010/main" val="9076614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magenest.com/en/erp-vs-crm-vs-sc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inteltech.com/what-is-the-difference-between-erp-crm-and-sc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5" name="Google Shape;207;p37">
            <a:extLst>
              <a:ext uri="{FF2B5EF4-FFF2-40B4-BE49-F238E27FC236}">
                <a16:creationId xmlns:a16="http://schemas.microsoft.com/office/drawing/2014/main" id="{A726E8A4-6618-1C34-9737-2FAB7269BDA4}"/>
              </a:ext>
            </a:extLst>
          </p:cNvPr>
          <p:cNvSpPr txBox="1">
            <a:spLocks noGrp="1"/>
          </p:cNvSpPr>
          <p:nvPr>
            <p:ph type="ctrTitle"/>
          </p:nvPr>
        </p:nvSpPr>
        <p:spPr>
          <a:xfrm>
            <a:off x="853678" y="1814512"/>
            <a:ext cx="7890272" cy="15144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b="1" dirty="0"/>
              <a:t>Business Intelligence</a:t>
            </a:r>
            <a:br>
              <a:rPr lang="en" sz="4800" dirty="0"/>
            </a:br>
            <a:r>
              <a:rPr lang="en-US" sz="2400" dirty="0">
                <a:solidFill>
                  <a:schemeClr val="accent6"/>
                </a:solidFill>
              </a:rPr>
              <a:t>Bab 5 Customer Relationship Management, Supply Chain Management, Enterprise Resource Planning</a:t>
            </a:r>
            <a:endParaRPr sz="3200" dirty="0">
              <a:solidFill>
                <a:schemeClr val="accent6"/>
              </a:solidFill>
            </a:endParaRPr>
          </a:p>
        </p:txBody>
      </p:sp>
      <p:sp>
        <p:nvSpPr>
          <p:cNvPr id="208" name="Google Shape;208;p37"/>
          <p:cNvSpPr txBox="1">
            <a:spLocks noGrp="1"/>
          </p:cNvSpPr>
          <p:nvPr>
            <p:ph type="subTitle" idx="1"/>
          </p:nvPr>
        </p:nvSpPr>
        <p:spPr>
          <a:xfrm>
            <a:off x="6068570" y="4490600"/>
            <a:ext cx="3075430" cy="65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b="1" dirty="0"/>
              <a:t>M. Afdal, ST., </a:t>
            </a:r>
            <a:r>
              <a:rPr lang="en-US" b="1" dirty="0" err="1"/>
              <a:t>M.Kom</a:t>
            </a:r>
            <a:br>
              <a:rPr lang="en-US" dirty="0"/>
            </a:br>
            <a:r>
              <a:rPr lang="en-US" sz="1800" dirty="0"/>
              <a:t>m.afdal@uin-suska.ac.id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2050" name="Picture 2" descr="What is SCM?">
            <a:extLst>
              <a:ext uri="{FF2B5EF4-FFF2-40B4-BE49-F238E27FC236}">
                <a16:creationId xmlns:a16="http://schemas.microsoft.com/office/drawing/2014/main" id="{A968AB84-92EA-1B62-9BA2-2DAE240BA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0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Google Shape;236;p40">
            <a:extLst>
              <a:ext uri="{FF2B5EF4-FFF2-40B4-BE49-F238E27FC236}">
                <a16:creationId xmlns:a16="http://schemas.microsoft.com/office/drawing/2014/main" id="{57E625B1-4B38-80F7-FB72-A00D0B54CCBA}"/>
              </a:ext>
            </a:extLst>
          </p:cNvPr>
          <p:cNvSpPr txBox="1">
            <a:spLocks noGrp="1"/>
          </p:cNvSpPr>
          <p:nvPr>
            <p:ph type="title"/>
          </p:nvPr>
        </p:nvSpPr>
        <p:spPr>
          <a:xfrm>
            <a:off x="717187" y="414339"/>
            <a:ext cx="7709625" cy="8299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t>Supply Chain Management</a:t>
            </a:r>
            <a:endParaRPr lang="id" sz="3200" dirty="0"/>
          </a:p>
        </p:txBody>
      </p:sp>
      <p:sp>
        <p:nvSpPr>
          <p:cNvPr id="257" name="Google Shape;257;p43"/>
          <p:cNvSpPr txBox="1">
            <a:spLocks noGrp="1"/>
          </p:cNvSpPr>
          <p:nvPr>
            <p:ph type="subTitle" idx="1"/>
          </p:nvPr>
        </p:nvSpPr>
        <p:spPr>
          <a:xfrm>
            <a:off x="1335880" y="1471612"/>
            <a:ext cx="7443789" cy="3257549"/>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Clr>
                <a:schemeClr val="dk1"/>
              </a:buClr>
              <a:buSzPts val="1100"/>
              <a:buFont typeface="+mj-lt"/>
              <a:buAutoNum type="arabicPeriod"/>
            </a:pPr>
            <a:r>
              <a:rPr lang="id" sz="1800" dirty="0"/>
              <a:t>SCM memerlukan pelacakan dan pengumpulan data di seluruh rantai pasokan Anda, mulai dari desain produk hingga penjualan akhirnya.</a:t>
            </a:r>
          </a:p>
          <a:p>
            <a:pPr marL="342900" lvl="0" indent="-342900" algn="just" rtl="0">
              <a:spcBef>
                <a:spcPts val="0"/>
              </a:spcBef>
              <a:spcAft>
                <a:spcPts val="0"/>
              </a:spcAft>
              <a:buClr>
                <a:schemeClr val="dk1"/>
              </a:buClr>
              <a:buSzPts val="1100"/>
              <a:buFont typeface="+mj-lt"/>
              <a:buAutoNum type="arabicPeriod"/>
            </a:pPr>
            <a:r>
              <a:rPr lang="id" sz="1800" dirty="0"/>
              <a:t>SCM secara signifikan mengurangi masalah logistik dan kegagalan komunikasi yang tidak terduga, yang dapat mengakibatkan penundaan dan pengiriman yang terlewat.</a:t>
            </a:r>
          </a:p>
          <a:p>
            <a:pPr marL="342900" lvl="0" indent="-342900" algn="just" rtl="0">
              <a:spcBef>
                <a:spcPts val="0"/>
              </a:spcBef>
              <a:spcAft>
                <a:spcPts val="0"/>
              </a:spcAft>
              <a:buClr>
                <a:schemeClr val="dk1"/>
              </a:buClr>
              <a:buSzPts val="1100"/>
              <a:buFont typeface="+mj-lt"/>
              <a:buAutoNum type="arabicPeriod"/>
            </a:pPr>
            <a:r>
              <a:rPr lang="id" sz="1800" dirty="0"/>
              <a:t>SCM akan meningkatkan produktivitas, memperkirakan dan merencanakan dengan lebih akurat, serta menjamin bahwa klien menerima semua yang mereka minta secara lengkap dan sesuai jadwal.</a:t>
            </a:r>
          </a:p>
        </p:txBody>
      </p:sp>
    </p:spTree>
    <p:extLst>
      <p:ext uri="{BB962C8B-B14F-4D97-AF65-F5344CB8AC3E}">
        <p14:creationId xmlns:p14="http://schemas.microsoft.com/office/powerpoint/2010/main" val="75808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713225" y="2068500"/>
            <a:ext cx="7616388" cy="12962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Enterprise </a:t>
            </a:r>
            <a:br>
              <a:rPr lang="en-US" sz="4400" dirty="0"/>
            </a:br>
            <a:r>
              <a:rPr lang="en-US" sz="4400" dirty="0"/>
              <a:t>Resource Planning</a:t>
            </a:r>
          </a:p>
        </p:txBody>
      </p:sp>
      <p:sp>
        <p:nvSpPr>
          <p:cNvPr id="243" name="Google Shape;243;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a:t>03</a:t>
            </a:r>
            <a:endParaRPr dirty="0"/>
          </a:p>
        </p:txBody>
      </p:sp>
    </p:spTree>
    <p:extLst>
      <p:ext uri="{BB962C8B-B14F-4D97-AF65-F5344CB8AC3E}">
        <p14:creationId xmlns:p14="http://schemas.microsoft.com/office/powerpoint/2010/main" val="78325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1014416"/>
            <a:ext cx="6702573" cy="16859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Enterprise </a:t>
            </a:r>
            <a:br>
              <a:rPr lang="en-US" sz="5400" dirty="0"/>
            </a:br>
            <a:r>
              <a:rPr lang="en-US" sz="5400" dirty="0"/>
              <a:t>Resource Planning</a:t>
            </a:r>
          </a:p>
        </p:txBody>
      </p:sp>
      <p:sp>
        <p:nvSpPr>
          <p:cNvPr id="237" name="Google Shape;237;p40"/>
          <p:cNvSpPr txBox="1">
            <a:spLocks noGrp="1"/>
          </p:cNvSpPr>
          <p:nvPr>
            <p:ph type="subTitle" idx="1"/>
          </p:nvPr>
        </p:nvSpPr>
        <p:spPr>
          <a:xfrm>
            <a:off x="1311795" y="2644480"/>
            <a:ext cx="6520407" cy="8631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1800" dirty="0"/>
              <a:t>Perangkat lunak ERP secara otomatis mencatat berbagai titik data perusahaan Anda. Kemudian, sistem membuat informasi tersebut dapat diakses untuk kebutuhan perencanaan dan pengelolaan.</a:t>
            </a:r>
          </a:p>
        </p:txBody>
      </p:sp>
    </p:spTree>
    <p:extLst>
      <p:ext uri="{BB962C8B-B14F-4D97-AF65-F5344CB8AC3E}">
        <p14:creationId xmlns:p14="http://schemas.microsoft.com/office/powerpoint/2010/main" val="261338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074" name="Picture 2" descr="What is ERP?">
            <a:extLst>
              <a:ext uri="{FF2B5EF4-FFF2-40B4-BE49-F238E27FC236}">
                <a16:creationId xmlns:a16="http://schemas.microsoft.com/office/drawing/2014/main" id="{643DA436-E533-46FE-88B1-8DED59DEF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36;p40">
            <a:extLst>
              <a:ext uri="{FF2B5EF4-FFF2-40B4-BE49-F238E27FC236}">
                <a16:creationId xmlns:a16="http://schemas.microsoft.com/office/drawing/2014/main" id="{49BE17BB-EA5A-2E76-3F1E-77D0A4F6F8F4}"/>
              </a:ext>
            </a:extLst>
          </p:cNvPr>
          <p:cNvSpPr txBox="1">
            <a:spLocks noGrp="1"/>
          </p:cNvSpPr>
          <p:nvPr>
            <p:ph type="title"/>
          </p:nvPr>
        </p:nvSpPr>
        <p:spPr>
          <a:xfrm>
            <a:off x="220589" y="1135860"/>
            <a:ext cx="3501306" cy="9429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t>Enterprise </a:t>
            </a:r>
            <a:br>
              <a:rPr lang="en-US" sz="2800" dirty="0"/>
            </a:br>
            <a:r>
              <a:rPr lang="en-US" sz="2800" dirty="0"/>
              <a:t>Resource Planning</a:t>
            </a:r>
          </a:p>
        </p:txBody>
      </p:sp>
      <p:sp>
        <p:nvSpPr>
          <p:cNvPr id="5" name="Google Shape;237;p40">
            <a:extLst>
              <a:ext uri="{FF2B5EF4-FFF2-40B4-BE49-F238E27FC236}">
                <a16:creationId xmlns:a16="http://schemas.microsoft.com/office/drawing/2014/main" id="{7956C2BA-7118-B3B8-0C44-DFECE4D562E3}"/>
              </a:ext>
            </a:extLst>
          </p:cNvPr>
          <p:cNvSpPr txBox="1">
            <a:spLocks noGrp="1"/>
          </p:cNvSpPr>
          <p:nvPr>
            <p:ph type="subTitle" idx="1"/>
          </p:nvPr>
        </p:nvSpPr>
        <p:spPr>
          <a:xfrm>
            <a:off x="311671" y="2022978"/>
            <a:ext cx="3406146" cy="20703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1800" dirty="0"/>
              <a:t>ERP berkonsentrasi pada operasi internal perusahaan, termasuk produksi, penjualan, dan pemasaran, serta sumber daya manusia.</a:t>
            </a:r>
          </a:p>
        </p:txBody>
      </p:sp>
    </p:spTree>
    <p:extLst>
      <p:ext uri="{BB962C8B-B14F-4D97-AF65-F5344CB8AC3E}">
        <p14:creationId xmlns:p14="http://schemas.microsoft.com/office/powerpoint/2010/main" val="411223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Google Shape;236;p40">
            <a:extLst>
              <a:ext uri="{FF2B5EF4-FFF2-40B4-BE49-F238E27FC236}">
                <a16:creationId xmlns:a16="http://schemas.microsoft.com/office/drawing/2014/main" id="{57E625B1-4B38-80F7-FB72-A00D0B54CCBA}"/>
              </a:ext>
            </a:extLst>
          </p:cNvPr>
          <p:cNvSpPr txBox="1">
            <a:spLocks noGrp="1"/>
          </p:cNvSpPr>
          <p:nvPr>
            <p:ph type="title"/>
          </p:nvPr>
        </p:nvSpPr>
        <p:spPr>
          <a:xfrm>
            <a:off x="717187" y="414339"/>
            <a:ext cx="7709625" cy="8299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t>Enterprise Resource Planning</a:t>
            </a:r>
            <a:endParaRPr lang="id" sz="3200" dirty="0"/>
          </a:p>
        </p:txBody>
      </p:sp>
      <p:sp>
        <p:nvSpPr>
          <p:cNvPr id="257" name="Google Shape;257;p43"/>
          <p:cNvSpPr txBox="1">
            <a:spLocks noGrp="1"/>
          </p:cNvSpPr>
          <p:nvPr>
            <p:ph type="subTitle" idx="1"/>
          </p:nvPr>
        </p:nvSpPr>
        <p:spPr>
          <a:xfrm>
            <a:off x="1335880" y="1471612"/>
            <a:ext cx="7443789" cy="3257549"/>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Clr>
                <a:schemeClr val="dk1"/>
              </a:buClr>
              <a:buSzPts val="1100"/>
              <a:buFont typeface="+mj-lt"/>
              <a:buAutoNum type="arabicPeriod"/>
            </a:pPr>
            <a:r>
              <a:rPr lang="id" sz="1800" dirty="0"/>
              <a:t>ERP sebagian besar berfokus pada pengumpulan data dan mengotomatisasi sumber daya teknologi perusahaan Anda.</a:t>
            </a:r>
          </a:p>
          <a:p>
            <a:pPr marL="342900" lvl="0" indent="-342900" algn="just" rtl="0">
              <a:spcBef>
                <a:spcPts val="0"/>
              </a:spcBef>
              <a:spcAft>
                <a:spcPts val="0"/>
              </a:spcAft>
              <a:buClr>
                <a:schemeClr val="dk1"/>
              </a:buClr>
              <a:buSzPts val="1100"/>
              <a:buFont typeface="+mj-lt"/>
              <a:buAutoNum type="arabicPeriod"/>
            </a:pPr>
            <a:r>
              <a:rPr lang="id" sz="1800" dirty="0"/>
              <a:t>Karena informasi terkonsentrasi dalam satu sistem, ERP mengurangi entri duplikat dan menyimpan data terkini dan terkini pada satu platform.</a:t>
            </a:r>
          </a:p>
          <a:p>
            <a:pPr marL="342900" lvl="0" indent="-342900" algn="just" rtl="0">
              <a:spcBef>
                <a:spcPts val="0"/>
              </a:spcBef>
              <a:spcAft>
                <a:spcPts val="0"/>
              </a:spcAft>
              <a:buClr>
                <a:schemeClr val="dk1"/>
              </a:buClr>
              <a:buSzPts val="1100"/>
              <a:buFont typeface="+mj-lt"/>
              <a:buAutoNum type="arabicPeriod"/>
            </a:pPr>
            <a:r>
              <a:rPr lang="id" sz="1800" dirty="0"/>
              <a:t>Sistem ERP dapat diskalakan dan dapat dimodifikasi untuk memenuhi kebutuhan perusahaan tertentu.</a:t>
            </a:r>
          </a:p>
          <a:p>
            <a:pPr marL="342900" lvl="0" indent="-342900" algn="just" rtl="0">
              <a:spcBef>
                <a:spcPts val="0"/>
              </a:spcBef>
              <a:spcAft>
                <a:spcPts val="0"/>
              </a:spcAft>
              <a:buClr>
                <a:schemeClr val="dk1"/>
              </a:buClr>
              <a:buSzPts val="1100"/>
              <a:buFont typeface="+mj-lt"/>
              <a:buAutoNum type="arabicPeriod"/>
            </a:pPr>
            <a:r>
              <a:rPr lang="id" sz="1800" dirty="0"/>
              <a:t>Sistem ERP menyediakan sistem pelacakan inventaris yang luas bagi produsen dan distributor untuk memantau dan mengendalikan inventaris mereka.</a:t>
            </a:r>
          </a:p>
        </p:txBody>
      </p:sp>
    </p:spTree>
    <p:extLst>
      <p:ext uri="{BB962C8B-B14F-4D97-AF65-F5344CB8AC3E}">
        <p14:creationId xmlns:p14="http://schemas.microsoft.com/office/powerpoint/2010/main" val="147231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77863" y="2078835"/>
            <a:ext cx="6702573" cy="16859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 sz="5400" b="0" dirty="0"/>
              <a:t>ERP vs CRM vs SCM: </a:t>
            </a:r>
            <a:r>
              <a:rPr lang="id" sz="5400" dirty="0"/>
              <a:t>Sistem mana yang cocok untuk Anda?</a:t>
            </a:r>
          </a:p>
        </p:txBody>
      </p:sp>
    </p:spTree>
    <p:extLst>
      <p:ext uri="{BB962C8B-B14F-4D97-AF65-F5344CB8AC3E}">
        <p14:creationId xmlns:p14="http://schemas.microsoft.com/office/powerpoint/2010/main" val="428991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467916" y="1728787"/>
            <a:ext cx="8208168" cy="16859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 sz="4800" dirty="0"/>
              <a:t>Mengapa Anda harus menggabungkan </a:t>
            </a:r>
            <a:br>
              <a:rPr lang="en-US" sz="5400" b="0" dirty="0"/>
            </a:br>
            <a:r>
              <a:rPr lang="id" sz="4800" b="0" dirty="0"/>
              <a:t>ERP vs CRM vs SCM?</a:t>
            </a:r>
            <a:endParaRPr lang="en-US" sz="5400" dirty="0"/>
          </a:p>
        </p:txBody>
      </p:sp>
    </p:spTree>
    <p:extLst>
      <p:ext uri="{BB962C8B-B14F-4D97-AF65-F5344CB8AC3E}">
        <p14:creationId xmlns:p14="http://schemas.microsoft.com/office/powerpoint/2010/main" val="194333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531669" y="214313"/>
            <a:ext cx="6080659" cy="11715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 sz="5400" b="0" dirty="0"/>
              <a:t>Referensi</a:t>
            </a:r>
            <a:endParaRPr sz="5400" b="0" dirty="0"/>
          </a:p>
        </p:txBody>
      </p:sp>
      <p:sp>
        <p:nvSpPr>
          <p:cNvPr id="237" name="Google Shape;237;p40"/>
          <p:cNvSpPr txBox="1">
            <a:spLocks noGrp="1"/>
          </p:cNvSpPr>
          <p:nvPr>
            <p:ph type="subTitle" idx="1"/>
          </p:nvPr>
        </p:nvSpPr>
        <p:spPr>
          <a:xfrm>
            <a:off x="926951" y="1293019"/>
            <a:ext cx="7290094" cy="363616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Ø"/>
            </a:pPr>
            <a:r>
              <a:rPr lang="id" dirty="0">
                <a:hlinkClick r:id="rId3"/>
              </a:rPr>
              <a:t>https://magenest.com/en/erp-vs-crm-vs-scm/</a:t>
            </a:r>
            <a:endParaRPr lang="en-US" dirty="0"/>
          </a:p>
          <a:p>
            <a:pPr marL="285750" lvl="0" indent="-285750" algn="l" rtl="0">
              <a:spcBef>
                <a:spcPts val="0"/>
              </a:spcBef>
              <a:spcAft>
                <a:spcPts val="0"/>
              </a:spcAft>
              <a:buFont typeface="Wingdings" panose="05000000000000000000" pitchFamily="2" charset="2"/>
              <a:buChar char="Ø"/>
            </a:pPr>
            <a:r>
              <a:rPr lang="id" dirty="0">
                <a:solidFill>
                  <a:schemeClr val="bg2"/>
                </a:solidFill>
                <a:latin typeface="Fira Sans" panose="020B0503050000020004" pitchFamily="34" charset="0"/>
                <a:hlinkClick r:id="rId4"/>
              </a:rPr>
              <a:t>https://www.inteltech.com/what-is-the-difference-between-erp-crm-and-scm/</a:t>
            </a:r>
            <a:endParaRPr lang="en-US" dirty="0">
              <a:solidFill>
                <a:schemeClr val="bg2"/>
              </a:solidFill>
              <a:latin typeface="Fira Sans" panose="020B0503050000020004" pitchFamily="34" charset="0"/>
            </a:endParaRPr>
          </a:p>
          <a:p>
            <a:pPr marL="285750" lvl="0" indent="-285750" algn="l" rtl="0">
              <a:spcBef>
                <a:spcPts val="0"/>
              </a:spcBef>
              <a:spcAft>
                <a:spcPts val="0"/>
              </a:spcAft>
              <a:buFont typeface="Wingdings" panose="05000000000000000000" pitchFamily="2" charset="2"/>
              <a:buChar char="Ø"/>
            </a:pPr>
            <a:endParaRPr lang="en-US" dirty="0">
              <a:solidFill>
                <a:schemeClr val="bg2"/>
              </a:solidFill>
              <a:latin typeface="Fira Sans" panose="020B0503050000020004" pitchFamily="34" charset="0"/>
            </a:endParaRPr>
          </a:p>
        </p:txBody>
      </p:sp>
    </p:spTree>
    <p:extLst>
      <p:ext uri="{BB962C8B-B14F-4D97-AF65-F5344CB8AC3E}">
        <p14:creationId xmlns:p14="http://schemas.microsoft.com/office/powerpoint/2010/main" val="327572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8" name="Google Shape;223;p39">
            <a:extLst>
              <a:ext uri="{FF2B5EF4-FFF2-40B4-BE49-F238E27FC236}">
                <a16:creationId xmlns:a16="http://schemas.microsoft.com/office/drawing/2014/main" id="{57D9ED6D-A20A-53EA-51F1-2123A49D7AF4}"/>
              </a:ext>
            </a:extLst>
          </p:cNvPr>
          <p:cNvSpPr txBox="1">
            <a:spLocks noGrp="1"/>
          </p:cNvSpPr>
          <p:nvPr>
            <p:ph type="subTitle" idx="1"/>
          </p:nvPr>
        </p:nvSpPr>
        <p:spPr>
          <a:xfrm>
            <a:off x="707876" y="3999687"/>
            <a:ext cx="727602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Mampu </a:t>
            </a:r>
            <a:r>
              <a:rPr lang="en-US" dirty="0" err="1"/>
              <a:t>menjelaskan</a:t>
            </a:r>
            <a:r>
              <a:rPr lang="en-US" dirty="0"/>
              <a:t> </a:t>
            </a:r>
            <a:r>
              <a:rPr lang="en-US" dirty="0" err="1"/>
              <a:t>peran</a:t>
            </a:r>
            <a:r>
              <a:rPr lang="en-US" dirty="0"/>
              <a:t> CRM, SCM dan ERP </a:t>
            </a:r>
            <a:r>
              <a:rPr lang="en-US" dirty="0" err="1"/>
              <a:t>dalam</a:t>
            </a:r>
            <a:r>
              <a:rPr lang="en-US" dirty="0"/>
              <a:t> </a:t>
            </a:r>
            <a:r>
              <a:rPr lang="en-US" dirty="0" err="1"/>
              <a:t>melakukan</a:t>
            </a:r>
            <a:r>
              <a:rPr lang="en-US" dirty="0"/>
              <a:t> </a:t>
            </a:r>
            <a:r>
              <a:rPr lang="en-US" dirty="0" err="1"/>
              <a:t>analisis</a:t>
            </a:r>
            <a:r>
              <a:rPr lang="en-US" dirty="0"/>
              <a:t> strategi </a:t>
            </a:r>
            <a:r>
              <a:rPr lang="en-US" dirty="0" err="1"/>
              <a:t>bisnis</a:t>
            </a:r>
            <a:endParaRPr lang="en-US" dirty="0"/>
          </a:p>
        </p:txBody>
      </p:sp>
      <p:sp>
        <p:nvSpPr>
          <p:cNvPr id="19" name="Google Shape;226;p39">
            <a:extLst>
              <a:ext uri="{FF2B5EF4-FFF2-40B4-BE49-F238E27FC236}">
                <a16:creationId xmlns:a16="http://schemas.microsoft.com/office/drawing/2014/main" id="{22DD3A70-5298-411A-41BE-999D764CBD79}"/>
              </a:ext>
            </a:extLst>
          </p:cNvPr>
          <p:cNvSpPr txBox="1">
            <a:spLocks/>
          </p:cNvSpPr>
          <p:nvPr/>
        </p:nvSpPr>
        <p:spPr>
          <a:xfrm>
            <a:off x="732124" y="1107187"/>
            <a:ext cx="9528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i Jamjuree"/>
              <a:buNone/>
              <a:defRPr sz="3600" b="1" i="0" u="none" strike="noStrike" cap="none">
                <a:solidFill>
                  <a:schemeClr val="accent3"/>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9pPr>
          </a:lstStyle>
          <a:p>
            <a:r>
              <a:rPr lang="en"/>
              <a:t>01</a:t>
            </a:r>
            <a:endParaRPr lang="en" dirty="0"/>
          </a:p>
        </p:txBody>
      </p:sp>
      <p:sp>
        <p:nvSpPr>
          <p:cNvPr id="20" name="Google Shape;227;p39">
            <a:extLst>
              <a:ext uri="{FF2B5EF4-FFF2-40B4-BE49-F238E27FC236}">
                <a16:creationId xmlns:a16="http://schemas.microsoft.com/office/drawing/2014/main" id="{26D926E2-FF47-FD78-0E5C-B8496640944A}"/>
              </a:ext>
            </a:extLst>
          </p:cNvPr>
          <p:cNvSpPr txBox="1">
            <a:spLocks/>
          </p:cNvSpPr>
          <p:nvPr/>
        </p:nvSpPr>
        <p:spPr>
          <a:xfrm>
            <a:off x="3393301" y="1107187"/>
            <a:ext cx="9528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i Jamjuree"/>
              <a:buNone/>
              <a:defRPr sz="3600" b="1" i="0" u="none" strike="noStrike" cap="none">
                <a:solidFill>
                  <a:schemeClr val="accent3"/>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9pPr>
          </a:lstStyle>
          <a:p>
            <a:r>
              <a:rPr lang="en"/>
              <a:t>02</a:t>
            </a:r>
          </a:p>
        </p:txBody>
      </p:sp>
      <p:sp>
        <p:nvSpPr>
          <p:cNvPr id="21" name="Google Shape;228;p39">
            <a:extLst>
              <a:ext uri="{FF2B5EF4-FFF2-40B4-BE49-F238E27FC236}">
                <a16:creationId xmlns:a16="http://schemas.microsoft.com/office/drawing/2014/main" id="{75003C75-9605-5E23-6DFE-2EFBFB94D3C8}"/>
              </a:ext>
            </a:extLst>
          </p:cNvPr>
          <p:cNvSpPr txBox="1">
            <a:spLocks/>
          </p:cNvSpPr>
          <p:nvPr/>
        </p:nvSpPr>
        <p:spPr>
          <a:xfrm>
            <a:off x="6054475" y="1107187"/>
            <a:ext cx="9528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i Jamjuree"/>
              <a:buNone/>
              <a:defRPr sz="3600" b="1" i="0" u="none" strike="noStrike" cap="none">
                <a:solidFill>
                  <a:schemeClr val="accent3"/>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000"/>
              <a:buFont typeface="Bai Jamjuree"/>
              <a:buNone/>
              <a:defRPr sz="3000" b="1" i="0" u="none" strike="noStrike" cap="none">
                <a:solidFill>
                  <a:schemeClr val="dk1"/>
                </a:solidFill>
                <a:latin typeface="Bai Jamjuree"/>
                <a:ea typeface="Bai Jamjuree"/>
                <a:cs typeface="Bai Jamjuree"/>
                <a:sym typeface="Bai Jamjuree"/>
              </a:defRPr>
            </a:lvl9pPr>
          </a:lstStyle>
          <a:p>
            <a:r>
              <a:rPr lang="en"/>
              <a:t>03</a:t>
            </a:r>
          </a:p>
        </p:txBody>
      </p:sp>
      <p:sp>
        <p:nvSpPr>
          <p:cNvPr id="22" name="Google Shape;229;p39">
            <a:extLst>
              <a:ext uri="{FF2B5EF4-FFF2-40B4-BE49-F238E27FC236}">
                <a16:creationId xmlns:a16="http://schemas.microsoft.com/office/drawing/2014/main" id="{E6FF7A04-28BD-A17C-70F3-723EB5870663}"/>
              </a:ext>
            </a:extLst>
          </p:cNvPr>
          <p:cNvSpPr txBox="1">
            <a:spLocks/>
          </p:cNvSpPr>
          <p:nvPr/>
        </p:nvSpPr>
        <p:spPr>
          <a:xfrm>
            <a:off x="732123" y="1600111"/>
            <a:ext cx="2561146" cy="1643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2400"/>
              <a:buFont typeface="Bebas Neue"/>
              <a:buNone/>
              <a:defRPr sz="2400" b="1" i="0" u="none" strike="noStrike" cap="none">
                <a:solidFill>
                  <a:schemeClr val="dk1"/>
                </a:solidFill>
                <a:latin typeface="Bai Jamjuree"/>
                <a:ea typeface="Bai Jamjuree"/>
                <a:cs typeface="Bai Jamjuree"/>
                <a:sym typeface="Bai Jamjuree"/>
              </a:defRPr>
            </a:lvl1pPr>
            <a:lvl2pPr marL="914400" marR="0" lvl="1"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9pPr>
          </a:lstStyle>
          <a:p>
            <a:pPr marL="0" indent="0"/>
            <a:r>
              <a:rPr lang="en-US" sz="2800" b="0"/>
              <a:t>Customer Relationship Management</a:t>
            </a:r>
            <a:endParaRPr lang="en-US" sz="2800" b="0" dirty="0"/>
          </a:p>
        </p:txBody>
      </p:sp>
      <p:sp>
        <p:nvSpPr>
          <p:cNvPr id="23" name="Google Shape;230;p39">
            <a:extLst>
              <a:ext uri="{FF2B5EF4-FFF2-40B4-BE49-F238E27FC236}">
                <a16:creationId xmlns:a16="http://schemas.microsoft.com/office/drawing/2014/main" id="{39AE016A-5971-3176-1496-CE7AEC135C46}"/>
              </a:ext>
            </a:extLst>
          </p:cNvPr>
          <p:cNvSpPr txBox="1">
            <a:spLocks/>
          </p:cNvSpPr>
          <p:nvPr/>
        </p:nvSpPr>
        <p:spPr>
          <a:xfrm>
            <a:off x="3393299" y="1600111"/>
            <a:ext cx="2561145" cy="1242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2400"/>
              <a:buFont typeface="Bebas Neue"/>
              <a:buNone/>
              <a:defRPr sz="2400" b="1" i="0" u="none" strike="noStrike" cap="none">
                <a:solidFill>
                  <a:schemeClr val="dk1"/>
                </a:solidFill>
                <a:latin typeface="Bai Jamjuree"/>
                <a:ea typeface="Bai Jamjuree"/>
                <a:cs typeface="Bai Jamjuree"/>
                <a:sym typeface="Bai Jamjuree"/>
              </a:defRPr>
            </a:lvl1pPr>
            <a:lvl2pPr marL="914400" marR="0" lvl="1"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9pPr>
          </a:lstStyle>
          <a:p>
            <a:pPr marL="0" indent="0"/>
            <a:r>
              <a:rPr lang="en-US" sz="2800" b="0"/>
              <a:t>Supply Chain Management</a:t>
            </a:r>
            <a:endParaRPr lang="en-US" sz="2800" b="0" dirty="0"/>
          </a:p>
        </p:txBody>
      </p:sp>
      <p:sp>
        <p:nvSpPr>
          <p:cNvPr id="24" name="Google Shape;231;p39">
            <a:extLst>
              <a:ext uri="{FF2B5EF4-FFF2-40B4-BE49-F238E27FC236}">
                <a16:creationId xmlns:a16="http://schemas.microsoft.com/office/drawing/2014/main" id="{932E9A2A-1BC1-D0A6-15F0-8FE0D7057611}"/>
              </a:ext>
            </a:extLst>
          </p:cNvPr>
          <p:cNvSpPr txBox="1">
            <a:spLocks/>
          </p:cNvSpPr>
          <p:nvPr/>
        </p:nvSpPr>
        <p:spPr>
          <a:xfrm>
            <a:off x="6054475" y="1600111"/>
            <a:ext cx="2661173" cy="1254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2400"/>
              <a:buFont typeface="Bebas Neue"/>
              <a:buNone/>
              <a:defRPr sz="2400" b="1" i="0" u="none" strike="noStrike" cap="none">
                <a:solidFill>
                  <a:schemeClr val="dk1"/>
                </a:solidFill>
                <a:latin typeface="Bai Jamjuree"/>
                <a:ea typeface="Bai Jamjuree"/>
                <a:cs typeface="Bai Jamjuree"/>
                <a:sym typeface="Bai Jamjuree"/>
              </a:defRPr>
            </a:lvl1pPr>
            <a:lvl2pPr marL="914400" marR="0" lvl="1"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2"/>
              </a:buClr>
              <a:buSzPts val="2400"/>
              <a:buFont typeface="Bebas Neue"/>
              <a:buNone/>
              <a:defRPr sz="2400" b="0" i="0" u="none" strike="noStrike" cap="none">
                <a:solidFill>
                  <a:schemeClr val="dk2"/>
                </a:solidFill>
                <a:latin typeface="Bebas Neue"/>
                <a:ea typeface="Bebas Neue"/>
                <a:cs typeface="Bebas Neue"/>
                <a:sym typeface="Bebas Neue"/>
              </a:defRPr>
            </a:lvl9pPr>
          </a:lstStyle>
          <a:p>
            <a:pPr marL="0" indent="0"/>
            <a:r>
              <a:rPr lang="en-US" b="0"/>
              <a:t>Enterprise Resource Planning</a:t>
            </a:r>
            <a:endParaRPr lang="en-US" b="0" dirty="0"/>
          </a:p>
        </p:txBody>
      </p:sp>
      <p:sp>
        <p:nvSpPr>
          <p:cNvPr id="25" name="Google Shape;222;p39">
            <a:extLst>
              <a:ext uri="{FF2B5EF4-FFF2-40B4-BE49-F238E27FC236}">
                <a16:creationId xmlns:a16="http://schemas.microsoft.com/office/drawing/2014/main" id="{60B23361-4F93-FA7A-306B-8666F8FD1D4E}"/>
              </a:ext>
            </a:extLst>
          </p:cNvPr>
          <p:cNvSpPr txBox="1">
            <a:spLocks/>
          </p:cNvSpPr>
          <p:nvPr/>
        </p:nvSpPr>
        <p:spPr>
          <a:xfrm>
            <a:off x="732124" y="442674"/>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9pPr>
          </a:lstStyle>
          <a:p>
            <a:r>
              <a:rPr lang="en-US" dirty="0"/>
              <a:t>Content</a:t>
            </a:r>
          </a:p>
        </p:txBody>
      </p:sp>
      <p:sp>
        <p:nvSpPr>
          <p:cNvPr id="26" name="Google Shape;222;p39">
            <a:extLst>
              <a:ext uri="{FF2B5EF4-FFF2-40B4-BE49-F238E27FC236}">
                <a16:creationId xmlns:a16="http://schemas.microsoft.com/office/drawing/2014/main" id="{068383E5-206A-72CF-48E9-67B5286965DC}"/>
              </a:ext>
            </a:extLst>
          </p:cNvPr>
          <p:cNvSpPr txBox="1">
            <a:spLocks/>
          </p:cNvSpPr>
          <p:nvPr/>
        </p:nvSpPr>
        <p:spPr>
          <a:xfrm>
            <a:off x="720000" y="3426987"/>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2pPr>
            <a:lvl3pPr marR="0" lvl="2"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3pPr>
            <a:lvl4pPr marR="0" lvl="3"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4pPr>
            <a:lvl5pPr marR="0" lvl="4"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5pPr>
            <a:lvl6pPr marR="0" lvl="5"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6pPr>
            <a:lvl7pPr marR="0" lvl="6"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7pPr>
            <a:lvl8pPr marR="0" lvl="7"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8pPr>
            <a:lvl9pPr marR="0" lvl="8" algn="l" rtl="0">
              <a:lnSpc>
                <a:spcPct val="100000"/>
              </a:lnSpc>
              <a:spcBef>
                <a:spcPts val="0"/>
              </a:spcBef>
              <a:spcAft>
                <a:spcPts val="0"/>
              </a:spcAft>
              <a:buClr>
                <a:schemeClr val="dk1"/>
              </a:buClr>
              <a:buSzPts val="3400"/>
              <a:buFont typeface="Bai Jamjuree"/>
              <a:buNone/>
              <a:defRPr sz="3400" b="1" i="0" u="none" strike="noStrike" cap="none">
                <a:solidFill>
                  <a:schemeClr val="dk1"/>
                </a:solidFill>
                <a:latin typeface="Bai Jamjuree"/>
                <a:ea typeface="Bai Jamjuree"/>
                <a:cs typeface="Bai Jamjuree"/>
                <a:sym typeface="Bai Jamjuree"/>
              </a:defRPr>
            </a:lvl9pPr>
          </a:lstStyle>
          <a:p>
            <a:r>
              <a:rPr lang="en-US" dirty="0"/>
              <a:t>Learning Outcome</a:t>
            </a:r>
          </a:p>
        </p:txBody>
      </p:sp>
    </p:spTree>
    <p:extLst>
      <p:ext uri="{BB962C8B-B14F-4D97-AF65-F5344CB8AC3E}">
        <p14:creationId xmlns:p14="http://schemas.microsoft.com/office/powerpoint/2010/main" val="357001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942976"/>
            <a:ext cx="6702573" cy="16586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t>Business Management Software Solutions </a:t>
            </a:r>
            <a:endParaRPr sz="4400" dirty="0"/>
          </a:p>
        </p:txBody>
      </p:sp>
      <p:sp>
        <p:nvSpPr>
          <p:cNvPr id="237" name="Google Shape;237;p40"/>
          <p:cNvSpPr txBox="1">
            <a:spLocks noGrp="1"/>
          </p:cNvSpPr>
          <p:nvPr>
            <p:ph type="subTitle" idx="1"/>
          </p:nvPr>
        </p:nvSpPr>
        <p:spPr>
          <a:xfrm>
            <a:off x="1487739" y="2544466"/>
            <a:ext cx="6168523" cy="16560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Business Management Software Solutions </a:t>
            </a:r>
            <a:r>
              <a:rPr lang="id" dirty="0"/>
              <a:t>telah meningkat dan terdiversifikasi secara dramatis selama dekade terakhir, sehingga bisnis saat ini hampir memiliki terlalu banyak pilihan. Oleh karena itu, pengambil keputusan di perusahaan harus memilih di antara beberapa solusi, termasuk CRM, SCM, dan ERP.</a:t>
            </a:r>
          </a:p>
        </p:txBody>
      </p:sp>
    </p:spTree>
    <p:extLst>
      <p:ext uri="{BB962C8B-B14F-4D97-AF65-F5344CB8AC3E}">
        <p14:creationId xmlns:p14="http://schemas.microsoft.com/office/powerpoint/2010/main" val="292154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713225" y="2068500"/>
            <a:ext cx="7709256" cy="14033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Customer Relationship Management</a:t>
            </a:r>
            <a:endParaRPr lang="id" sz="4400" dirty="0"/>
          </a:p>
        </p:txBody>
      </p:sp>
      <p:sp>
        <p:nvSpPr>
          <p:cNvPr id="243" name="Google Shape;243;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a:t>01</a:t>
            </a:r>
            <a:endParaRPr/>
          </a:p>
        </p:txBody>
      </p:sp>
    </p:spTree>
    <p:extLst>
      <p:ext uri="{BB962C8B-B14F-4D97-AF65-F5344CB8AC3E}">
        <p14:creationId xmlns:p14="http://schemas.microsoft.com/office/powerpoint/2010/main" val="183401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942976"/>
            <a:ext cx="6702573" cy="16586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t>Customer Relationship Management</a:t>
            </a:r>
            <a:endParaRPr lang="id" sz="4400" dirty="0"/>
          </a:p>
        </p:txBody>
      </p:sp>
      <p:sp>
        <p:nvSpPr>
          <p:cNvPr id="237" name="Google Shape;237;p40"/>
          <p:cNvSpPr txBox="1">
            <a:spLocks noGrp="1"/>
          </p:cNvSpPr>
          <p:nvPr>
            <p:ph type="subTitle" idx="1"/>
          </p:nvPr>
        </p:nvSpPr>
        <p:spPr>
          <a:xfrm>
            <a:off x="1487739" y="2544466"/>
            <a:ext cx="6168523" cy="16560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dirty="0"/>
              <a:t>Data pelanggan adalah fokus perangkat lunak CRM. Informasi ini mungkin mencakup preferensi, riwayat pembelian, dan detail lainnya. Hasilnya, mereka akan membantu Anda dan konsumen Anda memiliki hubungan yang lebih baik. Membuat rekomendasi hanyalah salah satu keuntungan mengeksplorasi informasi dari solusi CRM.</a:t>
            </a:r>
          </a:p>
        </p:txBody>
      </p:sp>
    </p:spTree>
    <p:extLst>
      <p:ext uri="{BB962C8B-B14F-4D97-AF65-F5344CB8AC3E}">
        <p14:creationId xmlns:p14="http://schemas.microsoft.com/office/powerpoint/2010/main" val="272593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4" name="Picture 2" descr="What is CRM?">
            <a:extLst>
              <a:ext uri="{FF2B5EF4-FFF2-40B4-BE49-F238E27FC236}">
                <a16:creationId xmlns:a16="http://schemas.microsoft.com/office/drawing/2014/main" id="{E048BB94-7708-1AEF-B3BB-10724E9F2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Google Shape;236;p40">
            <a:extLst>
              <a:ext uri="{FF2B5EF4-FFF2-40B4-BE49-F238E27FC236}">
                <a16:creationId xmlns:a16="http://schemas.microsoft.com/office/drawing/2014/main" id="{57E625B1-4B38-80F7-FB72-A00D0B54CCBA}"/>
              </a:ext>
            </a:extLst>
          </p:cNvPr>
          <p:cNvSpPr txBox="1">
            <a:spLocks noGrp="1"/>
          </p:cNvSpPr>
          <p:nvPr>
            <p:ph type="title"/>
          </p:nvPr>
        </p:nvSpPr>
        <p:spPr>
          <a:xfrm>
            <a:off x="717187" y="235746"/>
            <a:ext cx="7709625" cy="8299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t>Customer Relationship Management</a:t>
            </a:r>
            <a:endParaRPr lang="id" sz="3200" dirty="0"/>
          </a:p>
        </p:txBody>
      </p:sp>
      <p:sp>
        <p:nvSpPr>
          <p:cNvPr id="257" name="Google Shape;257;p43"/>
          <p:cNvSpPr txBox="1">
            <a:spLocks noGrp="1"/>
          </p:cNvSpPr>
          <p:nvPr>
            <p:ph type="subTitle" idx="1"/>
          </p:nvPr>
        </p:nvSpPr>
        <p:spPr>
          <a:xfrm>
            <a:off x="1148627" y="1158581"/>
            <a:ext cx="7709624" cy="3906337"/>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Clr>
                <a:schemeClr val="dk1"/>
              </a:buClr>
              <a:buSzPts val="1100"/>
              <a:buFont typeface="+mj-lt"/>
              <a:buAutoNum type="arabicPeriod"/>
            </a:pPr>
            <a:r>
              <a:rPr lang="id" sz="1800" dirty="0"/>
              <a:t>CRM adalah alat utama bagi tim yang bertanggung jawab atas penjualan, pemasaran, dan layanan pelanggan. Untuk memberikan gambaran komprehensif tentang basis pelanggan, CRM memusatkan dan mengelola data pelanggan di setiap tahap secara real-time.</a:t>
            </a:r>
          </a:p>
          <a:p>
            <a:pPr marL="342900" lvl="0" indent="-342900" algn="just" rtl="0">
              <a:spcBef>
                <a:spcPts val="0"/>
              </a:spcBef>
              <a:spcAft>
                <a:spcPts val="0"/>
              </a:spcAft>
              <a:buClr>
                <a:schemeClr val="dk1"/>
              </a:buClr>
              <a:buSzPts val="1100"/>
              <a:buFont typeface="+mj-lt"/>
              <a:buAutoNum type="arabicPeriod"/>
            </a:pPr>
            <a:r>
              <a:rPr lang="id" sz="1800" dirty="0"/>
              <a:t>CRM mengontrol siklus hubungan pelanggan dan menawarkan informasi penting untuk berinteraksi dengan setiap pelanggan. Mereka mencakup prospek untuk klien yang berdedikasi dan berulang.</a:t>
            </a:r>
          </a:p>
          <a:p>
            <a:pPr marL="342900" lvl="0" indent="-342900" algn="just" rtl="0">
              <a:spcBef>
                <a:spcPts val="0"/>
              </a:spcBef>
              <a:spcAft>
                <a:spcPts val="0"/>
              </a:spcAft>
              <a:buClr>
                <a:schemeClr val="dk1"/>
              </a:buClr>
              <a:buSzPts val="1100"/>
              <a:buFont typeface="+mj-lt"/>
              <a:buAutoNum type="arabicPeriod"/>
            </a:pPr>
            <a:r>
              <a:rPr lang="id" sz="1800" dirty="0"/>
              <a:t>CRM mendukung penjualan dan pemasaran untuk membuat profil pembeli, mensegmentasi pelanggan, menghasilkan wawasan, dan bahkan memperoleh data dari sumber online lain seperti media sosial.</a:t>
            </a:r>
          </a:p>
          <a:p>
            <a:pPr marL="342900" lvl="0" indent="-342900" algn="just" rtl="0">
              <a:spcBef>
                <a:spcPts val="0"/>
              </a:spcBef>
              <a:spcAft>
                <a:spcPts val="0"/>
              </a:spcAft>
              <a:buClr>
                <a:schemeClr val="dk1"/>
              </a:buClr>
              <a:buSzPts val="1100"/>
              <a:buFont typeface="+mj-lt"/>
              <a:buAutoNum type="arabicPeriod"/>
            </a:pPr>
            <a:endParaRPr lang="en-US" sz="1800" dirty="0"/>
          </a:p>
        </p:txBody>
      </p:sp>
    </p:spTree>
    <p:extLst>
      <p:ext uri="{BB962C8B-B14F-4D97-AF65-F5344CB8AC3E}">
        <p14:creationId xmlns:p14="http://schemas.microsoft.com/office/powerpoint/2010/main" val="318802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713225" y="1917625"/>
            <a:ext cx="7616388" cy="16471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Supply Chain </a:t>
            </a:r>
            <a:br>
              <a:rPr lang="en-US" sz="4800" dirty="0"/>
            </a:br>
            <a:r>
              <a:rPr lang="en-US" sz="4800" dirty="0"/>
              <a:t>Management</a:t>
            </a:r>
          </a:p>
        </p:txBody>
      </p:sp>
      <p:sp>
        <p:nvSpPr>
          <p:cNvPr id="243" name="Google Shape;243;p41"/>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 dirty="0"/>
              <a:t>02</a:t>
            </a:r>
            <a:endParaRPr dirty="0"/>
          </a:p>
        </p:txBody>
      </p:sp>
    </p:spTree>
    <p:extLst>
      <p:ext uri="{BB962C8B-B14F-4D97-AF65-F5344CB8AC3E}">
        <p14:creationId xmlns:p14="http://schemas.microsoft.com/office/powerpoint/2010/main" val="182369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1220713" y="1014416"/>
            <a:ext cx="6702573" cy="16859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Supply Chain </a:t>
            </a:r>
            <a:br>
              <a:rPr lang="en-US" sz="5400" dirty="0"/>
            </a:br>
            <a:r>
              <a:rPr lang="en-US" sz="5400" dirty="0"/>
              <a:t>Management</a:t>
            </a:r>
            <a:endParaRPr lang="id" sz="5400" dirty="0"/>
          </a:p>
        </p:txBody>
      </p:sp>
      <p:sp>
        <p:nvSpPr>
          <p:cNvPr id="237" name="Google Shape;237;p40"/>
          <p:cNvSpPr txBox="1">
            <a:spLocks noGrp="1"/>
          </p:cNvSpPr>
          <p:nvPr>
            <p:ph type="subTitle" idx="1"/>
          </p:nvPr>
        </p:nvSpPr>
        <p:spPr>
          <a:xfrm>
            <a:off x="1487737" y="2765924"/>
            <a:ext cx="6168523" cy="8631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Supply Chain Management </a:t>
            </a:r>
            <a:r>
              <a:rPr lang="id" sz="1800" dirty="0"/>
              <a:t>adalah sistem perangkat lunak yang menawarkan kontrol bahan dan produk, serta data terkait.</a:t>
            </a:r>
          </a:p>
        </p:txBody>
      </p:sp>
    </p:spTree>
    <p:extLst>
      <p:ext uri="{BB962C8B-B14F-4D97-AF65-F5344CB8AC3E}">
        <p14:creationId xmlns:p14="http://schemas.microsoft.com/office/powerpoint/2010/main" val="301122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801</TotalTime>
  <Words>537</Words>
  <Application>Microsoft Office PowerPoint</Application>
  <PresentationFormat>On-screen Show (16:9)</PresentationFormat>
  <Paragraphs>45</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Nunito Light</vt:lpstr>
      <vt:lpstr>Calibri</vt:lpstr>
      <vt:lpstr>Bai Jamjuree</vt:lpstr>
      <vt:lpstr>Anaheim</vt:lpstr>
      <vt:lpstr>Arial</vt:lpstr>
      <vt:lpstr>Bebas Neue</vt:lpstr>
      <vt:lpstr>Fira Sans</vt:lpstr>
      <vt:lpstr>Calibri Light</vt:lpstr>
      <vt:lpstr>Wingdings</vt:lpstr>
      <vt:lpstr>Office Theme</vt:lpstr>
      <vt:lpstr>Business Intelligence Bab 5 Customer Relationship Management, Supply Chain Management, Enterprise Resource Planning</vt:lpstr>
      <vt:lpstr>PowerPoint Presentation</vt:lpstr>
      <vt:lpstr>Business Management Software Solutions </vt:lpstr>
      <vt:lpstr>Customer Relationship Management</vt:lpstr>
      <vt:lpstr>Customer Relationship Management</vt:lpstr>
      <vt:lpstr>PowerPoint Presentation</vt:lpstr>
      <vt:lpstr>Customer Relationship Management</vt:lpstr>
      <vt:lpstr>Supply Chain  Management</vt:lpstr>
      <vt:lpstr>Supply Chain  Management</vt:lpstr>
      <vt:lpstr>PowerPoint Presentation</vt:lpstr>
      <vt:lpstr>Supply Chain Management</vt:lpstr>
      <vt:lpstr>Enterprise  Resource Planning</vt:lpstr>
      <vt:lpstr>Enterprise  Resource Planning</vt:lpstr>
      <vt:lpstr>Enterprise  Resource Planning</vt:lpstr>
      <vt:lpstr>Enterprise Resource Planning</vt:lpstr>
      <vt:lpstr>ERP vs CRM vs SCM: Sistem mana yang cocok untuk Anda?</vt:lpstr>
      <vt:lpstr>Mengapa Anda harus menggabungkan  ERP vs CRM vs SCM?</vt:lpstr>
      <vt:lpstr>Referensi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Chapter 1 BI Concept</dc:title>
  <cp:lastModifiedBy>Afdal Alfatih</cp:lastModifiedBy>
  <cp:revision>169</cp:revision>
  <dcterms:modified xsi:type="dcterms:W3CDTF">2024-01-24T13:22:13Z</dcterms:modified>
</cp:coreProperties>
</file>