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4"/>
  </p:notesMasterIdLst>
  <p:sldIdLst>
    <p:sldId id="256" r:id="rId2"/>
    <p:sldId id="358" r:id="rId3"/>
    <p:sldId id="316" r:id="rId4"/>
    <p:sldId id="315" r:id="rId5"/>
    <p:sldId id="339" r:id="rId6"/>
    <p:sldId id="343" r:id="rId7"/>
    <p:sldId id="344" r:id="rId8"/>
    <p:sldId id="324" r:id="rId9"/>
    <p:sldId id="345" r:id="rId10"/>
    <p:sldId id="346" r:id="rId11"/>
    <p:sldId id="347" r:id="rId12"/>
    <p:sldId id="330" r:id="rId13"/>
    <p:sldId id="348" r:id="rId14"/>
    <p:sldId id="349" r:id="rId15"/>
    <p:sldId id="350" r:id="rId16"/>
    <p:sldId id="351" r:id="rId17"/>
    <p:sldId id="352" r:id="rId18"/>
    <p:sldId id="353" r:id="rId19"/>
    <p:sldId id="354" r:id="rId20"/>
    <p:sldId id="355" r:id="rId21"/>
    <p:sldId id="356" r:id="rId22"/>
    <p:sldId id="313" r:id="rId23"/>
  </p:sldIdLst>
  <p:sldSz cx="9144000" cy="5143500" type="screen16x9"/>
  <p:notesSz cx="6858000" cy="9144000"/>
  <p:embeddedFontLst>
    <p:embeddedFont>
      <p:font typeface="Anaheim" panose="020B0604020202020204" charset="0"/>
      <p:regular r:id="rId25"/>
    </p:embeddedFont>
    <p:embeddedFont>
      <p:font typeface="Bai Jamjuree" panose="020B0604020202020204" charset="-34"/>
      <p:regular r:id="rId26"/>
      <p:bold r:id="rId27"/>
      <p:italic r:id="rId28"/>
      <p:boldItalic r:id="rId29"/>
    </p:embeddedFont>
    <p:embeddedFont>
      <p:font typeface="Bebas Neue" panose="020B0606020202050201" pitchFamily="34" charset="0"/>
      <p:regular r:id="rId30"/>
    </p:embeddedFont>
    <p:embeddedFont>
      <p:font typeface="Fira Sans" panose="020B0503050000020004" pitchFamily="34" charset="0"/>
      <p:regular r:id="rId31"/>
      <p:bold r:id="rId32"/>
      <p:italic r:id="rId33"/>
      <p:boldItalic r:id="rId34"/>
    </p:embeddedFont>
    <p:embeddedFont>
      <p:font typeface="Nunito Light" pitchFamily="2"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3911E5-A659-4E9A-AC7E-A71BE1CA2EF2}">
  <a:tblStyle styleId="{4E3911E5-A659-4E9A-AC7E-A71BE1CA2E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01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85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47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28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835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21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47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94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48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58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15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16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25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35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9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17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597284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597284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37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8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66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95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DD9E-A97E-F9A5-6E63-5B936F6E92B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8FE9726D-A0A0-0B78-4D5B-E8A307C9A1C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7846DFA-8C5F-FDEA-79F0-62B138BDC350}"/>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E82DA92E-28EF-0EB5-E713-C3D6A6C8E83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61A726E-BD38-0931-4E84-DDB2722288B5}"/>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33111604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9B84-FC2B-6F90-DD04-ABF82035926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E604C72-A591-CB50-5A6F-530094346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0311D54-E0FA-19EC-40E1-EB0EDFE50444}"/>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6FCC713D-A2ED-F865-DF09-03FE67A5037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A62D89A-8BD1-19F5-A9AC-DBB308DD711F}"/>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6688484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85FCD-006F-CAA6-6A41-5059C4FE599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6126F0E-9818-3E32-6BC9-71482AC4C1C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3D51DAD-F45D-AAD4-4935-90893A93510A}"/>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48F7102B-F2D4-F176-D874-7437D631E67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A3F6137-B2A1-CBD2-1EE4-F434425C809B}"/>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24343835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3" name="Google Shape;53;p13"/>
          <p:cNvSpPr txBox="1">
            <a:spLocks noGrp="1"/>
          </p:cNvSpPr>
          <p:nvPr>
            <p:ph type="subTitle" idx="1"/>
          </p:nvPr>
        </p:nvSpPr>
        <p:spPr>
          <a:xfrm>
            <a:off x="732124"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subTitle" idx="2"/>
          </p:nvPr>
        </p:nvSpPr>
        <p:spPr>
          <a:xfrm>
            <a:off x="3393300"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ubTitle" idx="3"/>
          </p:nvPr>
        </p:nvSpPr>
        <p:spPr>
          <a:xfrm>
            <a:off x="6054475"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4" hasCustomPrompt="1"/>
          </p:nvPr>
        </p:nvSpPr>
        <p:spPr>
          <a:xfrm>
            <a:off x="732124"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5" hasCustomPrompt="1"/>
          </p:nvPr>
        </p:nvSpPr>
        <p:spPr>
          <a:xfrm>
            <a:off x="3393301"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6" hasCustomPrompt="1"/>
          </p:nvPr>
        </p:nvSpPr>
        <p:spPr>
          <a:xfrm>
            <a:off x="6054475"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7"/>
          </p:nvPr>
        </p:nvSpPr>
        <p:spPr>
          <a:xfrm>
            <a:off x="732124"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 name="Google Shape;60;p13"/>
          <p:cNvSpPr txBox="1">
            <a:spLocks noGrp="1"/>
          </p:cNvSpPr>
          <p:nvPr>
            <p:ph type="subTitle" idx="8"/>
          </p:nvPr>
        </p:nvSpPr>
        <p:spPr>
          <a:xfrm>
            <a:off x="3393300"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13"/>
          <p:cNvSpPr txBox="1">
            <a:spLocks noGrp="1"/>
          </p:cNvSpPr>
          <p:nvPr>
            <p:ph type="subTitle" idx="9"/>
          </p:nvPr>
        </p:nvSpPr>
        <p:spPr>
          <a:xfrm>
            <a:off x="6054476"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89391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40" name="Google Shape;40;p9"/>
          <p:cNvSpPr txBox="1">
            <a:spLocks noGrp="1"/>
          </p:cNvSpPr>
          <p:nvPr>
            <p:ph type="title"/>
          </p:nvPr>
        </p:nvSpPr>
        <p:spPr>
          <a:xfrm>
            <a:off x="2203950" y="1511750"/>
            <a:ext cx="47361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400"/>
              <a:buNone/>
              <a:defRPr sz="65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41" name="Google Shape;41;p9"/>
          <p:cNvSpPr txBox="1">
            <a:spLocks noGrp="1"/>
          </p:cNvSpPr>
          <p:nvPr>
            <p:ph type="subTitle" idx="1"/>
          </p:nvPr>
        </p:nvSpPr>
        <p:spPr>
          <a:xfrm>
            <a:off x="2203950" y="2673050"/>
            <a:ext cx="47361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978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title"/>
          </p:nvPr>
        </p:nvSpPr>
        <p:spPr>
          <a:xfrm>
            <a:off x="713225" y="2068500"/>
            <a:ext cx="43554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3225" y="823525"/>
            <a:ext cx="1508400" cy="1094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713225" y="3642300"/>
            <a:ext cx="43554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462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9" name="Google Shape;69;p15"/>
          <p:cNvSpPr txBox="1">
            <a:spLocks noGrp="1"/>
          </p:cNvSpPr>
          <p:nvPr>
            <p:ph type="title"/>
          </p:nvPr>
        </p:nvSpPr>
        <p:spPr>
          <a:xfrm>
            <a:off x="2539200" y="3122450"/>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0" name="Google Shape;70;p15"/>
          <p:cNvSpPr txBox="1">
            <a:spLocks noGrp="1"/>
          </p:cNvSpPr>
          <p:nvPr>
            <p:ph type="subTitle" idx="1"/>
          </p:nvPr>
        </p:nvSpPr>
        <p:spPr>
          <a:xfrm>
            <a:off x="1226400" y="1259150"/>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202482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3" name="Google Shape;3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 name="Google Shape;34;p7"/>
          <p:cNvSpPr txBox="1">
            <a:spLocks noGrp="1"/>
          </p:cNvSpPr>
          <p:nvPr>
            <p:ph type="subTitle" idx="1"/>
          </p:nvPr>
        </p:nvSpPr>
        <p:spPr>
          <a:xfrm>
            <a:off x="2596800" y="1700300"/>
            <a:ext cx="39504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1373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D2F0-A6D2-0865-5653-D8DF6EB66EA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17F194F-6D9B-0DFD-0CAC-7148A26D8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BBD2CB-DECF-2C96-C0D9-878EAF3892AF}"/>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0CA417E8-1607-4F5D-8B3A-1D78DAB60D2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1C11D7-157A-62AB-870B-24240A4C9442}"/>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28237048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27D9-2DD2-13F8-0692-381E74494AE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A327051-A146-858E-8093-EF96D514FD2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28D8C-0117-FF31-0AC3-F12A3A491227}"/>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D599F69B-C0BE-F078-61AF-CB571111751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DFC8645-92E3-CD41-DB31-060600DD8AB3}"/>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38004673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8BE9-C332-2FE9-E3EE-683AFD0D5C6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CE14B57-8F39-A99C-53DB-260C26CC4F5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59D9793-6730-4A02-11A9-325AA968132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49C276F-0377-2D2F-1D31-1AEC88F7515D}"/>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6" name="Footer Placeholder 5">
            <a:extLst>
              <a:ext uri="{FF2B5EF4-FFF2-40B4-BE49-F238E27FC236}">
                <a16:creationId xmlns:a16="http://schemas.microsoft.com/office/drawing/2014/main" id="{02721DEC-682A-06AC-94CC-624871A1E8E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058FA44-82A7-9355-3DFA-62ACCA49A8EC}"/>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26904997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16B7-1E73-8191-49DF-D51A1E5E514A}"/>
              </a:ext>
            </a:extLst>
          </p:cNvPr>
          <p:cNvSpPr>
            <a:spLocks noGrp="1"/>
          </p:cNvSpPr>
          <p:nvPr>
            <p:ph type="title"/>
          </p:nvPr>
        </p:nvSpPr>
        <p:spPr>
          <a:xfrm>
            <a:off x="629841" y="273844"/>
            <a:ext cx="7886700" cy="994172"/>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4BCCE7B-DEC1-B91A-4CB4-1FCDC82EEF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85331-743D-CFB9-6C1E-CE05519E3E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DC8BF37-9D0B-440A-355B-37B331EB7BA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148C6-D9BA-6E9C-FEC7-7EAEE8E1452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032D4504-6B73-EEDF-BB27-4AC19C41B8BF}"/>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8" name="Footer Placeholder 7">
            <a:extLst>
              <a:ext uri="{FF2B5EF4-FFF2-40B4-BE49-F238E27FC236}">
                <a16:creationId xmlns:a16="http://schemas.microsoft.com/office/drawing/2014/main" id="{AC4A9A01-C337-244C-55CC-AD9D5E189E4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DA276E0-5BFE-5E0C-8A44-8E5EDF1C6960}"/>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28304257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A58A-CA46-D394-A47B-55C5D89B506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C91827B-AD1C-0FCC-6735-AF09A8F82762}"/>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4" name="Footer Placeholder 3">
            <a:extLst>
              <a:ext uri="{FF2B5EF4-FFF2-40B4-BE49-F238E27FC236}">
                <a16:creationId xmlns:a16="http://schemas.microsoft.com/office/drawing/2014/main" id="{A9380782-3F52-00E6-AC44-1E42341055E7}"/>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23AD053-80CE-8F69-FA59-4695FB4E815E}"/>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40239019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7F358-0EBD-2F99-0B4F-190F79CC1168}"/>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3" name="Footer Placeholder 2">
            <a:extLst>
              <a:ext uri="{FF2B5EF4-FFF2-40B4-BE49-F238E27FC236}">
                <a16:creationId xmlns:a16="http://schemas.microsoft.com/office/drawing/2014/main" id="{95FD5FE1-64DA-63B3-00AF-A963113FE04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E7654C9-67E5-FA0C-6A9C-3502F9E826A6}"/>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333408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9008-47C3-2D26-1648-C85EED4AF4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45DE3488-3E8A-FA92-C8EC-A81E4B33321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0A909B8-F03A-89D5-08AD-64D4801D0D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3D3492-A26E-470B-14A5-4F5891C9402D}"/>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6" name="Footer Placeholder 5">
            <a:extLst>
              <a:ext uri="{FF2B5EF4-FFF2-40B4-BE49-F238E27FC236}">
                <a16:creationId xmlns:a16="http://schemas.microsoft.com/office/drawing/2014/main" id="{7972EF29-9A89-3535-FF00-1F5986985D4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475F3D1-9A2F-292C-6378-6FFB4C7B3F81}"/>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31754645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03CE-5B59-E689-0582-F35ACE92AE4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AEDD7719-EB57-0855-B9DF-142786233BD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0E5915F5-A795-DAD3-9FF8-9826A26CD2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165649-2E46-27EF-5EEC-548DECACD9E5}"/>
              </a:ext>
            </a:extLst>
          </p:cNvPr>
          <p:cNvSpPr>
            <a:spLocks noGrp="1"/>
          </p:cNvSpPr>
          <p:nvPr>
            <p:ph type="dt" sz="half" idx="10"/>
          </p:nvPr>
        </p:nvSpPr>
        <p:spPr/>
        <p:txBody>
          <a:bodyPr/>
          <a:lstStyle/>
          <a:p>
            <a:fld id="{F22C26BB-D9A2-4539-8BD8-52390BB0A7D3}" type="datetimeFigureOut">
              <a:rPr lang="en-ID" smtClean="0"/>
              <a:t>24/01/2024</a:t>
            </a:fld>
            <a:endParaRPr lang="en-ID"/>
          </a:p>
        </p:txBody>
      </p:sp>
      <p:sp>
        <p:nvSpPr>
          <p:cNvPr id="6" name="Footer Placeholder 5">
            <a:extLst>
              <a:ext uri="{FF2B5EF4-FFF2-40B4-BE49-F238E27FC236}">
                <a16:creationId xmlns:a16="http://schemas.microsoft.com/office/drawing/2014/main" id="{81C8E9E9-C95D-C66D-A5BC-FAADA9F3384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7E02B6D-327B-7095-7EEF-BB8A7D5B28B8}"/>
              </a:ext>
            </a:extLst>
          </p:cNvPr>
          <p:cNvSpPr>
            <a:spLocks noGrp="1"/>
          </p:cNvSpPr>
          <p:nvPr>
            <p:ph type="sldNum" sz="quarter" idx="12"/>
          </p:nvPr>
        </p:nvSpPr>
        <p:spPr/>
        <p:txBody>
          <a:bodyPr/>
          <a:lstStyle/>
          <a:p>
            <a:fld id="{F71F6A43-376F-4484-A723-B8E4CC626612}" type="slidenum">
              <a:rPr lang="en-ID" smtClean="0"/>
              <a:t>‹#›</a:t>
            </a:fld>
            <a:endParaRPr lang="en-ID"/>
          </a:p>
        </p:txBody>
      </p:sp>
    </p:spTree>
    <p:extLst>
      <p:ext uri="{BB962C8B-B14F-4D97-AF65-F5344CB8AC3E}">
        <p14:creationId xmlns:p14="http://schemas.microsoft.com/office/powerpoint/2010/main" val="32440006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28332-2F09-0564-0D9C-6DC5C0D1F5E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5CC5A22-57EB-9B6F-C70D-CF56A54F13D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D7344E7-CBB6-13AC-8F18-626C59DBB8B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2C26BB-D9A2-4539-8BD8-52390BB0A7D3}" type="datetimeFigureOut">
              <a:rPr lang="en-ID" smtClean="0"/>
              <a:t>24/01/2024</a:t>
            </a:fld>
            <a:endParaRPr lang="en-ID"/>
          </a:p>
        </p:txBody>
      </p:sp>
      <p:sp>
        <p:nvSpPr>
          <p:cNvPr id="5" name="Footer Placeholder 4">
            <a:extLst>
              <a:ext uri="{FF2B5EF4-FFF2-40B4-BE49-F238E27FC236}">
                <a16:creationId xmlns:a16="http://schemas.microsoft.com/office/drawing/2014/main" id="{7C21FB83-441F-3AAF-7FD7-DE389544D9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43845A0-33D2-1F54-C25E-5C9FCD2D408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1F6A43-376F-4484-A723-B8E4CC626612}" type="slidenum">
              <a:rPr lang="en-ID" smtClean="0"/>
              <a:t>‹#›</a:t>
            </a:fld>
            <a:endParaRPr lang="en-ID"/>
          </a:p>
        </p:txBody>
      </p:sp>
    </p:spTree>
    <p:extLst>
      <p:ext uri="{BB962C8B-B14F-4D97-AF65-F5344CB8AC3E}">
        <p14:creationId xmlns:p14="http://schemas.microsoft.com/office/powerpoint/2010/main" val="39601800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ctrTitle"/>
          </p:nvPr>
        </p:nvSpPr>
        <p:spPr>
          <a:xfrm>
            <a:off x="853678" y="1814512"/>
            <a:ext cx="7436644" cy="15144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 sz="5400" b="1" dirty="0"/>
              <a:t>Business Intelligence </a:t>
            </a:r>
            <a:br>
              <a:rPr lang="en" sz="4800" dirty="0"/>
            </a:br>
            <a:r>
              <a:rPr lang="id" sz="3200" dirty="0">
                <a:solidFill>
                  <a:schemeClr val="accent6"/>
                </a:solidFill>
              </a:rPr>
              <a:t>Bab 3 </a:t>
            </a:r>
            <a:r>
              <a:rPr lang="en-US" sz="3200" dirty="0">
                <a:solidFill>
                  <a:schemeClr val="accent6"/>
                </a:solidFill>
              </a:rPr>
              <a:t>Strategic Information System for Competitive Advantage</a:t>
            </a:r>
            <a:endParaRPr sz="3200" dirty="0">
              <a:solidFill>
                <a:schemeClr val="accent6"/>
              </a:solidFill>
            </a:endParaRPr>
          </a:p>
        </p:txBody>
      </p:sp>
      <p:sp>
        <p:nvSpPr>
          <p:cNvPr id="208" name="Google Shape;208;p37"/>
          <p:cNvSpPr txBox="1">
            <a:spLocks noGrp="1"/>
          </p:cNvSpPr>
          <p:nvPr>
            <p:ph type="subTitle" idx="1"/>
          </p:nvPr>
        </p:nvSpPr>
        <p:spPr>
          <a:xfrm>
            <a:off x="6068570" y="4490600"/>
            <a:ext cx="3075430" cy="65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dirty="0"/>
              <a:t>M. Afdal, ST., </a:t>
            </a:r>
            <a:r>
              <a:rPr lang="en-US" b="1" dirty="0" err="1"/>
              <a:t>M.Kom</a:t>
            </a:r>
            <a:br>
              <a:rPr lang="en-US"/>
            </a:br>
            <a:r>
              <a:rPr lang="en-US" sz="1800"/>
              <a:t>m.afdal@uin-suska.ac.id</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942976"/>
            <a:ext cx="6702573" cy="1658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 Porter’s Value Chain Model</a:t>
            </a:r>
            <a:endParaRPr lang="id" sz="5400" dirty="0"/>
          </a:p>
        </p:txBody>
      </p:sp>
      <p:sp>
        <p:nvSpPr>
          <p:cNvPr id="237" name="Google Shape;237;p40"/>
          <p:cNvSpPr txBox="1">
            <a:spLocks noGrp="1"/>
          </p:cNvSpPr>
          <p:nvPr>
            <p:ph type="subTitle" idx="1"/>
          </p:nvPr>
        </p:nvSpPr>
        <p:spPr>
          <a:xfrm>
            <a:off x="1487739" y="2544466"/>
            <a:ext cx="6168523" cy="13845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dirty="0"/>
              <a:t>Kegiatan yang dilakukan di setiap organisasi manufaktur dapat dibagi menjadi dua bagian: kegiatan utama dan</a:t>
            </a:r>
          </a:p>
          <a:p>
            <a:pPr marL="0" lvl="0" indent="0" algn="ctr" rtl="0">
              <a:spcBef>
                <a:spcPts val="0"/>
              </a:spcBef>
              <a:spcAft>
                <a:spcPts val="0"/>
              </a:spcAft>
              <a:buNone/>
            </a:pPr>
            <a:r>
              <a:rPr lang="id" dirty="0"/>
              <a:t>kegiatan pendukung.</a:t>
            </a:r>
          </a:p>
        </p:txBody>
      </p:sp>
      <p:sp>
        <p:nvSpPr>
          <p:cNvPr id="2" name="Google Shape;237;p40">
            <a:extLst>
              <a:ext uri="{FF2B5EF4-FFF2-40B4-BE49-F238E27FC236}">
                <a16:creationId xmlns:a16="http://schemas.microsoft.com/office/drawing/2014/main" id="{EA1CF113-13DB-F323-49B2-10DB32DA518B}"/>
              </a:ext>
            </a:extLst>
          </p:cNvPr>
          <p:cNvSpPr txBox="1">
            <a:spLocks/>
          </p:cNvSpPr>
          <p:nvPr/>
        </p:nvSpPr>
        <p:spPr>
          <a:xfrm>
            <a:off x="6693694" y="4693443"/>
            <a:ext cx="2450306" cy="442913"/>
          </a:xfrm>
          <a:prstGeom prst="rect">
            <a:avLst/>
          </a:prstGeom>
          <a:noFill/>
          <a:ln>
            <a:solidFill>
              <a:schemeClr val="bg1">
                <a:lumMod val="1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Fira Sans"/>
              <a:buNone/>
              <a:defRPr sz="1600" b="0" i="0" u="none" strike="noStrike" cap="none">
                <a:solidFill>
                  <a:schemeClr val="dk2"/>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2"/>
              </a:buClr>
              <a:buSzPts val="1400"/>
              <a:buFont typeface="Fira Sans"/>
              <a:buNone/>
              <a:defRPr sz="1400" b="0" i="0" u="none" strike="noStrike" cap="none">
                <a:solidFill>
                  <a:schemeClr val="dk2"/>
                </a:solidFill>
                <a:latin typeface="Fira Sans"/>
                <a:ea typeface="Fira Sans"/>
                <a:cs typeface="Fira Sans"/>
                <a:sym typeface="Fira Sans"/>
              </a:defRPr>
            </a:lvl9pPr>
          </a:lstStyle>
          <a:p>
            <a:pPr marL="0" indent="0"/>
            <a:r>
              <a:rPr lang="id" sz="1400" dirty="0"/>
              <a:t>Sumber : </a:t>
            </a:r>
            <a:r>
              <a:rPr lang="id" sz="1600" dirty="0"/>
              <a:t>(Porter, 1985)</a:t>
            </a:r>
            <a:endParaRPr lang="en-US" sz="1400" dirty="0"/>
          </a:p>
        </p:txBody>
      </p:sp>
    </p:spTree>
    <p:extLst>
      <p:ext uri="{BB962C8B-B14F-4D97-AF65-F5344CB8AC3E}">
        <p14:creationId xmlns:p14="http://schemas.microsoft.com/office/powerpoint/2010/main" val="3142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7" name="Picture 6">
            <a:extLst>
              <a:ext uri="{FF2B5EF4-FFF2-40B4-BE49-F238E27FC236}">
                <a16:creationId xmlns:a16="http://schemas.microsoft.com/office/drawing/2014/main" id="{26C489A9-3768-C4DA-B495-545B9799CDEE}"/>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1717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20000" y="445025"/>
            <a:ext cx="7710900" cy="18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Lima </a:t>
            </a:r>
            <a:r>
              <a:rPr lang="id" sz="2800" dirty="0"/>
              <a:t>aktivitas utama </a:t>
            </a:r>
            <a:r>
              <a:rPr lang="id" sz="2800" b="0" dirty="0"/>
              <a:t>adalah aktivitas di mana bahan dibeli, diolah menjadi produk, dan dikirim ke pelanggan. Mereka :</a:t>
            </a:r>
          </a:p>
        </p:txBody>
      </p:sp>
      <p:sp>
        <p:nvSpPr>
          <p:cNvPr id="257" name="Google Shape;257;p43"/>
          <p:cNvSpPr txBox="1">
            <a:spLocks noGrp="1"/>
          </p:cNvSpPr>
          <p:nvPr>
            <p:ph type="subTitle" idx="1"/>
          </p:nvPr>
        </p:nvSpPr>
        <p:spPr>
          <a:xfrm>
            <a:off x="1735930" y="210125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Logistik masuk (input)</a:t>
            </a:r>
          </a:p>
          <a:p>
            <a:pPr marL="342900" lvl="0" indent="-342900" algn="l" rtl="0">
              <a:spcBef>
                <a:spcPts val="0"/>
              </a:spcBef>
              <a:spcAft>
                <a:spcPts val="0"/>
              </a:spcAft>
              <a:buClr>
                <a:schemeClr val="dk1"/>
              </a:buClr>
              <a:buSzPts val="1100"/>
              <a:buFont typeface="+mj-lt"/>
              <a:buAutoNum type="arabicPeriod"/>
            </a:pPr>
            <a:r>
              <a:rPr lang="id" sz="1800" dirty="0"/>
              <a:t>Operasi (manufaktur dan pengujian)</a:t>
            </a:r>
          </a:p>
          <a:p>
            <a:pPr marL="342900" lvl="0" indent="-342900" algn="l" rtl="0">
              <a:spcBef>
                <a:spcPts val="0"/>
              </a:spcBef>
              <a:spcAft>
                <a:spcPts val="0"/>
              </a:spcAft>
              <a:buClr>
                <a:schemeClr val="dk1"/>
              </a:buClr>
              <a:buSzPts val="1100"/>
              <a:buFont typeface="+mj-lt"/>
              <a:buAutoNum type="arabicPeriod"/>
            </a:pPr>
            <a:r>
              <a:rPr lang="id" sz="1800" dirty="0"/>
              <a:t>Logistik keluar (penyimpanan dan distribusi)</a:t>
            </a:r>
          </a:p>
          <a:p>
            <a:pPr marL="342900" lvl="0" indent="-342900" algn="l" rtl="0">
              <a:spcBef>
                <a:spcPts val="0"/>
              </a:spcBef>
              <a:spcAft>
                <a:spcPts val="0"/>
              </a:spcAft>
              <a:buClr>
                <a:schemeClr val="dk1"/>
              </a:buClr>
              <a:buSzPts val="1100"/>
              <a:buFont typeface="+mj-lt"/>
              <a:buAutoNum type="arabicPeriod"/>
            </a:pPr>
            <a:r>
              <a:rPr lang="id" sz="1800" dirty="0"/>
              <a:t>Pemasaran dan penjualan</a:t>
            </a:r>
          </a:p>
          <a:p>
            <a:pPr marL="342900" lvl="0" indent="-342900" algn="l" rtl="0">
              <a:spcBef>
                <a:spcPts val="0"/>
              </a:spcBef>
              <a:spcAft>
                <a:spcPts val="0"/>
              </a:spcAft>
              <a:buClr>
                <a:schemeClr val="dk1"/>
              </a:buClr>
              <a:buSzPts val="1100"/>
              <a:buFont typeface="+mj-lt"/>
              <a:buAutoNum type="arabicPeriod"/>
            </a:pPr>
            <a:r>
              <a:rPr lang="id" sz="1800" dirty="0"/>
              <a:t>Melayani</a:t>
            </a:r>
          </a:p>
        </p:txBody>
      </p:sp>
    </p:spTree>
    <p:extLst>
      <p:ext uri="{BB962C8B-B14F-4D97-AF65-F5344CB8AC3E}">
        <p14:creationId xmlns:p14="http://schemas.microsoft.com/office/powerpoint/2010/main" val="90221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20000" y="445025"/>
            <a:ext cx="7710900" cy="11908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Kegiatan primer didukung oleh </a:t>
            </a:r>
            <a:r>
              <a:rPr lang="id" sz="2800" dirty="0"/>
              <a:t>kegiatan pendukung sebagai berikut </a:t>
            </a:r>
            <a:r>
              <a:rPr lang="id" sz="2800" b="0" dirty="0"/>
              <a:t>:</a:t>
            </a:r>
          </a:p>
        </p:txBody>
      </p:sp>
      <p:sp>
        <p:nvSpPr>
          <p:cNvPr id="257" name="Google Shape;257;p43"/>
          <p:cNvSpPr txBox="1">
            <a:spLocks noGrp="1"/>
          </p:cNvSpPr>
          <p:nvPr>
            <p:ph type="subTitle" idx="1"/>
          </p:nvPr>
        </p:nvSpPr>
        <p:spPr>
          <a:xfrm>
            <a:off x="1721643" y="1694062"/>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Infrastruktur perusahaan (akuntansi, keuangan, manajemen)</a:t>
            </a:r>
          </a:p>
          <a:p>
            <a:pPr marL="342900" lvl="0" indent="-342900" algn="l" rtl="0">
              <a:spcBef>
                <a:spcPts val="0"/>
              </a:spcBef>
              <a:spcAft>
                <a:spcPts val="0"/>
              </a:spcAft>
              <a:buClr>
                <a:schemeClr val="dk1"/>
              </a:buClr>
              <a:buSzPts val="1100"/>
              <a:buFont typeface="+mj-lt"/>
              <a:buAutoNum type="arabicPeriod"/>
            </a:pPr>
            <a:r>
              <a:rPr lang="id" sz="1800" dirty="0"/>
              <a:t>Manajemen Sumber Daya Manusia</a:t>
            </a:r>
          </a:p>
          <a:p>
            <a:pPr marL="342900" lvl="0" indent="-342900" algn="l" rtl="0">
              <a:spcBef>
                <a:spcPts val="0"/>
              </a:spcBef>
              <a:spcAft>
                <a:spcPts val="0"/>
              </a:spcAft>
              <a:buClr>
                <a:schemeClr val="dk1"/>
              </a:buClr>
              <a:buSzPts val="1100"/>
              <a:buFont typeface="+mj-lt"/>
              <a:buAutoNum type="arabicPeriod"/>
            </a:pPr>
            <a:r>
              <a:rPr lang="id" sz="1800" dirty="0"/>
              <a:t>Pengembangan teknologi (Litbang)</a:t>
            </a:r>
          </a:p>
          <a:p>
            <a:pPr marL="342900" lvl="0" indent="-342900" algn="l" rtl="0">
              <a:spcBef>
                <a:spcPts val="0"/>
              </a:spcBef>
              <a:spcAft>
                <a:spcPts val="0"/>
              </a:spcAft>
              <a:buClr>
                <a:schemeClr val="dk1"/>
              </a:buClr>
              <a:buSzPts val="1100"/>
              <a:buFont typeface="+mj-lt"/>
              <a:buAutoNum type="arabicPeriod"/>
            </a:pPr>
            <a:r>
              <a:rPr lang="id" sz="1800" dirty="0"/>
              <a:t>Pengadaan</a:t>
            </a:r>
          </a:p>
        </p:txBody>
      </p:sp>
    </p:spTree>
    <p:extLst>
      <p:ext uri="{BB962C8B-B14F-4D97-AF65-F5344CB8AC3E}">
        <p14:creationId xmlns:p14="http://schemas.microsoft.com/office/powerpoint/2010/main" val="60428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2068500"/>
            <a:ext cx="7616388"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Business Process Re-engineering</a:t>
            </a:r>
            <a:endParaRPr lang="en-US" sz="4400" b="0" dirty="0"/>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a:t>03</a:t>
            </a:r>
            <a:endParaRPr dirty="0"/>
          </a:p>
        </p:txBody>
      </p:sp>
    </p:spTree>
    <p:extLst>
      <p:ext uri="{BB962C8B-B14F-4D97-AF65-F5344CB8AC3E}">
        <p14:creationId xmlns:p14="http://schemas.microsoft.com/office/powerpoint/2010/main" val="78325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942976"/>
            <a:ext cx="6702573" cy="1658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Business Process Re-engineering</a:t>
            </a:r>
            <a:endParaRPr lang="id" sz="5400" dirty="0"/>
          </a:p>
        </p:txBody>
      </p:sp>
      <p:sp>
        <p:nvSpPr>
          <p:cNvPr id="237" name="Google Shape;237;p40"/>
          <p:cNvSpPr txBox="1">
            <a:spLocks noGrp="1"/>
          </p:cNvSpPr>
          <p:nvPr>
            <p:ph type="subTitle" idx="1"/>
          </p:nvPr>
        </p:nvSpPr>
        <p:spPr>
          <a:xfrm>
            <a:off x="1487739" y="2544466"/>
            <a:ext cx="6168523" cy="19703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dirty="0"/>
              <a:t>Rekayasa Ulang Proses Bisnis adalah perubahan struktural dan proses dalam suatu organisasi. Dalam proses bisnis</a:t>
            </a:r>
          </a:p>
          <a:p>
            <a:pPr marL="0" lvl="0" indent="0" algn="ctr" rtl="0">
              <a:spcBef>
                <a:spcPts val="0"/>
              </a:spcBef>
              <a:spcAft>
                <a:spcPts val="0"/>
              </a:spcAft>
              <a:buNone/>
            </a:pPr>
            <a:r>
              <a:rPr lang="id" dirty="0"/>
              <a:t>dimensi teknologi rekayasa ulang, dimensi manusia dan dimensi organisasi dapat berubah. Jatuh tempo</a:t>
            </a:r>
          </a:p>
          <a:p>
            <a:pPr marL="0" lvl="0" indent="0" algn="ctr" rtl="0">
              <a:spcBef>
                <a:spcPts val="0"/>
              </a:spcBef>
              <a:spcAft>
                <a:spcPts val="0"/>
              </a:spcAft>
              <a:buNone/>
            </a:pPr>
            <a:r>
              <a:rPr lang="id" dirty="0"/>
              <a:t>Seiring dengan globalisasi dan liberalisasi perdagangan, lingkungan bisnis berubah total.</a:t>
            </a:r>
          </a:p>
        </p:txBody>
      </p:sp>
    </p:spTree>
    <p:extLst>
      <p:ext uri="{BB962C8B-B14F-4D97-AF65-F5344CB8AC3E}">
        <p14:creationId xmlns:p14="http://schemas.microsoft.com/office/powerpoint/2010/main" val="272593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95068"/>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Business Process Reengineering </a:t>
            </a:r>
            <a:r>
              <a:rPr lang="en-US" sz="2800" b="0" dirty="0"/>
              <a:t>and Tools</a:t>
            </a:r>
            <a:endParaRPr lang="id" sz="2800" dirty="0"/>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Visualisasi Proses</a:t>
            </a:r>
          </a:p>
          <a:p>
            <a:pPr marL="342900" lvl="0" indent="-342900" algn="l" rtl="0">
              <a:spcBef>
                <a:spcPts val="0"/>
              </a:spcBef>
              <a:spcAft>
                <a:spcPts val="0"/>
              </a:spcAft>
              <a:buClr>
                <a:schemeClr val="dk1"/>
              </a:buClr>
              <a:buSzPts val="1100"/>
              <a:buFont typeface="+mj-lt"/>
              <a:buAutoNum type="arabicPeriod"/>
            </a:pPr>
            <a:r>
              <a:rPr lang="id" sz="1800" dirty="0"/>
              <a:t>Proses pemetaan</a:t>
            </a:r>
          </a:p>
          <a:p>
            <a:pPr marL="342900" lvl="0" indent="-342900" algn="l" rtl="0">
              <a:spcBef>
                <a:spcPts val="0"/>
              </a:spcBef>
              <a:spcAft>
                <a:spcPts val="0"/>
              </a:spcAft>
              <a:buClr>
                <a:schemeClr val="dk1"/>
              </a:buClr>
              <a:buSzPts val="1100"/>
              <a:buFont typeface="+mj-lt"/>
              <a:buAutoNum type="arabicPeriod"/>
            </a:pPr>
            <a:r>
              <a:rPr lang="id" sz="1800" dirty="0"/>
              <a:t>Manajemen Perubahan</a:t>
            </a:r>
          </a:p>
          <a:p>
            <a:pPr marL="342900" lvl="0" indent="-342900" algn="l" rtl="0">
              <a:spcBef>
                <a:spcPts val="0"/>
              </a:spcBef>
              <a:spcAft>
                <a:spcPts val="0"/>
              </a:spcAft>
              <a:buClr>
                <a:schemeClr val="dk1"/>
              </a:buClr>
              <a:buSzPts val="1100"/>
              <a:buFont typeface="+mj-lt"/>
              <a:buAutoNum type="arabicPeriod"/>
            </a:pPr>
            <a:r>
              <a:rPr lang="id" sz="1800" dirty="0"/>
              <a:t>Fokus Pelanggan/Fokus Proses</a:t>
            </a:r>
          </a:p>
        </p:txBody>
      </p:sp>
    </p:spTree>
    <p:extLst>
      <p:ext uri="{BB962C8B-B14F-4D97-AF65-F5344CB8AC3E}">
        <p14:creationId xmlns:p14="http://schemas.microsoft.com/office/powerpoint/2010/main" val="359730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95068"/>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Implementasi </a:t>
            </a:r>
            <a:r>
              <a:rPr lang="id" sz="2800" dirty="0"/>
              <a:t>Rekayasa Ulang Proses Bisnis </a:t>
            </a:r>
            <a:r>
              <a:rPr lang="id" sz="2800" b="0" dirty="0"/>
              <a:t>dalam organisasi</a:t>
            </a:r>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Orientasi pelanggan</a:t>
            </a:r>
          </a:p>
          <a:p>
            <a:pPr marL="342900" lvl="0" indent="-342900" algn="l" rtl="0">
              <a:spcBef>
                <a:spcPts val="0"/>
              </a:spcBef>
              <a:spcAft>
                <a:spcPts val="0"/>
              </a:spcAft>
              <a:buClr>
                <a:schemeClr val="dk1"/>
              </a:buClr>
              <a:buSzPts val="1100"/>
              <a:buFont typeface="+mj-lt"/>
              <a:buAutoNum type="arabicPeriod"/>
            </a:pPr>
            <a:r>
              <a:rPr lang="id" sz="1800" dirty="0"/>
              <a:t>Memberdayakan Masyarakat</a:t>
            </a:r>
          </a:p>
          <a:p>
            <a:pPr marL="342900" lvl="0" indent="-342900" algn="l" rtl="0">
              <a:spcBef>
                <a:spcPts val="0"/>
              </a:spcBef>
              <a:spcAft>
                <a:spcPts val="0"/>
              </a:spcAft>
              <a:buClr>
                <a:schemeClr val="dk1"/>
              </a:buClr>
              <a:buSzPts val="1100"/>
              <a:buFont typeface="+mj-lt"/>
              <a:buAutoNum type="arabicPeriod"/>
            </a:pPr>
            <a:r>
              <a:rPr lang="id" sz="1800" dirty="0"/>
              <a:t>Informasi dan Alat</a:t>
            </a:r>
          </a:p>
          <a:p>
            <a:pPr marL="342900" lvl="0" indent="-342900" algn="l" rtl="0">
              <a:spcBef>
                <a:spcPts val="0"/>
              </a:spcBef>
              <a:spcAft>
                <a:spcPts val="0"/>
              </a:spcAft>
              <a:buClr>
                <a:schemeClr val="dk1"/>
              </a:buClr>
              <a:buSzPts val="1100"/>
              <a:buFont typeface="+mj-lt"/>
              <a:buAutoNum type="arabicPeriod"/>
            </a:pPr>
            <a:r>
              <a:rPr lang="id" sz="1800" dirty="0"/>
              <a:t>Pelatihan</a:t>
            </a:r>
          </a:p>
          <a:p>
            <a:pPr marL="342900" lvl="0" indent="-342900" algn="l" rtl="0">
              <a:spcBef>
                <a:spcPts val="0"/>
              </a:spcBef>
              <a:spcAft>
                <a:spcPts val="0"/>
              </a:spcAft>
              <a:buClr>
                <a:schemeClr val="dk1"/>
              </a:buClr>
              <a:buSzPts val="1100"/>
              <a:buFont typeface="+mj-lt"/>
              <a:buAutoNum type="arabicPeriod"/>
            </a:pPr>
            <a:r>
              <a:rPr lang="id" sz="1800" dirty="0"/>
              <a:t>Pengurangan Pekerjaan Kertas</a:t>
            </a:r>
          </a:p>
        </p:txBody>
      </p:sp>
    </p:spTree>
    <p:extLst>
      <p:ext uri="{BB962C8B-B14F-4D97-AF65-F5344CB8AC3E}">
        <p14:creationId xmlns:p14="http://schemas.microsoft.com/office/powerpoint/2010/main" val="421803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05709"/>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Ada 3 jenis </a:t>
            </a:r>
            <a:r>
              <a:rPr lang="id" sz="2800" dirty="0"/>
              <a:t>rekayasa ulang </a:t>
            </a:r>
            <a:r>
              <a:rPr lang="id" sz="2800" b="0" dirty="0"/>
              <a:t>yang dapat dilakukan:</a:t>
            </a:r>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Inovasi – </a:t>
            </a:r>
            <a:r>
              <a:rPr lang="en-US" sz="1800" dirty="0"/>
              <a:t>Six Sigma</a:t>
            </a:r>
            <a:endParaRPr lang="id" sz="1800" dirty="0"/>
          </a:p>
          <a:p>
            <a:pPr marL="342900" lvl="0" indent="-342900" algn="l" rtl="0">
              <a:spcBef>
                <a:spcPts val="0"/>
              </a:spcBef>
              <a:spcAft>
                <a:spcPts val="0"/>
              </a:spcAft>
              <a:buClr>
                <a:schemeClr val="dk1"/>
              </a:buClr>
              <a:buSzPts val="1100"/>
              <a:buFont typeface="+mj-lt"/>
              <a:buAutoNum type="arabicPeriod"/>
            </a:pPr>
            <a:r>
              <a:rPr lang="id" sz="1800" dirty="0"/>
              <a:t>Peningkatan - </a:t>
            </a:r>
            <a:r>
              <a:rPr lang="en-US" sz="1800" dirty="0"/>
              <a:t>Lean</a:t>
            </a:r>
            <a:endParaRPr lang="id" sz="1800" dirty="0"/>
          </a:p>
          <a:p>
            <a:pPr marL="342900" lvl="0" indent="-342900" algn="l" rtl="0">
              <a:spcBef>
                <a:spcPts val="0"/>
              </a:spcBef>
              <a:spcAft>
                <a:spcPts val="0"/>
              </a:spcAft>
              <a:buClr>
                <a:schemeClr val="dk1"/>
              </a:buClr>
              <a:buSzPts val="1100"/>
              <a:buFont typeface="+mj-lt"/>
              <a:buAutoNum type="arabicPeriod"/>
            </a:pPr>
            <a:r>
              <a:rPr lang="id" sz="1800" dirty="0"/>
              <a:t>Penggabungan Ide – Lean Six Sigma</a:t>
            </a:r>
          </a:p>
        </p:txBody>
      </p:sp>
    </p:spTree>
    <p:extLst>
      <p:ext uri="{BB962C8B-B14F-4D97-AF65-F5344CB8AC3E}">
        <p14:creationId xmlns:p14="http://schemas.microsoft.com/office/powerpoint/2010/main" val="78179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05709"/>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Ada 3 jenis </a:t>
            </a:r>
            <a:r>
              <a:rPr lang="id" sz="2800" dirty="0"/>
              <a:t>rekayasa ulang </a:t>
            </a:r>
            <a:r>
              <a:rPr lang="id" sz="2800" b="0" dirty="0"/>
              <a:t>yang dapat dilakukan:</a:t>
            </a:r>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Inovasi – Enam Sigma</a:t>
            </a:r>
          </a:p>
          <a:p>
            <a:pPr marL="342900" lvl="0" indent="-342900" algn="l" rtl="0">
              <a:spcBef>
                <a:spcPts val="0"/>
              </a:spcBef>
              <a:spcAft>
                <a:spcPts val="0"/>
              </a:spcAft>
              <a:buClr>
                <a:schemeClr val="dk1"/>
              </a:buClr>
              <a:buSzPts val="1100"/>
              <a:buFont typeface="+mj-lt"/>
              <a:buAutoNum type="arabicPeriod"/>
            </a:pPr>
            <a:r>
              <a:rPr lang="id" sz="1800" dirty="0"/>
              <a:t>Peningkatan - Ramping</a:t>
            </a:r>
          </a:p>
          <a:p>
            <a:pPr marL="342900" lvl="0" indent="-342900" algn="l" rtl="0">
              <a:spcBef>
                <a:spcPts val="0"/>
              </a:spcBef>
              <a:spcAft>
                <a:spcPts val="0"/>
              </a:spcAft>
              <a:buClr>
                <a:schemeClr val="dk1"/>
              </a:buClr>
              <a:buSzPts val="1100"/>
              <a:buFont typeface="+mj-lt"/>
              <a:buAutoNum type="arabicPeriod"/>
            </a:pPr>
            <a:r>
              <a:rPr lang="id" sz="1800" dirty="0"/>
              <a:t>Penggabungan Ide – Lean Six Sigma</a:t>
            </a:r>
          </a:p>
        </p:txBody>
      </p:sp>
      <p:pic>
        <p:nvPicPr>
          <p:cNvPr id="1026" name="Picture 2" descr="Lean Six Sigma: Step by Step (DMAIC Infographic) | GoLeanSixSigma.com">
            <a:extLst>
              <a:ext uri="{FF2B5EF4-FFF2-40B4-BE49-F238E27FC236}">
                <a16:creationId xmlns:a16="http://schemas.microsoft.com/office/drawing/2014/main" id="{CC8A5D25-19F3-0709-020D-C35648953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022682-D03F-22B5-A728-DFB6B1429757}"/>
              </a:ext>
            </a:extLst>
          </p:cNvPr>
          <p:cNvSpPr/>
          <p:nvPr/>
        </p:nvSpPr>
        <p:spPr>
          <a:xfrm>
            <a:off x="564356" y="978694"/>
            <a:ext cx="1407319" cy="5572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 sz="1600" b="1" dirty="0">
                <a:solidFill>
                  <a:schemeClr val="bg1">
                    <a:lumMod val="10000"/>
                  </a:schemeClr>
                </a:solidFill>
              </a:rPr>
              <a:t>Enam Sigma</a:t>
            </a:r>
          </a:p>
        </p:txBody>
      </p:sp>
    </p:spTree>
    <p:extLst>
      <p:ext uri="{BB962C8B-B14F-4D97-AF65-F5344CB8AC3E}">
        <p14:creationId xmlns:p14="http://schemas.microsoft.com/office/powerpoint/2010/main" val="259420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8" name="Google Shape;223;p39">
            <a:extLst>
              <a:ext uri="{FF2B5EF4-FFF2-40B4-BE49-F238E27FC236}">
                <a16:creationId xmlns:a16="http://schemas.microsoft.com/office/drawing/2014/main" id="{B7CC8EF8-1D2E-F98C-53D4-44BADFE8DBCD}"/>
              </a:ext>
            </a:extLst>
          </p:cNvPr>
          <p:cNvSpPr txBox="1">
            <a:spLocks noGrp="1"/>
          </p:cNvSpPr>
          <p:nvPr>
            <p:ph type="subTitle" idx="1"/>
          </p:nvPr>
        </p:nvSpPr>
        <p:spPr>
          <a:xfrm>
            <a:off x="707876" y="3999687"/>
            <a:ext cx="72760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Dapat</a:t>
            </a:r>
            <a:r>
              <a:rPr lang="en-US" dirty="0"/>
              <a:t> </a:t>
            </a:r>
            <a:r>
              <a:rPr lang="en-US" dirty="0" err="1"/>
              <a:t>menjelaskan</a:t>
            </a:r>
            <a:r>
              <a:rPr lang="en-US" dirty="0"/>
              <a:t> </a:t>
            </a:r>
            <a:r>
              <a:rPr lang="en-US" dirty="0" err="1"/>
              <a:t>peran</a:t>
            </a:r>
            <a:r>
              <a:rPr lang="en-US" dirty="0"/>
              <a:t> strategi </a:t>
            </a:r>
            <a:r>
              <a:rPr lang="en-US" dirty="0" err="1"/>
              <a:t>sistem</a:t>
            </a:r>
            <a:r>
              <a:rPr lang="en-US" dirty="0"/>
              <a:t> </a:t>
            </a:r>
            <a:r>
              <a:rPr lang="en-US" dirty="0" err="1"/>
              <a:t>informasi</a:t>
            </a:r>
            <a:r>
              <a:rPr lang="en-US" dirty="0"/>
              <a:t> </a:t>
            </a:r>
            <a:r>
              <a:rPr lang="en-US" dirty="0" err="1"/>
              <a:t>untuk</a:t>
            </a:r>
            <a:r>
              <a:rPr lang="en-US" dirty="0"/>
              <a:t> </a:t>
            </a:r>
            <a:r>
              <a:rPr lang="en-US" dirty="0" err="1"/>
              <a:t>keunggulan</a:t>
            </a:r>
            <a:r>
              <a:rPr lang="en-US" dirty="0"/>
              <a:t> </a:t>
            </a:r>
            <a:r>
              <a:rPr lang="en-US" dirty="0" err="1"/>
              <a:t>kompetitif</a:t>
            </a:r>
            <a:endParaRPr lang="en-US" dirty="0"/>
          </a:p>
        </p:txBody>
      </p:sp>
      <p:sp>
        <p:nvSpPr>
          <p:cNvPr id="19" name="Google Shape;226;p39">
            <a:extLst>
              <a:ext uri="{FF2B5EF4-FFF2-40B4-BE49-F238E27FC236}">
                <a16:creationId xmlns:a16="http://schemas.microsoft.com/office/drawing/2014/main" id="{712AFF71-3654-B979-B5D0-0F93FC8A1419}"/>
              </a:ext>
            </a:extLst>
          </p:cNvPr>
          <p:cNvSpPr txBox="1">
            <a:spLocks/>
          </p:cNvSpPr>
          <p:nvPr/>
        </p:nvSpPr>
        <p:spPr>
          <a:xfrm>
            <a:off x="732124"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01</a:t>
            </a:r>
            <a:endParaRPr lang="en" dirty="0"/>
          </a:p>
        </p:txBody>
      </p:sp>
      <p:sp>
        <p:nvSpPr>
          <p:cNvPr id="20" name="Google Shape;227;p39">
            <a:extLst>
              <a:ext uri="{FF2B5EF4-FFF2-40B4-BE49-F238E27FC236}">
                <a16:creationId xmlns:a16="http://schemas.microsoft.com/office/drawing/2014/main" id="{DFE6D052-A933-4CD4-9F3B-D19D5777360E}"/>
              </a:ext>
            </a:extLst>
          </p:cNvPr>
          <p:cNvSpPr txBox="1">
            <a:spLocks/>
          </p:cNvSpPr>
          <p:nvPr/>
        </p:nvSpPr>
        <p:spPr>
          <a:xfrm>
            <a:off x="3393301"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02</a:t>
            </a:r>
          </a:p>
        </p:txBody>
      </p:sp>
      <p:sp>
        <p:nvSpPr>
          <p:cNvPr id="21" name="Google Shape;228;p39">
            <a:extLst>
              <a:ext uri="{FF2B5EF4-FFF2-40B4-BE49-F238E27FC236}">
                <a16:creationId xmlns:a16="http://schemas.microsoft.com/office/drawing/2014/main" id="{9805923E-3497-2E2A-3361-201D92797A0C}"/>
              </a:ext>
            </a:extLst>
          </p:cNvPr>
          <p:cNvSpPr txBox="1">
            <a:spLocks/>
          </p:cNvSpPr>
          <p:nvPr/>
        </p:nvSpPr>
        <p:spPr>
          <a:xfrm>
            <a:off x="6054475"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03</a:t>
            </a:r>
          </a:p>
        </p:txBody>
      </p:sp>
      <p:sp>
        <p:nvSpPr>
          <p:cNvPr id="22" name="Google Shape;229;p39">
            <a:extLst>
              <a:ext uri="{FF2B5EF4-FFF2-40B4-BE49-F238E27FC236}">
                <a16:creationId xmlns:a16="http://schemas.microsoft.com/office/drawing/2014/main" id="{73B33A37-0EF6-8D37-861B-07B4955CB688}"/>
              </a:ext>
            </a:extLst>
          </p:cNvPr>
          <p:cNvSpPr txBox="1">
            <a:spLocks/>
          </p:cNvSpPr>
          <p:nvPr/>
        </p:nvSpPr>
        <p:spPr>
          <a:xfrm>
            <a:off x="732123" y="1600111"/>
            <a:ext cx="2561146" cy="1643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b="0"/>
              <a:t>Strategic Advantage and Information Technology</a:t>
            </a:r>
            <a:endParaRPr lang="en-US" b="0" dirty="0"/>
          </a:p>
        </p:txBody>
      </p:sp>
      <p:sp>
        <p:nvSpPr>
          <p:cNvPr id="23" name="Google Shape;230;p39">
            <a:extLst>
              <a:ext uri="{FF2B5EF4-FFF2-40B4-BE49-F238E27FC236}">
                <a16:creationId xmlns:a16="http://schemas.microsoft.com/office/drawing/2014/main" id="{E964A66C-1D24-8A7E-9711-69D5E747C981}"/>
              </a:ext>
            </a:extLst>
          </p:cNvPr>
          <p:cNvSpPr txBox="1">
            <a:spLocks/>
          </p:cNvSpPr>
          <p:nvPr/>
        </p:nvSpPr>
        <p:spPr>
          <a:xfrm>
            <a:off x="3393299" y="1600111"/>
            <a:ext cx="2561145" cy="1242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b="0"/>
              <a:t>Porter’s Value Chain Model</a:t>
            </a:r>
            <a:endParaRPr lang="en-US" b="0" dirty="0"/>
          </a:p>
        </p:txBody>
      </p:sp>
      <p:sp>
        <p:nvSpPr>
          <p:cNvPr id="24" name="Google Shape;231;p39">
            <a:extLst>
              <a:ext uri="{FF2B5EF4-FFF2-40B4-BE49-F238E27FC236}">
                <a16:creationId xmlns:a16="http://schemas.microsoft.com/office/drawing/2014/main" id="{C61ABAAE-235A-8542-529C-A2EB647718B2}"/>
              </a:ext>
            </a:extLst>
          </p:cNvPr>
          <p:cNvSpPr txBox="1">
            <a:spLocks/>
          </p:cNvSpPr>
          <p:nvPr/>
        </p:nvSpPr>
        <p:spPr>
          <a:xfrm>
            <a:off x="6054475" y="1600112"/>
            <a:ext cx="2661173" cy="97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b="0"/>
              <a:t>Business Process Re-engineering</a:t>
            </a:r>
            <a:endParaRPr lang="en-US" b="0" dirty="0"/>
          </a:p>
        </p:txBody>
      </p:sp>
      <p:sp>
        <p:nvSpPr>
          <p:cNvPr id="25" name="Google Shape;222;p39">
            <a:extLst>
              <a:ext uri="{FF2B5EF4-FFF2-40B4-BE49-F238E27FC236}">
                <a16:creationId xmlns:a16="http://schemas.microsoft.com/office/drawing/2014/main" id="{A98B9BC3-3FE6-D308-85FE-79A2A8FAC49C}"/>
              </a:ext>
            </a:extLst>
          </p:cNvPr>
          <p:cNvSpPr txBox="1">
            <a:spLocks/>
          </p:cNvSpPr>
          <p:nvPr/>
        </p:nvSpPr>
        <p:spPr>
          <a:xfrm>
            <a:off x="732124" y="442674"/>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9pPr>
          </a:lstStyle>
          <a:p>
            <a:r>
              <a:rPr lang="en-US" dirty="0"/>
              <a:t>Content</a:t>
            </a:r>
          </a:p>
        </p:txBody>
      </p:sp>
      <p:sp>
        <p:nvSpPr>
          <p:cNvPr id="26" name="Google Shape;222;p39">
            <a:extLst>
              <a:ext uri="{FF2B5EF4-FFF2-40B4-BE49-F238E27FC236}">
                <a16:creationId xmlns:a16="http://schemas.microsoft.com/office/drawing/2014/main" id="{6D037AD3-E670-FBB9-AC77-1052B963D01A}"/>
              </a:ext>
            </a:extLst>
          </p:cNvPr>
          <p:cNvSpPr txBox="1">
            <a:spLocks/>
          </p:cNvSpPr>
          <p:nvPr/>
        </p:nvSpPr>
        <p:spPr>
          <a:xfrm>
            <a:off x="720000" y="3426987"/>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9pPr>
          </a:lstStyle>
          <a:p>
            <a:r>
              <a:rPr lang="en-US" dirty="0"/>
              <a:t>Learning Outcome</a:t>
            </a:r>
          </a:p>
        </p:txBody>
      </p:sp>
    </p:spTree>
    <p:extLst>
      <p:ext uri="{BB962C8B-B14F-4D97-AF65-F5344CB8AC3E}">
        <p14:creationId xmlns:p14="http://schemas.microsoft.com/office/powerpoint/2010/main" val="100158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05709"/>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Ada 3 jenis </a:t>
            </a:r>
            <a:r>
              <a:rPr lang="id" sz="2800" dirty="0"/>
              <a:t>rekayasa ulang </a:t>
            </a:r>
            <a:r>
              <a:rPr lang="id" sz="2800" b="0" dirty="0"/>
              <a:t>yang dapat dilakukan:</a:t>
            </a:r>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Inovasi – Enam Sigma</a:t>
            </a:r>
          </a:p>
          <a:p>
            <a:pPr marL="342900" lvl="0" indent="-342900" algn="l" rtl="0">
              <a:spcBef>
                <a:spcPts val="0"/>
              </a:spcBef>
              <a:spcAft>
                <a:spcPts val="0"/>
              </a:spcAft>
              <a:buClr>
                <a:schemeClr val="dk1"/>
              </a:buClr>
              <a:buSzPts val="1100"/>
              <a:buFont typeface="+mj-lt"/>
              <a:buAutoNum type="arabicPeriod"/>
            </a:pPr>
            <a:r>
              <a:rPr lang="id" sz="1800" dirty="0"/>
              <a:t>Peningkatan - Ramping</a:t>
            </a:r>
          </a:p>
          <a:p>
            <a:pPr marL="342900" lvl="0" indent="-342900" algn="l" rtl="0">
              <a:spcBef>
                <a:spcPts val="0"/>
              </a:spcBef>
              <a:spcAft>
                <a:spcPts val="0"/>
              </a:spcAft>
              <a:buClr>
                <a:schemeClr val="dk1"/>
              </a:buClr>
              <a:buSzPts val="1100"/>
              <a:buFont typeface="+mj-lt"/>
              <a:buAutoNum type="arabicPeriod"/>
            </a:pPr>
            <a:r>
              <a:rPr lang="id" sz="1800" dirty="0"/>
              <a:t>Penggabungan Ide – Lean Six Sigma</a:t>
            </a:r>
          </a:p>
        </p:txBody>
      </p:sp>
      <p:pic>
        <p:nvPicPr>
          <p:cNvPr id="2050" name="Picture 2" descr="What Is Lean Project Management Youtube – Otosection">
            <a:extLst>
              <a:ext uri="{FF2B5EF4-FFF2-40B4-BE49-F238E27FC236}">
                <a16:creationId xmlns:a16="http://schemas.microsoft.com/office/drawing/2014/main" id="{EDE349E2-6F34-9105-6CC3-B8DC55343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2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16550" y="705709"/>
            <a:ext cx="7710900" cy="647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800" b="0" dirty="0"/>
              <a:t>Ada 3 jenis </a:t>
            </a:r>
            <a:r>
              <a:rPr lang="id" sz="2800" dirty="0"/>
              <a:t>rekayasa ulang </a:t>
            </a:r>
            <a:r>
              <a:rPr lang="id" sz="2800" b="0" dirty="0"/>
              <a:t>yang dapat dilakukan:</a:t>
            </a:r>
          </a:p>
        </p:txBody>
      </p:sp>
      <p:sp>
        <p:nvSpPr>
          <p:cNvPr id="257" name="Google Shape;257;p43"/>
          <p:cNvSpPr txBox="1">
            <a:spLocks noGrp="1"/>
          </p:cNvSpPr>
          <p:nvPr>
            <p:ph type="subTitle" idx="1"/>
          </p:nvPr>
        </p:nvSpPr>
        <p:spPr>
          <a:xfrm>
            <a:off x="1728787" y="1815506"/>
            <a:ext cx="6572251" cy="2298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sz="1800" dirty="0"/>
              <a:t>Inovasi – Enam Sigma</a:t>
            </a:r>
          </a:p>
          <a:p>
            <a:pPr marL="342900" lvl="0" indent="-342900" algn="l" rtl="0">
              <a:spcBef>
                <a:spcPts val="0"/>
              </a:spcBef>
              <a:spcAft>
                <a:spcPts val="0"/>
              </a:spcAft>
              <a:buClr>
                <a:schemeClr val="dk1"/>
              </a:buClr>
              <a:buSzPts val="1100"/>
              <a:buFont typeface="+mj-lt"/>
              <a:buAutoNum type="arabicPeriod"/>
            </a:pPr>
            <a:r>
              <a:rPr lang="id" sz="1800" dirty="0"/>
              <a:t>Peningkatan - Ramping</a:t>
            </a:r>
          </a:p>
          <a:p>
            <a:pPr marL="342900" lvl="0" indent="-342900" algn="l" rtl="0">
              <a:spcBef>
                <a:spcPts val="0"/>
              </a:spcBef>
              <a:spcAft>
                <a:spcPts val="0"/>
              </a:spcAft>
              <a:buClr>
                <a:schemeClr val="dk1"/>
              </a:buClr>
              <a:buSzPts val="1100"/>
              <a:buFont typeface="+mj-lt"/>
              <a:buAutoNum type="arabicPeriod"/>
            </a:pPr>
            <a:r>
              <a:rPr lang="id" sz="1800" dirty="0"/>
              <a:t>Penggabungan Ide – Lean Six Sigma</a:t>
            </a:r>
          </a:p>
        </p:txBody>
      </p:sp>
      <p:pic>
        <p:nvPicPr>
          <p:cNvPr id="3074" name="Picture 2" descr="What is Lean Six Sigma? | Method &amp; Application - Lean Six Sigma Groep">
            <a:extLst>
              <a:ext uri="{FF2B5EF4-FFF2-40B4-BE49-F238E27FC236}">
                <a16:creationId xmlns:a16="http://schemas.microsoft.com/office/drawing/2014/main" id="{0CFD92BF-B312-BBC4-5862-D9439AC42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0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4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531669" y="214313"/>
            <a:ext cx="6080659" cy="11715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 sz="5400" b="0" dirty="0"/>
              <a:t>Referensi</a:t>
            </a:r>
            <a:endParaRPr sz="5400" b="0" dirty="0"/>
          </a:p>
        </p:txBody>
      </p:sp>
      <p:sp>
        <p:nvSpPr>
          <p:cNvPr id="237" name="Google Shape;237;p40"/>
          <p:cNvSpPr txBox="1">
            <a:spLocks noGrp="1"/>
          </p:cNvSpPr>
          <p:nvPr>
            <p:ph type="subTitle" idx="1"/>
          </p:nvPr>
        </p:nvSpPr>
        <p:spPr>
          <a:xfrm>
            <a:off x="926951" y="1293019"/>
            <a:ext cx="7290094" cy="363616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Ø"/>
            </a:pPr>
            <a:r>
              <a:rPr lang="id" dirty="0"/>
              <a:t>Mohsin Altaf, Muhammad Khalil. “Sistem Informasi Strategis: Sumber Keunggulan Kompetitif”. Manajemen Informasi dan Pengetahuan</a:t>
            </a:r>
          </a:p>
          <a:p>
            <a:pPr marL="285750" lvl="0" indent="-285750" algn="l" rtl="0">
              <a:spcBef>
                <a:spcPts val="0"/>
              </a:spcBef>
              <a:spcAft>
                <a:spcPts val="0"/>
              </a:spcAft>
              <a:buFont typeface="Wingdings" panose="05000000000000000000" pitchFamily="2" charset="2"/>
              <a:buChar char="Ø"/>
            </a:pPr>
            <a:r>
              <a:rPr lang="id" dirty="0"/>
              <a:t>Leansixsigma.nl</a:t>
            </a:r>
          </a:p>
          <a:p>
            <a:pPr marL="285750" lvl="0" indent="-285750" algn="l" rtl="0">
              <a:spcBef>
                <a:spcPts val="0"/>
              </a:spcBef>
              <a:spcAft>
                <a:spcPts val="0"/>
              </a:spcAft>
              <a:buFont typeface="Wingdings" panose="05000000000000000000" pitchFamily="2" charset="2"/>
              <a:buChar char="Ø"/>
            </a:pPr>
            <a:endParaRPr lang="en-US" dirty="0">
              <a:solidFill>
                <a:schemeClr val="bg2"/>
              </a:solidFill>
              <a:latin typeface="Fira Sans" panose="020B0503050000020004" pitchFamily="34" charset="0"/>
            </a:endParaRPr>
          </a:p>
        </p:txBody>
      </p:sp>
    </p:spTree>
    <p:extLst>
      <p:ext uri="{BB962C8B-B14F-4D97-AF65-F5344CB8AC3E}">
        <p14:creationId xmlns:p14="http://schemas.microsoft.com/office/powerpoint/2010/main" val="327572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942976"/>
            <a:ext cx="6702573" cy="1658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 sz="5400" dirty="0"/>
              <a:t>Sistem Informasi Strategis</a:t>
            </a:r>
            <a:endParaRPr sz="5400" dirty="0"/>
          </a:p>
        </p:txBody>
      </p:sp>
      <p:sp>
        <p:nvSpPr>
          <p:cNvPr id="237" name="Google Shape;237;p40"/>
          <p:cNvSpPr txBox="1">
            <a:spLocks noGrp="1"/>
          </p:cNvSpPr>
          <p:nvPr>
            <p:ph type="subTitle" idx="1"/>
          </p:nvPr>
        </p:nvSpPr>
        <p:spPr>
          <a:xfrm>
            <a:off x="1487739" y="2544466"/>
            <a:ext cx="6168523" cy="16560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dirty="0"/>
              <a:t>Sangat sulit menciptakan peluang dibandingkan mengidentifikasi masalah. Untuk mencari peluang, diperlukan pengorganisasian yang intens</a:t>
            </a:r>
          </a:p>
          <a:p>
            <a:pPr marL="0" lvl="0" indent="0" algn="ctr" rtl="0">
              <a:spcBef>
                <a:spcPts val="0"/>
              </a:spcBef>
              <a:spcAft>
                <a:spcPts val="0"/>
              </a:spcAft>
              <a:buNone/>
            </a:pPr>
            <a:r>
              <a:rPr lang="id" dirty="0"/>
              <a:t>jumlah visi dan kreativitas untuk mengidentifikasi dan meraih peluang. Sistem informasi yang mendukung atau mengubah strategi perusahaan disebut Sistem Informasi Strategis.</a:t>
            </a:r>
          </a:p>
        </p:txBody>
      </p:sp>
    </p:spTree>
    <p:extLst>
      <p:ext uri="{BB962C8B-B14F-4D97-AF65-F5344CB8AC3E}">
        <p14:creationId xmlns:p14="http://schemas.microsoft.com/office/powerpoint/2010/main" val="292154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2068500"/>
            <a:ext cx="7616388"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Strategic Advantage </a:t>
            </a:r>
            <a:r>
              <a:rPr lang="en-US" sz="4400" b="0" dirty="0"/>
              <a:t>and Information Technology</a:t>
            </a:r>
            <a:endParaRPr lang="id" sz="4400" b="0" dirty="0"/>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a:t>01</a:t>
            </a:r>
            <a:endParaRPr/>
          </a:p>
        </p:txBody>
      </p:sp>
    </p:spTree>
    <p:extLst>
      <p:ext uri="{BB962C8B-B14F-4D97-AF65-F5344CB8AC3E}">
        <p14:creationId xmlns:p14="http://schemas.microsoft.com/office/powerpoint/2010/main" val="183401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9"/>
          <p:cNvSpPr txBox="1">
            <a:spLocks noGrp="1"/>
          </p:cNvSpPr>
          <p:nvPr>
            <p:ph type="title"/>
          </p:nvPr>
        </p:nvSpPr>
        <p:spPr>
          <a:xfrm>
            <a:off x="3136950" y="3814762"/>
            <a:ext cx="5378400" cy="57864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 sz="2400" dirty="0"/>
              <a:t>—Rosenbluth</a:t>
            </a:r>
            <a:endParaRPr sz="2400" dirty="0"/>
          </a:p>
        </p:txBody>
      </p:sp>
      <p:sp>
        <p:nvSpPr>
          <p:cNvPr id="358" name="Google Shape;358;p49"/>
          <p:cNvSpPr txBox="1">
            <a:spLocks noGrp="1"/>
          </p:cNvSpPr>
          <p:nvPr>
            <p:ph type="subTitle" idx="1"/>
          </p:nvPr>
        </p:nvSpPr>
        <p:spPr>
          <a:xfrm>
            <a:off x="528638" y="750095"/>
            <a:ext cx="7986712" cy="284321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id" sz="2400" dirty="0"/>
              <a:t>Bagi sebagian besar bisnis, teknologi Internet hanya menawarkan alat yang dapat meningkatkan keberhasilan mereka melalui sumber keunggulan kompetitif tradisional, baik berupa biaya rendah, layanan pelanggan yang sangat baik, atau manajemen rantai pasokan yang unggul.</a:t>
            </a:r>
            <a:endParaRPr sz="2400" dirty="0"/>
          </a:p>
        </p:txBody>
      </p:sp>
    </p:spTree>
    <p:extLst>
      <p:ext uri="{BB962C8B-B14F-4D97-AF65-F5344CB8AC3E}">
        <p14:creationId xmlns:p14="http://schemas.microsoft.com/office/powerpoint/2010/main" val="167526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Google Shape;256;p43">
            <a:extLst>
              <a:ext uri="{FF2B5EF4-FFF2-40B4-BE49-F238E27FC236}">
                <a16:creationId xmlns:a16="http://schemas.microsoft.com/office/drawing/2014/main" id="{C4C37856-9AF5-F69F-0E81-9B89DE542614}"/>
              </a:ext>
            </a:extLst>
          </p:cNvPr>
          <p:cNvSpPr txBox="1">
            <a:spLocks noGrp="1"/>
          </p:cNvSpPr>
          <p:nvPr>
            <p:ph type="title"/>
          </p:nvPr>
        </p:nvSpPr>
        <p:spPr>
          <a:xfrm>
            <a:off x="1179804" y="202138"/>
            <a:ext cx="6784388" cy="10194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2800" dirty="0"/>
              <a:t>Bertahan Terhadap Tekanan Bisnis dan Persaingan</a:t>
            </a:r>
          </a:p>
        </p:txBody>
      </p:sp>
      <p:pic>
        <p:nvPicPr>
          <p:cNvPr id="3" name="Picture 2">
            <a:extLst>
              <a:ext uri="{FF2B5EF4-FFF2-40B4-BE49-F238E27FC236}">
                <a16:creationId xmlns:a16="http://schemas.microsoft.com/office/drawing/2014/main" id="{77F2BAC2-9088-3403-EB6D-1BAAC8EE466C}"/>
              </a:ext>
            </a:extLst>
          </p:cNvPr>
          <p:cNvPicPr>
            <a:picLocks noChangeAspect="1"/>
          </p:cNvPicPr>
          <p:nvPr/>
        </p:nvPicPr>
        <p:blipFill>
          <a:blip r:embed="rId3"/>
          <a:stretch>
            <a:fillRect/>
          </a:stretch>
        </p:blipFill>
        <p:spPr>
          <a:xfrm>
            <a:off x="2062564" y="1315346"/>
            <a:ext cx="5018867" cy="3626016"/>
          </a:xfrm>
          <a:prstGeom prst="rect">
            <a:avLst/>
          </a:prstGeom>
        </p:spPr>
      </p:pic>
    </p:spTree>
    <p:extLst>
      <p:ext uri="{BB962C8B-B14F-4D97-AF65-F5344CB8AC3E}">
        <p14:creationId xmlns:p14="http://schemas.microsoft.com/office/powerpoint/2010/main" val="305434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Google Shape;256;p43">
            <a:extLst>
              <a:ext uri="{FF2B5EF4-FFF2-40B4-BE49-F238E27FC236}">
                <a16:creationId xmlns:a16="http://schemas.microsoft.com/office/drawing/2014/main" id="{C4C37856-9AF5-F69F-0E81-9B89DE542614}"/>
              </a:ext>
            </a:extLst>
          </p:cNvPr>
          <p:cNvSpPr txBox="1">
            <a:spLocks noGrp="1"/>
          </p:cNvSpPr>
          <p:nvPr>
            <p:ph type="title"/>
          </p:nvPr>
        </p:nvSpPr>
        <p:spPr>
          <a:xfrm>
            <a:off x="476505" y="629707"/>
            <a:ext cx="2368514" cy="20552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2400" dirty="0"/>
              <a:t>KEUNGGULAN STRATEGIS DAN TEKNOLOGI INFORMASI</a:t>
            </a:r>
          </a:p>
        </p:txBody>
      </p:sp>
      <p:pic>
        <p:nvPicPr>
          <p:cNvPr id="4" name="Picture 3">
            <a:extLst>
              <a:ext uri="{FF2B5EF4-FFF2-40B4-BE49-F238E27FC236}">
                <a16:creationId xmlns:a16="http://schemas.microsoft.com/office/drawing/2014/main" id="{CF214849-A98B-236B-CABC-5E9FA78415F0}"/>
              </a:ext>
            </a:extLst>
          </p:cNvPr>
          <p:cNvPicPr>
            <a:picLocks noChangeAspect="1"/>
          </p:cNvPicPr>
          <p:nvPr/>
        </p:nvPicPr>
        <p:blipFill>
          <a:blip r:embed="rId3"/>
          <a:stretch>
            <a:fillRect/>
          </a:stretch>
        </p:blipFill>
        <p:spPr>
          <a:xfrm>
            <a:off x="3548039" y="82665"/>
            <a:ext cx="5445943" cy="4989397"/>
          </a:xfrm>
          <a:prstGeom prst="rect">
            <a:avLst/>
          </a:prstGeom>
        </p:spPr>
      </p:pic>
      <p:sp>
        <p:nvSpPr>
          <p:cNvPr id="5" name="Google Shape;256;p43">
            <a:extLst>
              <a:ext uri="{FF2B5EF4-FFF2-40B4-BE49-F238E27FC236}">
                <a16:creationId xmlns:a16="http://schemas.microsoft.com/office/drawing/2014/main" id="{39B7BA37-0F6E-B589-0EAD-FB282ACDCA3A}"/>
              </a:ext>
            </a:extLst>
          </p:cNvPr>
          <p:cNvSpPr txBox="1">
            <a:spLocks/>
          </p:cNvSpPr>
          <p:nvPr/>
        </p:nvSpPr>
        <p:spPr>
          <a:xfrm>
            <a:off x="476505" y="2808551"/>
            <a:ext cx="2368514" cy="13205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Bai Jamjuree"/>
              <a:buNone/>
              <a:defRPr sz="6500" b="1" i="0" u="none" strike="noStrike" cap="none">
                <a:solidFill>
                  <a:schemeClr val="dk1"/>
                </a:solidFill>
                <a:latin typeface="Bai Jamjuree"/>
                <a:ea typeface="Bai Jamjuree"/>
                <a:cs typeface="Bai Jamjuree"/>
                <a:sym typeface="Bai Jamjuree"/>
              </a:defRPr>
            </a:lvl1pPr>
            <a:lvl2pPr marR="0" lvl="1"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2pPr>
            <a:lvl3pPr marR="0" lvl="2"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3pPr>
            <a:lvl4pPr marR="0" lvl="3"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4pPr>
            <a:lvl5pPr marR="0" lvl="4"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5pPr>
            <a:lvl6pPr marR="0" lvl="5"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6pPr>
            <a:lvl7pPr marR="0" lvl="6"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7pPr>
            <a:lvl8pPr marR="0" lvl="7"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8pPr>
            <a:lvl9pPr marR="0" lvl="8" algn="ctr"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9pPr>
          </a:lstStyle>
          <a:p>
            <a:r>
              <a:rPr lang="id" sz="1600" b="0" dirty="0"/>
              <a:t>Sebuah kerangka kerja</a:t>
            </a:r>
          </a:p>
          <a:p>
            <a:r>
              <a:rPr lang="id" sz="1600" b="0" dirty="0"/>
              <a:t>untuk Internet sebagai </a:t>
            </a:r>
          </a:p>
          <a:p>
            <a:r>
              <a:rPr lang="id" sz="1600" b="0" dirty="0"/>
              <a:t>sumber informasi untuk pengambilan keputusan strategis.</a:t>
            </a:r>
          </a:p>
        </p:txBody>
      </p:sp>
    </p:spTree>
    <p:extLst>
      <p:ext uri="{BB962C8B-B14F-4D97-AF65-F5344CB8AC3E}">
        <p14:creationId xmlns:p14="http://schemas.microsoft.com/office/powerpoint/2010/main" val="81271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720000" y="445025"/>
            <a:ext cx="7409588" cy="13266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d" sz="2400" dirty="0"/>
              <a:t>Internet </a:t>
            </a:r>
            <a:r>
              <a:rPr lang="id" sz="2400" b="0" dirty="0"/>
              <a:t>dapat digunakan untuk membantu perusahaan melakukan </a:t>
            </a:r>
            <a:r>
              <a:rPr lang="id" sz="2400" dirty="0"/>
              <a:t>intelijen kompetitif </a:t>
            </a:r>
            <a:r>
              <a:rPr lang="id" sz="2400" b="0" dirty="0"/>
              <a:t>dengan mudah, cepat, dan relatif murah dengan cara berikut;</a:t>
            </a:r>
            <a:endParaRPr lang="en-US" sz="2400" dirty="0"/>
          </a:p>
        </p:txBody>
      </p:sp>
      <p:sp>
        <p:nvSpPr>
          <p:cNvPr id="257" name="Google Shape;257;p43"/>
          <p:cNvSpPr txBox="1">
            <a:spLocks noGrp="1"/>
          </p:cNvSpPr>
          <p:nvPr>
            <p:ph type="subTitle" idx="1"/>
          </p:nvPr>
        </p:nvSpPr>
        <p:spPr>
          <a:xfrm>
            <a:off x="1310878" y="1676828"/>
            <a:ext cx="5961460" cy="235735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mj-lt"/>
              <a:buAutoNum type="arabicPeriod"/>
            </a:pPr>
            <a:r>
              <a:rPr lang="id" dirty="0"/>
              <a:t>Tinjau situs Web pesaing.</a:t>
            </a:r>
          </a:p>
          <a:p>
            <a:pPr marL="342900" lvl="0" indent="-342900" algn="l" rtl="0">
              <a:spcBef>
                <a:spcPts val="0"/>
              </a:spcBef>
              <a:spcAft>
                <a:spcPts val="0"/>
              </a:spcAft>
              <a:buClr>
                <a:schemeClr val="dk1"/>
              </a:buClr>
              <a:buSzPts val="1100"/>
              <a:buFont typeface="+mj-lt"/>
              <a:buAutoNum type="arabicPeriod"/>
            </a:pPr>
            <a:r>
              <a:rPr lang="id" dirty="0"/>
              <a:t>Analisis kelompok diskusi elektronik terkait</a:t>
            </a:r>
          </a:p>
          <a:p>
            <a:pPr marL="342900" lvl="0" indent="-342900" algn="l" rtl="0">
              <a:spcBef>
                <a:spcPts val="0"/>
              </a:spcBef>
              <a:spcAft>
                <a:spcPts val="0"/>
              </a:spcAft>
              <a:buClr>
                <a:schemeClr val="dk1"/>
              </a:buClr>
              <a:buSzPts val="1100"/>
              <a:buFont typeface="+mj-lt"/>
              <a:buAutoNum type="arabicPeriod"/>
            </a:pPr>
            <a:r>
              <a:rPr lang="id" dirty="0"/>
              <a:t>Periksa </a:t>
            </a:r>
            <a:r>
              <a:rPr lang="id" dirty="0" err="1"/>
              <a:t>secara publik</a:t>
            </a:r>
            <a:r>
              <a:rPr lang="id" dirty="0"/>
              <a:t> </a:t>
            </a:r>
            <a:r>
              <a:rPr lang="id" dirty="0" err="1"/>
              <a:t>tersedia</a:t>
            </a:r>
            <a:r>
              <a:rPr lang="id" dirty="0"/>
              <a:t> dokumen </a:t>
            </a:r>
            <a:r>
              <a:rPr lang="id" dirty="0" err="1"/>
              <a:t>keuangan</a:t>
            </a:r>
          </a:p>
          <a:p>
            <a:pPr marL="342900" lvl="0" indent="-342900" algn="l" rtl="0">
              <a:spcBef>
                <a:spcPts val="0"/>
              </a:spcBef>
              <a:spcAft>
                <a:spcPts val="0"/>
              </a:spcAft>
              <a:buClr>
                <a:schemeClr val="dk1"/>
              </a:buClr>
              <a:buSzPts val="1100"/>
              <a:buFont typeface="+mj-lt"/>
              <a:buAutoNum type="arabicPeriod"/>
            </a:pPr>
            <a:r>
              <a:rPr lang="id" dirty="0"/>
              <a:t>Lakukan riset pasar di situs Web Anda sendiri.</a:t>
            </a:r>
            <a:endParaRPr lang="fr-FR" dirty="0"/>
          </a:p>
          <a:p>
            <a:pPr marL="342900" lvl="0" indent="-342900" algn="l" rtl="0">
              <a:spcBef>
                <a:spcPts val="0"/>
              </a:spcBef>
              <a:spcAft>
                <a:spcPts val="0"/>
              </a:spcAft>
              <a:buClr>
                <a:schemeClr val="dk1"/>
              </a:buClr>
              <a:buSzPts val="1100"/>
              <a:buFont typeface="+mj-lt"/>
              <a:buAutoNum type="arabicPeriod"/>
            </a:pPr>
            <a:r>
              <a:rPr lang="id" dirty="0"/>
              <a:t>Gunakan layanan pengiriman informasi untuk mengumpulkan berita tentang pesaing</a:t>
            </a:r>
            <a:endParaRPr lang="fr-FR" dirty="0"/>
          </a:p>
          <a:p>
            <a:pPr marL="342900" lvl="0" indent="-342900" algn="l" rtl="0">
              <a:spcBef>
                <a:spcPts val="0"/>
              </a:spcBef>
              <a:spcAft>
                <a:spcPts val="0"/>
              </a:spcAft>
              <a:buClr>
                <a:schemeClr val="dk1"/>
              </a:buClr>
              <a:buSzPts val="1100"/>
              <a:buFont typeface="+mj-lt"/>
              <a:buAutoNum type="arabicPeriod"/>
            </a:pPr>
            <a:r>
              <a:rPr lang="id" dirty="0"/>
              <a:t>Gunakan perusahaan riset korporat</a:t>
            </a:r>
            <a:endParaRPr lang="fr-FR" dirty="0"/>
          </a:p>
          <a:p>
            <a:pPr marL="342900" lvl="0" indent="-342900" algn="l" rtl="0">
              <a:spcBef>
                <a:spcPts val="0"/>
              </a:spcBef>
              <a:spcAft>
                <a:spcPts val="0"/>
              </a:spcAft>
              <a:buClr>
                <a:schemeClr val="dk1"/>
              </a:buClr>
              <a:buSzPts val="1100"/>
              <a:buFont typeface="+mj-lt"/>
              <a:buAutoNum type="arabicPeriod"/>
            </a:pPr>
            <a:r>
              <a:rPr lang="id" dirty="0"/>
              <a:t>Gali informasi tentang pesaing Anda</a:t>
            </a:r>
          </a:p>
          <a:p>
            <a:pPr marL="342900" lvl="0" indent="-342900" algn="l" rtl="0">
              <a:spcBef>
                <a:spcPts val="0"/>
              </a:spcBef>
              <a:spcAft>
                <a:spcPts val="0"/>
              </a:spcAft>
              <a:buClr>
                <a:schemeClr val="dk1"/>
              </a:buClr>
              <a:buSzPts val="1100"/>
              <a:buFont typeface="+mj-lt"/>
              <a:buAutoNum type="arabicPeriod"/>
            </a:pPr>
            <a:r>
              <a:rPr lang="id" dirty="0"/>
              <a:t>Cari tahu berapa “tarif yang berlaku” untuk gaji karyawan</a:t>
            </a:r>
          </a:p>
          <a:p>
            <a:pPr marL="342900" lvl="0" indent="-342900" algn="l" rtl="0">
              <a:spcBef>
                <a:spcPts val="0"/>
              </a:spcBef>
              <a:spcAft>
                <a:spcPts val="0"/>
              </a:spcAft>
              <a:buClr>
                <a:schemeClr val="dk1"/>
              </a:buClr>
              <a:buSzPts val="1100"/>
              <a:buFont typeface="+mj-lt"/>
              <a:buAutoNum type="arabicPeriod"/>
            </a:pPr>
            <a:r>
              <a:rPr lang="id" dirty="0"/>
              <a:t>Temukan riwayat kredit perusahaan</a:t>
            </a:r>
            <a:endParaRPr lang="fr-FR" dirty="0"/>
          </a:p>
        </p:txBody>
      </p:sp>
    </p:spTree>
    <p:extLst>
      <p:ext uri="{BB962C8B-B14F-4D97-AF65-F5344CB8AC3E}">
        <p14:creationId xmlns:p14="http://schemas.microsoft.com/office/powerpoint/2010/main" val="354806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2068500"/>
            <a:ext cx="7616388"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Strategic Advantage </a:t>
            </a:r>
            <a:r>
              <a:rPr lang="en-US" sz="4400" b="0" dirty="0"/>
              <a:t>and Information Technology</a:t>
            </a:r>
            <a:endParaRPr lang="id" sz="4400" b="0" dirty="0"/>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a:t>02</a:t>
            </a:r>
            <a:endParaRPr dirty="0"/>
          </a:p>
        </p:txBody>
      </p:sp>
    </p:spTree>
    <p:extLst>
      <p:ext uri="{BB962C8B-B14F-4D97-AF65-F5344CB8AC3E}">
        <p14:creationId xmlns:p14="http://schemas.microsoft.com/office/powerpoint/2010/main" val="1823699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554</Words>
  <Application>Microsoft Office PowerPoint</Application>
  <PresentationFormat>On-screen Show (16:9)</PresentationFormat>
  <Paragraphs>87</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Nunito Light</vt:lpstr>
      <vt:lpstr>Calibri</vt:lpstr>
      <vt:lpstr>Bai Jamjuree</vt:lpstr>
      <vt:lpstr>Anaheim</vt:lpstr>
      <vt:lpstr>Arial</vt:lpstr>
      <vt:lpstr>Bebas Neue</vt:lpstr>
      <vt:lpstr>Fira Sans</vt:lpstr>
      <vt:lpstr>Calibri Light</vt:lpstr>
      <vt:lpstr>Wingdings</vt:lpstr>
      <vt:lpstr>Office Theme</vt:lpstr>
      <vt:lpstr>Business Intelligence  Bab 3 Strategic Information System for Competitive Advantage</vt:lpstr>
      <vt:lpstr>PowerPoint Presentation</vt:lpstr>
      <vt:lpstr>Sistem Informasi Strategis</vt:lpstr>
      <vt:lpstr>Strategic Advantage and Information Technology</vt:lpstr>
      <vt:lpstr>—Rosenbluth</vt:lpstr>
      <vt:lpstr>Bertahan Terhadap Tekanan Bisnis dan Persaingan</vt:lpstr>
      <vt:lpstr>KEUNGGULAN STRATEGIS DAN TEKNOLOGI INFORMASI</vt:lpstr>
      <vt:lpstr>Internet dapat digunakan untuk membantu perusahaan melakukan intelijen kompetitif dengan mudah, cepat, dan relatif murah dengan cara berikut;</vt:lpstr>
      <vt:lpstr>Strategic Advantage and Information Technology</vt:lpstr>
      <vt:lpstr> Porter’s Value Chain Model</vt:lpstr>
      <vt:lpstr>PowerPoint Presentation</vt:lpstr>
      <vt:lpstr>Lima aktivitas utama adalah aktivitas di mana bahan dibeli, diolah menjadi produk, dan dikirim ke pelanggan. Mereka :</vt:lpstr>
      <vt:lpstr>Kegiatan primer didukung oleh kegiatan pendukung sebagai berikut :</vt:lpstr>
      <vt:lpstr>Business Process Re-engineering</vt:lpstr>
      <vt:lpstr>Business Process Re-engineering</vt:lpstr>
      <vt:lpstr>Business Process Reengineering and Tools</vt:lpstr>
      <vt:lpstr>Implementasi Rekayasa Ulang Proses Bisnis dalam organisasi</vt:lpstr>
      <vt:lpstr>Ada 3 jenis rekayasa ulang yang dapat dilakukan:</vt:lpstr>
      <vt:lpstr>Ada 3 jenis rekayasa ulang yang dapat dilakukan:</vt:lpstr>
      <vt:lpstr>Ada 3 jenis rekayasa ulang yang dapat dilakukan:</vt:lpstr>
      <vt:lpstr>Ada 3 jenis rekayasa ulang yang dapat dilakukan:</vt:lpstr>
      <vt:lpstr>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Chapter 1 BI Concept</dc:title>
  <cp:lastModifiedBy>Afdal Alfatih</cp:lastModifiedBy>
  <cp:revision>119</cp:revision>
  <dcterms:modified xsi:type="dcterms:W3CDTF">2024-01-24T13:22:34Z</dcterms:modified>
</cp:coreProperties>
</file>