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29"/>
  </p:notesMasterIdLst>
  <p:sldIdLst>
    <p:sldId id="256" r:id="rId2"/>
    <p:sldId id="270" r:id="rId3"/>
    <p:sldId id="271" r:id="rId4"/>
    <p:sldId id="272" r:id="rId5"/>
    <p:sldId id="296" r:id="rId6"/>
    <p:sldId id="297" r:id="rId7"/>
    <p:sldId id="298" r:id="rId8"/>
    <p:sldId id="299" r:id="rId9"/>
    <p:sldId id="300" r:id="rId10"/>
    <p:sldId id="319" r:id="rId11"/>
    <p:sldId id="269" r:id="rId12"/>
    <p:sldId id="320" r:id="rId13"/>
    <p:sldId id="274" r:id="rId14"/>
    <p:sldId id="275" r:id="rId15"/>
    <p:sldId id="276" r:id="rId16"/>
    <p:sldId id="302" r:id="rId17"/>
    <p:sldId id="303" r:id="rId18"/>
    <p:sldId id="311" r:id="rId19"/>
    <p:sldId id="312" r:id="rId20"/>
    <p:sldId id="277" r:id="rId21"/>
    <p:sldId id="278" r:id="rId22"/>
    <p:sldId id="308" r:id="rId23"/>
    <p:sldId id="316" r:id="rId24"/>
    <p:sldId id="315" r:id="rId25"/>
    <p:sldId id="317" r:id="rId26"/>
    <p:sldId id="321" r:id="rId27"/>
    <p:sldId id="32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FF0066"/>
    <a:srgbClr val="008000"/>
    <a:srgbClr val="0066CC"/>
    <a:srgbClr val="B2B2B2"/>
    <a:srgbClr val="969696"/>
    <a:srgbClr val="99FF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D0E88D40-20B9-4F2D-9E85-C38ECFBC0E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5FB665E-D10B-433A-BC21-C05754A0B2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06A60532-2319-4096-8FA8-A946604241D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6F894020-35BA-4ED9-9630-731947D9809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69681555-7058-4142-979E-01749C702BB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8C6B0510-8527-48D2-BA9E-FF176D492D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94A2FB13-6329-40AC-9737-95C7537B2D48}" type="slidenum">
              <a:rPr lang="en-US" altLang="id-ID"/>
              <a:pPr/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495868C8-C2FB-4669-9859-56FD6F4C72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C9802466-362C-46F8-AF65-1A6FAD6DC9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70DD1C3B-86E6-4193-86AD-7080AE7937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D07C67C-E018-4AF5-9C8F-F5BE895E09D1}" type="slidenum">
              <a:rPr lang="en-US" altLang="id-ID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id-ID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F102003B-7B26-4BDE-A589-9D39B9994A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EFEBE8DC-E16A-451F-9782-60186F5A87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F85909F-70B6-4833-926E-4BEF171E3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2B5725-0D8F-470F-8CD6-6710E7D1FDF8}" type="slidenum">
              <a:rPr lang="en-US" altLang="id-ID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id-ID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859652BD-0EAB-40C7-9EB5-A0ADEEDB99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D99B14EE-078F-418C-BE82-102B311E8C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E23EC379-407D-49E2-B565-9F2904FC80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2463B4A-8BBC-4D9A-97D4-70192425EE29}" type="slidenum">
              <a:rPr lang="en-US" altLang="id-ID">
                <a:latin typeface="Calibri" panose="020F0502020204030204" pitchFamily="34" charset="0"/>
              </a:rPr>
              <a:pPr eaLnBrk="1" hangingPunct="1"/>
              <a:t>12</a:t>
            </a:fld>
            <a:endParaRPr lang="en-US" altLang="id-ID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A2FB13-6329-40AC-9737-95C7537B2D48}" type="slidenum">
              <a:rPr lang="en-US" altLang="id-ID" smtClean="0"/>
              <a:pPr/>
              <a:t>16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578337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6FCFFD4-5652-4767-AA22-C441E28A3072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Group 11">
            <a:extLst>
              <a:ext uri="{FF2B5EF4-FFF2-40B4-BE49-F238E27FC236}">
                <a16:creationId xmlns:a16="http://schemas.microsoft.com/office/drawing/2014/main" id="{D130B875-61A9-4500-8B65-D4BDA0908A5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198813" y="3962400"/>
            <a:ext cx="5945187" cy="228600"/>
            <a:chOff x="479" y="1122"/>
            <a:chExt cx="3745" cy="174"/>
          </a:xfrm>
        </p:grpSpPr>
        <p:sp>
          <p:nvSpPr>
            <p:cNvPr id="18" name="Rectangle 2">
              <a:extLst>
                <a:ext uri="{FF2B5EF4-FFF2-40B4-BE49-F238E27FC236}">
                  <a16:creationId xmlns:a16="http://schemas.microsoft.com/office/drawing/2014/main" id="{5168D666-001E-477D-9BEF-D613A718C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123"/>
              <a:ext cx="3504" cy="173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AutoShape 10">
              <a:extLst>
                <a:ext uri="{FF2B5EF4-FFF2-40B4-BE49-F238E27FC236}">
                  <a16:creationId xmlns:a16="http://schemas.microsoft.com/office/drawing/2014/main" id="{2821E105-1592-4EA5-B4F1-49CD46021DF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 rot="10800000">
              <a:off x="479" y="1122"/>
              <a:ext cx="240" cy="173"/>
            </a:xfrm>
            <a:prstGeom prst="flowChartDelay">
              <a:avLst/>
            </a:prstGeom>
            <a:solidFill>
              <a:schemeClr val="accent1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05199303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D94F-17FC-4DBA-B892-CD4B3034A353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017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983A-6252-4FA3-A7AE-5E2C849F48F9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38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F7F8-6DF1-4292-9E24-2C2DABFFE99B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074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9337-9612-4749-85E9-9B1759881A09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771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2023-CC5F-478F-9515-943786244957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625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139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29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87BB-EB42-4973-8108-1039EEE1ABEB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026679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2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928F-6A83-4C93-A36D-60F2EFA718F5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052823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C038-2EBF-4E11-97BE-A953678E6045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940889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1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A358-440B-44C9-943B-EE88A5D6669F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57110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6239B335-F5C8-4EDF-B1E2-6347D416EBE4}" type="datetimeFigureOut">
              <a:rPr lang="en-US" smtClean="0"/>
              <a:t>3/30/2021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EAA3D731-9DC0-46C5-9012-387E2ED5BC0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87450" y="0"/>
            <a:ext cx="7953375" cy="114300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8" name="Picture 12">
            <a:extLst>
              <a:ext uri="{FF2B5EF4-FFF2-40B4-BE49-F238E27FC236}">
                <a16:creationId xmlns:a16="http://schemas.microsoft.com/office/drawing/2014/main" id="{3D9B2683-87BC-468D-B03F-2C7BAB700770}"/>
              </a:ext>
            </a:extLst>
          </p:cNvPr>
          <p:cNvPicPr>
            <a:picLocks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11890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147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  <p:sldLayoutId id="2147483844" r:id="rId17"/>
  </p:sldLayoutIdLst>
  <p:transition>
    <p:random/>
  </p:transition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CCDFD08-7D76-4783-8742-55C11C9B353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2209800"/>
            <a:ext cx="6629400" cy="1600200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000" dirty="0"/>
              <a:t>PEMROGRAMAN BERORIENTASI OBJEK</a:t>
            </a:r>
            <a:br>
              <a:rPr lang="en-US" sz="3000" dirty="0"/>
            </a:br>
            <a:endParaRPr lang="en-US" sz="2400" dirty="0">
              <a:latin typeface="Arial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1E61995-5742-40B4-914A-32EBD8AB7B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62200" y="4572000"/>
            <a:ext cx="6400800" cy="762000"/>
          </a:xfrm>
          <a:noFill/>
        </p:spPr>
        <p:txBody>
          <a:bodyPr anchor="ctr"/>
          <a:lstStyle/>
          <a:p>
            <a:pPr>
              <a:lnSpc>
                <a:spcPct val="80000"/>
              </a:lnSpc>
            </a:pPr>
            <a:r>
              <a:rPr lang="en-US" altLang="id-ID" sz="2800" dirty="0">
                <a:solidFill>
                  <a:srgbClr val="FFFF00"/>
                </a:solidFill>
                <a:latin typeface="Arial" panose="020B0604020202020204" pitchFamily="34" charset="0"/>
              </a:rPr>
              <a:t>PEMBUATAN CLASS DAN OBJE</a:t>
            </a:r>
            <a:r>
              <a:rPr lang="id-ID" altLang="id-ID" sz="2800" dirty="0">
                <a:solidFill>
                  <a:srgbClr val="FFFF00"/>
                </a:solidFill>
                <a:latin typeface="Arial" panose="020B0604020202020204" pitchFamily="34" charset="0"/>
              </a:rPr>
              <a:t>CT</a:t>
            </a:r>
            <a:endParaRPr lang="en-US" altLang="id-ID" sz="28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Box 3">
            <a:extLst>
              <a:ext uri="{FF2B5EF4-FFF2-40B4-BE49-F238E27FC236}">
                <a16:creationId xmlns:a16="http://schemas.microsoft.com/office/drawing/2014/main" id="{55F10C43-EC4B-4FCE-865A-B8E0A19F6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7150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id-ID">
                <a:solidFill>
                  <a:schemeClr val="bg1"/>
                </a:solidFill>
              </a:rPr>
              <a:t>Zarnelly, S.Kom, M.Sc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E9B901A-5DDC-496B-8391-CF3945E41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670018" cy="3911600"/>
          </a:xfrm>
        </p:spPr>
        <p:txBody>
          <a:bodyPr/>
          <a:lstStyle/>
          <a:p>
            <a:pPr eaLnBrk="1" hangingPunct="1"/>
            <a:r>
              <a:rPr lang="en-US" altLang="id-ID" dirty="0" err="1"/>
              <a:t>Menggunakan</a:t>
            </a:r>
            <a:r>
              <a:rPr lang="en-US" altLang="id-ID" dirty="0"/>
              <a:t> </a:t>
            </a:r>
            <a:r>
              <a:rPr lang="en-US" altLang="id-ID" dirty="0" err="1"/>
              <a:t>perintah</a:t>
            </a:r>
            <a:r>
              <a:rPr lang="en-US" altLang="id-ID" dirty="0"/>
              <a:t> </a:t>
            </a:r>
            <a:r>
              <a:rPr lang="en-US" altLang="id-ID" dirty="0">
                <a:solidFill>
                  <a:schemeClr val="accent1"/>
                </a:solidFill>
              </a:rPr>
              <a:t>New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 dirty="0"/>
              <a:t>		 new </a:t>
            </a:r>
            <a:r>
              <a:rPr lang="en-US" altLang="id-ID" dirty="0" err="1"/>
              <a:t>namaclass</a:t>
            </a:r>
            <a:r>
              <a:rPr lang="en-US" altLang="id-ID" dirty="0"/>
              <a:t>();</a:t>
            </a:r>
          </a:p>
          <a:p>
            <a:pPr eaLnBrk="1" hangingPunct="1"/>
            <a:r>
              <a:rPr lang="en-US" altLang="id-ID" dirty="0" err="1"/>
              <a:t>Contoh</a:t>
            </a:r>
            <a:r>
              <a:rPr lang="en-US" altLang="id-ID" dirty="0"/>
              <a:t> : </a:t>
            </a:r>
            <a:r>
              <a:rPr lang="id-ID" altLang="id-ID" dirty="0"/>
              <a:t>lingkaran L1 = </a:t>
            </a:r>
            <a:r>
              <a:rPr lang="en-US" altLang="id-ID" dirty="0"/>
              <a:t>new </a:t>
            </a:r>
            <a:r>
              <a:rPr lang="en-US" altLang="id-ID" dirty="0" err="1"/>
              <a:t>lingkaran</a:t>
            </a:r>
            <a:r>
              <a:rPr lang="en-US" altLang="id-ID" dirty="0"/>
              <a:t>()</a:t>
            </a:r>
          </a:p>
          <a:p>
            <a:pPr eaLnBrk="1" hangingPunct="1"/>
            <a:r>
              <a:rPr lang="en-US" altLang="id-ID" dirty="0" err="1"/>
              <a:t>Perintah</a:t>
            </a:r>
            <a:r>
              <a:rPr lang="en-US" altLang="id-ID" dirty="0"/>
              <a:t> new </a:t>
            </a:r>
            <a:r>
              <a:rPr lang="en-US" altLang="id-ID" dirty="0" err="1"/>
              <a:t>lingkaran</a:t>
            </a:r>
            <a:r>
              <a:rPr lang="en-US" altLang="id-ID" dirty="0"/>
              <a:t> () </a:t>
            </a:r>
            <a:r>
              <a:rPr lang="en-US" altLang="id-ID" dirty="0" err="1"/>
              <a:t>akan</a:t>
            </a:r>
            <a:r>
              <a:rPr lang="en-US" altLang="id-ID" dirty="0"/>
              <a:t> </a:t>
            </a:r>
            <a:r>
              <a:rPr lang="en-US" altLang="id-ID" dirty="0" err="1"/>
              <a:t>membentuk</a:t>
            </a:r>
            <a:r>
              <a:rPr lang="en-US" altLang="id-ID" dirty="0"/>
              <a:t> </a:t>
            </a:r>
            <a:r>
              <a:rPr lang="en-US" altLang="id-ID" dirty="0" err="1"/>
              <a:t>objek</a:t>
            </a:r>
            <a:r>
              <a:rPr lang="en-US" altLang="id-ID" dirty="0"/>
              <a:t> </a:t>
            </a:r>
            <a:r>
              <a:rPr lang="en-US" altLang="id-ID" dirty="0" err="1"/>
              <a:t>dari</a:t>
            </a:r>
            <a:r>
              <a:rPr lang="en-US" altLang="id-ID" dirty="0"/>
              <a:t> class </a:t>
            </a:r>
            <a:r>
              <a:rPr lang="en-US" altLang="id-ID" dirty="0" err="1"/>
              <a:t>lingkaran</a:t>
            </a:r>
            <a:r>
              <a:rPr lang="en-US" altLang="id-ID" dirty="0"/>
              <a:t>.</a:t>
            </a:r>
          </a:p>
          <a:p>
            <a:pPr eaLnBrk="1" hangingPunct="1"/>
            <a:r>
              <a:rPr lang="en-US" altLang="id-ID" dirty="0" err="1"/>
              <a:t>Kemudian</a:t>
            </a:r>
            <a:r>
              <a:rPr lang="en-US" altLang="id-ID" dirty="0"/>
              <a:t> </a:t>
            </a:r>
            <a:r>
              <a:rPr lang="en-US" altLang="id-ID" dirty="0" err="1"/>
              <a:t>objek-objek</a:t>
            </a:r>
            <a:r>
              <a:rPr lang="en-US" altLang="id-ID" dirty="0"/>
              <a:t> </a:t>
            </a:r>
            <a:r>
              <a:rPr lang="en-US" altLang="id-ID" dirty="0" err="1"/>
              <a:t>tersebut</a:t>
            </a:r>
            <a:r>
              <a:rPr lang="en-US" altLang="id-ID" dirty="0"/>
              <a:t> </a:t>
            </a:r>
            <a:r>
              <a:rPr lang="en-US" altLang="id-ID" dirty="0" err="1"/>
              <a:t>diakses</a:t>
            </a:r>
            <a:r>
              <a:rPr lang="en-US" altLang="id-ID" dirty="0"/>
              <a:t> </a:t>
            </a:r>
            <a:r>
              <a:rPr lang="en-US" altLang="id-ID" dirty="0" err="1"/>
              <a:t>melalui</a:t>
            </a:r>
            <a:r>
              <a:rPr lang="en-US" altLang="id-ID" dirty="0"/>
              <a:t> </a:t>
            </a:r>
            <a:r>
              <a:rPr lang="en-US" altLang="id-ID" dirty="0" err="1">
                <a:solidFill>
                  <a:schemeClr val="accent1"/>
                </a:solidFill>
              </a:rPr>
              <a:t>objek</a:t>
            </a:r>
            <a:r>
              <a:rPr lang="en-US" altLang="id-ID" dirty="0">
                <a:solidFill>
                  <a:schemeClr val="accent1"/>
                </a:solidFill>
              </a:rPr>
              <a:t> reference variables </a:t>
            </a:r>
            <a:r>
              <a:rPr lang="en-US" altLang="id-ID" dirty="0"/>
              <a:t>yang </a:t>
            </a:r>
            <a:r>
              <a:rPr lang="en-US" altLang="id-ID" dirty="0" err="1"/>
              <a:t>berisi</a:t>
            </a:r>
            <a:r>
              <a:rPr lang="en-US" altLang="id-ID" dirty="0"/>
              <a:t> </a:t>
            </a:r>
            <a:r>
              <a:rPr lang="en-US" altLang="id-ID" dirty="0" err="1"/>
              <a:t>alamat</a:t>
            </a:r>
            <a:r>
              <a:rPr lang="en-US" altLang="id-ID" dirty="0"/>
              <a:t> reference </a:t>
            </a:r>
            <a:r>
              <a:rPr lang="en-US" altLang="id-ID" dirty="0" err="1"/>
              <a:t>ke</a:t>
            </a:r>
            <a:r>
              <a:rPr lang="en-US" altLang="id-ID" dirty="0"/>
              <a:t> </a:t>
            </a:r>
            <a:r>
              <a:rPr lang="en-US" altLang="id-ID" dirty="0" err="1"/>
              <a:t>objek</a:t>
            </a:r>
            <a:r>
              <a:rPr lang="en-US" altLang="id-ID" dirty="0"/>
              <a:t> </a:t>
            </a:r>
            <a:r>
              <a:rPr lang="en-US" altLang="id-ID" dirty="0" err="1"/>
              <a:t>lingkaran</a:t>
            </a:r>
            <a:r>
              <a:rPr lang="en-US" altLang="id-ID" dirty="0"/>
              <a:t>.</a:t>
            </a:r>
            <a:endParaRPr lang="en-US" altLang="id-ID" dirty="0">
              <a:solidFill>
                <a:schemeClr val="accent1"/>
              </a:solidFill>
            </a:endParaRPr>
          </a:p>
          <a:p>
            <a:pPr eaLnBrk="1" hangingPunct="1"/>
            <a:endParaRPr lang="en-US" altLang="id-ID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B802FE-C78F-4A34-B06F-50BB7D8F7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Objek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9B347E39-B804-4A4D-AEEA-471ED0EE8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id-ID" altLang="id-ID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7D79B5-7267-4AF7-9EE0-F5E62F9D8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Contoh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Objek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76B778-DD20-4B2E-A0BD-B6680E6204C9}"/>
              </a:ext>
            </a:extLst>
          </p:cNvPr>
          <p:cNvSpPr/>
          <p:nvPr/>
        </p:nvSpPr>
        <p:spPr>
          <a:xfrm>
            <a:off x="1524000" y="2133600"/>
            <a:ext cx="62484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CC4BB4-EF78-4BCC-9430-F57663DA56F0}"/>
              </a:ext>
            </a:extLst>
          </p:cNvPr>
          <p:cNvSpPr/>
          <p:nvPr/>
        </p:nvSpPr>
        <p:spPr>
          <a:xfrm>
            <a:off x="2971800" y="3505200"/>
            <a:ext cx="29718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 field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 = 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D4150A-616B-4FDA-BC05-5E756B0D58FA}"/>
              </a:ext>
            </a:extLst>
          </p:cNvPr>
          <p:cNvSpPr/>
          <p:nvPr/>
        </p:nvSpPr>
        <p:spPr>
          <a:xfrm>
            <a:off x="2971800" y="4800600"/>
            <a:ext cx="2971800" cy="8382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Method </a:t>
            </a:r>
            <a:r>
              <a:rPr lang="en-US" dirty="0" err="1"/>
              <a:t>luas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E3A7FE-6DA7-4B12-821A-1D04B15DDFC1}"/>
              </a:ext>
            </a:extLst>
          </p:cNvPr>
          <p:cNvSpPr/>
          <p:nvPr/>
        </p:nvSpPr>
        <p:spPr>
          <a:xfrm>
            <a:off x="2209800" y="2514600"/>
            <a:ext cx="29718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Object </a:t>
            </a:r>
            <a:r>
              <a:rPr lang="en-US" dirty="0" err="1"/>
              <a:t>Lingkaran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28986-4C8B-4BE5-9E0A-6859D18F9C12}"/>
              </a:ext>
            </a:extLst>
          </p:cNvPr>
          <p:cNvSpPr/>
          <p:nvPr/>
        </p:nvSpPr>
        <p:spPr>
          <a:xfrm>
            <a:off x="6324600" y="3810000"/>
            <a:ext cx="1981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State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257A9D-711F-4525-9DBA-8D6938B4A062}"/>
              </a:ext>
            </a:extLst>
          </p:cNvPr>
          <p:cNvSpPr/>
          <p:nvPr/>
        </p:nvSpPr>
        <p:spPr>
          <a:xfrm>
            <a:off x="6400800" y="4876800"/>
            <a:ext cx="1981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Behaviour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09F735F-3AE1-4F8B-94F4-1B826BA4607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43200" y="2057400"/>
          <a:ext cx="2971800" cy="1112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Lingkaran</a:t>
                      </a:r>
                      <a:endParaRPr lang="en-US" sz="1800" dirty="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Radius : double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Luas</a:t>
                      </a:r>
                      <a:r>
                        <a:rPr lang="en-US" sz="1800" dirty="0"/>
                        <a:t>() : double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46C444B-C399-4ACC-947D-4FAD40037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Hub Class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dgn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Objek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4EC13F38-3875-44F4-A9F6-D2299C32B73C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0" y="4419600"/>
          <a:ext cx="2971800" cy="74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</a:t>
                      </a:r>
                      <a:r>
                        <a:rPr lang="en-US" sz="1800" baseline="0" dirty="0"/>
                        <a:t> 1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Radius =</a:t>
                      </a:r>
                      <a:r>
                        <a:rPr lang="en-US" sz="1800" baseline="0" dirty="0"/>
                        <a:t> 2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BBDDAE1-4DDB-4DF5-888F-C024D6C94C72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6172200" y="4419600"/>
          <a:ext cx="2971800" cy="74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</a:t>
                      </a:r>
                      <a:r>
                        <a:rPr lang="en-US" sz="1800" baseline="0" dirty="0"/>
                        <a:t> 2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Radius</a:t>
                      </a:r>
                      <a:r>
                        <a:rPr lang="en-US" sz="1800" baseline="0" dirty="0"/>
                        <a:t> = 5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605" name="TextBox 6">
            <a:extLst>
              <a:ext uri="{FF2B5EF4-FFF2-40B4-BE49-F238E27FC236}">
                <a16:creationId xmlns:a16="http://schemas.microsoft.com/office/drawing/2014/main" id="{BDA89D5F-7C7D-4EB9-8B2C-6053C21F1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581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d-ID">
                <a:latin typeface="Century Gothic" panose="020B0502020202020204" pitchFamily="34" charset="0"/>
              </a:rPr>
              <a:t>New Lingkaran()</a:t>
            </a:r>
          </a:p>
        </p:txBody>
      </p:sp>
      <p:sp>
        <p:nvSpPr>
          <p:cNvPr id="24606" name="TextBox 7">
            <a:extLst>
              <a:ext uri="{FF2B5EF4-FFF2-40B4-BE49-F238E27FC236}">
                <a16:creationId xmlns:a16="http://schemas.microsoft.com/office/drawing/2014/main" id="{178B5C69-B667-49FF-B08F-C1D0E1E15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5814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d-ID">
                <a:latin typeface="Century Gothic" panose="020B0502020202020204" pitchFamily="34" charset="0"/>
              </a:rPr>
              <a:t>New Lingkaran()</a:t>
            </a:r>
          </a:p>
        </p:txBody>
      </p:sp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10FECE18-5F2B-4334-87B4-97E096C6C0EC}"/>
              </a:ext>
            </a:extLst>
          </p:cNvPr>
          <p:cNvCxnSpPr/>
          <p:nvPr/>
        </p:nvCxnSpPr>
        <p:spPr>
          <a:xfrm rot="5400000">
            <a:off x="2552700" y="3543300"/>
            <a:ext cx="1143000" cy="457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760DCE68-CD46-4981-A72C-C5C22D115848}"/>
              </a:ext>
            </a:extLst>
          </p:cNvPr>
          <p:cNvCxnSpPr/>
          <p:nvPr/>
        </p:nvCxnSpPr>
        <p:spPr>
          <a:xfrm rot="16200000" flipH="1">
            <a:off x="5105400" y="3429000"/>
            <a:ext cx="1295400" cy="685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A41F9957-F147-4884-A0D0-E4441370F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7675" indent="-382588" eaLnBrk="1" hangingPunct="1">
              <a:buFont typeface="Wingdings 2" panose="05020102010507070707" pitchFamily="18" charset="2"/>
              <a:buChar char=""/>
            </a:pPr>
            <a:r>
              <a:rPr lang="en-US" altLang="id-ID"/>
              <a:t>Syntax :</a:t>
            </a:r>
          </a:p>
          <a:p>
            <a:pPr marL="447675" indent="-382588" eaLnBrk="1" hangingPunct="1">
              <a:buFont typeface="Wingdings 2" panose="05020102010507070707" pitchFamily="18" charset="2"/>
              <a:buNone/>
            </a:pPr>
            <a:r>
              <a:rPr lang="en-US" altLang="id-ID"/>
              <a:t>	</a:t>
            </a:r>
            <a:r>
              <a:rPr lang="en-US" altLang="id-ID">
                <a:solidFill>
                  <a:schemeClr val="accent1"/>
                </a:solidFill>
              </a:rPr>
              <a:t>namaObjek.data</a:t>
            </a:r>
            <a:r>
              <a:rPr lang="en-US" altLang="id-ID"/>
              <a:t> </a:t>
            </a:r>
            <a:r>
              <a:rPr lang="en-US" altLang="id-ID">
                <a:sym typeface="Wingdings" panose="05000000000000000000" pitchFamily="2" charset="2"/>
              </a:rPr>
              <a:t> </a:t>
            </a:r>
            <a:r>
              <a:rPr lang="en-US" altLang="id-ID"/>
              <a:t>merefer ke data objek</a:t>
            </a:r>
          </a:p>
          <a:p>
            <a:pPr marL="447675" indent="-382588" eaLnBrk="1" hangingPunct="1">
              <a:buFont typeface="Wingdings 2" panose="05020102010507070707" pitchFamily="18" charset="2"/>
              <a:buNone/>
            </a:pPr>
            <a:r>
              <a:rPr lang="en-US" altLang="id-ID">
                <a:solidFill>
                  <a:schemeClr val="accent1"/>
                </a:solidFill>
              </a:rPr>
              <a:t>	namaObjek.namamethod(argumens)</a:t>
            </a:r>
            <a:r>
              <a:rPr lang="en-US" altLang="id-ID"/>
              <a:t> </a:t>
            </a:r>
            <a:r>
              <a:rPr lang="en-US" altLang="id-ID">
                <a:sym typeface="Wingdings" panose="05000000000000000000" pitchFamily="2" charset="2"/>
              </a:rPr>
              <a:t> </a:t>
            </a:r>
            <a:r>
              <a:rPr lang="en-US" altLang="id-ID"/>
              <a:t>memanggil method milik objek</a:t>
            </a:r>
          </a:p>
          <a:p>
            <a:pPr marL="447675" indent="-382588" eaLnBrk="1" hangingPunct="1">
              <a:buFont typeface="Wingdings 2" panose="05020102010507070707" pitchFamily="18" charset="2"/>
              <a:buNone/>
            </a:pPr>
            <a:r>
              <a:rPr lang="en-US" altLang="id-ID"/>
              <a:t>Contoh :</a:t>
            </a:r>
          </a:p>
          <a:p>
            <a:pPr marL="447675" indent="-382588" eaLnBrk="1" hangingPunct="1">
              <a:buFont typeface="Wingdings 2" panose="05020102010507070707" pitchFamily="18" charset="2"/>
              <a:buNone/>
            </a:pPr>
            <a:r>
              <a:rPr lang="en-US" altLang="id-ID"/>
              <a:t>	L1.radius </a:t>
            </a:r>
            <a:r>
              <a:rPr lang="en-US" altLang="id-ID">
                <a:sym typeface="Wingdings" panose="05000000000000000000" pitchFamily="2" charset="2"/>
              </a:rPr>
              <a:t> merefer ke radius objek lingkaran</a:t>
            </a:r>
          </a:p>
          <a:p>
            <a:pPr marL="447675" indent="-382588" eaLnBrk="1" hangingPunct="1">
              <a:buFont typeface="Wingdings 2" panose="05020102010507070707" pitchFamily="18" charset="2"/>
              <a:buNone/>
            </a:pPr>
            <a:r>
              <a:rPr lang="en-US" altLang="id-ID">
                <a:sym typeface="Wingdings" panose="05000000000000000000" pitchFamily="2" charset="2"/>
              </a:rPr>
              <a:t>	L1.Luas() memanggil method luas lingkaran</a:t>
            </a:r>
            <a:endParaRPr lang="en-US" altLang="id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9AB08B-F505-472F-824F-0F456A9B2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Cara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Mengakses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data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dan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method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milik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objek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CFEB5973-F333-4FD8-88FC-FEE99D002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package lingkaran2;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public class Main {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public static void main(String[] args) {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       lingkaran1 L1= new lingkaran1();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       System.out.println("Luas Lingkaran dengan radius " + L1.radius +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               " adalah " + L1.luas());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         }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4A037-FAA0-4C8D-A601-ED897B067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Membuat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class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dan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meng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-create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objeknya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E5C2835A-1479-4169-AFA3-A25D16536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package lingkaran2;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public class lingkaran1 {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id-ID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double radius=1.0;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double luas()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{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    return radius * radius * 3.14;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}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/>
              <a:t>}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id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E6A90-7CD8-4500-85A4-65B453497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Membuat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class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dan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meng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-create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objeknya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042FE-42BA-446D-83EE-5C800F037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CONTOH 2 MEMBUAT KELAS</a:t>
            </a:r>
            <a:endParaRPr lang="en-US" dirty="0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CC89379-28A4-4F8F-9F1E-80624D2E5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670018" cy="3530600"/>
          </a:xfrm>
        </p:spPr>
        <p:txBody>
          <a:bodyPr/>
          <a:lstStyle/>
          <a:p>
            <a:r>
              <a:rPr lang="en-US" altLang="id-ID" sz="3200" dirty="0"/>
              <a:t>Diagram UML (Unified Modeling Language)</a:t>
            </a:r>
          </a:p>
          <a:p>
            <a:endParaRPr lang="en-US" altLang="id-ID" dirty="0"/>
          </a:p>
        </p:txBody>
      </p:sp>
      <p:pic>
        <p:nvPicPr>
          <p:cNvPr id="12292" name="Picture 5">
            <a:extLst>
              <a:ext uri="{FF2B5EF4-FFF2-40B4-BE49-F238E27FC236}">
                <a16:creationId xmlns:a16="http://schemas.microsoft.com/office/drawing/2014/main" id="{EC228DAC-00C3-4814-925D-7ABD2FBEF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19400"/>
            <a:ext cx="3962400" cy="3646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152E1-4896-4A63-8BC3-C07ECF1E5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Contoh Program</a:t>
            </a:r>
            <a:endParaRPr lang="en-US" dirty="0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C3B0309B-9038-41D1-B233-CE1AF64BD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286000"/>
            <a:ext cx="7670018" cy="42672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SegiEmpat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{	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//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deklarasi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variabel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atribut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double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panjang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double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lebar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; 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//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deklarasi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method	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setPanjang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(double p){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panjang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= p;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setLebar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(double l){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lebar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= l;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6DDE-3846-4781-BC93-0ED46249B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3B6E6D5D-99C9-4FE8-9665-76D1703DA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593818" cy="35306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double </a:t>
            </a:r>
            <a:r>
              <a:rPr lang="en-US" altLang="id-ID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hitungLuas</a:t>
            </a: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</a:t>
            </a:r>
            <a:r>
              <a:rPr lang="en-US" altLang="id-ID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panjang</a:t>
            </a: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id-ID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lebar</a:t>
            </a: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public double </a:t>
            </a:r>
            <a:r>
              <a:rPr lang="en-US" altLang="id-ID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hitungKeliling</a:t>
            </a: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2*(</a:t>
            </a:r>
            <a:r>
              <a:rPr lang="en-US" altLang="id-ID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panjang</a:t>
            </a: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altLang="id-ID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lebar</a:t>
            </a: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altLang="id-ID" sz="3000" dirty="0"/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E1022-C871-4594-A5FC-1AE4251A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46BAE-6F7A-4DFA-BA8E-FA6C27243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133600"/>
            <a:ext cx="7974818" cy="44196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package </a:t>
            </a:r>
            <a:r>
              <a:rPr lang="en-US" sz="1500" dirty="0" err="1"/>
              <a:t>segiempat</a:t>
            </a:r>
            <a:r>
              <a:rPr lang="en-US" sz="1500" dirty="0"/>
              <a:t>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public class Main 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    public static void main(String[] </a:t>
            </a:r>
            <a:r>
              <a:rPr lang="en-US" sz="1500" dirty="0" err="1"/>
              <a:t>args</a:t>
            </a:r>
            <a:r>
              <a:rPr lang="en-US" sz="1500" dirty="0"/>
              <a:t>) 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</a:t>
            </a:r>
            <a:r>
              <a:rPr lang="en-US" sz="1500" dirty="0" err="1"/>
              <a:t>segiempat</a:t>
            </a:r>
            <a:r>
              <a:rPr lang="en-US" sz="1500" dirty="0"/>
              <a:t> se1;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se1 = new </a:t>
            </a:r>
            <a:r>
              <a:rPr lang="en-US" sz="1500" dirty="0" err="1"/>
              <a:t>segiempat</a:t>
            </a:r>
            <a:r>
              <a:rPr lang="en-US" sz="1500" dirty="0"/>
              <a:t>(); //</a:t>
            </a:r>
            <a:r>
              <a:rPr lang="en-US" sz="1500" dirty="0" err="1"/>
              <a:t>pembentukan</a:t>
            </a:r>
            <a:r>
              <a:rPr lang="en-US" sz="1500" dirty="0"/>
              <a:t> </a:t>
            </a:r>
            <a:r>
              <a:rPr lang="en-US" sz="1500" dirty="0" err="1"/>
              <a:t>objek</a:t>
            </a:r>
            <a:endParaRPr lang="en-US" sz="15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</a:t>
            </a:r>
            <a:r>
              <a:rPr lang="en-US" sz="1500" dirty="0" err="1">
                <a:solidFill>
                  <a:srgbClr val="FF0000"/>
                </a:solidFill>
              </a:rPr>
              <a:t>segiempat</a:t>
            </a:r>
            <a:r>
              <a:rPr lang="en-US" sz="1500" dirty="0">
                <a:solidFill>
                  <a:srgbClr val="FF0000"/>
                </a:solidFill>
              </a:rPr>
              <a:t> se2 = new </a:t>
            </a:r>
            <a:r>
              <a:rPr lang="en-US" sz="1500" dirty="0" err="1">
                <a:solidFill>
                  <a:srgbClr val="FF0000"/>
                </a:solidFill>
              </a:rPr>
              <a:t>segiempat</a:t>
            </a:r>
            <a:r>
              <a:rPr lang="en-US" sz="1500" dirty="0">
                <a:solidFill>
                  <a:srgbClr val="FF0000"/>
                </a:solidFill>
              </a:rPr>
              <a:t>(); </a:t>
            </a:r>
            <a:r>
              <a:rPr lang="en-US" sz="1500" dirty="0"/>
              <a:t>// </a:t>
            </a:r>
            <a:r>
              <a:rPr lang="en-US" sz="1500" dirty="0" err="1"/>
              <a:t>pembentukan</a:t>
            </a:r>
            <a:r>
              <a:rPr lang="en-US" sz="1500" dirty="0"/>
              <a:t> </a:t>
            </a:r>
            <a:r>
              <a:rPr lang="en-US" sz="1500" dirty="0" err="1"/>
              <a:t>objek</a:t>
            </a:r>
            <a:endParaRPr lang="en-US" sz="15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se1.setPanjang(10);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se1.setLebar(5);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se2.setPanjang(5.5);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se2.setLebar(2.3);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</a:t>
            </a:r>
            <a:r>
              <a:rPr lang="en-US" sz="1500" dirty="0" err="1"/>
              <a:t>System.out.println</a:t>
            </a:r>
            <a:r>
              <a:rPr lang="en-US" sz="1500" dirty="0"/>
              <a:t>("</a:t>
            </a:r>
            <a:r>
              <a:rPr lang="en-US" sz="1500" dirty="0" err="1"/>
              <a:t>Luas</a:t>
            </a:r>
            <a:r>
              <a:rPr lang="en-US" sz="1500" dirty="0"/>
              <a:t> </a:t>
            </a:r>
            <a:r>
              <a:rPr lang="en-US" sz="1500" dirty="0" err="1"/>
              <a:t>segi</a:t>
            </a:r>
            <a:r>
              <a:rPr lang="en-US" sz="1500" dirty="0"/>
              <a:t> </a:t>
            </a:r>
            <a:r>
              <a:rPr lang="en-US" sz="1500" dirty="0" err="1"/>
              <a:t>empat</a:t>
            </a:r>
            <a:r>
              <a:rPr lang="en-US" sz="1500" dirty="0"/>
              <a:t> 1 ="+se1.hitungLuas());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	</a:t>
            </a:r>
            <a:r>
              <a:rPr lang="en-US" sz="1500" dirty="0" err="1"/>
              <a:t>System.out.println</a:t>
            </a:r>
            <a:r>
              <a:rPr lang="en-US" sz="1500" dirty="0"/>
              <a:t>("</a:t>
            </a:r>
            <a:r>
              <a:rPr lang="en-US" sz="1500" dirty="0" err="1"/>
              <a:t>Keliling</a:t>
            </a:r>
            <a:r>
              <a:rPr lang="en-US" sz="1500" dirty="0"/>
              <a:t> </a:t>
            </a:r>
            <a:r>
              <a:rPr lang="en-US" sz="1500" dirty="0" err="1"/>
              <a:t>segi</a:t>
            </a:r>
            <a:r>
              <a:rPr lang="en-US" sz="1500" dirty="0"/>
              <a:t> </a:t>
            </a:r>
            <a:r>
              <a:rPr lang="en-US" sz="1500" dirty="0" err="1"/>
              <a:t>empat</a:t>
            </a:r>
            <a:r>
              <a:rPr lang="en-US" sz="1500" dirty="0"/>
              <a:t> 2 ="+se2.hitungKeliling());		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500" dirty="0"/>
              <a:t>	}</a:t>
            </a:r>
            <a:r>
              <a:rPr lang="id-ID" sz="1500" dirty="0"/>
              <a:t>   </a:t>
            </a:r>
            <a:r>
              <a:rPr lang="en-US" sz="1500" dirty="0"/>
              <a:t>}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15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5B68A-B7BC-4A4A-BF0D-2ED17CFF6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KELAS DAN OBJEK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FCAD718F-9E58-488E-BD93-BF4139163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id-ID" sz="2500" dirty="0" err="1"/>
              <a:t>Sebuah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 </a:t>
            </a:r>
            <a:r>
              <a:rPr lang="en-US" altLang="id-ID" sz="2500" dirty="0" err="1"/>
              <a:t>menentukan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struktur</a:t>
            </a:r>
            <a:r>
              <a:rPr lang="en-US" altLang="id-ID" sz="2500" dirty="0"/>
              <a:t> dan </a:t>
            </a:r>
            <a:r>
              <a:rPr lang="en-US" altLang="id-ID" sz="2500" dirty="0" err="1"/>
              <a:t>tingkah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laku</a:t>
            </a:r>
            <a:r>
              <a:rPr lang="en-US" altLang="id-ID" sz="2500" dirty="0"/>
              <a:t> </a:t>
            </a:r>
            <a:r>
              <a:rPr lang="en-US" altLang="id-ID" sz="2500" dirty="0" err="1"/>
              <a:t>sebuah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objek</a:t>
            </a:r>
            <a:endParaRPr lang="en-US" altLang="id-ID" sz="2500" dirty="0"/>
          </a:p>
          <a:p>
            <a:r>
              <a:rPr lang="en-US" altLang="id-ID" sz="2500" dirty="0"/>
              <a:t>Kelas </a:t>
            </a:r>
            <a:r>
              <a:rPr lang="en-US" altLang="id-ID" sz="2500" dirty="0" err="1"/>
              <a:t>adalah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cetak</a:t>
            </a:r>
            <a:r>
              <a:rPr lang="en-US" altLang="id-ID" sz="2500" dirty="0"/>
              <a:t> </a:t>
            </a:r>
            <a:r>
              <a:rPr lang="en-US" altLang="id-ID" sz="2500" dirty="0" err="1"/>
              <a:t>biru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dari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objek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mendefinisikan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atribut</a:t>
            </a:r>
            <a:r>
              <a:rPr lang="en-US" altLang="id-ID" sz="2500" dirty="0"/>
              <a:t> (state) dan </a:t>
            </a:r>
            <a:r>
              <a:rPr lang="en-US" altLang="id-ID" sz="2500" dirty="0" err="1"/>
              <a:t>perilaku</a:t>
            </a:r>
            <a:r>
              <a:rPr lang="en-US" altLang="id-ID" sz="2500" dirty="0"/>
              <a:t> (</a:t>
            </a:r>
            <a:r>
              <a:rPr lang="en-US" altLang="id-ID" sz="2500" dirty="0" err="1"/>
              <a:t>behaviour</a:t>
            </a:r>
            <a:r>
              <a:rPr lang="en-US" altLang="id-ID" sz="2500" dirty="0"/>
              <a:t>/method) </a:t>
            </a:r>
            <a:r>
              <a:rPr lang="en-US" altLang="id-ID" sz="2500" dirty="0" err="1"/>
              <a:t>dari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objek</a:t>
            </a:r>
            <a:endParaRPr lang="en-US" altLang="id-ID" sz="2500" dirty="0"/>
          </a:p>
          <a:p>
            <a:r>
              <a:rPr lang="en-US" altLang="id-ID" sz="2500" dirty="0" err="1"/>
              <a:t>Objek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adalah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instans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dari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kelas</a:t>
            </a:r>
            <a:endParaRPr lang="en-US" altLang="id-ID" sz="2500" dirty="0"/>
          </a:p>
          <a:p>
            <a:endParaRPr lang="en-US" altLang="id-ID" dirty="0"/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E79942EC-39C9-468E-9FBD-64BEB9446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7675" indent="-382588" eaLnBrk="1" hangingPunct="1">
              <a:buFont typeface="Wingdings 2" panose="05020102010507070707" pitchFamily="18" charset="2"/>
              <a:buChar char=""/>
            </a:pPr>
            <a:r>
              <a:rPr lang="en-US" altLang="id-ID" dirty="0" err="1"/>
              <a:t>Adalah</a:t>
            </a:r>
            <a:r>
              <a:rPr lang="en-US" altLang="id-ID" dirty="0"/>
              <a:t> Method yang </a:t>
            </a:r>
            <a:r>
              <a:rPr lang="en-US" altLang="id-ID" dirty="0" err="1"/>
              <a:t>akan</a:t>
            </a:r>
            <a:r>
              <a:rPr lang="en-US" altLang="id-ID" dirty="0"/>
              <a:t> </a:t>
            </a:r>
            <a:r>
              <a:rPr lang="en-US" altLang="id-ID" dirty="0" err="1"/>
              <a:t>menginisiasi</a:t>
            </a:r>
            <a:r>
              <a:rPr lang="en-US" altLang="id-ID" dirty="0"/>
              <a:t> </a:t>
            </a:r>
            <a:r>
              <a:rPr lang="en-US" altLang="id-ID" dirty="0" err="1"/>
              <a:t>nilai</a:t>
            </a:r>
            <a:r>
              <a:rPr lang="en-US" altLang="id-ID" dirty="0"/>
              <a:t> </a:t>
            </a:r>
            <a:r>
              <a:rPr lang="en-US" altLang="id-ID" dirty="0" err="1"/>
              <a:t>awal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data </a:t>
            </a:r>
            <a:r>
              <a:rPr lang="en-US" altLang="id-ID" dirty="0" err="1"/>
              <a:t>dalam</a:t>
            </a:r>
            <a:r>
              <a:rPr lang="en-US" altLang="id-ID" dirty="0"/>
              <a:t> </a:t>
            </a:r>
            <a:r>
              <a:rPr lang="en-US" altLang="id-ID" dirty="0" err="1"/>
              <a:t>sebuah</a:t>
            </a:r>
            <a:r>
              <a:rPr lang="en-US" altLang="id-ID" dirty="0"/>
              <a:t> class</a:t>
            </a:r>
          </a:p>
          <a:p>
            <a:pPr marL="447675" indent="-382588" eaLnBrk="1" hangingPunct="1">
              <a:buFont typeface="Wingdings 2" panose="05020102010507070707" pitchFamily="18" charset="2"/>
              <a:buChar char=""/>
            </a:pPr>
            <a:r>
              <a:rPr lang="en-US" altLang="id-ID" dirty="0"/>
              <a:t>Constructor </a:t>
            </a:r>
            <a:r>
              <a:rPr lang="en-US" altLang="id-ID" dirty="0" err="1"/>
              <a:t>mempunyai</a:t>
            </a:r>
            <a:r>
              <a:rPr lang="en-US" altLang="id-ID" dirty="0"/>
              <a:t> </a:t>
            </a:r>
            <a:r>
              <a:rPr lang="en-US" altLang="id-ID" dirty="0" err="1"/>
              <a:t>nama</a:t>
            </a:r>
            <a:r>
              <a:rPr lang="en-US" altLang="id-ID" dirty="0"/>
              <a:t> yang </a:t>
            </a:r>
            <a:r>
              <a:rPr lang="en-US" altLang="id-ID" dirty="0" err="1"/>
              <a:t>sama</a:t>
            </a:r>
            <a:r>
              <a:rPr lang="en-US" altLang="id-ID" dirty="0"/>
              <a:t> </a:t>
            </a:r>
            <a:r>
              <a:rPr lang="en-US" altLang="id-ID" dirty="0" err="1"/>
              <a:t>dengan</a:t>
            </a:r>
            <a:r>
              <a:rPr lang="en-US" altLang="id-ID" dirty="0"/>
              <a:t> </a:t>
            </a:r>
            <a:r>
              <a:rPr lang="en-US" altLang="id-ID" dirty="0" err="1"/>
              <a:t>nama</a:t>
            </a:r>
            <a:r>
              <a:rPr lang="en-US" altLang="id-ID" dirty="0"/>
              <a:t> class</a:t>
            </a:r>
          </a:p>
          <a:p>
            <a:pPr marL="447675" indent="-382588" eaLnBrk="1" hangingPunct="1">
              <a:buFont typeface="Wingdings 2" panose="05020102010507070707" pitchFamily="18" charset="2"/>
              <a:buChar char=""/>
            </a:pPr>
            <a:r>
              <a:rPr lang="en-US" altLang="id-ID" dirty="0" err="1"/>
              <a:t>Contoh</a:t>
            </a:r>
            <a:r>
              <a:rPr lang="en-US" altLang="id-ID" dirty="0"/>
              <a:t>  constructor:</a:t>
            </a:r>
          </a:p>
          <a:p>
            <a:pPr marL="447675" indent="-382588" eaLnBrk="1" hangingPunct="1">
              <a:buFont typeface="Wingdings 2" panose="05020102010507070707" pitchFamily="18" charset="2"/>
              <a:buChar char=""/>
            </a:pPr>
            <a:r>
              <a:rPr lang="en-US" altLang="id-ID" dirty="0" err="1">
                <a:solidFill>
                  <a:srgbClr val="FF0000"/>
                </a:solidFill>
              </a:rPr>
              <a:t>Lingkaran</a:t>
            </a:r>
            <a:r>
              <a:rPr lang="en-US" altLang="id-ID" dirty="0">
                <a:solidFill>
                  <a:srgbClr val="FF0000"/>
                </a:solidFill>
              </a:rPr>
              <a:t> L1= new </a:t>
            </a:r>
            <a:r>
              <a:rPr lang="en-US" altLang="id-ID" dirty="0" err="1">
                <a:solidFill>
                  <a:srgbClr val="FF0000"/>
                </a:solidFill>
              </a:rPr>
              <a:t>Lingkaran</a:t>
            </a:r>
            <a:r>
              <a:rPr lang="en-US" altLang="id-ID" dirty="0">
                <a:solidFill>
                  <a:srgbClr val="FF0000"/>
                </a:solidFill>
              </a:rPr>
              <a:t>(5.0)</a:t>
            </a:r>
          </a:p>
          <a:p>
            <a:pPr marL="447675" indent="-382588" eaLnBrk="1" hangingPunct="1">
              <a:buFont typeface="Wingdings 2" panose="05020102010507070707" pitchFamily="18" charset="2"/>
              <a:buChar char=""/>
            </a:pPr>
            <a:endParaRPr lang="en-US" altLang="id-ID" dirty="0">
              <a:solidFill>
                <a:srgbClr val="FF0000"/>
              </a:solidFill>
            </a:endParaRPr>
          </a:p>
          <a:p>
            <a:pPr marL="447675" indent="-382588" eaLnBrk="1" hangingPunct="1">
              <a:buFont typeface="Wingdings 2" panose="05020102010507070707" pitchFamily="18" charset="2"/>
              <a:buNone/>
            </a:pPr>
            <a:r>
              <a:rPr lang="en-US" altLang="id-ID" dirty="0"/>
              <a:t>	constructor </a:t>
            </a:r>
            <a:r>
              <a:rPr lang="en-US" altLang="id-ID" dirty="0" err="1"/>
              <a:t>dengan</a:t>
            </a:r>
            <a:r>
              <a:rPr lang="en-US" altLang="id-ID" dirty="0"/>
              <a:t> parameter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114E79-DDF9-4369-826E-BB2E2AC2D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Constructor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42842DC-802D-4506-A4C2-7456463445F7}"/>
              </a:ext>
            </a:extLst>
          </p:cNvPr>
          <p:cNvCxnSpPr/>
          <p:nvPr/>
        </p:nvCxnSpPr>
        <p:spPr>
          <a:xfrm rot="5400000" flipH="1" flipV="1">
            <a:off x="3011488" y="4837112"/>
            <a:ext cx="5318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753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95B67D89-7B4A-48A5-B931-F3FEF3311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id-ID" dirty="0" err="1"/>
              <a:t>Adalah</a:t>
            </a:r>
            <a:r>
              <a:rPr lang="en-US" altLang="id-ID" dirty="0"/>
              <a:t> constructor </a:t>
            </a:r>
            <a:r>
              <a:rPr lang="en-US" altLang="id-ID" dirty="0" err="1"/>
              <a:t>tanpa</a:t>
            </a:r>
            <a:r>
              <a:rPr lang="en-US" altLang="id-ID" dirty="0"/>
              <a:t> parameter</a:t>
            </a:r>
          </a:p>
          <a:p>
            <a:pPr eaLnBrk="1" hangingPunct="1"/>
            <a:endParaRPr lang="en-US" altLang="id-ID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id-ID" dirty="0"/>
              <a:t>	</a:t>
            </a:r>
            <a:r>
              <a:rPr lang="en-US" altLang="id-ID" dirty="0" err="1">
                <a:solidFill>
                  <a:srgbClr val="FF0000"/>
                </a:solidFill>
              </a:rPr>
              <a:t>Lingkaran</a:t>
            </a:r>
            <a:r>
              <a:rPr lang="en-US" altLang="id-ID" dirty="0">
                <a:solidFill>
                  <a:srgbClr val="FF0000"/>
                </a:solidFill>
              </a:rPr>
              <a:t> L2 = new </a:t>
            </a:r>
            <a:r>
              <a:rPr lang="en-US" altLang="id-ID" dirty="0" err="1">
                <a:solidFill>
                  <a:srgbClr val="FF0000"/>
                </a:solidFill>
              </a:rPr>
              <a:t>Lingkaran</a:t>
            </a:r>
            <a:r>
              <a:rPr lang="en-US" altLang="id-ID" dirty="0">
                <a:solidFill>
                  <a:srgbClr val="FF0000"/>
                </a:solidFill>
              </a:rPr>
              <a:t>();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FC294B-3690-411D-8269-7DD261945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Default Constructor</a:t>
            </a:r>
          </a:p>
        </p:txBody>
      </p:sp>
    </p:spTree>
    <p:extLst>
      <p:ext uri="{BB962C8B-B14F-4D97-AF65-F5344CB8AC3E}">
        <p14:creationId xmlns:p14="http://schemas.microsoft.com/office/powerpoint/2010/main" val="918947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E6DDD-46E8-42B6-8509-FC50E864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KELAS DENGAN KONSTRUKTOR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9E4AE682-240D-4275-8264-77FD53BDB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altLang="id-ID"/>
          </a:p>
        </p:txBody>
      </p:sp>
      <p:pic>
        <p:nvPicPr>
          <p:cNvPr id="16388" name="Picture 2">
            <a:extLst>
              <a:ext uri="{FF2B5EF4-FFF2-40B4-BE49-F238E27FC236}">
                <a16:creationId xmlns:a16="http://schemas.microsoft.com/office/drawing/2014/main" id="{A9F2BE3C-00A7-4A4F-8192-298230256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86000"/>
            <a:ext cx="4265612" cy="408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6221-4CF3-4A6E-A4FA-944A4120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5307E60B-231B-4369-8A07-3AB601AED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822418" cy="4064000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altLang="id-ID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public double </a:t>
            </a:r>
            <a:r>
              <a:rPr lang="en-US" altLang="id-ID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panjang</a:t>
            </a: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public double </a:t>
            </a:r>
            <a:r>
              <a:rPr lang="en-US" altLang="id-ID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lebar</a:t>
            </a: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buFont typeface="Wingdings" panose="05000000000000000000" pitchFamily="2" charset="2"/>
              <a:buNone/>
            </a:pPr>
            <a:endParaRPr lang="en-US" altLang="id-ID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//</a:t>
            </a:r>
            <a:r>
              <a:rPr lang="en-US" altLang="id-ID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deklarasi</a:t>
            </a:r>
            <a:r>
              <a:rPr lang="en-US" altLang="id-ID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id-ID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konstruktor</a:t>
            </a:r>
            <a:endParaRPr lang="en-US" altLang="id-ID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public </a:t>
            </a:r>
            <a:r>
              <a:rPr lang="en-US" altLang="id-ID" sz="4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public </a:t>
            </a:r>
            <a:r>
              <a:rPr lang="en-US" altLang="id-ID" sz="4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(double p, double l){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id-ID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id-ID" sz="4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panjang</a:t>
            </a: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p;</a:t>
            </a:r>
            <a:r>
              <a:rPr lang="en-US" sz="4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	</a:t>
            </a:r>
            <a:endParaRPr lang="id-ID" sz="4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FontTx/>
              <a:buNone/>
            </a:pP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id-ID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id-ID" sz="4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lebar</a:t>
            </a:r>
            <a:r>
              <a:rPr lang="en-US" altLang="id-ID" sz="4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l;</a:t>
            </a:r>
          </a:p>
          <a:p>
            <a:pPr lvl="1">
              <a:buFontTx/>
              <a:buNone/>
            </a:pPr>
            <a:r>
              <a:rPr lang="en-US" altLang="id-ID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	</a:t>
            </a:r>
          </a:p>
          <a:p>
            <a:pPr>
              <a:buFont typeface="Wingdings" panose="05000000000000000000" pitchFamily="2" charset="2"/>
              <a:buNone/>
            </a:pPr>
            <a:endParaRPr lang="en-US" altLang="id-ID" sz="2200" dirty="0"/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4CC4D015-FD22-495E-8488-9A8EEAAF5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685800"/>
            <a:ext cx="8458200" cy="61722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None/>
              <a:defRPr/>
            </a:pPr>
            <a:endParaRPr lang="id-ID" sz="2200" b="1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d-ID" sz="2200" b="1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d-ID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endParaRPr lang="id-ID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setPanjang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(double p){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panjang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p;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  <a:endParaRPr lang="id-ID" sz="2200" b="1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setLebar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(double l){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lebar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= l;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public double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hitungLuas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panjang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lebar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public double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hitungKeliling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	return 2*(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panjang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lebar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defRPr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</a:p>
        </p:txBody>
      </p:sp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FC5B-7386-4358-80CF-F9A2A9A34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173A6287-3963-4589-AF78-54E4FDED5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898618" cy="41402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main(String[]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se1;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se1 = new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//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pembentukan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objek</a:t>
            </a:r>
            <a:endParaRPr lang="en-US" altLang="id-ID" sz="2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se1.setPanjang(10);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se1.setLebar(5);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id-ID" sz="22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se2 = new </a:t>
            </a:r>
            <a:r>
              <a:rPr lang="en-US" altLang="id-ID" sz="22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2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(5.5,2.3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//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pembentukan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objek</a:t>
            </a:r>
            <a:endParaRPr lang="en-US" altLang="id-ID" sz="2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("Luas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segi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empat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="+se1.hitungLuas());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Keliling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segi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id-ID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empat</a:t>
            </a: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="+se2.hitungKeliling());	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id-ID" sz="2200" b="1" dirty="0"/>
          </a:p>
          <a:p>
            <a:pPr>
              <a:buFont typeface="Wingdings" panose="05000000000000000000" pitchFamily="2" charset="2"/>
              <a:buNone/>
            </a:pPr>
            <a:endParaRPr lang="en-US" altLang="id-ID" sz="2200" dirty="0"/>
          </a:p>
        </p:txBody>
      </p:sp>
    </p:spTree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90E7C-64DB-444E-B9CB-E03F712F3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C6D90-B1B3-4136-91DF-B1C72158F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Hitunglah rata-rata dari 3 buah object, yaitu R1, R2 dan R3</a:t>
            </a:r>
          </a:p>
          <a:p>
            <a:r>
              <a:rPr lang="id-ID" dirty="0"/>
              <a:t>Untuk object R1 (1,2,3)</a:t>
            </a:r>
          </a:p>
          <a:p>
            <a:r>
              <a:rPr lang="id-ID" dirty="0"/>
              <a:t>Untuk object R2 (4,5,6)</a:t>
            </a:r>
          </a:p>
          <a:p>
            <a:r>
              <a:rPr lang="id-ID" dirty="0"/>
              <a:t>Untuk object R3 (7,8,9)</a:t>
            </a:r>
          </a:p>
          <a:p>
            <a:r>
              <a:rPr lang="id-ID" dirty="0"/>
              <a:t>Rumus rata2  = (a+b+c)/3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00661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36558-7CDA-4D99-882C-DF7B2EDFA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TUGAS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A20E2-A54C-4A13-88F5-C5B0D13C4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Menghitung Luas Lingkaran menggunakan constructor</a:t>
            </a:r>
          </a:p>
          <a:p>
            <a:r>
              <a:rPr lang="id-ID" dirty="0"/>
              <a:t>Menghitung Luas SegiEmpat menggunakan constructor</a:t>
            </a:r>
          </a:p>
          <a:p>
            <a:r>
              <a:rPr lang="id-ID" dirty="0"/>
              <a:t>Menghitung Nilai Rata-Rata menggunakan constructor</a:t>
            </a:r>
          </a:p>
          <a:p>
            <a:r>
              <a:rPr lang="id-ID" dirty="0"/>
              <a:t>6 program</a:t>
            </a:r>
          </a:p>
          <a:p>
            <a:r>
              <a:rPr lang="id-ID" dirty="0"/>
              <a:t>3 program + constructor</a:t>
            </a:r>
          </a:p>
        </p:txBody>
      </p:sp>
    </p:spTree>
    <p:extLst>
      <p:ext uri="{BB962C8B-B14F-4D97-AF65-F5344CB8AC3E}">
        <p14:creationId xmlns:p14="http://schemas.microsoft.com/office/powerpoint/2010/main" val="3937988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8C8CB-181F-46DF-A9EB-DCFF2302C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KELAS DAN OBJEK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BC76C366-0363-481A-91A6-5C723182D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id-ID" sz="2500" dirty="0" err="1"/>
              <a:t>Contoh</a:t>
            </a:r>
            <a:endParaRPr lang="en-US" altLang="id-ID" sz="25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500" dirty="0"/>
              <a:t>	Kelas </a:t>
            </a:r>
            <a:r>
              <a:rPr lang="en-US" altLang="id-ID" sz="2500" dirty="0" err="1"/>
              <a:t>Mahasiswa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memiliki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atribut</a:t>
            </a:r>
            <a:r>
              <a:rPr lang="en-US" altLang="id-ID" sz="2500" dirty="0"/>
              <a:t> NIM, Nama, Alamat, dan </a:t>
            </a:r>
            <a:r>
              <a:rPr lang="en-US" altLang="id-ID" sz="2500" dirty="0" err="1"/>
              <a:t>memiliki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perilaku</a:t>
            </a:r>
            <a:r>
              <a:rPr lang="en-US" altLang="id-ID" sz="2500" dirty="0"/>
              <a:t> (</a:t>
            </a:r>
            <a:r>
              <a:rPr lang="en-US" altLang="id-ID" sz="2500" dirty="0" err="1"/>
              <a:t>behaviour</a:t>
            </a:r>
            <a:r>
              <a:rPr lang="en-US" altLang="id-ID" sz="2500" dirty="0"/>
              <a:t>/method) </a:t>
            </a:r>
            <a:r>
              <a:rPr lang="en-US" altLang="id-ID" sz="2500" dirty="0" err="1"/>
              <a:t>seperti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melakukan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registrasi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perkuliahan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ujian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praktikum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dll</a:t>
            </a:r>
            <a:r>
              <a:rPr lang="en-US" altLang="id-ID" sz="2500" dirty="0"/>
              <a:t>.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32155-8CD3-4D47-975A-926BF7F39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KELAS DAN OBJEK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7E8EA603-5D19-43F1-91A3-60029898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id-ID" dirty="0"/>
              <a:t>	</a:t>
            </a:r>
            <a:r>
              <a:rPr lang="en-US" altLang="id-ID" sz="2500" dirty="0"/>
              <a:t>Ani, Budi, dan </a:t>
            </a:r>
            <a:r>
              <a:rPr lang="en-US" altLang="id-ID" sz="2500" dirty="0" err="1"/>
              <a:t>Gunawan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adalah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objek</a:t>
            </a:r>
            <a:r>
              <a:rPr lang="en-US" altLang="id-ID" sz="2500" dirty="0"/>
              <a:t> (</a:t>
            </a:r>
            <a:r>
              <a:rPr lang="en-US" altLang="id-ID" sz="2500" dirty="0" err="1"/>
              <a:t>instans</a:t>
            </a:r>
            <a:r>
              <a:rPr lang="en-US" altLang="id-ID" sz="2500" dirty="0"/>
              <a:t>) </a:t>
            </a:r>
            <a:r>
              <a:rPr lang="en-US" altLang="id-ID" sz="2500" dirty="0" err="1"/>
              <a:t>dari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 </a:t>
            </a:r>
            <a:r>
              <a:rPr lang="en-US" altLang="id-ID" sz="2500" dirty="0" err="1"/>
              <a:t>mahasiswa</a:t>
            </a:r>
            <a:r>
              <a:rPr lang="en-US" altLang="id-ID" sz="2500" dirty="0"/>
              <a:t>. </a:t>
            </a:r>
            <a:r>
              <a:rPr lang="en-US" altLang="id-ID" sz="2500" dirty="0" err="1"/>
              <a:t>Mereka</a:t>
            </a:r>
            <a:r>
              <a:rPr lang="en-US" altLang="id-ID" sz="2500" dirty="0"/>
              <a:t> masing-masing </a:t>
            </a:r>
            <a:r>
              <a:rPr lang="en-US" altLang="id-ID" sz="2500" dirty="0" err="1"/>
              <a:t>memiliki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atribut-atribut</a:t>
            </a:r>
            <a:r>
              <a:rPr lang="en-US" altLang="id-ID" sz="2500" dirty="0"/>
              <a:t> </a:t>
            </a:r>
            <a:r>
              <a:rPr lang="en-US" altLang="id-ID" sz="2500" dirty="0" err="1"/>
              <a:t>nama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nim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alamat</a:t>
            </a:r>
            <a:r>
              <a:rPr lang="en-US" altLang="id-ID" sz="2500" dirty="0"/>
              <a:t> (yang </a:t>
            </a:r>
            <a:r>
              <a:rPr lang="en-US" altLang="id-ID" sz="2500" dirty="0" err="1"/>
              <a:t>nilainya</a:t>
            </a:r>
            <a:r>
              <a:rPr lang="en-US" altLang="id-ID" sz="2500" dirty="0"/>
              <a:t> masing-masing </a:t>
            </a:r>
            <a:r>
              <a:rPr lang="en-US" altLang="id-ID" sz="2500" dirty="0" err="1"/>
              <a:t>berbeda</a:t>
            </a:r>
            <a:r>
              <a:rPr lang="en-US" altLang="id-ID" sz="2500" dirty="0"/>
              <a:t>). </a:t>
            </a:r>
            <a:r>
              <a:rPr lang="en-US" altLang="id-ID" sz="2500" dirty="0" err="1"/>
              <a:t>Mereka</a:t>
            </a:r>
            <a:r>
              <a:rPr lang="en-US" altLang="id-ID" sz="2500" dirty="0"/>
              <a:t> juga </a:t>
            </a:r>
            <a:r>
              <a:rPr lang="en-US" altLang="id-ID" sz="2500" dirty="0" err="1"/>
              <a:t>memiliki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behaviour</a:t>
            </a:r>
            <a:r>
              <a:rPr lang="en-US" altLang="id-ID" sz="2500" dirty="0"/>
              <a:t> yang </a:t>
            </a:r>
            <a:r>
              <a:rPr lang="en-US" altLang="id-ID" sz="2500" dirty="0" err="1"/>
              <a:t>sama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yaitu</a:t>
            </a:r>
            <a:r>
              <a:rPr lang="en-US" altLang="id-ID" sz="2500" dirty="0"/>
              <a:t> </a:t>
            </a:r>
            <a:r>
              <a:rPr lang="en-US" altLang="id-ID" sz="2500" dirty="0" err="1"/>
              <a:t>melakukan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registrasi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perkuliahan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ujian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praktikum</a:t>
            </a:r>
            <a:r>
              <a:rPr lang="en-US" altLang="id-ID" sz="2500" dirty="0"/>
              <a:t>.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6440-31B6-42FC-94F1-4670C577B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DESAIN KELAS DAN OBJEK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11F06352-EFEE-47FF-9371-BCFF03489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id-ID" sz="2500" dirty="0"/>
              <a:t>Kelas  </a:t>
            </a:r>
            <a:r>
              <a:rPr lang="en-US" altLang="id-ID" sz="2500" dirty="0" err="1"/>
              <a:t>adalah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cetak-biru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dari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obyek</a:t>
            </a:r>
            <a:r>
              <a:rPr lang="en-US" altLang="id-ID" sz="2500" dirty="0"/>
              <a:t>. </a:t>
            </a:r>
            <a:r>
              <a:rPr lang="en-US" altLang="id-ID" sz="2500" dirty="0" err="1"/>
              <a:t>Seperti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halnya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semua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cetak-biru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dalam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kehidupan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sehari-hari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 </a:t>
            </a:r>
            <a:r>
              <a:rPr lang="en-US" altLang="id-ID" sz="2500" dirty="0" err="1"/>
              <a:t>merupakan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acuan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bagaimana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obyek</a:t>
            </a:r>
            <a:r>
              <a:rPr lang="en-US" altLang="id-ID" sz="2500" dirty="0"/>
              <a:t> </a:t>
            </a:r>
            <a:r>
              <a:rPr lang="en-US" altLang="id-ID" sz="2500" dirty="0" err="1"/>
              <a:t>itu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dibentuk</a:t>
            </a:r>
            <a:r>
              <a:rPr lang="en-US" altLang="id-ID" sz="2500" dirty="0"/>
              <a:t>, data </a:t>
            </a:r>
            <a:r>
              <a:rPr lang="en-US" altLang="id-ID" sz="2500" dirty="0" err="1"/>
              <a:t>apa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saja</a:t>
            </a:r>
            <a:r>
              <a:rPr lang="en-US" altLang="id-ID" sz="2500" dirty="0"/>
              <a:t> yang </a:t>
            </a:r>
            <a:r>
              <a:rPr lang="en-US" altLang="id-ID" sz="2500" dirty="0" err="1"/>
              <a:t>disimpan</a:t>
            </a:r>
            <a:r>
              <a:rPr lang="en-US" altLang="id-ID" sz="2500" dirty="0"/>
              <a:t> oleh </a:t>
            </a:r>
            <a:r>
              <a:rPr lang="en-US" altLang="id-ID" sz="2500" dirty="0" err="1"/>
              <a:t>obyek</a:t>
            </a:r>
            <a:r>
              <a:rPr lang="en-US" altLang="id-ID" sz="2500" dirty="0"/>
              <a:t>, dan </a:t>
            </a:r>
            <a:r>
              <a:rPr lang="en-US" altLang="id-ID" sz="2500" dirty="0" err="1"/>
              <a:t>operasi-operasi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apa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saja</a:t>
            </a:r>
            <a:r>
              <a:rPr lang="en-US" altLang="id-ID" sz="2500" dirty="0"/>
              <a:t> yang </a:t>
            </a:r>
            <a:r>
              <a:rPr lang="en-US" altLang="id-ID" sz="2500" dirty="0" err="1"/>
              <a:t>dapat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dilakukan</a:t>
            </a:r>
            <a:r>
              <a:rPr lang="en-US" altLang="id-ID" sz="2500" dirty="0"/>
              <a:t> oleh </a:t>
            </a:r>
            <a:r>
              <a:rPr lang="en-US" altLang="id-ID" sz="2500" dirty="0" err="1"/>
              <a:t>obyek</a:t>
            </a:r>
            <a:r>
              <a:rPr lang="en-US" altLang="id-ID" sz="2500" dirty="0"/>
              <a:t>.</a:t>
            </a:r>
          </a:p>
          <a:p>
            <a:endParaRPr lang="en-US" altLang="id-ID" dirty="0"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028CE-39F9-4318-AE13-75910E4F8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927098"/>
            <a:ext cx="6677830" cy="709865"/>
          </a:xfrm>
        </p:spPr>
        <p:txBody>
          <a:bodyPr/>
          <a:lstStyle/>
          <a:p>
            <a:pPr>
              <a:defRPr/>
            </a:pPr>
            <a:r>
              <a:rPr lang="id-ID" dirty="0"/>
              <a:t>STRUKTUR DASAR SEBUAH CLASS</a:t>
            </a:r>
            <a:endParaRPr lang="en-US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88CC928F-C98B-4322-BF12-C7F2CED45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id-ID" sz="2500" dirty="0" err="1"/>
              <a:t>Struktur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dasar</a:t>
            </a:r>
            <a:r>
              <a:rPr lang="en-US" altLang="id-ID" sz="2500" dirty="0"/>
              <a:t> </a:t>
            </a:r>
            <a:r>
              <a:rPr lang="en-US" altLang="id-ID" sz="2500" dirty="0" err="1"/>
              <a:t>sebuah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 pada </a:t>
            </a:r>
            <a:r>
              <a:rPr lang="en-US" altLang="id-ID" sz="2500" dirty="0" err="1"/>
              <a:t>intinya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ada</a:t>
            </a:r>
            <a:r>
              <a:rPr lang="en-US" altLang="id-ID" sz="2500" dirty="0"/>
              <a:t> 4 </a:t>
            </a:r>
            <a:r>
              <a:rPr lang="en-US" altLang="id-ID" sz="2500" dirty="0" err="1"/>
              <a:t>bagian</a:t>
            </a:r>
            <a:r>
              <a:rPr lang="en-US" altLang="id-ID" sz="2500" dirty="0"/>
              <a:t>, </a:t>
            </a:r>
            <a:r>
              <a:rPr lang="en-US" altLang="id-ID" sz="2500" dirty="0" err="1"/>
              <a:t>yaitu</a:t>
            </a:r>
            <a:r>
              <a:rPr lang="en-US" altLang="id-ID" sz="2500" dirty="0"/>
              <a:t> :</a:t>
            </a:r>
          </a:p>
          <a:p>
            <a:pPr lvl="1"/>
            <a:r>
              <a:rPr lang="en-US" altLang="id-ID" sz="2500" dirty="0" err="1"/>
              <a:t>deklarasi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;</a:t>
            </a:r>
          </a:p>
          <a:p>
            <a:pPr lvl="1"/>
            <a:r>
              <a:rPr lang="en-US" altLang="id-ID" sz="2500" dirty="0" err="1"/>
              <a:t>deklarasi</a:t>
            </a:r>
            <a:r>
              <a:rPr lang="en-US" altLang="id-ID" sz="2500" dirty="0"/>
              <a:t> dan </a:t>
            </a:r>
            <a:r>
              <a:rPr lang="en-US" altLang="id-ID" sz="2500" dirty="0" err="1"/>
              <a:t>inisialisasi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atribut</a:t>
            </a:r>
            <a:r>
              <a:rPr lang="en-US" altLang="id-ID" sz="2500" dirty="0"/>
              <a:t>;</a:t>
            </a:r>
          </a:p>
          <a:p>
            <a:pPr lvl="1"/>
            <a:r>
              <a:rPr lang="en-US" altLang="id-ID" sz="2500" dirty="0" err="1"/>
              <a:t>pendefinisian</a:t>
            </a:r>
            <a:r>
              <a:rPr lang="en-US" altLang="id-ID" sz="2500" dirty="0"/>
              <a:t> </a:t>
            </a:r>
            <a:r>
              <a:rPr lang="en-US" altLang="id-ID" sz="2500" i="1" dirty="0"/>
              <a:t>method</a:t>
            </a:r>
            <a:r>
              <a:rPr lang="en-US" altLang="id-ID" sz="2500" dirty="0"/>
              <a:t>;</a:t>
            </a:r>
          </a:p>
          <a:p>
            <a:pPr lvl="1"/>
            <a:r>
              <a:rPr lang="en-US" altLang="id-ID" sz="2500" dirty="0" err="1"/>
              <a:t>komentar</a:t>
            </a:r>
            <a:r>
              <a:rPr lang="en-US" altLang="id-ID" sz="2500" dirty="0"/>
              <a:t>.</a:t>
            </a:r>
          </a:p>
          <a:p>
            <a:endParaRPr lang="en-US" altLang="id-ID" dirty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4D220-B0DD-4537-AA5C-7B2BC4F56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1. Deklarasi Kelas / Class</a:t>
            </a:r>
            <a:endParaRPr lang="en-US" dirty="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FDA21AF4-9BED-4E1A-B342-4E17380C9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593818" cy="38354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id-ID" dirty="0"/>
              <a:t>	</a:t>
            </a:r>
            <a:r>
              <a:rPr lang="en-US" altLang="id-ID" sz="3200" dirty="0"/>
              <a:t>Pada </a:t>
            </a:r>
            <a:r>
              <a:rPr lang="en-US" altLang="id-ID" sz="3200" dirty="0" err="1"/>
              <a:t>pemrograman</a:t>
            </a:r>
            <a:r>
              <a:rPr lang="en-US" altLang="id-ID" sz="3200" dirty="0"/>
              <a:t> Java, </a:t>
            </a:r>
            <a:r>
              <a:rPr lang="en-US" altLang="id-ID" sz="3200" dirty="0" err="1"/>
              <a:t>pendeklarasian</a:t>
            </a:r>
            <a:r>
              <a:rPr lang="en-US" altLang="id-ID" sz="3200" dirty="0"/>
              <a:t> </a:t>
            </a:r>
            <a:r>
              <a:rPr lang="en-US" altLang="id-ID" sz="3200" dirty="0" err="1"/>
              <a:t>kelas</a:t>
            </a:r>
            <a:r>
              <a:rPr lang="en-US" altLang="id-ID" sz="3200" dirty="0"/>
              <a:t> </a:t>
            </a:r>
            <a:r>
              <a:rPr lang="en-US" altLang="id-ID" sz="3200" dirty="0" err="1"/>
              <a:t>dilakukan</a:t>
            </a:r>
            <a:r>
              <a:rPr lang="en-US" altLang="id-ID" sz="3200" dirty="0"/>
              <a:t> </a:t>
            </a:r>
            <a:r>
              <a:rPr lang="en-US" altLang="id-ID" sz="3200" dirty="0" err="1"/>
              <a:t>dengan</a:t>
            </a:r>
            <a:r>
              <a:rPr lang="en-US" altLang="id-ID" sz="3200" dirty="0"/>
              <a:t> </a:t>
            </a:r>
            <a:r>
              <a:rPr lang="en-US" altLang="id-ID" sz="3200" dirty="0" err="1"/>
              <a:t>menggunakan</a:t>
            </a:r>
            <a:r>
              <a:rPr lang="en-US" altLang="id-ID" sz="3200" dirty="0"/>
              <a:t> syntax </a:t>
            </a:r>
            <a:r>
              <a:rPr lang="en-US" altLang="id-ID" sz="3200" dirty="0" err="1"/>
              <a:t>sebagai</a:t>
            </a:r>
            <a:r>
              <a:rPr lang="en-US" altLang="id-ID" sz="3200" dirty="0"/>
              <a:t> </a:t>
            </a:r>
            <a:r>
              <a:rPr lang="en-US" altLang="id-ID" sz="3200" dirty="0" err="1"/>
              <a:t>berikut</a:t>
            </a:r>
            <a:r>
              <a:rPr lang="en-US" altLang="id-ID" sz="3200" dirty="0"/>
              <a:t> :</a:t>
            </a:r>
            <a:endParaRPr lang="en-US" altLang="id-ID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id-ID" dirty="0"/>
              <a:t>	</a:t>
            </a:r>
            <a:r>
              <a:rPr lang="en-US" altLang="id-ID" sz="2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[modifier] class </a:t>
            </a:r>
            <a:r>
              <a:rPr lang="en-US" altLang="id-ID" sz="2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class_identifier</a:t>
            </a:r>
            <a:endParaRPr lang="en-US" altLang="id-ID" sz="2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id-ID" sz="2800" dirty="0" err="1">
                <a:cs typeface="Courier New" panose="02070309020205020404" pitchFamily="49" charset="0"/>
              </a:rPr>
              <a:t>Contoh</a:t>
            </a:r>
            <a:r>
              <a:rPr lang="en-US" altLang="id-ID" sz="2800" dirty="0">
                <a:cs typeface="Courier New" panose="02070309020205020404" pitchFamily="49" charset="0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800" dirty="0">
                <a:cs typeface="Courier New" panose="02070309020205020404" pitchFamily="49" charset="0"/>
              </a:rPr>
              <a:t>	</a:t>
            </a:r>
            <a:r>
              <a:rPr lang="en-US" altLang="id-ID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id-ID" altLang="id-ID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SegiEmpat</a:t>
            </a:r>
            <a:r>
              <a:rPr lang="en-US" altLang="id-ID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………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</a:pPr>
            <a:endParaRPr lang="en-US" altLang="id-ID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id-ID" dirty="0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03936-957C-40CE-921C-23F8DD02E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2. Deklarasi Variabel</a:t>
            </a:r>
            <a:endParaRPr 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15107363-83E2-4BCD-9E59-ACD544A3B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289018" cy="3987800"/>
          </a:xfrm>
        </p:spPr>
        <p:txBody>
          <a:bodyPr/>
          <a:lstStyle/>
          <a:p>
            <a:r>
              <a:rPr lang="en-US" altLang="id-ID" sz="2500" dirty="0" err="1"/>
              <a:t>Deklarasi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variabel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dilakukan</a:t>
            </a:r>
            <a:r>
              <a:rPr lang="en-US" altLang="id-ID" sz="2500" dirty="0"/>
              <a:t> di </a:t>
            </a:r>
            <a:r>
              <a:rPr lang="en-US" altLang="id-ID" sz="2500" dirty="0" err="1"/>
              <a:t>dalam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. </a:t>
            </a:r>
            <a:r>
              <a:rPr lang="en-US" altLang="id-ID" sz="2500" dirty="0" err="1"/>
              <a:t>Variabel</a:t>
            </a:r>
            <a:r>
              <a:rPr lang="en-US" altLang="id-ID" sz="2500" dirty="0"/>
              <a:t> yang </a:t>
            </a:r>
            <a:r>
              <a:rPr lang="en-US" altLang="id-ID" sz="2500" dirty="0" err="1"/>
              <a:t>didefinisikan</a:t>
            </a:r>
            <a:r>
              <a:rPr lang="en-US" altLang="id-ID" sz="2500" dirty="0"/>
              <a:t> di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 </a:t>
            </a:r>
            <a:r>
              <a:rPr lang="en-US" altLang="id-ID" sz="2500" dirty="0" err="1"/>
              <a:t>merupakan</a:t>
            </a:r>
            <a:r>
              <a:rPr lang="en-US" altLang="id-ID" sz="2500" dirty="0"/>
              <a:t> </a:t>
            </a:r>
            <a:r>
              <a:rPr lang="en-US" altLang="id-ID" sz="2500" dirty="0" err="1"/>
              <a:t>atribut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dari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kelas</a:t>
            </a:r>
            <a:r>
              <a:rPr lang="en-US" altLang="id-ID" sz="2500" dirty="0"/>
              <a:t> </a:t>
            </a:r>
            <a:r>
              <a:rPr lang="en-US" altLang="id-ID" sz="2500" dirty="0" err="1"/>
              <a:t>tersebut</a:t>
            </a:r>
            <a:endParaRPr lang="en-US" altLang="id-ID" sz="2500" dirty="0"/>
          </a:p>
          <a:p>
            <a:r>
              <a:rPr lang="en-US" altLang="id-ID" sz="2500" dirty="0" err="1"/>
              <a:t>Sintaks</a:t>
            </a:r>
            <a:r>
              <a:rPr lang="en-US" altLang="id-ID" sz="2500" dirty="0"/>
              <a:t> </a:t>
            </a:r>
            <a:r>
              <a:rPr lang="en-US" altLang="id-ID" sz="2500" dirty="0" err="1"/>
              <a:t>deklarasi</a:t>
            </a:r>
            <a:r>
              <a:rPr lang="en-US" altLang="id-ID" sz="2500" dirty="0"/>
              <a:t> </a:t>
            </a:r>
            <a:r>
              <a:rPr lang="en-US" altLang="id-ID" sz="2500" dirty="0" err="1"/>
              <a:t>variabel</a:t>
            </a:r>
            <a:r>
              <a:rPr lang="en-US" altLang="id-ID" sz="25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500" b="1" dirty="0"/>
              <a:t>	</a:t>
            </a:r>
            <a:r>
              <a:rPr lang="en-US" altLang="id-ID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[modifiers] </a:t>
            </a:r>
            <a:r>
              <a:rPr lang="en-US" altLang="id-ID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data_type</a:t>
            </a:r>
            <a:r>
              <a:rPr lang="en-US" altLang="id-ID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identifier [ = value ] ;</a:t>
            </a:r>
          </a:p>
          <a:p>
            <a:r>
              <a:rPr lang="id-ID" altLang="id-ID" dirty="0"/>
              <a:t>Contoh</a:t>
            </a:r>
          </a:p>
          <a:p>
            <a:pPr marL="0" indent="0">
              <a:buNone/>
            </a:pPr>
            <a:r>
              <a:rPr lang="id-ID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 double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panjang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altLang="id-ID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6409-923C-4253-A65B-1716599C3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3. Deklarasi Method</a:t>
            </a:r>
            <a:endParaRPr 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60402D79-A933-4205-AFAA-57F98057C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209800"/>
            <a:ext cx="7365218" cy="4343400"/>
          </a:xfrm>
        </p:spPr>
        <p:txBody>
          <a:bodyPr>
            <a:normAutofit fontScale="77500" lnSpcReduction="20000"/>
          </a:bodyPr>
          <a:lstStyle/>
          <a:p>
            <a:r>
              <a:rPr lang="en-US" altLang="id-ID" sz="2400" dirty="0"/>
              <a:t>Method </a:t>
            </a:r>
            <a:r>
              <a:rPr lang="en-US" altLang="id-ID" sz="2400" dirty="0" err="1"/>
              <a:t>merepresentasikan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operasi-operasi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dapat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dilakukan</a:t>
            </a:r>
            <a:r>
              <a:rPr lang="en-US" altLang="id-ID" sz="2400" dirty="0"/>
              <a:t> oleh </a:t>
            </a:r>
            <a:r>
              <a:rPr lang="en-US" altLang="id-ID" sz="2400" dirty="0" err="1"/>
              <a:t>obyek</a:t>
            </a:r>
            <a:r>
              <a:rPr lang="en-US" altLang="id-ID" sz="2400" dirty="0"/>
              <a:t>. </a:t>
            </a:r>
            <a:r>
              <a:rPr lang="en-US" altLang="id-ID" sz="2400" dirty="0" err="1"/>
              <a:t>Dalam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penulisan</a:t>
            </a:r>
            <a:r>
              <a:rPr lang="en-US" altLang="id-ID" sz="2400" dirty="0"/>
              <a:t>, yang </a:t>
            </a:r>
            <a:r>
              <a:rPr lang="en-US" altLang="id-ID" sz="2400" dirty="0" err="1"/>
              <a:t>membedakan</a:t>
            </a:r>
            <a:r>
              <a:rPr lang="en-US" altLang="id-ID" sz="2400" dirty="0"/>
              <a:t> method dan </a:t>
            </a:r>
            <a:r>
              <a:rPr lang="en-US" altLang="id-ID" sz="2400" dirty="0" err="1"/>
              <a:t>variabel</a:t>
            </a:r>
            <a:r>
              <a:rPr lang="en-US" altLang="id-ID" sz="2400" dirty="0"/>
              <a:t> </a:t>
            </a:r>
            <a:r>
              <a:rPr lang="en-US" altLang="id-ID" sz="2400" dirty="0" err="1"/>
              <a:t>adalah</a:t>
            </a:r>
            <a:r>
              <a:rPr lang="en-US" altLang="id-ID" sz="2400" dirty="0"/>
              <a:t> : method </a:t>
            </a:r>
            <a:r>
              <a:rPr lang="en-US" altLang="id-ID" sz="2400" dirty="0" err="1"/>
              <a:t>selalu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diakhiri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( ) </a:t>
            </a:r>
            <a:r>
              <a:rPr lang="en-US" altLang="id-ID" sz="2400" dirty="0" err="1"/>
              <a:t>atau</a:t>
            </a:r>
            <a:r>
              <a:rPr lang="en-US" altLang="id-ID" sz="2400" dirty="0"/>
              <a:t> (&lt; </a:t>
            </a:r>
            <a:r>
              <a:rPr lang="en-US" altLang="id-ID" sz="2400" dirty="0" err="1"/>
              <a:t>nama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argumen</a:t>
            </a:r>
            <a:r>
              <a:rPr lang="en-US" altLang="id-ID" sz="2400" dirty="0"/>
              <a:t> &gt;). </a:t>
            </a:r>
            <a:endParaRPr lang="id-ID" altLang="id-ID" sz="2400" dirty="0"/>
          </a:p>
          <a:p>
            <a:r>
              <a:rPr lang="en-US" altLang="id-ID" sz="2400" dirty="0" err="1"/>
              <a:t>Pendeklarasiannya</a:t>
            </a:r>
            <a:r>
              <a:rPr lang="en-US" altLang="id-ID" sz="2400" dirty="0"/>
              <a:t> juga </a:t>
            </a:r>
            <a:r>
              <a:rPr lang="en-US" altLang="id-ID" sz="2400" dirty="0" err="1"/>
              <a:t>berbeda</a:t>
            </a:r>
            <a:r>
              <a:rPr lang="en-US" altLang="id-ID" sz="2400" dirty="0"/>
              <a:t>, </a:t>
            </a:r>
            <a:r>
              <a:rPr lang="en-US" altLang="id-ID" sz="2400" dirty="0" err="1"/>
              <a:t>yaitu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menambahkan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blok</a:t>
            </a:r>
            <a:r>
              <a:rPr lang="en-US" altLang="id-ID" sz="2400" dirty="0"/>
              <a:t> { ... } dan </a:t>
            </a:r>
            <a:r>
              <a:rPr lang="en-US" altLang="id-ID" sz="2400" dirty="0" err="1"/>
              <a:t>mengisi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blok</a:t>
            </a:r>
            <a:r>
              <a:rPr lang="en-US" altLang="id-ID" sz="2400" dirty="0"/>
              <a:t> </a:t>
            </a:r>
            <a:r>
              <a:rPr lang="en-US" altLang="id-ID" sz="2400" dirty="0" err="1"/>
              <a:t>tersebut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baris-baris program. </a:t>
            </a:r>
            <a:r>
              <a:rPr lang="en-US" altLang="id-ID" sz="2400" dirty="0" err="1"/>
              <a:t>Bentuk</a:t>
            </a:r>
            <a:r>
              <a:rPr lang="en-US" altLang="id-ID" sz="2400" dirty="0"/>
              <a:t> </a:t>
            </a:r>
            <a:r>
              <a:rPr lang="en-US" altLang="id-ID" sz="2400" dirty="0" err="1"/>
              <a:t>umum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penulisan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deklarasi</a:t>
            </a:r>
            <a:r>
              <a:rPr lang="en-US" altLang="id-ID" sz="2400" dirty="0"/>
              <a:t> method </a:t>
            </a:r>
            <a:r>
              <a:rPr lang="en-US" altLang="id-ID" sz="2400" dirty="0" err="1"/>
              <a:t>adalah</a:t>
            </a:r>
            <a:r>
              <a:rPr lang="en-US" altLang="id-ID" sz="2400" dirty="0"/>
              <a:t> </a:t>
            </a:r>
            <a:r>
              <a:rPr lang="en-US" altLang="id-ID" sz="2400" dirty="0" err="1"/>
              <a:t>sebagai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berikut</a:t>
            </a:r>
            <a:r>
              <a:rPr lang="en-US" altLang="id-ID" sz="2400" dirty="0"/>
              <a:t> 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2400" dirty="0"/>
              <a:t> 	</a:t>
            </a:r>
            <a:r>
              <a:rPr lang="en-US" altLang="id-ID" sz="1800" b="1" dirty="0">
                <a:solidFill>
                  <a:srgbClr val="FF0000"/>
                </a:solidFill>
              </a:rPr>
              <a:t>[modifiers] </a:t>
            </a:r>
            <a:r>
              <a:rPr lang="en-US" altLang="id-ID" sz="1800" b="1" dirty="0" err="1">
                <a:solidFill>
                  <a:srgbClr val="FF0000"/>
                </a:solidFill>
              </a:rPr>
              <a:t>return_type</a:t>
            </a:r>
            <a:r>
              <a:rPr lang="en-US" altLang="id-ID" sz="1800" b="1" dirty="0">
                <a:solidFill>
                  <a:srgbClr val="FF0000"/>
                </a:solidFill>
              </a:rPr>
              <a:t> </a:t>
            </a:r>
            <a:r>
              <a:rPr lang="en-US" altLang="id-ID" sz="1800" b="1" dirty="0" err="1">
                <a:solidFill>
                  <a:srgbClr val="FF0000"/>
                </a:solidFill>
              </a:rPr>
              <a:t>method_identifier</a:t>
            </a:r>
            <a:r>
              <a:rPr lang="en-US" altLang="id-ID" sz="1800" b="1" dirty="0">
                <a:solidFill>
                  <a:srgbClr val="FF0000"/>
                </a:solidFill>
              </a:rPr>
              <a:t> ([arguments]){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1800" b="1" dirty="0">
                <a:solidFill>
                  <a:srgbClr val="FF0000"/>
                </a:solidFill>
              </a:rPr>
              <a:t>		</a:t>
            </a:r>
            <a:r>
              <a:rPr lang="en-US" altLang="id-ID" sz="1800" b="1" dirty="0" err="1">
                <a:solidFill>
                  <a:srgbClr val="FF0000"/>
                </a:solidFill>
              </a:rPr>
              <a:t>method_code_block</a:t>
            </a:r>
            <a:r>
              <a:rPr lang="en-US" altLang="id-ID" sz="1800" b="1" dirty="0">
                <a:solidFill>
                  <a:srgbClr val="FF00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id-ID" sz="1800" b="1" dirty="0">
                <a:solidFill>
                  <a:srgbClr val="FF0000"/>
                </a:solidFill>
              </a:rPr>
              <a:t>	} </a:t>
            </a:r>
            <a:endParaRPr lang="id-ID" altLang="id-ID" sz="18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id-ID" altLang="id-ID" sz="1800" b="1" dirty="0">
                <a:solidFill>
                  <a:schemeClr val="tx1"/>
                </a:solidFill>
              </a:rPr>
              <a:t>Contoh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id-ID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setPanjang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(double p){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panjang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p;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Font typeface="Wingdings" panose="05000000000000000000" pitchFamily="2" charset="2"/>
              <a:buNone/>
            </a:pPr>
            <a:endParaRPr lang="en-US" altLang="id-ID" sz="1800" b="1" dirty="0">
              <a:solidFill>
                <a:schemeClr val="tx1"/>
              </a:solidFill>
            </a:endParaRPr>
          </a:p>
          <a:p>
            <a:endParaRPr lang="en-US" altLang="id-ID" sz="2400" dirty="0"/>
          </a:p>
        </p:txBody>
      </p:sp>
    </p:spTree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7748</TotalTime>
  <Words>1175</Words>
  <Application>Microsoft Office PowerPoint</Application>
  <PresentationFormat>On-screen Show (4:3)</PresentationFormat>
  <Paragraphs>194</Paragraphs>
  <Slides>27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Century Gothic</vt:lpstr>
      <vt:lpstr>Courier New</vt:lpstr>
      <vt:lpstr>Times New Roman</vt:lpstr>
      <vt:lpstr>Wingdings</vt:lpstr>
      <vt:lpstr>Wingdings 2</vt:lpstr>
      <vt:lpstr>Wingdings 3</vt:lpstr>
      <vt:lpstr>Ion Boardroom</vt:lpstr>
      <vt:lpstr>PEMROGRAMAN BERORIENTASI OBJEK </vt:lpstr>
      <vt:lpstr>KELAS DAN OBJEK</vt:lpstr>
      <vt:lpstr>KELAS DAN OBJEK</vt:lpstr>
      <vt:lpstr>KELAS DAN OBJEK</vt:lpstr>
      <vt:lpstr>DESAIN KELAS DAN OBJEK</vt:lpstr>
      <vt:lpstr>STRUKTUR DASAR SEBUAH CLASS</vt:lpstr>
      <vt:lpstr>1. Deklarasi Kelas / Class</vt:lpstr>
      <vt:lpstr>2. Deklarasi Variabel</vt:lpstr>
      <vt:lpstr>3. Deklarasi Method</vt:lpstr>
      <vt:lpstr>Membuat Objek</vt:lpstr>
      <vt:lpstr>Contoh Objek</vt:lpstr>
      <vt:lpstr>Hub Class dgn Objek</vt:lpstr>
      <vt:lpstr>Cara Mengakses data dan method milik objek</vt:lpstr>
      <vt:lpstr>Membuat class dan meng-create objeknya</vt:lpstr>
      <vt:lpstr>Membuat class dan meng-create objeknya</vt:lpstr>
      <vt:lpstr>CONTOH 2 MEMBUAT KELAS</vt:lpstr>
      <vt:lpstr>Contoh Program</vt:lpstr>
      <vt:lpstr>PowerPoint Presentation</vt:lpstr>
      <vt:lpstr>PowerPoint Presentation</vt:lpstr>
      <vt:lpstr>Constructor</vt:lpstr>
      <vt:lpstr>Default Constructor</vt:lpstr>
      <vt:lpstr>KELAS DENGAN KONSTRUKTOR</vt:lpstr>
      <vt:lpstr>PowerPoint Presentation</vt:lpstr>
      <vt:lpstr>PowerPoint Presentation</vt:lpstr>
      <vt:lpstr>PowerPoint Presentation</vt:lpstr>
      <vt:lpstr>TUGAS</vt:lpstr>
      <vt:lpstr>TUGAS CONSTRUCTOR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OOP</dc:title>
  <dc:creator>TS</dc:creator>
  <cp:lastModifiedBy>zarnelly-pc</cp:lastModifiedBy>
  <cp:revision>83</cp:revision>
  <dcterms:created xsi:type="dcterms:W3CDTF">2007-08-26T23:40:19Z</dcterms:created>
  <dcterms:modified xsi:type="dcterms:W3CDTF">2021-04-03T00:40:21Z</dcterms:modified>
</cp:coreProperties>
</file>