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0"/>
  </p:notesMasterIdLst>
  <p:sldIdLst>
    <p:sldId id="256" r:id="rId2"/>
    <p:sldId id="343" r:id="rId3"/>
    <p:sldId id="316" r:id="rId4"/>
    <p:sldId id="315" r:id="rId5"/>
    <p:sldId id="324" r:id="rId6"/>
    <p:sldId id="330" r:id="rId7"/>
    <p:sldId id="259" r:id="rId8"/>
    <p:sldId id="333" r:id="rId9"/>
    <p:sldId id="334" r:id="rId10"/>
    <p:sldId id="335" r:id="rId11"/>
    <p:sldId id="339" r:id="rId12"/>
    <p:sldId id="336" r:id="rId13"/>
    <p:sldId id="337" r:id="rId14"/>
    <p:sldId id="338" r:id="rId15"/>
    <p:sldId id="340" r:id="rId16"/>
    <p:sldId id="344" r:id="rId17"/>
    <p:sldId id="342" r:id="rId18"/>
    <p:sldId id="313" r:id="rId19"/>
  </p:sldIdLst>
  <p:sldSz cx="9144000" cy="5143500" type="screen16x9"/>
  <p:notesSz cx="6858000" cy="9144000"/>
  <p:embeddedFontLst>
    <p:embeddedFont>
      <p:font typeface="Anaheim" panose="020B0604020202020204" charset="0"/>
      <p:regular r:id="rId21"/>
    </p:embeddedFont>
    <p:embeddedFont>
      <p:font typeface="Bai Jamjuree" panose="020B0604020202020204" charset="-34"/>
      <p:regular r:id="rId22"/>
      <p:bold r:id="rId23"/>
      <p:italic r:id="rId24"/>
      <p:boldItalic r:id="rId25"/>
    </p:embeddedFont>
    <p:embeddedFont>
      <p:font typeface="Bebas Neue" panose="020B0606020202050201" pitchFamily="34" charset="0"/>
      <p:regular r:id="rId26"/>
    </p:embeddedFont>
    <p:embeddedFont>
      <p:font typeface="Fira Sans" panose="020B0503050000020004" pitchFamily="34" charset="0"/>
      <p:regular r:id="rId27"/>
      <p:bold r:id="rId28"/>
      <p:italic r:id="rId29"/>
      <p:boldItalic r:id="rId30"/>
    </p:embeddedFont>
    <p:embeddedFont>
      <p:font typeface="Nunito Light" pitchFamily="2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3911E5-A659-4E9A-AC7E-A71BE1CA2EF2}">
  <a:tblStyle styleId="{4E3911E5-A659-4E9A-AC7E-A71BE1CA2E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306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e34597284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e34597284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370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995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77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635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8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e34597284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e34597284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497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332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35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29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9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17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95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47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404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45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6FF8-5557-6C26-B925-8FDDCAB15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40FE1-7DD1-A52E-FF31-74FDB47C3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65013-CD3B-4209-BFAF-3E59C225C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0A38-C8F9-4366-AE3C-D9E691CF5631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79E71-A063-81DB-7FA4-23757A7E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B981E-A0FE-B2B9-F693-AD806B3D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651A-7C2E-40B8-B332-EEFBF9D33D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634548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9472-5AAE-EDA0-2B22-3308210D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70C72-0A33-66CF-FB75-61CC07637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FDAD5-6F1A-92EB-495F-0E6FE7E4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0A38-C8F9-4366-AE3C-D9E691CF5631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3F0BE-C89F-774E-17B0-EBD378E5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28C04-B11E-327D-E8E5-2F15326F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651A-7C2E-40B8-B332-EEFBF9D33D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85437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37E72-B229-B997-1DA5-CDF88549F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60CE2-A7D2-62D4-7ADD-7CA1F8964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2EF62-02B0-72FC-F6AB-82E26AE0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0A38-C8F9-4366-AE3C-D9E691CF5631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8B7AB-DBCE-1ECD-E16C-5D143720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9D2E4-1958-DC87-1468-62EE00F4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651A-7C2E-40B8-B332-EEFBF9D33D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039989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732124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3393300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6054475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 hasCustomPrompt="1"/>
          </p:nvPr>
        </p:nvSpPr>
        <p:spPr>
          <a:xfrm>
            <a:off x="732124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5" hasCustomPrompt="1"/>
          </p:nvPr>
        </p:nvSpPr>
        <p:spPr>
          <a:xfrm>
            <a:off x="3393301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 hasCustomPrompt="1"/>
          </p:nvPr>
        </p:nvSpPr>
        <p:spPr>
          <a:xfrm>
            <a:off x="6054475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732124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3393300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9"/>
          </p:nvPr>
        </p:nvSpPr>
        <p:spPr>
          <a:xfrm>
            <a:off x="6054476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86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203950" y="1511750"/>
            <a:ext cx="47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203950" y="2673050"/>
            <a:ext cx="47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50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068500"/>
            <a:ext cx="43554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823525"/>
            <a:ext cx="1508400" cy="109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642300"/>
            <a:ext cx="4355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0123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596800" y="1700300"/>
            <a:ext cx="39504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970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539200" y="3122450"/>
            <a:ext cx="5378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1226400" y="1259150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88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97AC-0B49-B57D-1838-3A726687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55F1B-C145-0CFA-BF55-85E18AEB4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3D405-9F3D-AB93-E116-7FE9D038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0A38-C8F9-4366-AE3C-D9E691CF5631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D9CF2-406A-F94F-39B0-59012DD1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675F1-AE28-E2DD-8C4A-CEB4A206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651A-7C2E-40B8-B332-EEFBF9D33D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031475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9CF3-9BDB-19E2-E034-3DF747744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013F3-BA25-A1DC-EFF3-122DC50D7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37533-CC3B-F5BE-D2C0-B7D66EA3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0A38-C8F9-4366-AE3C-D9E691CF5631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4564D-BD98-5C41-6768-874F4DFF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462E1-106F-8903-2EE7-E8B02406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651A-7C2E-40B8-B332-EEFBF9D33D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66901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4AE6-ECBF-E023-AEE5-3565CF68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B592A-AA56-C474-8DA8-7535F338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244E8-6E31-468A-B9F9-49F24477B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C57C7-1435-C4D4-CF89-D9531681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0A38-C8F9-4366-AE3C-D9E691CF5631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837A-2169-DC80-94FE-2D308FF0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91F1E-7CCD-285A-6C4B-EDF0C7A0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651A-7C2E-40B8-B332-EEFBF9D33D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8944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C469-5300-F17A-3884-C96B6D79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A1C9F-E973-7FCE-A55D-4DD58D9DA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345FD-579A-B92E-5A08-972426A59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0E15E5-0090-7C95-E901-4B7EB175C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9710A-C24A-5A1E-E7B1-E1BF2B9A5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83D0A-6CCB-6058-7419-EEAF23E6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0A38-C8F9-4366-AE3C-D9E691CF5631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A4338-1FCD-808A-5148-F267569C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2492E-21F5-5E80-37FD-784C0465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651A-7C2E-40B8-B332-EEFBF9D33D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53662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8092-8F4D-8C5E-D2D6-26B6A8F0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92AC2-3E21-EFD0-A81A-4FACCF46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0A38-C8F9-4366-AE3C-D9E691CF5631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265D0-BE93-3BC5-1865-E8FD4182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1FB1A-2919-7138-ADE0-44912F7C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651A-7C2E-40B8-B332-EEFBF9D33D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485333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74A708-0634-281E-8E3F-3BC85A58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0A38-C8F9-4366-AE3C-D9E691CF5631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907A3-B34B-B6C8-0497-D7FE0F17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6805A-E1F2-81AB-D887-1CA4CB45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651A-7C2E-40B8-B332-EEFBF9D33D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652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E2BE-F91D-5BC9-4626-A454398C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92524-F9B8-5FEA-ED12-E9FC91E4D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94B2E-A937-7BC2-D852-07A193D5F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CDA5E-0376-C836-3864-A4D01127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0A38-C8F9-4366-AE3C-D9E691CF5631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69B57-B1DA-05A1-EBE5-8C0DD7BF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7473A-D1EE-58FC-C8F0-4F147DF8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651A-7C2E-40B8-B332-EEFBF9D33D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34626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76982-F9DA-12DD-B6E8-F8F65CF6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99120-0A50-63DB-2DA9-E1D0746A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18DB2-FC5C-DE11-1DDD-EF4A2868F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C3094-DB1C-582E-4EFE-FEC01D09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0A38-C8F9-4366-AE3C-D9E691CF5631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B3626-77DA-0D47-A579-6D5486F6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00A81-A261-A6C6-7C7A-66A5C7F5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651A-7C2E-40B8-B332-EEFBF9D33D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837953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B9564-AC12-377C-5806-0677AC51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B593E-1DB7-1BC4-3404-A28BE0A20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2751E-D8BD-63B5-1136-5AAC4B0F7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90A38-C8F9-4366-AE3C-D9E691CF5631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924AB-34C2-E747-D73E-1589824F8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A8B4B-AD6E-2FC9-C1AA-C42AEF2AD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8651A-7C2E-40B8-B332-EEFBF9D33D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165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ctrTitle"/>
          </p:nvPr>
        </p:nvSpPr>
        <p:spPr>
          <a:xfrm>
            <a:off x="853678" y="1814512"/>
            <a:ext cx="7436644" cy="1514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Business Inteligence</a:t>
            </a:r>
            <a:br>
              <a:rPr lang="en" sz="4800" dirty="0"/>
            </a:br>
            <a:r>
              <a:rPr lang="en" sz="3600" dirty="0">
                <a:solidFill>
                  <a:schemeClr val="accent6"/>
                </a:solidFill>
              </a:rPr>
              <a:t>Bab 2 Model Bisnis Digital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208" name="Google Shape;208;p37"/>
          <p:cNvSpPr txBox="1">
            <a:spLocks noGrp="1"/>
          </p:cNvSpPr>
          <p:nvPr>
            <p:ph type="subTitle" idx="1"/>
          </p:nvPr>
        </p:nvSpPr>
        <p:spPr>
          <a:xfrm>
            <a:off x="6068570" y="4490600"/>
            <a:ext cx="3075430" cy="6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M. Afdal, ST., </a:t>
            </a:r>
            <a:r>
              <a:rPr lang="en-US" b="1" dirty="0" err="1"/>
              <a:t>M.Kom</a:t>
            </a:r>
            <a:br>
              <a:rPr lang="en-US"/>
            </a:br>
            <a:r>
              <a:rPr lang="en-US" sz="1800"/>
              <a:t>m.afdal@uin-suska.ac.id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5" y="2068500"/>
            <a:ext cx="7616388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/>
              <a:t>Digitalisasi</a:t>
            </a:r>
            <a:r>
              <a:rPr lang="en-US" sz="4400" dirty="0"/>
              <a:t> </a:t>
            </a:r>
            <a:r>
              <a:rPr lang="en-US" sz="4400" b="0" dirty="0" err="1"/>
              <a:t>Rantai</a:t>
            </a:r>
            <a:r>
              <a:rPr lang="en-US" sz="4400" b="0" dirty="0"/>
              <a:t> Nilai</a:t>
            </a:r>
            <a:br>
              <a:rPr lang="en-US" sz="4400" b="0" dirty="0"/>
            </a:br>
            <a:r>
              <a:rPr lang="en-US" sz="4400" b="0" dirty="0"/>
              <a:t>dan Ekosistem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538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3432169" y="3771899"/>
            <a:ext cx="5378400" cy="956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—</a:t>
            </a:r>
            <a:r>
              <a:rPr lang="en-US" sz="2400" dirty="0"/>
              <a:t>Deloitte’s</a:t>
            </a:r>
            <a:r>
              <a:rPr lang="en" sz="2400" dirty="0"/>
              <a:t>. “</a:t>
            </a:r>
            <a:r>
              <a:rPr lang="en-US" sz="2400" dirty="0"/>
              <a:t>The Internet of  Things Ecosystem”. </a:t>
            </a:r>
            <a:r>
              <a:rPr lang="en" sz="2400" dirty="0"/>
              <a:t>2016</a:t>
            </a:r>
            <a:endParaRPr sz="2400" dirty="0"/>
          </a:p>
        </p:txBody>
      </p:sp>
      <p:sp>
        <p:nvSpPr>
          <p:cNvPr id="358" name="Google Shape;358;p49"/>
          <p:cNvSpPr txBox="1">
            <a:spLocks noGrp="1"/>
          </p:cNvSpPr>
          <p:nvPr>
            <p:ph type="subTitle" idx="1"/>
          </p:nvPr>
        </p:nvSpPr>
        <p:spPr>
          <a:xfrm>
            <a:off x="628651" y="578645"/>
            <a:ext cx="7986712" cy="28146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“</a:t>
            </a:r>
            <a:r>
              <a:rPr lang="en-US" sz="2400" dirty="0"/>
              <a:t>Perkembangan ini (IoT) akan terjadi di dalam dan di seluruh perusahaan, menawarkan peluang untuk penciptaan nilai yang berkelanjutan dan bahkan gangguan bagi mereka yang dapat membayangkan kemungkinan-kemungkinan di luar hal-hal yang bersifat inkremental.”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67526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619986" y="381726"/>
            <a:ext cx="8009663" cy="14827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Internet of Things (IoT)</a:t>
            </a:r>
            <a:r>
              <a:rPr lang="en-US" sz="2800" b="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b="0" dirty="0" err="1"/>
              <a:t>memperkuat</a:t>
            </a:r>
            <a:r>
              <a:rPr lang="en-US" sz="2800" b="0" dirty="0"/>
              <a:t> dua tren yang muncul</a:t>
            </a:r>
            <a:br>
              <a:rPr lang="en-US" sz="2800" b="0" dirty="0"/>
            </a:br>
            <a:r>
              <a:rPr lang="en-US" sz="2800" b="0" dirty="0"/>
              <a:t>dalam dunia bisnis: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285874" y="2051250"/>
            <a:ext cx="6572251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b="1" dirty="0" err="1"/>
              <a:t>beroperasi</a:t>
            </a:r>
            <a:r>
              <a:rPr lang="en-US" sz="1800" b="1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ekosistem,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b="1" dirty="0" err="1"/>
              <a:t>mengubah</a:t>
            </a:r>
            <a:r>
              <a:rPr lang="en-US" sz="1800" b="1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perusahaan perangkat lunak, terlepas dari vertikal industri tempat organisasi tersebut berasal.</a:t>
            </a:r>
          </a:p>
        </p:txBody>
      </p:sp>
    </p:spTree>
    <p:extLst>
      <p:ext uri="{BB962C8B-B14F-4D97-AF65-F5344CB8AC3E}">
        <p14:creationId xmlns:p14="http://schemas.microsoft.com/office/powerpoint/2010/main" val="163876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87838"/>
            <a:ext cx="7710900" cy="705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IoT</a:t>
            </a:r>
            <a:r>
              <a:rPr lang="en-US" sz="3200" b="0" dirty="0"/>
              <a:t>Berbasis Pabrik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BE533-C9CA-2B02-480C-0ACD50344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2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619986" y="381726"/>
            <a:ext cx="8009663" cy="14827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 err="1"/>
              <a:t>Semua</a:t>
            </a:r>
            <a:r>
              <a:rPr lang="en-US" sz="2400" b="0" dirty="0"/>
              <a:t> </a:t>
            </a:r>
            <a:r>
              <a:rPr lang="en-US" sz="2400" dirty="0" err="1"/>
              <a:t>raksasa</a:t>
            </a:r>
            <a:r>
              <a:rPr lang="en-US" sz="2400" dirty="0"/>
              <a:t> teknologi dan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b="0" dirty="0" err="1"/>
              <a:t>saat</a:t>
            </a:r>
            <a:r>
              <a:rPr lang="en-US" sz="2400" b="0" dirty="0"/>
              <a:t> ini, Apple, Microsoft, Google, Facebook, adalah platform multi-sisi yang: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117996" y="1722638"/>
            <a:ext cx="6908007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dirty="0"/>
              <a:t>mempekerjakan vendor pihak ketiga untuk meningkatkan nilai platform mereka;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dirty="0"/>
              <a:t>mendorong pihak lain untuk bermain-main dengan antarmuka platform aplikasi (API), yang merupakan sekumpulan definisi subrutin, protokol, dan alat untuk membangun perangkat lunak aplikasi;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dirty="0"/>
              <a:t>memungkinkan ekosistem produk dan layanan turunan yang kuat namun saling bergantung.</a:t>
            </a:r>
          </a:p>
        </p:txBody>
      </p:sp>
    </p:spTree>
    <p:extLst>
      <p:ext uri="{BB962C8B-B14F-4D97-AF65-F5344CB8AC3E}">
        <p14:creationId xmlns:p14="http://schemas.microsoft.com/office/powerpoint/2010/main" val="243173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5" y="2068500"/>
            <a:ext cx="7616388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dirty="0"/>
              <a:t>Digital Business </a:t>
            </a:r>
            <a:r>
              <a:rPr lang="en-US" sz="4400" dirty="0"/>
              <a:t>Model Innovation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01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3039263" y="3014662"/>
            <a:ext cx="5378400" cy="564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— </a:t>
            </a:r>
            <a:r>
              <a:rPr lang="en-US" sz="2400" dirty="0"/>
              <a:t>Economic Forum 2016</a:t>
            </a:r>
            <a:endParaRPr sz="2400" dirty="0"/>
          </a:p>
        </p:txBody>
      </p:sp>
      <p:sp>
        <p:nvSpPr>
          <p:cNvPr id="358" name="Google Shape;358;p49"/>
          <p:cNvSpPr txBox="1">
            <a:spLocks noGrp="1"/>
          </p:cNvSpPr>
          <p:nvPr>
            <p:ph type="subTitle" idx="1"/>
          </p:nvPr>
        </p:nvSpPr>
        <p:spPr>
          <a:xfrm>
            <a:off x="528638" y="1107281"/>
            <a:ext cx="7986712" cy="19073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“</a:t>
            </a:r>
            <a:r>
              <a:rPr lang="en-US" sz="3600" dirty="0"/>
              <a:t>The digital revolution is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already transforming companies and even entire industries.”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98921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619986" y="1038952"/>
            <a:ext cx="8009663" cy="6255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Dampak</a:t>
            </a:r>
            <a:r>
              <a:rPr lang="en-US" sz="3600" dirty="0"/>
              <a:t> </a:t>
            </a:r>
            <a:r>
              <a:rPr lang="en-US" sz="3600" b="0" dirty="0" err="1"/>
              <a:t>Inovasi</a:t>
            </a:r>
            <a:r>
              <a:rPr lang="en-US" sz="3600" b="0" dirty="0"/>
              <a:t> Model </a:t>
            </a:r>
            <a:r>
              <a:rPr lang="en-US" sz="3600" b="0" dirty="0" err="1"/>
              <a:t>Bisnis</a:t>
            </a:r>
            <a:r>
              <a:rPr lang="en-US" sz="3600" b="0" dirty="0"/>
              <a:t> Digital: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285874" y="1814513"/>
            <a:ext cx="6572251" cy="1785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2400" dirty="0"/>
              <a:t>Digitalisasi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2400" dirty="0" err="1"/>
              <a:t>Servitisasi</a:t>
            </a:r>
            <a:endParaRPr lang="en-US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2400" dirty="0"/>
              <a:t>Transformasi Model Bisnis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2400" dirty="0"/>
              <a:t>Transformasi Organisasi</a:t>
            </a:r>
          </a:p>
        </p:txBody>
      </p:sp>
    </p:spTree>
    <p:extLst>
      <p:ext uri="{BB962C8B-B14F-4D97-AF65-F5344CB8AC3E}">
        <p14:creationId xmlns:p14="http://schemas.microsoft.com/office/powerpoint/2010/main" val="60053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531669" y="214313"/>
            <a:ext cx="6080659" cy="117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dirty="0"/>
              <a:t>Referensi</a:t>
            </a:r>
            <a:endParaRPr sz="5400" b="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926951" y="1293019"/>
            <a:ext cx="7290094" cy="3636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Annabeth </a:t>
            </a:r>
            <a:r>
              <a:rPr lang="en-US" dirty="0" err="1">
                <a:solidFill>
                  <a:srgbClr val="C00000"/>
                </a:solidFill>
              </a:rPr>
              <a:t>Aagaard</a:t>
            </a:r>
            <a:r>
              <a:rPr lang="en-US" dirty="0">
                <a:solidFill>
                  <a:srgbClr val="C00000"/>
                </a:solidFill>
              </a:rPr>
              <a:t>. (2018). </a:t>
            </a:r>
            <a:r>
              <a:rPr lang="en-US" dirty="0">
                <a:solidFill>
                  <a:srgbClr val="C00000"/>
                </a:solidFill>
                <a:latin typeface="Fira Sans" panose="020B0503050000020004" pitchFamily="34" charset="0"/>
              </a:rPr>
              <a:t>Digital Business Models : Driving Transformation and Innovation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Fira Sans" panose="020B0503050000020004" pitchFamily="34" charset="0"/>
              </a:rPr>
              <a:t>Victor Finch (2017). Data Analytics For Beginners: Your Ultimate Guide To Learn And Master Data Analysis - Get Your Business Intelligence Right And Accelerate Growth. CreateSpace Independent Publishing Platform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Fira Sans" panose="020B0503050000020004" pitchFamily="34" charset="0"/>
              </a:rPr>
              <a:t>Greg </a:t>
            </a:r>
            <a:r>
              <a:rPr lang="en-US" dirty="0" err="1">
                <a:solidFill>
                  <a:srgbClr val="C00000"/>
                </a:solidFill>
                <a:latin typeface="Fira Sans" panose="020B0503050000020004" pitchFamily="34" charset="0"/>
              </a:rPr>
              <a:t>Deckler</a:t>
            </a:r>
            <a:r>
              <a:rPr lang="en-US" dirty="0">
                <a:solidFill>
                  <a:srgbClr val="C00000"/>
                </a:solidFill>
                <a:latin typeface="Fira Sans" panose="020B0503050000020004" pitchFamily="34" charset="0"/>
              </a:rPr>
              <a:t>, Brett Powell, Leon Gordon (2022). Mastering Microsoft Power BI: Expert techniques to create interactive insights for effective data analytics and business intelligence, 2nd Edition. </a:t>
            </a:r>
            <a:r>
              <a:rPr lang="en-US" dirty="0" err="1">
                <a:solidFill>
                  <a:srgbClr val="C00000"/>
                </a:solidFill>
                <a:latin typeface="Fira Sans" panose="020B0503050000020004" pitchFamily="34" charset="0"/>
              </a:rPr>
              <a:t>Packt</a:t>
            </a:r>
            <a:r>
              <a:rPr lang="en-US" dirty="0">
                <a:solidFill>
                  <a:srgbClr val="C00000"/>
                </a:solidFill>
                <a:latin typeface="Fira Sans" panose="020B0503050000020004" pitchFamily="34" charset="0"/>
              </a:rPr>
              <a:t> Publishing</a:t>
            </a:r>
          </a:p>
        </p:txBody>
      </p:sp>
    </p:spTree>
    <p:extLst>
      <p:ext uri="{BB962C8B-B14F-4D97-AF65-F5344CB8AC3E}">
        <p14:creationId xmlns:p14="http://schemas.microsoft.com/office/powerpoint/2010/main" val="327572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32124" y="1107187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3" name="Google Shape;223;p39"/>
          <p:cNvSpPr txBox="1">
            <a:spLocks noGrp="1"/>
          </p:cNvSpPr>
          <p:nvPr>
            <p:ph type="subTitle" idx="1"/>
          </p:nvPr>
        </p:nvSpPr>
        <p:spPr>
          <a:xfrm>
            <a:off x="707876" y="3999687"/>
            <a:ext cx="72760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Dapat menjelaskan konsep dasar Business Intelligence.</a:t>
            </a:r>
          </a:p>
        </p:txBody>
      </p:sp>
      <p:sp>
        <p:nvSpPr>
          <p:cNvPr id="229" name="Google Shape;229;p39"/>
          <p:cNvSpPr txBox="1">
            <a:spLocks noGrp="1"/>
          </p:cNvSpPr>
          <p:nvPr>
            <p:ph type="subTitle" idx="2"/>
          </p:nvPr>
        </p:nvSpPr>
        <p:spPr>
          <a:xfrm>
            <a:off x="732123" y="1600112"/>
            <a:ext cx="2561146" cy="1185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The Frameworks of Digital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Business Models</a:t>
            </a:r>
            <a:endParaRPr b="0" dirty="0"/>
          </a:p>
        </p:txBody>
      </p:sp>
      <p:sp>
        <p:nvSpPr>
          <p:cNvPr id="230" name="Google Shape;230;p39"/>
          <p:cNvSpPr txBox="1">
            <a:spLocks noGrp="1"/>
          </p:cNvSpPr>
          <p:nvPr>
            <p:ph type="subTitle" idx="3"/>
          </p:nvPr>
        </p:nvSpPr>
        <p:spPr>
          <a:xfrm>
            <a:off x="3393299" y="1600111"/>
            <a:ext cx="2561145" cy="1242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Digitization of Value Chains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and Ecosystems</a:t>
            </a:r>
            <a:endParaRPr b="0" dirty="0"/>
          </a:p>
        </p:txBody>
      </p:sp>
      <p:sp>
        <p:nvSpPr>
          <p:cNvPr id="227" name="Google Shape;227;p39"/>
          <p:cNvSpPr txBox="1">
            <a:spLocks noGrp="1"/>
          </p:cNvSpPr>
          <p:nvPr>
            <p:ph type="title" idx="4"/>
          </p:nvPr>
        </p:nvSpPr>
        <p:spPr>
          <a:xfrm>
            <a:off x="3393301" y="1107187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title" idx="5"/>
          </p:nvPr>
        </p:nvSpPr>
        <p:spPr>
          <a:xfrm>
            <a:off x="6054475" y="1107187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subTitle" idx="7"/>
          </p:nvPr>
        </p:nvSpPr>
        <p:spPr>
          <a:xfrm>
            <a:off x="6054475" y="1600112"/>
            <a:ext cx="2661173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Digital Business Model Innovation</a:t>
            </a:r>
          </a:p>
        </p:txBody>
      </p:sp>
      <p:sp>
        <p:nvSpPr>
          <p:cNvPr id="2" name="Google Shape;222;p39">
            <a:extLst>
              <a:ext uri="{FF2B5EF4-FFF2-40B4-BE49-F238E27FC236}">
                <a16:creationId xmlns:a16="http://schemas.microsoft.com/office/drawing/2014/main" id="{4F7B30DC-BE79-7854-A4DF-3DF175DB4FA3}"/>
              </a:ext>
            </a:extLst>
          </p:cNvPr>
          <p:cNvSpPr txBox="1">
            <a:spLocks/>
          </p:cNvSpPr>
          <p:nvPr/>
        </p:nvSpPr>
        <p:spPr>
          <a:xfrm>
            <a:off x="732124" y="44267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Content</a:t>
            </a:r>
          </a:p>
        </p:txBody>
      </p:sp>
      <p:sp>
        <p:nvSpPr>
          <p:cNvPr id="3" name="Google Shape;222;p39">
            <a:extLst>
              <a:ext uri="{FF2B5EF4-FFF2-40B4-BE49-F238E27FC236}">
                <a16:creationId xmlns:a16="http://schemas.microsoft.com/office/drawing/2014/main" id="{69678D59-BBF9-F454-A547-2F5E3DE6E741}"/>
              </a:ext>
            </a:extLst>
          </p:cNvPr>
          <p:cNvSpPr txBox="1">
            <a:spLocks/>
          </p:cNvSpPr>
          <p:nvPr/>
        </p:nvSpPr>
        <p:spPr>
          <a:xfrm>
            <a:off x="720000" y="342698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70038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712765" y="964407"/>
            <a:ext cx="5718469" cy="9799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Bisnis Digital</a:t>
            </a:r>
            <a:endParaRPr sz="540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487739" y="2051546"/>
            <a:ext cx="6168523" cy="2091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Penggunaan teknologi digital sangat penting dalam inovasi model bisnis digital. Digitalisasi mempengaruhi keseluruhan ekosistem, model bisnis (BM) dan fungsi bisnis yang mendasari rantai nilai perusahaan. Dengan mendigitalkan fungsi-fungsi bisnis, data dapat disediakan untuk meningkatkan dan mengembangkan masing-masing fungsi tersebut dan juga keseluruhan rantai nilai</a:t>
            </a:r>
          </a:p>
        </p:txBody>
      </p:sp>
    </p:spTree>
    <p:extLst>
      <p:ext uri="{BB962C8B-B14F-4D97-AF65-F5344CB8AC3E}">
        <p14:creationId xmlns:p14="http://schemas.microsoft.com/office/powerpoint/2010/main" val="292154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5" y="2068500"/>
            <a:ext cx="7616388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dirty="0"/>
              <a:t>Kerangka Kerja</a:t>
            </a:r>
            <a:br>
              <a:rPr lang="en-US" sz="4400" b="0" dirty="0"/>
            </a:br>
            <a:r>
              <a:rPr lang="en-US" sz="4400" dirty="0"/>
              <a:t>Model</a:t>
            </a:r>
            <a:r>
              <a:rPr lang="en-US" sz="4400" b="0" dirty="0"/>
              <a:t> </a:t>
            </a:r>
            <a:r>
              <a:rPr lang="en-US" sz="4400" dirty="0" err="1"/>
              <a:t>Bisnis</a:t>
            </a:r>
            <a:r>
              <a:rPr lang="en-US" sz="4400" dirty="0"/>
              <a:t> Digital</a:t>
            </a:r>
            <a:endParaRPr lang="en-US" sz="4400" b="0" dirty="0"/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401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1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/>
              <a:t>Menurut Bradley dkk. (2015, hal.8),</a:t>
            </a:r>
            <a:r>
              <a:rPr lang="en-US" sz="3200" dirty="0"/>
              <a:t>Model </a:t>
            </a:r>
            <a:r>
              <a:rPr lang="en-US" sz="3200" dirty="0" err="1"/>
              <a:t>Bisnis</a:t>
            </a:r>
            <a:r>
              <a:rPr lang="en-US" sz="3200" dirty="0"/>
              <a:t> Digital </a:t>
            </a:r>
            <a:r>
              <a:rPr lang="en-US" sz="3200" b="0" dirty="0" err="1"/>
              <a:t>dapat</a:t>
            </a:r>
            <a:r>
              <a:rPr lang="en-US" sz="3200" b="0" dirty="0"/>
              <a:t> dikelompokkan menjadi tiga kategori:</a:t>
            </a:r>
            <a:endParaRPr lang="en-US" sz="32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707356" y="2307519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b="1" dirty="0"/>
              <a:t>Nilai biaya</a:t>
            </a:r>
            <a:r>
              <a:rPr lang="en-US" dirty="0"/>
              <a:t>(transparansi harga, penetapan harga berdasarkan konsumsi, lelang terbalik, agregasi pembeli, potongan harga dan penghargaan);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b="1" dirty="0"/>
              <a:t>Nilai pengalaman</a:t>
            </a:r>
            <a:r>
              <a:rPr lang="en-US" dirty="0"/>
              <a:t>(pilihan pelanggan, personalisasi, otomatisasi, latensi lebih rendah, dan perangkat apa pun kapan saja);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b="1" dirty="0"/>
              <a:t>Nilai platform</a:t>
            </a:r>
            <a:r>
              <a:rPr lang="en-US" dirty="0"/>
              <a:t>(marketplace, crowdsourcing, peer-to-peer, sharing economy, dan monetisasi data).</a:t>
            </a:r>
          </a:p>
        </p:txBody>
      </p:sp>
    </p:spTree>
    <p:extLst>
      <p:ext uri="{BB962C8B-B14F-4D97-AF65-F5344CB8AC3E}">
        <p14:creationId xmlns:p14="http://schemas.microsoft.com/office/powerpoint/2010/main" val="354806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705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 err="1"/>
              <a:t>Kerangka</a:t>
            </a:r>
            <a:r>
              <a:rPr lang="en-US" sz="3200" b="0"/>
              <a:t> </a:t>
            </a:r>
            <a:r>
              <a:rPr lang="en-US" sz="3200"/>
              <a:t>Model </a:t>
            </a:r>
            <a:r>
              <a:rPr lang="en-US" sz="3200" dirty="0" err="1"/>
              <a:t>Bisnis</a:t>
            </a:r>
            <a:r>
              <a:rPr lang="en-US" sz="3200" dirty="0"/>
              <a:t> Digital </a:t>
            </a:r>
            <a:r>
              <a:rPr lang="en-US" sz="3200" b="0" dirty="0"/>
              <a:t>:</a:t>
            </a:r>
            <a:endParaRPr lang="en-US" sz="32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464468" y="1422600"/>
            <a:ext cx="6572251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b="1" dirty="0"/>
              <a:t>Kanvas Model </a:t>
            </a:r>
            <a:r>
              <a:rPr lang="en-US" sz="1800" b="1" dirty="0" err="1"/>
              <a:t>Bisnis</a:t>
            </a:r>
            <a:r>
              <a:rPr lang="en-US" sz="1800" b="1" dirty="0"/>
              <a:t> </a:t>
            </a:r>
            <a:r>
              <a:rPr lang="en-US" sz="1800" dirty="0"/>
              <a:t>- Osterwalder dan Pigneur (2010)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b="1" dirty="0"/>
              <a:t>Navigator Model Bisnis St. Gallen: Segitiga Ajaib</a:t>
            </a:r>
            <a:r>
              <a:rPr lang="en-US" sz="1800" dirty="0"/>
              <a:t>- Gassmann dkk. (2014)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dirty="0"/>
              <a:t>Model Desain Nilai – </a:t>
            </a:r>
            <a:r>
              <a:rPr lang="en-US" sz="1800" dirty="0" err="1"/>
              <a:t>Westlund</a:t>
            </a:r>
            <a:r>
              <a:rPr lang="en-US" sz="1800" dirty="0"/>
              <a:t> </a:t>
            </a:r>
            <a:r>
              <a:rPr lang="en-US" sz="1800" dirty="0" err="1"/>
              <a:t>dkk</a:t>
            </a:r>
            <a:r>
              <a:rPr lang="en-US" sz="1800" dirty="0"/>
              <a:t>. (2014)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b="1" dirty="0"/>
              <a:t>Model DNA </a:t>
            </a:r>
            <a:r>
              <a:rPr lang="en-US" sz="1800" dirty="0"/>
              <a:t>- Sun dkk. (2012)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dirty="0"/>
              <a:t>Tipe BM untuk Model IoT – </a:t>
            </a:r>
            <a:r>
              <a:rPr lang="en-US" sz="1800" dirty="0" err="1"/>
              <a:t>Turber</a:t>
            </a:r>
            <a:r>
              <a:rPr lang="en-US" sz="1800" dirty="0"/>
              <a:t> </a:t>
            </a:r>
            <a:r>
              <a:rPr lang="en-US" sz="1800" dirty="0" err="1"/>
              <a:t>dkk</a:t>
            </a:r>
            <a:r>
              <a:rPr lang="en-US" sz="1800" dirty="0"/>
              <a:t>. (2014)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dirty="0"/>
              <a:t>Kerangka Model Bisnis IoT - Chan (2015)</a:t>
            </a:r>
          </a:p>
        </p:txBody>
      </p:sp>
      <p:sp>
        <p:nvSpPr>
          <p:cNvPr id="2" name="Google Shape;257;p43">
            <a:extLst>
              <a:ext uri="{FF2B5EF4-FFF2-40B4-BE49-F238E27FC236}">
                <a16:creationId xmlns:a16="http://schemas.microsoft.com/office/drawing/2014/main" id="{496B3F9A-6744-6413-FDDF-0D92F8D6E427}"/>
              </a:ext>
            </a:extLst>
          </p:cNvPr>
          <p:cNvSpPr txBox="1">
            <a:spLocks/>
          </p:cNvSpPr>
          <p:nvPr/>
        </p:nvSpPr>
        <p:spPr>
          <a:xfrm>
            <a:off x="4767260" y="4474491"/>
            <a:ext cx="4376740" cy="669009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 algn="l" rtl="0">
              <a:buClr>
                <a:schemeClr val="dk1"/>
              </a:buClr>
              <a:buSzPts val="1100"/>
              <a:buNone/>
            </a:pPr>
            <a:r>
              <a:rPr lang="en-US" b="1" dirty="0"/>
              <a:t>Sumber:</a:t>
            </a:r>
            <a:r>
              <a:rPr lang="en-US" dirty="0"/>
              <a:t>Annabeth</a:t>
            </a:r>
            <a:r>
              <a:rPr lang="en-US" dirty="0" err="1"/>
              <a:t>Aagaard</a:t>
            </a:r>
            <a:r>
              <a:rPr lang="en-US" dirty="0"/>
              <a:t>(2019). Model Bisnis Digital Mendorong Transformasi dan Inovasi</a:t>
            </a:r>
          </a:p>
        </p:txBody>
      </p:sp>
    </p:spTree>
    <p:extLst>
      <p:ext uri="{BB962C8B-B14F-4D97-AF65-F5344CB8AC3E}">
        <p14:creationId xmlns:p14="http://schemas.microsoft.com/office/powerpoint/2010/main" val="90221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56;p43">
            <a:extLst>
              <a:ext uri="{FF2B5EF4-FFF2-40B4-BE49-F238E27FC236}">
                <a16:creationId xmlns:a16="http://schemas.microsoft.com/office/drawing/2014/main" id="{C4C37856-9AF5-F69F-0E81-9B89DE5426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550" y="595044"/>
            <a:ext cx="7710900" cy="705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Kanvas Model Bisnis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2E7AE-B35A-F50A-B53D-09472428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39" y="1444875"/>
            <a:ext cx="7362122" cy="2669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6;p43">
            <a:extLst>
              <a:ext uri="{FF2B5EF4-FFF2-40B4-BE49-F238E27FC236}">
                <a16:creationId xmlns:a16="http://schemas.microsoft.com/office/drawing/2014/main" id="{438A418D-7E7D-C3DA-4639-5D8DFF9FC9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550" y="395019"/>
            <a:ext cx="7710900" cy="705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/>
              <a:t>St. Gallen Business Model Navigator: </a:t>
            </a:r>
            <a:r>
              <a:rPr lang="en-US" sz="3200" dirty="0"/>
              <a:t>Magic Triangle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21D0E-5F43-3528-2E71-C10C0304D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095" y="1683924"/>
            <a:ext cx="4819810" cy="29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9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6;p43">
            <a:extLst>
              <a:ext uri="{FF2B5EF4-FFF2-40B4-BE49-F238E27FC236}">
                <a16:creationId xmlns:a16="http://schemas.microsoft.com/office/drawing/2014/main" id="{438A418D-7E7D-C3DA-4639-5D8DFF9FC9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550" y="395019"/>
            <a:ext cx="7710900" cy="705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Model DNA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BC167-D739-854F-ECF1-DD40E4A66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34" y="1430981"/>
            <a:ext cx="5363331" cy="28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9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579</Words>
  <Application>Microsoft Office PowerPoint</Application>
  <PresentationFormat>On-screen Show (16:9)</PresentationFormat>
  <Paragraphs>58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Nunito Light</vt:lpstr>
      <vt:lpstr>Calibri</vt:lpstr>
      <vt:lpstr>Bai Jamjuree</vt:lpstr>
      <vt:lpstr>Anaheim</vt:lpstr>
      <vt:lpstr>Arial</vt:lpstr>
      <vt:lpstr>Bebas Neue</vt:lpstr>
      <vt:lpstr>Fira Sans</vt:lpstr>
      <vt:lpstr>Calibri Light</vt:lpstr>
      <vt:lpstr>Wingdings</vt:lpstr>
      <vt:lpstr>Office Theme</vt:lpstr>
      <vt:lpstr>Business Inteligence Bab 2 Model Bisnis Digital</vt:lpstr>
      <vt:lpstr>01</vt:lpstr>
      <vt:lpstr>Bisnis Digital</vt:lpstr>
      <vt:lpstr>Kerangka Kerja Model Bisnis Digital</vt:lpstr>
      <vt:lpstr>Menurut Bradley dkk. (2015, hal.8),Model Bisnis Digital dapat dikelompokkan menjadi tiga kategori:</vt:lpstr>
      <vt:lpstr>Kerangka Model Bisnis Digital :</vt:lpstr>
      <vt:lpstr>Kanvas Model Bisnis</vt:lpstr>
      <vt:lpstr>St. Gallen Business Model Navigator: Magic Triangle</vt:lpstr>
      <vt:lpstr>Model DNA</vt:lpstr>
      <vt:lpstr>Digitalisasi Rantai Nilai dan Ekosistem</vt:lpstr>
      <vt:lpstr>—Deloitte’s. “The Internet of  Things Ecosystem”. 2016</vt:lpstr>
      <vt:lpstr>Internet of Things (IoT) teknologi memperkuat dua tren yang muncul dalam dunia bisnis:</vt:lpstr>
      <vt:lpstr>IoTBerbasis Pabrik :</vt:lpstr>
      <vt:lpstr>Semua raksasa teknologi dan bisnis saat ini, Apple, Microsoft, Google, Facebook, adalah platform multi-sisi yang:</vt:lpstr>
      <vt:lpstr>Digital Business Model Innovation</vt:lpstr>
      <vt:lpstr>— Economic Forum 2016</vt:lpstr>
      <vt:lpstr>Dampak Inovasi Model Bisnis Digital: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Chapter 1 BI Concept</dc:title>
  <cp:lastModifiedBy>Afdal Alfatih</cp:lastModifiedBy>
  <cp:revision>77</cp:revision>
  <dcterms:modified xsi:type="dcterms:W3CDTF">2024-01-24T13:22:25Z</dcterms:modified>
</cp:coreProperties>
</file>