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343" r:id="rId3"/>
    <p:sldId id="346" r:id="rId4"/>
    <p:sldId id="344" r:id="rId5"/>
    <p:sldId id="362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347" r:id="rId15"/>
    <p:sldId id="379" r:id="rId16"/>
    <p:sldId id="355" r:id="rId17"/>
    <p:sldId id="318" r:id="rId18"/>
    <p:sldId id="387" r:id="rId19"/>
  </p:sldIdLst>
  <p:sldSz cx="9144000" cy="5143500" type="screen16x9"/>
  <p:notesSz cx="6858000" cy="9144000"/>
  <p:embeddedFontLst>
    <p:embeddedFont>
      <p:font typeface="Anaheim" panose="020B0604020202020204" charset="0"/>
      <p:regular r:id="rId21"/>
    </p:embeddedFont>
    <p:embeddedFont>
      <p:font typeface="Bai Jamjuree" panose="020B0604020202020204" charset="-34"/>
      <p:regular r:id="rId22"/>
      <p:bold r:id="rId23"/>
      <p:italic r:id="rId24"/>
      <p:boldItalic r:id="rId25"/>
    </p:embeddedFont>
    <p:embeddedFont>
      <p:font typeface="Bebas Neue" panose="020B0606020202050201" pitchFamily="34" charset="0"/>
      <p:regular r:id="rId26"/>
    </p:embeddedFont>
    <p:embeddedFont>
      <p:font typeface="Fira Sans" panose="020B05030500000200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44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37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04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84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39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56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58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21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37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9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54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8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9418-4BE8-A5B1-E237-D85445032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153F6-8EE9-FAE1-818F-C8DA9F34C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19E0-11F0-4631-2907-77F144E5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27889-612E-72A5-4514-576B9746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22EA4-65A7-3B3B-338B-BDA809DF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27075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A360-8291-42EB-58A6-DE088E38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F550C-4AFA-E83D-79B9-5AD34C64B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9746B-5FF7-0D88-38DC-081F2CB8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2662-E62F-555B-B063-16953F1F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C43E-C784-5996-F7E0-8F78D1DE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4611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D9FC8-3E79-08FF-1147-FEFB3ABC3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CC266-81CB-1EF8-F58A-DDACF56F2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09BA8-0C39-D540-2896-F13F579F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6E12-38A5-B3A9-59FC-52F1684F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AEBE-C608-41C0-E487-5758009E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0479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20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59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87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94D8-D3B1-F9CD-976D-5CA87027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91AF-B261-9710-75C9-0215812C3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9B7DB-B874-B34D-9F46-E2283B14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95A69-ED24-C266-F4A6-C6C4314C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59EE9-CCF4-0AD7-4E26-35503E85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3003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E49-89BF-7514-280C-FC97353A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0DE0-7979-2E55-9003-65192EC4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335E-8E61-6661-42A3-1ABEE586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7543-6E8B-887C-2B51-D56EC786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E2C4-FA48-586B-E4BC-2846FFCB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3966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7C56-7DF3-2585-393F-F7292776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D8C6E-3DC4-26CF-8C05-8E28E9F6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8E56C-32F1-C16A-6B36-087633C11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BF0D1-81D3-7846-D161-A5F6474F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A25BB-198A-5999-6DC0-52B5EA92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32FBA-3949-F9FC-63ED-7112EE19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00909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5A94-0306-90BA-1B65-4BE97812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685E-14E0-FFD2-AA4D-3B0E799A3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FFE3-0E4D-D00E-74FC-5B7AD95AB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CDA18-786D-C385-2297-870B246DD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75836-0874-7959-58ED-1CDD43C6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2BCC8-5DDA-9972-5591-1CFF9367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59535-40EE-0F68-BAA4-F5DBD913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26B7D-E8FD-8A3B-CC92-BBA82C5F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06304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B78E-E8EC-B3AB-370C-25028AE0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CEA9E-811C-37AF-3F34-9221AB01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55627-7A5E-5A24-E23D-94C10A14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39C29-9D0D-F621-F72A-E5CCC233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2995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70BCF-3966-7D57-12E9-1935C670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31245-E066-906D-8ACC-E289FC54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B51A1-F17D-0C41-520F-3CBB049F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93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CEED-4172-64C5-1A07-FC977FF9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86F4-B8C0-8D8B-2CC3-BA17DAE4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3E5E4-546B-8E56-652B-F401C6601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C3543-79ED-8E39-D26D-24E5C1AF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0C85C-E408-A232-F900-1813DDED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26AC2-FC0A-E5A1-5115-F1C7959D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67963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A449-1CE7-6659-36C9-BCF58F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38E60-B7FA-66D9-D39B-5BDA2DC20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E2682-C86A-276C-8680-278BD7141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577D-E9B9-0EDB-A67F-0302377B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C020D-4B22-DDF7-86AE-3F2D550A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E0F78-F573-83E3-C851-0C790730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44361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93EE6-B80F-7E11-713C-A88B9445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784A2-265E-3D33-77C0-3B8E22E0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06A3-9A25-391C-45E5-06E9A1DF0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8641-216C-4CFF-8A9C-6C80122990C2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214C-270A-B150-CAA8-10DE2FA4D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CCE18-B312-956D-05C6-4D2B04353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8212-2096-4749-9A96-727B0A692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74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578769"/>
            <a:ext cx="7436644" cy="2071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-US" sz="4000" dirty="0">
                <a:solidFill>
                  <a:schemeClr val="accent6"/>
                </a:solidFill>
              </a:rPr>
              <a:t>Chapter 14 Data Visualization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/>
            </a:br>
            <a:r>
              <a:rPr lang="en-US" sz="1800"/>
              <a:t>m.afdal@uin-suska.ac.id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250031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Histogram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422053" y="1462360"/>
            <a:ext cx="3671316" cy="2840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Grafik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memplot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distribusi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angka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menggunakan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diagram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batang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tanpa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spasi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batang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),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mewakili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kuantitas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berada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rentang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tertentu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Visual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memudahkan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pengguna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akhir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mengidentifikasi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outlier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kumpulan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tertentu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4098" name="Picture 2" descr="Histogram - Wikipedia">
            <a:extLst>
              <a:ext uri="{FF2B5EF4-FFF2-40B4-BE49-F238E27FC236}">
                <a16:creationId xmlns:a16="http://schemas.microsoft.com/office/drawing/2014/main" id="{7309054F-5937-7CC7-7D65-D93283A5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45" y="1278731"/>
            <a:ext cx="3784704" cy="32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1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250031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Scatter Plots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422053" y="1462360"/>
            <a:ext cx="3671316" cy="3345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Visual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bermanfaat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mengungkap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hubungan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dua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biasanya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analisis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regresi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Namun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terkadang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hal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disalahartikan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diagram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gelembung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memvisualisasikan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tiga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melalui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sumbu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x,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sumbu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y,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ukuran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gelembung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5122" name="Picture 2" descr="Scatter plot - Wikipedia">
            <a:extLst>
              <a:ext uri="{FF2B5EF4-FFF2-40B4-BE49-F238E27FC236}">
                <a16:creationId xmlns:a16="http://schemas.microsoft.com/office/drawing/2014/main" id="{8CE39852-23B0-C2A1-A433-A91C42B9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314450"/>
            <a:ext cx="3412827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3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250031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Heat maps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422053" y="1462360"/>
            <a:ext cx="3671316" cy="3345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Tampilan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representasi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grafis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berguna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memvisualisasikan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perilaku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berdasarkan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lokasi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bisa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berupa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lokasi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peta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bahkan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halaman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web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6148" name="Picture 4" descr="Eye Tracking Heatmap: Simplify Visitor Behavior Analysis">
            <a:extLst>
              <a:ext uri="{FF2B5EF4-FFF2-40B4-BE49-F238E27FC236}">
                <a16:creationId xmlns:a16="http://schemas.microsoft.com/office/drawing/2014/main" id="{1045D3A0-9A84-4648-A39B-8151B7F5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96255"/>
            <a:ext cx="4354247" cy="34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6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250031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Tree maps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422053" y="1462360"/>
            <a:ext cx="3671316" cy="3345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menampilkan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hierarki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sebagai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kumpulan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bertumpuk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biasanya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persegi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panjang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Peta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pohon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sangat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bagus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membandingkan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proporsi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antar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kategori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melalui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ukuran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areanya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E57B7-9D62-3863-945C-F402ACC4F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30" y="1325713"/>
            <a:ext cx="4875906" cy="30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4787463" cy="846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WordCloud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1052125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2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1" y="1428751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WordCloud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835938" y="2188916"/>
            <a:ext cx="5472113" cy="1704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WordCloud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is a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visualization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that displays the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words of a given text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with a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larger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font size for words that occur more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frequently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in that text.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3737332" cy="808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Tutorial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974400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2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70" y="957262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TUTORIAL</a:t>
            </a:r>
            <a:endParaRPr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61D42-3AA7-9C22-8E53-273C1BFA0242}"/>
              </a:ext>
            </a:extLst>
          </p:cNvPr>
          <p:cNvSpPr txBox="1"/>
          <p:nvPr/>
        </p:nvSpPr>
        <p:spPr>
          <a:xfrm>
            <a:off x="2121692" y="2128837"/>
            <a:ext cx="4900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nn-NO" sz="1400" dirty="0">
                <a:solidFill>
                  <a:schemeClr val="tx1"/>
                </a:solidFill>
                <a:latin typeface="Lato" panose="020F0502020204030203" pitchFamily="34" charset="0"/>
              </a:rPr>
              <a:t>Code tersedia pada Lecturer Note dan Video Pembelajaran</a:t>
            </a:r>
            <a:endParaRPr lang="en-US" sz="14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https://www.ibm.com/topics/data-visualization#:~:text=the%20next%20step-,What%20is%20data%20visualization%3F,that%20is%20easy%20to%20understand.</a:t>
            </a:r>
            <a:endParaRPr lang="en-US" b="0" i="0" dirty="0">
              <a:solidFill>
                <a:srgbClr val="242424"/>
              </a:solidFill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memvisualisasikan</a:t>
            </a:r>
            <a:r>
              <a:rPr lang="en-US" dirty="0"/>
              <a:t> data </a:t>
            </a:r>
            <a:r>
              <a:rPr lang="en-US" dirty="0" err="1"/>
              <a:t>berdasarkan</a:t>
            </a:r>
            <a:r>
              <a:rPr lang="en-US" dirty="0"/>
              <a:t> model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.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Data Visualization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524056" y="1719574"/>
            <a:ext cx="235525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 err="1"/>
              <a:t>Wordcloud</a:t>
            </a:r>
            <a:endParaRPr lang="en-US" b="0" dirty="0"/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524056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2158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Tutorial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131938"/>
            <a:ext cx="4355400" cy="1535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Visualization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1485900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Data Visualization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524781" y="2203203"/>
            <a:ext cx="6094437" cy="1525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Langkah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penting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proses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data science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membantu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individu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menyampaikan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secara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lebih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efektif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kepada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kolega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pengambil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keputusan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823643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Tujuan</a:t>
            </a:r>
            <a:r>
              <a:rPr lang="en-US" sz="2800" b="0" dirty="0"/>
              <a:t> </a:t>
            </a:r>
            <a:r>
              <a:rPr lang="en-US" sz="2800" b="0" dirty="0" err="1"/>
              <a:t>utama</a:t>
            </a:r>
            <a:r>
              <a:rPr lang="en-US" sz="2800" b="0" dirty="0"/>
              <a:t> </a:t>
            </a:r>
            <a:r>
              <a:rPr lang="en-US" sz="2800" dirty="0"/>
              <a:t>Data Visualization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93081" y="1528851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Pembuatan Ide.</a:t>
            </a:r>
          </a:p>
          <a:p>
            <a:pPr marL="533400" indent="-457200" algn="l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Ilustrasi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Ide.</a:t>
            </a:r>
          </a:p>
          <a:p>
            <a:pPr marL="533400" indent="-457200" algn="l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Penemuan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Visual.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Data Visual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sehari-hari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823643"/>
            <a:ext cx="7710900" cy="1055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Jenis-Jenis</a:t>
            </a:r>
            <a:r>
              <a:rPr lang="en-US" sz="2800" b="0" dirty="0"/>
              <a:t> </a:t>
            </a:r>
            <a:r>
              <a:rPr lang="en-US" sz="2800" dirty="0"/>
              <a:t>Data Visualization </a:t>
            </a:r>
            <a:r>
              <a:rPr lang="en-US" sz="2800" b="0" dirty="0" err="1"/>
              <a:t>dalam</a:t>
            </a:r>
            <a:r>
              <a:rPr lang="en-US" sz="2800" b="0" dirty="0"/>
              <a:t> </a:t>
            </a:r>
            <a:r>
              <a:rPr lang="en-US" sz="2800" dirty="0" err="1"/>
              <a:t>Dasboards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828800" y="2021557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Tables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Pie charts and stacked bar charts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Line charts and area charts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Histograms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Scatter plots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Heat maps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Tree maps</a:t>
            </a:r>
          </a:p>
          <a:p>
            <a:pPr marL="533400" indent="-457200" algn="l">
              <a:buAutoNum type="arabicPeriod"/>
            </a:pP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2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250031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Table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93453" y="1278731"/>
            <a:ext cx="3671316" cy="2840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terdiri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baris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kolom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membandingkan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Tabel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menampilkan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banyak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informasi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secara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terstruktur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namun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tabel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juga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membingungkan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pengguna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hanya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mencari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tren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tingkat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tinggi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1026" name="Picture 2" descr="Dashboard Table by Ndiaye on Dribbble">
            <a:extLst>
              <a:ext uri="{FF2B5EF4-FFF2-40B4-BE49-F238E27FC236}">
                <a16:creationId xmlns:a16="http://schemas.microsoft.com/office/drawing/2014/main" id="{33CD7C02-F975-703F-169D-272B946C4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 bwMode="auto">
          <a:xfrm>
            <a:off x="4014788" y="1428749"/>
            <a:ext cx="4935759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1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4" y="420687"/>
            <a:ext cx="6809732" cy="11228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Pie Charts and </a:t>
            </a:r>
            <a:br>
              <a:rPr lang="en-US" sz="3200" dirty="0"/>
            </a:br>
            <a:r>
              <a:rPr lang="en-US" sz="3200" dirty="0"/>
              <a:t>Stacked Bar Charts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379190" y="1814512"/>
            <a:ext cx="3671316" cy="2840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Grafik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dibagi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menjadi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beberapa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bagian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mewakili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bagian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keseluruhan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menyediakan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cara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sederhana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mengatur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data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membandingkan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ukuran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komponen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satu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sama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lain.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2050" name="Picture 2" descr="Pie Chart vs. Bar Chart - nandeshwar.info">
            <a:extLst>
              <a:ext uri="{FF2B5EF4-FFF2-40B4-BE49-F238E27FC236}">
                <a16:creationId xmlns:a16="http://schemas.microsoft.com/office/drawing/2014/main" id="{53AF419F-F17B-B1E0-5081-63C586DFB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1111" r="13250" b="26667"/>
          <a:stretch/>
        </p:blipFill>
        <p:spPr bwMode="auto">
          <a:xfrm>
            <a:off x="4193380" y="1853803"/>
            <a:ext cx="4720919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2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4" y="178594"/>
            <a:ext cx="6809732" cy="1272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 Charts and </a:t>
            </a:r>
            <a:br>
              <a:rPr lang="en-US" sz="4000" dirty="0"/>
            </a:br>
            <a:r>
              <a:rPr lang="en-US" sz="4000" dirty="0"/>
              <a:t>Area Charts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271463" y="1550689"/>
            <a:ext cx="3779043" cy="2840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Visual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menunjukkan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kuantitas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memplot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serangkaian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titik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waktu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waktu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sering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prediktif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. Grafik garis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garis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menunjukkan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sedangkan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diagram area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menghubungkan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titik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data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segmen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garis,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menumpuk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lain, dan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warna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membedakan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variabel</a:t>
            </a:r>
            <a:endParaRPr lang="nn-NO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3074" name="Picture 2" descr="The Fine Line In a Gray Area: When to Use Line vs Area Charts - Rock Content">
            <a:extLst>
              <a:ext uri="{FF2B5EF4-FFF2-40B4-BE49-F238E27FC236}">
                <a16:creationId xmlns:a16="http://schemas.microsoft.com/office/drawing/2014/main" id="{B9E7A907-F8B5-A612-FD5D-2A956416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814512"/>
            <a:ext cx="4624387" cy="220351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8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468</Words>
  <Application>Microsoft Office PowerPoint</Application>
  <PresentationFormat>On-screen Show (16:9)</PresentationFormat>
  <Paragraphs>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Nunito Light</vt:lpstr>
      <vt:lpstr>Calibri</vt:lpstr>
      <vt:lpstr>Bai Jamjuree</vt:lpstr>
      <vt:lpstr>Anaheim</vt:lpstr>
      <vt:lpstr>Lato</vt:lpstr>
      <vt:lpstr>Bebas Neue</vt:lpstr>
      <vt:lpstr>Arial</vt:lpstr>
      <vt:lpstr>Fira Sans</vt:lpstr>
      <vt:lpstr>Calibri Light</vt:lpstr>
      <vt:lpstr>Wingdings</vt:lpstr>
      <vt:lpstr>Office Theme</vt:lpstr>
      <vt:lpstr>Business Intelligence Chapter 14 Data Visualization</vt:lpstr>
      <vt:lpstr>01</vt:lpstr>
      <vt:lpstr>Data Visualization</vt:lpstr>
      <vt:lpstr>Data Visualization</vt:lpstr>
      <vt:lpstr>Tujuan utama Data Visualization:</vt:lpstr>
      <vt:lpstr>Jenis-Jenis Data Visualization dalam Dasboards:</vt:lpstr>
      <vt:lpstr>Table</vt:lpstr>
      <vt:lpstr>Pie Charts and  Stacked Bar Charts</vt:lpstr>
      <vt:lpstr>Line Charts and  Area Charts</vt:lpstr>
      <vt:lpstr>Histogram</vt:lpstr>
      <vt:lpstr>Scatter Plots</vt:lpstr>
      <vt:lpstr>Heat maps</vt:lpstr>
      <vt:lpstr>Tree maps</vt:lpstr>
      <vt:lpstr>WordCloud</vt:lpstr>
      <vt:lpstr>WordCloud</vt:lpstr>
      <vt:lpstr>Tutorial</vt:lpstr>
      <vt:lpstr>TUTORIAL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210</cp:revision>
  <dcterms:modified xsi:type="dcterms:W3CDTF">2024-01-24T13:27:55Z</dcterms:modified>
</cp:coreProperties>
</file>