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8"/>
  </p:notesMasterIdLst>
  <p:sldIdLst>
    <p:sldId id="256" r:id="rId2"/>
    <p:sldId id="343" r:id="rId3"/>
    <p:sldId id="346" r:id="rId4"/>
    <p:sldId id="344" r:id="rId5"/>
    <p:sldId id="362" r:id="rId6"/>
    <p:sldId id="390" r:id="rId7"/>
    <p:sldId id="391" r:id="rId8"/>
    <p:sldId id="392" r:id="rId9"/>
    <p:sldId id="393" r:id="rId10"/>
    <p:sldId id="394" r:id="rId11"/>
    <p:sldId id="347" r:id="rId12"/>
    <p:sldId id="379" r:id="rId13"/>
    <p:sldId id="382" r:id="rId14"/>
    <p:sldId id="355" r:id="rId15"/>
    <p:sldId id="318" r:id="rId16"/>
    <p:sldId id="387" r:id="rId17"/>
  </p:sldIdLst>
  <p:sldSz cx="9144000" cy="5143500" type="screen16x9"/>
  <p:notesSz cx="6858000" cy="9144000"/>
  <p:embeddedFontLst>
    <p:embeddedFont>
      <p:font typeface="Anaheim" panose="020B0604020202020204" charset="0"/>
      <p:regular r:id="rId19"/>
    </p:embeddedFont>
    <p:embeddedFont>
      <p:font typeface="Bai Jamjuree" panose="020B0604020202020204" charset="-34"/>
      <p:regular r:id="rId20"/>
      <p:bold r:id="rId21"/>
      <p:italic r:id="rId22"/>
      <p:boldItalic r:id="rId23"/>
    </p:embeddedFont>
    <p:embeddedFont>
      <p:font typeface="Bebas Neue" panose="020B0606020202050201" pitchFamily="34" charset="0"/>
      <p:regular r:id="rId24"/>
    </p:embeddedFont>
    <p:embeddedFont>
      <p:font typeface="Fira Sans" panose="020B0503050000020004" pitchFamily="34" charset="0"/>
      <p:regular r:id="rId25"/>
      <p:bold r:id="rId26"/>
      <p:italic r:id="rId27"/>
      <p:boldItalic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  <p:embeddedFont>
      <p:font typeface="Nunito Light" pitchFamily="2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3911E5-A659-4E9A-AC7E-A71BE1CA2EF2}">
  <a:tblStyle styleId="{4E3911E5-A659-4E9A-AC7E-A71BE1CA2E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711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339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6569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601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258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895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219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29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178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399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3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510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0292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531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72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C9235-7886-F4F0-DF4D-F6251368F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781BC-43CD-AFA9-F3B3-7B7F1C1C8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D44B8-326F-E2C3-3F1E-063566FC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E34A-DBDA-4B40-91BE-DAACA3A73914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638C-6CCB-650A-AC48-5820B917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E6CD2-C880-16AD-FA19-366B12D4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4BE5-332C-4EDC-B61A-74F3B62C59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247904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2103-9C68-5DC6-1D46-D1304F14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1AF41-765D-8A6E-6D19-CC3A3D40F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C9731-2E83-235B-3B0B-1B7C6A740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E34A-DBDA-4B40-91BE-DAACA3A73914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BCCE6-5BFA-2941-7F9A-030269D8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BA7CF-BF7D-BFFD-38D2-B0E3EAF75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4BE5-332C-4EDC-B61A-74F3B62C59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81736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1C004F-1C63-48B6-24A4-BB5AA41E3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98B0D-B0FC-A52E-D60B-8A6182C6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CE6D0-6F38-240B-2416-37CD0194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E34A-DBDA-4B40-91BE-DAACA3A73914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800CE-2431-D15B-DD45-9A881D29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3BF3D-5472-C477-68E9-4D321226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4BE5-332C-4EDC-B61A-74F3B62C59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739661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732124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2"/>
          </p:nvPr>
        </p:nvSpPr>
        <p:spPr>
          <a:xfrm>
            <a:off x="3393300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3"/>
          </p:nvPr>
        </p:nvSpPr>
        <p:spPr>
          <a:xfrm>
            <a:off x="6054475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4" hasCustomPrompt="1"/>
          </p:nvPr>
        </p:nvSpPr>
        <p:spPr>
          <a:xfrm>
            <a:off x="732124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5" hasCustomPrompt="1"/>
          </p:nvPr>
        </p:nvSpPr>
        <p:spPr>
          <a:xfrm>
            <a:off x="3393301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6" hasCustomPrompt="1"/>
          </p:nvPr>
        </p:nvSpPr>
        <p:spPr>
          <a:xfrm>
            <a:off x="6054475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7"/>
          </p:nvPr>
        </p:nvSpPr>
        <p:spPr>
          <a:xfrm>
            <a:off x="732124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8"/>
          </p:nvPr>
        </p:nvSpPr>
        <p:spPr>
          <a:xfrm>
            <a:off x="3393300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9"/>
          </p:nvPr>
        </p:nvSpPr>
        <p:spPr>
          <a:xfrm>
            <a:off x="6054476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6577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25" y="2068500"/>
            <a:ext cx="43554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823525"/>
            <a:ext cx="1508400" cy="109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13225" y="3642300"/>
            <a:ext cx="43554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31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203950" y="1511750"/>
            <a:ext cx="47361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203950" y="2673050"/>
            <a:ext cx="473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285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2596800" y="1700300"/>
            <a:ext cx="39504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308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E5A7E-E468-39E2-0152-D5B191EDA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38787-A530-F78C-168F-AF303E1AA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6FD54-0726-B0E4-6769-9F15C685F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E34A-DBDA-4B40-91BE-DAACA3A73914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FE39C-1207-75FD-AEB7-DABE41AC5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2B5B5-2AA0-76FC-76C3-083F38E3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4BE5-332C-4EDC-B61A-74F3B62C59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821952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AD4A-04AF-DB91-0786-40893FEE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D23B1-C99C-23B9-075A-C72FFF225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813D9-30CE-EC37-CA74-141EFE35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E34A-DBDA-4B40-91BE-DAACA3A73914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F36F6-8AA3-C691-954A-DD1E01F8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1F69A-2FE8-FFCE-27AC-2209FA1E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4BE5-332C-4EDC-B61A-74F3B62C59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830498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FDC6-C1DF-8156-2C95-8C807982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5BC93-55AE-12D7-F95E-9933D3CAA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B6388-A76C-C0A1-DE86-5D2019CB1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ECCF9-9FA8-C454-F280-A36F3C83D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E34A-DBDA-4B40-91BE-DAACA3A73914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606FE-4384-C7AB-D4F1-4DAA5D734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9CB8A-5D46-FAE1-763F-B4A477BE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4BE5-332C-4EDC-B61A-74F3B62C59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918727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4834F-E968-C3EB-4C92-BF06BC86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370D9-B7E6-BF23-3087-49982A389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FC663-61AD-65D2-B12E-1715B3731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6A97A4-743D-EC3B-02E2-704F6CB10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046608-7AE1-2647-BEC5-C43683AEF3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CB299F-B599-58A5-CD48-60C07932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E34A-DBDA-4B40-91BE-DAACA3A73914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787FF4-4AB1-EE0A-FF28-C1E3E8160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04CCC2-8E8C-B4D5-A2D2-7196C2EC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4BE5-332C-4EDC-B61A-74F3B62C59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462862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DD15D-5CD4-5FF5-13B7-6075EDC51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CEA4C-58A4-F24F-9C8D-F6C0F73E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E34A-DBDA-4B40-91BE-DAACA3A73914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DF295-DD3E-6ADF-B79F-AAAFF883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303D7-7DA1-CF9C-D22B-CAAC0BB3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4BE5-332C-4EDC-B61A-74F3B62C59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806781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32EAC9-8BE7-F15E-51B8-C97F6E59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E34A-DBDA-4B40-91BE-DAACA3A73914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450D-5AC6-BA77-49A2-AAD0F7CD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0AC4C-477F-CA41-3D52-C4AD2831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4BE5-332C-4EDC-B61A-74F3B62C59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502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0C307-9E10-FBD6-D87A-ADD39FF99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C47D2-0D1D-51AD-66CF-C93E649BD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3BE5E-AC0F-E7AB-8C72-C3A75AC4B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8A29D-A690-B6BA-5558-E8324A12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E34A-DBDA-4B40-91BE-DAACA3A73914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A949A-0C5D-6A25-92E9-FF67451F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72162-DAA4-55C2-8805-A8805BD3A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4BE5-332C-4EDC-B61A-74F3B62C59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686065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E144-7AE1-0CBE-7031-0531BF0B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50FF4E-407D-B845-5CDE-C52BB7D9C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2E03F-EC04-E889-70A3-611302CCB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E2BC7-0B4D-721D-B621-22A853F28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E34A-DBDA-4B40-91BE-DAACA3A73914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99439-F4A4-137C-8FE4-59D03C09A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71E2C-CABE-87F9-90ED-BD0E0F7F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4BE5-332C-4EDC-B61A-74F3B62C59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35777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3B69A5-D982-AEB4-5C37-9FBDBC52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EDA4E-172C-B784-5C11-038FFD2FE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6BA5A-0160-F4DB-C42E-BB4CE6E33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4E34A-DBDA-4B40-91BE-DAACA3A73914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691AA-7402-A34A-C90B-7CB890395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BD549-ACE8-A43F-C3C3-71EA15645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A4BE5-332C-4EDC-B61A-74F3B62C59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576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yticsvidhya.com/blog/2021/05/5-classification-algorithms-you-should-know-introductory-guide/#:~:text=Classification%20algorithms%20are%20used%20to,%2C%20multiclass%20classification%2C%20multilabel%20classificati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rey1024.medium.com/mengenal-accuracy-precission-recall-dan-specificity-serta-yang-diprioritaskan-b79ff4d77de8" TargetMode="External"/><Relationship Id="rId4" Type="http://schemas.openxmlformats.org/officeDocument/2006/relationships/hyperlink" Target="https://www.kdnuggets.com/2018/03/5-things-sentiment-analysis-classification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>
            <a:spLocks noGrp="1"/>
          </p:cNvSpPr>
          <p:nvPr>
            <p:ph type="ctrTitle"/>
          </p:nvPr>
        </p:nvSpPr>
        <p:spPr>
          <a:xfrm>
            <a:off x="853678" y="1578769"/>
            <a:ext cx="7436644" cy="20716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Business Intelligence</a:t>
            </a:r>
            <a:br>
              <a:rPr lang="en" sz="4800" dirty="0"/>
            </a:br>
            <a:r>
              <a:rPr lang="en-US" sz="4000" dirty="0">
                <a:solidFill>
                  <a:schemeClr val="accent6"/>
                </a:solidFill>
              </a:rPr>
              <a:t>Chapter 13 Modeling Algorithm and Model Evaluation</a:t>
            </a:r>
            <a:endParaRPr sz="3200" dirty="0">
              <a:solidFill>
                <a:schemeClr val="accent6"/>
              </a:solidFill>
            </a:endParaRPr>
          </a:p>
        </p:txBody>
      </p:sp>
      <p:sp>
        <p:nvSpPr>
          <p:cNvPr id="208" name="Google Shape;208;p37"/>
          <p:cNvSpPr txBox="1">
            <a:spLocks noGrp="1"/>
          </p:cNvSpPr>
          <p:nvPr>
            <p:ph type="subTitle" idx="1"/>
          </p:nvPr>
        </p:nvSpPr>
        <p:spPr>
          <a:xfrm>
            <a:off x="6068570" y="4490600"/>
            <a:ext cx="3075430" cy="6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M. Afdal, ST., </a:t>
            </a:r>
            <a:r>
              <a:rPr lang="en-US" b="1" dirty="0" err="1"/>
              <a:t>M.Kom</a:t>
            </a:r>
            <a:br>
              <a:rPr lang="en-US" dirty="0"/>
            </a:br>
            <a:r>
              <a:rPr lang="en-US" sz="1800" dirty="0"/>
              <a:t>m.afdal@uin-suska.ac.id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502238" y="415710"/>
            <a:ext cx="7710900" cy="626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/>
              <a:t>Algoritma</a:t>
            </a:r>
            <a:r>
              <a:rPr lang="en-US" sz="2800" b="0"/>
              <a:t> </a:t>
            </a:r>
            <a:r>
              <a:rPr lang="en-US" sz="2800"/>
              <a:t>Decision Tree</a:t>
            </a:r>
            <a:r>
              <a:rPr lang="en-US" sz="2800" b="0"/>
              <a:t>:</a:t>
            </a:r>
            <a:endParaRPr lang="en-US" sz="2800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942975" y="1135205"/>
            <a:ext cx="6977269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buNone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Decision Tree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digunakan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masalah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klasifikasi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regresi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cara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meniru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pemikiran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tingkat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manusia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sehingga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sangat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mudah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memahami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data dan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membuat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intuisi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interpretasi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baik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. Decision Tree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benar-benar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membuat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pengguna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melihat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logika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untuk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menafsirkan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data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. </a:t>
            </a:r>
            <a:endParaRPr lang="en-US" sz="16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5124" name="Picture 4" descr="Classification Algorithms  - A Comprehensive Guide to Decision Tree Learning - AI, ML, Data Science Articles | Interviews | Insights | AI TIME JOURNAL">
            <a:extLst>
              <a:ext uri="{FF2B5EF4-FFF2-40B4-BE49-F238E27FC236}">
                <a16:creationId xmlns:a16="http://schemas.microsoft.com/office/drawing/2014/main" id="{2314D320-027B-03F0-6936-DA23E7F1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19" y="2483644"/>
            <a:ext cx="51625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05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13224" y="2068500"/>
            <a:ext cx="4787463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Model Evaluation</a:t>
            </a:r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xfrm>
            <a:off x="713224" y="1052125"/>
            <a:ext cx="1508400" cy="10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7823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712761" y="1428751"/>
            <a:ext cx="5718469" cy="829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Model Evaluation</a:t>
            </a:r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1433899" y="2196059"/>
            <a:ext cx="6276194" cy="17044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Mengevaluasi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model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analisis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sentimen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dapat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dilakukan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berbagai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bentuk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bergantung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pada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jenis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dan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tingkat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analisis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, data dan domain,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serta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tujuan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dan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harapan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pengguna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. 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Confusion Matrix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menjadi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acuan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mengevaluasi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performance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algoritma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dari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Machine Learning.</a:t>
            </a:r>
            <a:endParaRPr lang="nn-NO" sz="1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24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to Remember all these Classification Concepts forever | by Jerry An |  The Startup | Medium">
            <a:extLst>
              <a:ext uri="{FF2B5EF4-FFF2-40B4-BE49-F238E27FC236}">
                <a16:creationId xmlns:a16="http://schemas.microsoft.com/office/drawing/2014/main" id="{56A57930-0004-FFCC-1D12-BA2907C6ED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17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57;p43">
            <a:extLst>
              <a:ext uri="{FF2B5EF4-FFF2-40B4-BE49-F238E27FC236}">
                <a16:creationId xmlns:a16="http://schemas.microsoft.com/office/drawing/2014/main" id="{E54F620F-1C9F-42DB-614B-2AEAD9E56F2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93745" y="142225"/>
            <a:ext cx="1978819" cy="1086500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ctr">
              <a:buNone/>
            </a:pP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F1-Score</a:t>
            </a:r>
          </a:p>
          <a:p>
            <a:pPr marL="76200" indent="0" algn="ctr">
              <a:buNone/>
            </a:pPr>
            <a:r>
              <a:rPr lang="en-US" sz="12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2 * (Sensitivity*</a:t>
            </a:r>
            <a:r>
              <a:rPr lang="en-US" sz="120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Precission</a:t>
            </a:r>
            <a:r>
              <a:rPr lang="en-US" sz="12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) / (Sensitivity + </a:t>
            </a:r>
            <a:r>
              <a:rPr lang="en-US" sz="120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Precission</a:t>
            </a:r>
            <a:r>
              <a:rPr lang="en-US" sz="12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9368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13224" y="2068500"/>
            <a:ext cx="3737332" cy="8081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Tutorial</a:t>
            </a:r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xfrm>
            <a:off x="713224" y="974400"/>
            <a:ext cx="1508400" cy="10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4422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531670" y="957262"/>
            <a:ext cx="6080659" cy="1171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TUTORIAL</a:t>
            </a:r>
            <a:endParaRPr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61D42-3AA7-9C22-8E53-273C1BFA0242}"/>
              </a:ext>
            </a:extLst>
          </p:cNvPr>
          <p:cNvSpPr txBox="1"/>
          <p:nvPr/>
        </p:nvSpPr>
        <p:spPr>
          <a:xfrm>
            <a:off x="2121692" y="2128837"/>
            <a:ext cx="4900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 algn="ctr">
              <a:buNone/>
            </a:pPr>
            <a:r>
              <a:rPr lang="nn-NO" sz="1400" dirty="0">
                <a:solidFill>
                  <a:schemeClr val="tx1"/>
                </a:solidFill>
                <a:latin typeface="Lato" panose="020F0502020204030203" pitchFamily="34" charset="0"/>
              </a:rPr>
              <a:t>Code tersedia pada Lecturer Note dan Video Pembelajaran</a:t>
            </a:r>
            <a:endParaRPr lang="en-US" sz="14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9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531669" y="214313"/>
            <a:ext cx="6080659" cy="1171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0" dirty="0"/>
              <a:t>References</a:t>
            </a:r>
            <a:endParaRPr sz="5400" b="0" dirty="0"/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926951" y="1293019"/>
            <a:ext cx="7290094" cy="3636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5275" indent="-285750" algn="l" eaLnBrk="1" hangingPunct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2"/>
                </a:solidFill>
                <a:latin typeface="Fira Sans" panose="020B0503050000020004" pitchFamily="34" charset="0"/>
                <a:cs typeface="Times New Roman" panose="02020603050405020304" pitchFamily="18" charset="0"/>
                <a:hlinkClick r:id="rId3"/>
              </a:rPr>
              <a:t>https://www.analyticsvidhya.com/blog/2021/05/5-classification-algorithms-you-should-know-introductory-guide/#:~:text=Classification%20algorithms%20are%20used%20to,%2C%20multiclass%20classification%2C%20multilabel%20classification</a:t>
            </a:r>
            <a:r>
              <a:rPr lang="en-US" sz="1600" dirty="0">
                <a:solidFill>
                  <a:schemeClr val="bg2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.</a:t>
            </a:r>
          </a:p>
          <a:p>
            <a:pPr marL="295275" indent="-285750" algn="l" eaLnBrk="1" hangingPunct="1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42424"/>
                </a:solidFill>
                <a:effectLst/>
                <a:latin typeface="Fira Sans" panose="020B0503050000020004" pitchFamily="34" charset="0"/>
                <a:hlinkClick r:id="rId4"/>
              </a:rPr>
              <a:t>https://www.kdnuggets.com/2018/03/5-things-sentiment-analysis-classification.html</a:t>
            </a:r>
            <a:endParaRPr lang="en-US" b="0" i="0" dirty="0">
              <a:solidFill>
                <a:srgbClr val="242424"/>
              </a:solidFill>
              <a:effectLst/>
              <a:latin typeface="Fira Sans" panose="020B0503050000020004" pitchFamily="34" charset="0"/>
            </a:endParaRPr>
          </a:p>
          <a:p>
            <a:pPr marL="295275" indent="-285750" algn="l" eaLnBrk="1" hangingPunct="1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42424"/>
                </a:solidFill>
                <a:effectLst/>
                <a:latin typeface="Fira Sans" panose="020B0503050000020004" pitchFamily="34" charset="0"/>
                <a:hlinkClick r:id="rId5"/>
              </a:rPr>
              <a:t>https://rey1024.medium.com/mengenal-accuracy-precission-recall-dan-specificity-serta-yang-diprioritaskan-b79ff4d77de8</a:t>
            </a:r>
            <a:endParaRPr lang="en-US" dirty="0">
              <a:solidFill>
                <a:srgbClr val="242424"/>
              </a:solidFill>
              <a:latin typeface="Fira Sans" panose="020B0503050000020004" pitchFamily="34" charset="0"/>
            </a:endParaRPr>
          </a:p>
          <a:p>
            <a:pPr marL="295275" indent="-285750" algn="l" eaLnBrk="1" hangingPunct="1">
              <a:buFont typeface="Wingdings" panose="05000000000000000000" pitchFamily="2" charset="2"/>
              <a:buChar char="Ø"/>
            </a:pPr>
            <a:endParaRPr lang="en-US" b="0" i="0" dirty="0">
              <a:solidFill>
                <a:srgbClr val="242424"/>
              </a:solidFill>
              <a:effectLst/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3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20000" y="1228631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23" name="Google Shape;223;p39"/>
          <p:cNvSpPr txBox="1">
            <a:spLocks noGrp="1"/>
          </p:cNvSpPr>
          <p:nvPr>
            <p:ph type="subTitle" idx="1"/>
          </p:nvPr>
        </p:nvSpPr>
        <p:spPr>
          <a:xfrm>
            <a:off x="707875" y="3384488"/>
            <a:ext cx="75502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Mahasiswa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model </a:t>
            </a:r>
            <a:r>
              <a:rPr lang="en-US" dirty="0" err="1"/>
              <a:t>prediksi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dan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model yang </a:t>
            </a:r>
            <a:r>
              <a:rPr lang="en-US" dirty="0" err="1"/>
              <a:t>dibuat</a:t>
            </a:r>
            <a:r>
              <a:rPr lang="en-US" dirty="0"/>
              <a:t>.</a:t>
            </a:r>
          </a:p>
        </p:txBody>
      </p:sp>
      <p:sp>
        <p:nvSpPr>
          <p:cNvPr id="229" name="Google Shape;229;p39"/>
          <p:cNvSpPr txBox="1">
            <a:spLocks noGrp="1"/>
          </p:cNvSpPr>
          <p:nvPr>
            <p:ph type="subTitle" idx="2"/>
          </p:nvPr>
        </p:nvSpPr>
        <p:spPr>
          <a:xfrm>
            <a:off x="677767" y="1735599"/>
            <a:ext cx="2239696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Modeling Algorithm</a:t>
            </a:r>
          </a:p>
        </p:txBody>
      </p:sp>
      <p:sp>
        <p:nvSpPr>
          <p:cNvPr id="230" name="Google Shape;230;p39"/>
          <p:cNvSpPr txBox="1">
            <a:spLocks noGrp="1"/>
          </p:cNvSpPr>
          <p:nvPr>
            <p:ph type="subTitle" idx="3"/>
          </p:nvPr>
        </p:nvSpPr>
        <p:spPr>
          <a:xfrm>
            <a:off x="3524056" y="1719574"/>
            <a:ext cx="2355250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/>
              <a:t>Model Evaluation</a:t>
            </a:r>
            <a:endParaRPr lang="en-US" b="0" dirty="0"/>
          </a:p>
        </p:txBody>
      </p:sp>
      <p:sp>
        <p:nvSpPr>
          <p:cNvPr id="227" name="Google Shape;227;p39"/>
          <p:cNvSpPr txBox="1">
            <a:spLocks noGrp="1"/>
          </p:cNvSpPr>
          <p:nvPr>
            <p:ph type="title" idx="4"/>
          </p:nvPr>
        </p:nvSpPr>
        <p:spPr>
          <a:xfrm>
            <a:off x="3524056" y="1228631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28" name="Google Shape;228;p39"/>
          <p:cNvSpPr txBox="1">
            <a:spLocks noGrp="1"/>
          </p:cNvSpPr>
          <p:nvPr>
            <p:ph type="title" idx="5"/>
          </p:nvPr>
        </p:nvSpPr>
        <p:spPr>
          <a:xfrm>
            <a:off x="6042351" y="1228631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31" name="Google Shape;231;p39"/>
          <p:cNvSpPr txBox="1">
            <a:spLocks noGrp="1"/>
          </p:cNvSpPr>
          <p:nvPr>
            <p:ph type="subTitle" idx="7"/>
          </p:nvPr>
        </p:nvSpPr>
        <p:spPr>
          <a:xfrm>
            <a:off x="6042351" y="1721556"/>
            <a:ext cx="2215823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Tutorial</a:t>
            </a:r>
          </a:p>
        </p:txBody>
      </p:sp>
      <p:sp>
        <p:nvSpPr>
          <p:cNvPr id="2" name="Google Shape;222;p39">
            <a:extLst>
              <a:ext uri="{FF2B5EF4-FFF2-40B4-BE49-F238E27FC236}">
                <a16:creationId xmlns:a16="http://schemas.microsoft.com/office/drawing/2014/main" id="{4F7B30DC-BE79-7854-A4DF-3DF175DB4FA3}"/>
              </a:ext>
            </a:extLst>
          </p:cNvPr>
          <p:cNvSpPr txBox="1">
            <a:spLocks/>
          </p:cNvSpPr>
          <p:nvPr/>
        </p:nvSpPr>
        <p:spPr>
          <a:xfrm>
            <a:off x="677767" y="59363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9pPr>
          </a:lstStyle>
          <a:p>
            <a:r>
              <a:rPr lang="en-US" dirty="0"/>
              <a:t>Content</a:t>
            </a:r>
          </a:p>
        </p:txBody>
      </p:sp>
      <p:sp>
        <p:nvSpPr>
          <p:cNvPr id="3" name="Google Shape;222;p39">
            <a:extLst>
              <a:ext uri="{FF2B5EF4-FFF2-40B4-BE49-F238E27FC236}">
                <a16:creationId xmlns:a16="http://schemas.microsoft.com/office/drawing/2014/main" id="{69678D59-BBF9-F454-A547-2F5E3DE6E741}"/>
              </a:ext>
            </a:extLst>
          </p:cNvPr>
          <p:cNvSpPr txBox="1">
            <a:spLocks/>
          </p:cNvSpPr>
          <p:nvPr/>
        </p:nvSpPr>
        <p:spPr>
          <a:xfrm>
            <a:off x="720000" y="281178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9pPr>
          </a:lstStyle>
          <a:p>
            <a:r>
              <a:rPr lang="en-US" dirty="0"/>
              <a:t>Learning Outcome</a:t>
            </a:r>
          </a:p>
        </p:txBody>
      </p:sp>
    </p:spTree>
    <p:extLst>
      <p:ext uri="{BB962C8B-B14F-4D97-AF65-F5344CB8AC3E}">
        <p14:creationId xmlns:p14="http://schemas.microsoft.com/office/powerpoint/2010/main" val="146174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13225" y="2131938"/>
            <a:ext cx="4355400" cy="15359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Modeling Algorithm</a:t>
            </a:r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xfrm>
            <a:off x="713225" y="1037838"/>
            <a:ext cx="1508400" cy="10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788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167133" y="1485900"/>
            <a:ext cx="6809732" cy="829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Modeling Algorithm</a:t>
            </a:r>
            <a:endParaRPr sz="4800" dirty="0"/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1524781" y="2203203"/>
            <a:ext cx="6094437" cy="15258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Algoritma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sering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digunakan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sentiment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analisis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yang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dengan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pendekatan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 machine learning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adalah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algoritma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klasifikasi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.</a:t>
            </a:r>
            <a:endParaRPr lang="nn-NO" sz="1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2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16550" y="823643"/>
            <a:ext cx="7710900" cy="626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/>
              <a:t>Algoritma</a:t>
            </a:r>
            <a:r>
              <a:rPr lang="en-US" sz="2800" b="0" dirty="0"/>
              <a:t> </a:t>
            </a:r>
            <a:r>
              <a:rPr lang="en-US" sz="2800" dirty="0"/>
              <a:t>Klasifikasi</a:t>
            </a:r>
            <a:r>
              <a:rPr lang="en-US" sz="2800" b="0" dirty="0"/>
              <a:t>:</a:t>
            </a:r>
            <a:endParaRPr lang="en-US" sz="2800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793081" y="1528851"/>
            <a:ext cx="5836443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Logistic regression</a:t>
            </a:r>
          </a:p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K-Nearest Neighbors</a:t>
            </a:r>
          </a:p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Naive Bayes</a:t>
            </a:r>
          </a:p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Support Vector Machines</a:t>
            </a:r>
          </a:p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Decision Tree</a:t>
            </a:r>
            <a:endParaRPr lang="en-US" sz="16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2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502238" y="415710"/>
            <a:ext cx="7710900" cy="626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/>
              <a:t>Algoritma</a:t>
            </a:r>
            <a:r>
              <a:rPr lang="en-US" sz="2800" b="0" dirty="0"/>
              <a:t> </a:t>
            </a:r>
            <a:r>
              <a:rPr lang="en-US" sz="2800" dirty="0"/>
              <a:t>Logistic regression</a:t>
            </a:r>
            <a:r>
              <a:rPr lang="en-US" sz="2800" b="0" dirty="0"/>
              <a:t>:</a:t>
            </a:r>
            <a:endParaRPr lang="en-US" sz="2800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942975" y="1135205"/>
            <a:ext cx="6977269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buNone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Logistic Regression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algoritma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klasifikasi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yang 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sangat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mendasar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namun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penting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dalam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machine learning 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yang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menggunakan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satu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lebih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variabel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independen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menentukan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suatu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hasil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. Logistic Regression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mencoba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menemukan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hubungan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yang paling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sesuai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antara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variabel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terikat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sekumpulan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variabel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bebas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. </a:t>
            </a:r>
            <a:endParaRPr lang="en-US" sz="16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1026" name="Picture 2" descr="Classification Algorithms logistic regression">
            <a:extLst>
              <a:ext uri="{FF2B5EF4-FFF2-40B4-BE49-F238E27FC236}">
                <a16:creationId xmlns:a16="http://schemas.microsoft.com/office/drawing/2014/main" id="{69DD6E97-629B-EA3F-5BCF-17B035894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82" y="2759132"/>
            <a:ext cx="5329238" cy="228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502238" y="415710"/>
            <a:ext cx="7710900" cy="626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/>
              <a:t>Algoritma</a:t>
            </a:r>
            <a:r>
              <a:rPr lang="en-US" sz="2800" b="0" dirty="0"/>
              <a:t> </a:t>
            </a:r>
            <a:r>
              <a:rPr lang="en-US" sz="2800" dirty="0"/>
              <a:t>K-Nearest Neighbors</a:t>
            </a:r>
            <a:r>
              <a:rPr lang="en-US" sz="2800" b="0" dirty="0"/>
              <a:t>:</a:t>
            </a:r>
            <a:endParaRPr lang="en-US" sz="2800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942975" y="1135205"/>
            <a:ext cx="6977269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buNone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KNN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mengklasifikasikan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titik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data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baru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tergantung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pada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kelas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dari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sebagian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besar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titik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data di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antara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K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Neighbour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dimana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K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jumlah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Neighbour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dipertimbangkan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. KNN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menangkap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gagasan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kesamaan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beberapa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rumus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jarak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matematika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dasar</a:t>
            </a:r>
            <a:endParaRPr lang="en-US" sz="1600" b="1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2050" name="Picture 2" descr="K-Nearest Neighbor(KNN) Algorithm for Machine Learning - Javatpoint Classification Algorithms ">
            <a:extLst>
              <a:ext uri="{FF2B5EF4-FFF2-40B4-BE49-F238E27FC236}">
                <a16:creationId xmlns:a16="http://schemas.microsoft.com/office/drawing/2014/main" id="{14A2D3EE-01C1-AB6F-CC15-C30C11EC7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2364582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54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502238" y="415710"/>
            <a:ext cx="7710900" cy="626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/>
              <a:t>Algoritma</a:t>
            </a:r>
            <a:r>
              <a:rPr lang="en-US" sz="2800" b="0" dirty="0"/>
              <a:t> </a:t>
            </a:r>
            <a:r>
              <a:rPr lang="en-US" sz="2800" dirty="0"/>
              <a:t>Naive Bayes</a:t>
            </a:r>
            <a:r>
              <a:rPr lang="en-US" sz="2800" b="0" dirty="0"/>
              <a:t>:</a:t>
            </a:r>
            <a:endParaRPr lang="en-US" sz="2800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942975" y="1135205"/>
            <a:ext cx="6977269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buNone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Naive Bayes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memberikan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asumsi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independensi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antar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predictor yang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mengasumsikan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bahwa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keberadaan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suatu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fitur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tertentu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suatu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kelas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tidak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berhubungan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dengan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keberadaan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variabel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lainnya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. </a:t>
            </a:r>
            <a:endParaRPr lang="en-US" sz="16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3074" name="Picture 2" descr="Building Naive Bayes Classifier from Scratch to Perform Sentiment Analysis">
            <a:extLst>
              <a:ext uri="{FF2B5EF4-FFF2-40B4-BE49-F238E27FC236}">
                <a16:creationId xmlns:a16="http://schemas.microsoft.com/office/drawing/2014/main" id="{4C9ED1C2-C732-89B8-CB7B-F8F9B1F63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284355"/>
            <a:ext cx="3307556" cy="26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41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502238" y="415710"/>
            <a:ext cx="7710900" cy="626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/>
              <a:t>Algoritma</a:t>
            </a:r>
            <a:r>
              <a:rPr lang="en-US" sz="2800" b="0" dirty="0"/>
              <a:t> </a:t>
            </a:r>
            <a:r>
              <a:rPr lang="en-US" sz="2800" dirty="0"/>
              <a:t>Support Vector Machines</a:t>
            </a:r>
            <a:r>
              <a:rPr lang="en-US" sz="2800" b="0" dirty="0"/>
              <a:t>:</a:t>
            </a:r>
            <a:endParaRPr lang="en-US" sz="2800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942975" y="1135205"/>
            <a:ext cx="6977269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buNone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SVM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bekerja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mencari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hyperplane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atau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fungsi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pemisah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(decision boundary)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terbaik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memisahkan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dua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buah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kelas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atau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lebih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pada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ruang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input.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Hiperplane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berupa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line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garis pada dua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dimensi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berupa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flat plane pada multiple plane.</a:t>
            </a:r>
            <a:endParaRPr lang="en-US" sz="16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4098" name="Picture 2" descr="Support Vector Machine (SVM) Algorithm - Javatpoint">
            <a:extLst>
              <a:ext uri="{FF2B5EF4-FFF2-40B4-BE49-F238E27FC236}">
                <a16:creationId xmlns:a16="http://schemas.microsoft.com/office/drawing/2014/main" id="{EFF0EED6-DE8B-6B4B-3CA8-7819EAA1C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31" y="2374850"/>
            <a:ext cx="3407569" cy="27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37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</TotalTime>
  <Words>421</Words>
  <Application>Microsoft Office PowerPoint</Application>
  <PresentationFormat>On-screen Show (16:9)</PresentationFormat>
  <Paragraphs>45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Nunito Light</vt:lpstr>
      <vt:lpstr>Calibri</vt:lpstr>
      <vt:lpstr>Bai Jamjuree</vt:lpstr>
      <vt:lpstr>Anaheim</vt:lpstr>
      <vt:lpstr>Lato</vt:lpstr>
      <vt:lpstr>Bebas Neue</vt:lpstr>
      <vt:lpstr>Arial</vt:lpstr>
      <vt:lpstr>Fira Sans</vt:lpstr>
      <vt:lpstr>Calibri Light</vt:lpstr>
      <vt:lpstr>Wingdings</vt:lpstr>
      <vt:lpstr>Office Theme</vt:lpstr>
      <vt:lpstr>Business Intelligence Chapter 13 Modeling Algorithm and Model Evaluation</vt:lpstr>
      <vt:lpstr>01</vt:lpstr>
      <vt:lpstr>Modeling Algorithm</vt:lpstr>
      <vt:lpstr>Modeling Algorithm</vt:lpstr>
      <vt:lpstr>Algoritma Klasifikasi:</vt:lpstr>
      <vt:lpstr>Algoritma Logistic regression:</vt:lpstr>
      <vt:lpstr>Algoritma K-Nearest Neighbors:</vt:lpstr>
      <vt:lpstr>Algoritma Naive Bayes:</vt:lpstr>
      <vt:lpstr>Algoritma Support Vector Machines:</vt:lpstr>
      <vt:lpstr>Algoritma Decision Tree:</vt:lpstr>
      <vt:lpstr>Model Evaluation</vt:lpstr>
      <vt:lpstr>Model Evaluation</vt:lpstr>
      <vt:lpstr>PowerPoint Presentation</vt:lpstr>
      <vt:lpstr>Tutorial</vt:lpstr>
      <vt:lpstr>TUTORIAL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 Chapter 1 BI Concept</dc:title>
  <cp:lastModifiedBy>Afdal Alfatih</cp:lastModifiedBy>
  <cp:revision>180</cp:revision>
  <dcterms:modified xsi:type="dcterms:W3CDTF">2024-01-24T13:27:28Z</dcterms:modified>
</cp:coreProperties>
</file>