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5"/>
  </p:notesMasterIdLst>
  <p:sldIdLst>
    <p:sldId id="256" r:id="rId2"/>
    <p:sldId id="343" r:id="rId3"/>
    <p:sldId id="346" r:id="rId4"/>
    <p:sldId id="344" r:id="rId5"/>
    <p:sldId id="362" r:id="rId6"/>
    <p:sldId id="382" r:id="rId7"/>
    <p:sldId id="347" r:id="rId8"/>
    <p:sldId id="379" r:id="rId9"/>
    <p:sldId id="389" r:id="rId10"/>
    <p:sldId id="355" r:id="rId11"/>
    <p:sldId id="388" r:id="rId12"/>
    <p:sldId id="318" r:id="rId13"/>
    <p:sldId id="387" r:id="rId14"/>
  </p:sldIdLst>
  <p:sldSz cx="9144000" cy="5143500" type="screen16x9"/>
  <p:notesSz cx="6858000" cy="9144000"/>
  <p:embeddedFontLst>
    <p:embeddedFont>
      <p:font typeface="Anaheim" panose="020B0604020202020204" charset="0"/>
      <p:regular r:id="rId16"/>
    </p:embeddedFont>
    <p:embeddedFont>
      <p:font typeface="Bai Jamjuree" panose="020B0604020202020204" charset="-34"/>
      <p:regular r:id="rId17"/>
      <p:bold r:id="rId18"/>
      <p:italic r:id="rId19"/>
      <p:boldItalic r:id="rId20"/>
    </p:embeddedFont>
    <p:embeddedFont>
      <p:font typeface="Bebas Neue" panose="020B0606020202050201" pitchFamily="34" charset="0"/>
      <p:regular r:id="rId21"/>
    </p:embeddedFont>
    <p:embeddedFont>
      <p:font typeface="Fira Sans" panose="020B0503050000020004" pitchFamily="34" charset="0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Nunito Light" pitchFamily="2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3911E5-A659-4E9A-AC7E-A71BE1CA2EF2}">
  <a:tblStyle styleId="{4E3911E5-A659-4E9A-AC7E-A71BE1CA2E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B374D1-7233-47A0-A143-76E2EDC83493}" type="doc">
      <dgm:prSet loTypeId="urn:microsoft.com/office/officeart/2005/8/layout/hProcess9" loCatId="process" qsTypeId="urn:microsoft.com/office/officeart/2005/8/quickstyle/simple3" qsCatId="simple" csTypeId="urn:microsoft.com/office/officeart/2005/8/colors/colorful3" csCatId="colorful" phldr="1"/>
      <dgm:spPr/>
    </dgm:pt>
    <dgm:pt modelId="{7A5CF0ED-4CE2-4EB2-96F4-D726FD9608B5}">
      <dgm:prSet phldrT="[Text]"/>
      <dgm:spPr/>
      <dgm:t>
        <a:bodyPr/>
        <a:lstStyle/>
        <a:p>
          <a:r>
            <a:rPr lang="en-US" b="1" dirty="0">
              <a:effectLst/>
              <a:latin typeface="Lato" panose="020F0502020204030203" pitchFamily="34" charset="0"/>
              <a:ea typeface="Times New Roman" panose="02020603050405020304" pitchFamily="18" charset="0"/>
            </a:rPr>
            <a:t>Data Cleaning</a:t>
          </a:r>
          <a:endParaRPr lang="en-US" dirty="0">
            <a:latin typeface="Lato" panose="020F0502020204030203" pitchFamily="34" charset="0"/>
          </a:endParaRPr>
        </a:p>
      </dgm:t>
    </dgm:pt>
    <dgm:pt modelId="{46DA8B52-95FF-43E2-A40F-37D82910213F}" type="parTrans" cxnId="{9FF20BC0-9FFC-4DC5-B544-1CD65E4CBEAF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5983C3C0-7E47-49E5-9DA7-F77ADD9A13E0}" type="sibTrans" cxnId="{9FF20BC0-9FFC-4DC5-B544-1CD65E4CBEAF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DA7F493-AD27-4736-BB32-0AA48232E35A}">
      <dgm:prSet/>
      <dgm:spPr/>
      <dgm:t>
        <a:bodyPr/>
        <a:lstStyle/>
        <a:p>
          <a:r>
            <a:rPr lang="en-US" b="1">
              <a:effectLst/>
              <a:latin typeface="Lato" panose="020F0502020204030203" pitchFamily="34" charset="0"/>
              <a:ea typeface="Times New Roman" panose="02020603050405020304" pitchFamily="18" charset="0"/>
            </a:rPr>
            <a:t>Data Integration</a:t>
          </a:r>
          <a:endParaRPr lang="en-US" b="1" dirty="0">
            <a:latin typeface="Lato" panose="020F0502020204030203" pitchFamily="34" charset="0"/>
            <a:ea typeface="Times New Roman" panose="02020603050405020304" pitchFamily="18" charset="0"/>
          </a:endParaRPr>
        </a:p>
      </dgm:t>
    </dgm:pt>
    <dgm:pt modelId="{CAE16F31-C74B-4DF2-8796-74CADC8C4802}" type="parTrans" cxnId="{9C1777A6-5B62-4E8B-9A3C-81E496677355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7EE4BFBB-A8AD-4EA4-9D07-CEFFC26D34DA}" type="sibTrans" cxnId="{9C1777A6-5B62-4E8B-9A3C-81E496677355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73E955D2-1866-4570-9B16-8DE412FCA686}">
      <dgm:prSet/>
      <dgm:spPr/>
      <dgm:t>
        <a:bodyPr/>
        <a:lstStyle/>
        <a:p>
          <a:r>
            <a:rPr lang="en-US" b="1">
              <a:effectLst/>
              <a:latin typeface="Lato" panose="020F0502020204030203" pitchFamily="34" charset="0"/>
              <a:ea typeface="Times New Roman" panose="02020603050405020304" pitchFamily="18" charset="0"/>
            </a:rPr>
            <a:t>Data Transformation</a:t>
          </a:r>
          <a:endParaRPr lang="en-US" b="1" dirty="0">
            <a:effectLst/>
            <a:latin typeface="Lato" panose="020F0502020204030203" pitchFamily="34" charset="0"/>
            <a:ea typeface="Times New Roman" panose="02020603050405020304" pitchFamily="18" charset="0"/>
          </a:endParaRPr>
        </a:p>
      </dgm:t>
    </dgm:pt>
    <dgm:pt modelId="{2C141D46-0F7F-4709-A021-5B6B3C6FD505}" type="parTrans" cxnId="{8FA62662-99FF-41E1-BC8F-E7F955F78A8B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F85EB6D0-3443-4A24-8278-CB8018AB15F5}" type="sibTrans" cxnId="{8FA62662-99FF-41E1-BC8F-E7F955F78A8B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A79691AE-F485-48E2-A5AC-AC8DC65B122E}">
      <dgm:prSet/>
      <dgm:spPr/>
      <dgm:t>
        <a:bodyPr/>
        <a:lstStyle/>
        <a:p>
          <a:r>
            <a:rPr lang="en-US" b="1">
              <a:effectLst/>
              <a:latin typeface="Lato" panose="020F0502020204030203" pitchFamily="34" charset="0"/>
              <a:ea typeface="Times New Roman" panose="02020603050405020304" pitchFamily="18" charset="0"/>
            </a:rPr>
            <a:t>Data Reduction</a:t>
          </a:r>
          <a:endParaRPr lang="en-US" b="1" dirty="0">
            <a:latin typeface="Lato" panose="020F0502020204030203" pitchFamily="34" charset="0"/>
            <a:ea typeface="Times New Roman" panose="02020603050405020304" pitchFamily="18" charset="0"/>
          </a:endParaRPr>
        </a:p>
      </dgm:t>
    </dgm:pt>
    <dgm:pt modelId="{FD3FF24E-B6D2-44C4-A610-31E2D7700527}" type="parTrans" cxnId="{E1198554-DC93-4A30-9B2C-701ED53EF413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DCA628F5-902C-473A-AFEC-1829E64F8F3D}" type="sibTrans" cxnId="{E1198554-DC93-4A30-9B2C-701ED53EF413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1942CB03-DAA0-47A1-BAB9-204115E299F6}" type="pres">
      <dgm:prSet presAssocID="{20B374D1-7233-47A0-A143-76E2EDC83493}" presName="CompostProcess" presStyleCnt="0">
        <dgm:presLayoutVars>
          <dgm:dir/>
          <dgm:resizeHandles val="exact"/>
        </dgm:presLayoutVars>
      </dgm:prSet>
      <dgm:spPr/>
    </dgm:pt>
    <dgm:pt modelId="{70FBE408-4E1C-46EC-879B-3395B03FB36F}" type="pres">
      <dgm:prSet presAssocID="{20B374D1-7233-47A0-A143-76E2EDC83493}" presName="arrow" presStyleLbl="bgShp" presStyleIdx="0" presStyleCnt="1" custLinFactNeighborX="276"/>
      <dgm:spPr/>
    </dgm:pt>
    <dgm:pt modelId="{52E5D40F-DE59-4042-9E31-69313E0C6768}" type="pres">
      <dgm:prSet presAssocID="{20B374D1-7233-47A0-A143-76E2EDC83493}" presName="linearProcess" presStyleCnt="0"/>
      <dgm:spPr/>
    </dgm:pt>
    <dgm:pt modelId="{794A31D1-B895-46F1-A4FA-7B9DB2D46C84}" type="pres">
      <dgm:prSet presAssocID="{7A5CF0ED-4CE2-4EB2-96F4-D726FD9608B5}" presName="textNode" presStyleLbl="node1" presStyleIdx="0" presStyleCnt="4">
        <dgm:presLayoutVars>
          <dgm:bulletEnabled val="1"/>
        </dgm:presLayoutVars>
      </dgm:prSet>
      <dgm:spPr/>
    </dgm:pt>
    <dgm:pt modelId="{12F3D1C7-B4C2-4EFC-B909-F958CB6ABD4C}" type="pres">
      <dgm:prSet presAssocID="{5983C3C0-7E47-49E5-9DA7-F77ADD9A13E0}" presName="sibTrans" presStyleCnt="0"/>
      <dgm:spPr/>
    </dgm:pt>
    <dgm:pt modelId="{2881852C-0539-4F7D-9DB5-BE86D298C8AF}" type="pres">
      <dgm:prSet presAssocID="{CDA7F493-AD27-4736-BB32-0AA48232E35A}" presName="textNode" presStyleLbl="node1" presStyleIdx="1" presStyleCnt="4">
        <dgm:presLayoutVars>
          <dgm:bulletEnabled val="1"/>
        </dgm:presLayoutVars>
      </dgm:prSet>
      <dgm:spPr/>
    </dgm:pt>
    <dgm:pt modelId="{97885F32-EAD2-46A2-B239-9CED24F63B85}" type="pres">
      <dgm:prSet presAssocID="{7EE4BFBB-A8AD-4EA4-9D07-CEFFC26D34DA}" presName="sibTrans" presStyleCnt="0"/>
      <dgm:spPr/>
    </dgm:pt>
    <dgm:pt modelId="{50371DFD-154C-4038-84D3-9A694966439A}" type="pres">
      <dgm:prSet presAssocID="{73E955D2-1866-4570-9B16-8DE412FCA686}" presName="textNode" presStyleLbl="node1" presStyleIdx="2" presStyleCnt="4">
        <dgm:presLayoutVars>
          <dgm:bulletEnabled val="1"/>
        </dgm:presLayoutVars>
      </dgm:prSet>
      <dgm:spPr/>
    </dgm:pt>
    <dgm:pt modelId="{3CF711F8-A859-4F8C-A5B8-0B836D810FAE}" type="pres">
      <dgm:prSet presAssocID="{F85EB6D0-3443-4A24-8278-CB8018AB15F5}" presName="sibTrans" presStyleCnt="0"/>
      <dgm:spPr/>
    </dgm:pt>
    <dgm:pt modelId="{9EB206CF-25B5-432A-81B1-22E68322CCAD}" type="pres">
      <dgm:prSet presAssocID="{A79691AE-F485-48E2-A5AC-AC8DC65B122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FA62662-99FF-41E1-BC8F-E7F955F78A8B}" srcId="{20B374D1-7233-47A0-A143-76E2EDC83493}" destId="{73E955D2-1866-4570-9B16-8DE412FCA686}" srcOrd="2" destOrd="0" parTransId="{2C141D46-0F7F-4709-A021-5B6B3C6FD505}" sibTransId="{F85EB6D0-3443-4A24-8278-CB8018AB15F5}"/>
    <dgm:cxn modelId="{AFDABA4D-4908-45AE-9C28-C85AE4ABF459}" type="presOf" srcId="{20B374D1-7233-47A0-A143-76E2EDC83493}" destId="{1942CB03-DAA0-47A1-BAB9-204115E299F6}" srcOrd="0" destOrd="0" presId="urn:microsoft.com/office/officeart/2005/8/layout/hProcess9"/>
    <dgm:cxn modelId="{70E6F56E-E26E-45D7-98BE-66B01183696E}" type="presOf" srcId="{A79691AE-F485-48E2-A5AC-AC8DC65B122E}" destId="{9EB206CF-25B5-432A-81B1-22E68322CCAD}" srcOrd="0" destOrd="0" presId="urn:microsoft.com/office/officeart/2005/8/layout/hProcess9"/>
    <dgm:cxn modelId="{E1198554-DC93-4A30-9B2C-701ED53EF413}" srcId="{20B374D1-7233-47A0-A143-76E2EDC83493}" destId="{A79691AE-F485-48E2-A5AC-AC8DC65B122E}" srcOrd="3" destOrd="0" parTransId="{FD3FF24E-B6D2-44C4-A610-31E2D7700527}" sibTransId="{DCA628F5-902C-473A-AFEC-1829E64F8F3D}"/>
    <dgm:cxn modelId="{9C1777A6-5B62-4E8B-9A3C-81E496677355}" srcId="{20B374D1-7233-47A0-A143-76E2EDC83493}" destId="{CDA7F493-AD27-4736-BB32-0AA48232E35A}" srcOrd="1" destOrd="0" parTransId="{CAE16F31-C74B-4DF2-8796-74CADC8C4802}" sibTransId="{7EE4BFBB-A8AD-4EA4-9D07-CEFFC26D34DA}"/>
    <dgm:cxn modelId="{206697A7-33A3-4F8E-94FC-F700FE2BED08}" type="presOf" srcId="{7A5CF0ED-4CE2-4EB2-96F4-D726FD9608B5}" destId="{794A31D1-B895-46F1-A4FA-7B9DB2D46C84}" srcOrd="0" destOrd="0" presId="urn:microsoft.com/office/officeart/2005/8/layout/hProcess9"/>
    <dgm:cxn modelId="{7F3680AB-0A9E-457F-9096-99C66A694B43}" type="presOf" srcId="{73E955D2-1866-4570-9B16-8DE412FCA686}" destId="{50371DFD-154C-4038-84D3-9A694966439A}" srcOrd="0" destOrd="0" presId="urn:microsoft.com/office/officeart/2005/8/layout/hProcess9"/>
    <dgm:cxn modelId="{9FF20BC0-9FFC-4DC5-B544-1CD65E4CBEAF}" srcId="{20B374D1-7233-47A0-A143-76E2EDC83493}" destId="{7A5CF0ED-4CE2-4EB2-96F4-D726FD9608B5}" srcOrd="0" destOrd="0" parTransId="{46DA8B52-95FF-43E2-A40F-37D82910213F}" sibTransId="{5983C3C0-7E47-49E5-9DA7-F77ADD9A13E0}"/>
    <dgm:cxn modelId="{FAF996E7-F1A7-4DEF-A978-A99A1D4C342D}" type="presOf" srcId="{CDA7F493-AD27-4736-BB32-0AA48232E35A}" destId="{2881852C-0539-4F7D-9DB5-BE86D298C8AF}" srcOrd="0" destOrd="0" presId="urn:microsoft.com/office/officeart/2005/8/layout/hProcess9"/>
    <dgm:cxn modelId="{7E20B346-F143-4724-93BA-E88949A165E2}" type="presParOf" srcId="{1942CB03-DAA0-47A1-BAB9-204115E299F6}" destId="{70FBE408-4E1C-46EC-879B-3395B03FB36F}" srcOrd="0" destOrd="0" presId="urn:microsoft.com/office/officeart/2005/8/layout/hProcess9"/>
    <dgm:cxn modelId="{B6A4CFB8-42FE-4A93-BFC0-61383025237D}" type="presParOf" srcId="{1942CB03-DAA0-47A1-BAB9-204115E299F6}" destId="{52E5D40F-DE59-4042-9E31-69313E0C6768}" srcOrd="1" destOrd="0" presId="urn:microsoft.com/office/officeart/2005/8/layout/hProcess9"/>
    <dgm:cxn modelId="{E1B215B5-BFAE-466E-A207-5CE891FF120E}" type="presParOf" srcId="{52E5D40F-DE59-4042-9E31-69313E0C6768}" destId="{794A31D1-B895-46F1-A4FA-7B9DB2D46C84}" srcOrd="0" destOrd="0" presId="urn:microsoft.com/office/officeart/2005/8/layout/hProcess9"/>
    <dgm:cxn modelId="{D2EA6962-19B2-42E3-B788-A5082F39B896}" type="presParOf" srcId="{52E5D40F-DE59-4042-9E31-69313E0C6768}" destId="{12F3D1C7-B4C2-4EFC-B909-F958CB6ABD4C}" srcOrd="1" destOrd="0" presId="urn:microsoft.com/office/officeart/2005/8/layout/hProcess9"/>
    <dgm:cxn modelId="{C6EB2A66-0A09-45B3-9BF4-04303C74BAD3}" type="presParOf" srcId="{52E5D40F-DE59-4042-9E31-69313E0C6768}" destId="{2881852C-0539-4F7D-9DB5-BE86D298C8AF}" srcOrd="2" destOrd="0" presId="urn:microsoft.com/office/officeart/2005/8/layout/hProcess9"/>
    <dgm:cxn modelId="{E3DAEA9F-7618-43D6-9865-BB6F457C13A6}" type="presParOf" srcId="{52E5D40F-DE59-4042-9E31-69313E0C6768}" destId="{97885F32-EAD2-46A2-B239-9CED24F63B85}" srcOrd="3" destOrd="0" presId="urn:microsoft.com/office/officeart/2005/8/layout/hProcess9"/>
    <dgm:cxn modelId="{E35FAA7A-4A60-4469-9167-2D54B481ED52}" type="presParOf" srcId="{52E5D40F-DE59-4042-9E31-69313E0C6768}" destId="{50371DFD-154C-4038-84D3-9A694966439A}" srcOrd="4" destOrd="0" presId="urn:microsoft.com/office/officeart/2005/8/layout/hProcess9"/>
    <dgm:cxn modelId="{02047996-4316-4952-B180-32148CE35526}" type="presParOf" srcId="{52E5D40F-DE59-4042-9E31-69313E0C6768}" destId="{3CF711F8-A859-4F8C-A5B8-0B836D810FAE}" srcOrd="5" destOrd="0" presId="urn:microsoft.com/office/officeart/2005/8/layout/hProcess9"/>
    <dgm:cxn modelId="{64691D48-9E9C-4AA7-9354-531626C6E294}" type="presParOf" srcId="{52E5D40F-DE59-4042-9E31-69313E0C6768}" destId="{9EB206CF-25B5-432A-81B1-22E68322CCA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BE408-4E1C-46EC-879B-3395B03FB36F}">
      <dsp:nvSpPr>
        <dsp:cNvPr id="0" name=""/>
        <dsp:cNvSpPr/>
      </dsp:nvSpPr>
      <dsp:spPr>
        <a:xfrm>
          <a:off x="471501" y="0"/>
          <a:ext cx="5181600" cy="313213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4A31D1-B895-46F1-A4FA-7B9DB2D46C84}">
      <dsp:nvSpPr>
        <dsp:cNvPr id="0" name=""/>
        <dsp:cNvSpPr/>
      </dsp:nvSpPr>
      <dsp:spPr>
        <a:xfrm>
          <a:off x="3050" y="939641"/>
          <a:ext cx="1467445" cy="12528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/>
              <a:latin typeface="Lato" panose="020F0502020204030203" pitchFamily="34" charset="0"/>
              <a:ea typeface="Times New Roman" panose="02020603050405020304" pitchFamily="18" charset="0"/>
            </a:rPr>
            <a:t>Data Cleaning</a:t>
          </a:r>
          <a:endParaRPr lang="en-US" sz="1400" kern="1200" dirty="0">
            <a:latin typeface="Lato" panose="020F0502020204030203" pitchFamily="34" charset="0"/>
          </a:endParaRPr>
        </a:p>
      </dsp:txBody>
      <dsp:txXfrm>
        <a:off x="64209" y="1000800"/>
        <a:ext cx="1345127" cy="1130537"/>
      </dsp:txXfrm>
    </dsp:sp>
    <dsp:sp modelId="{2881852C-0539-4F7D-9DB5-BE86D298C8AF}">
      <dsp:nvSpPr>
        <dsp:cNvPr id="0" name=""/>
        <dsp:cNvSpPr/>
      </dsp:nvSpPr>
      <dsp:spPr>
        <a:xfrm>
          <a:off x="1543868" y="939641"/>
          <a:ext cx="1467445" cy="1252855"/>
        </a:xfrm>
        <a:prstGeom prst="round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ffectLst/>
              <a:latin typeface="Lato" panose="020F0502020204030203" pitchFamily="34" charset="0"/>
              <a:ea typeface="Times New Roman" panose="02020603050405020304" pitchFamily="18" charset="0"/>
            </a:rPr>
            <a:t>Data Integration</a:t>
          </a:r>
          <a:endParaRPr lang="en-US" sz="1400" b="1" kern="1200" dirty="0">
            <a:latin typeface="Lato" panose="020F0502020204030203" pitchFamily="34" charset="0"/>
            <a:ea typeface="Times New Roman" panose="02020603050405020304" pitchFamily="18" charset="0"/>
          </a:endParaRPr>
        </a:p>
      </dsp:txBody>
      <dsp:txXfrm>
        <a:off x="1605027" y="1000800"/>
        <a:ext cx="1345127" cy="1130537"/>
      </dsp:txXfrm>
    </dsp:sp>
    <dsp:sp modelId="{50371DFD-154C-4038-84D3-9A694966439A}">
      <dsp:nvSpPr>
        <dsp:cNvPr id="0" name=""/>
        <dsp:cNvSpPr/>
      </dsp:nvSpPr>
      <dsp:spPr>
        <a:xfrm>
          <a:off x="3084686" y="939641"/>
          <a:ext cx="1467445" cy="1252855"/>
        </a:xfrm>
        <a:prstGeom prst="round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ffectLst/>
              <a:latin typeface="Lato" panose="020F0502020204030203" pitchFamily="34" charset="0"/>
              <a:ea typeface="Times New Roman" panose="02020603050405020304" pitchFamily="18" charset="0"/>
            </a:rPr>
            <a:t>Data Transformation</a:t>
          </a:r>
          <a:endParaRPr lang="en-US" sz="1400" b="1" kern="1200" dirty="0">
            <a:effectLst/>
            <a:latin typeface="Lato" panose="020F0502020204030203" pitchFamily="34" charset="0"/>
            <a:ea typeface="Times New Roman" panose="02020603050405020304" pitchFamily="18" charset="0"/>
          </a:endParaRPr>
        </a:p>
      </dsp:txBody>
      <dsp:txXfrm>
        <a:off x="3145845" y="1000800"/>
        <a:ext cx="1345127" cy="1130537"/>
      </dsp:txXfrm>
    </dsp:sp>
    <dsp:sp modelId="{9EB206CF-25B5-432A-81B1-22E68322CCAD}">
      <dsp:nvSpPr>
        <dsp:cNvPr id="0" name=""/>
        <dsp:cNvSpPr/>
      </dsp:nvSpPr>
      <dsp:spPr>
        <a:xfrm>
          <a:off x="4625503" y="939641"/>
          <a:ext cx="1467445" cy="1252855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ffectLst/>
              <a:latin typeface="Lato" panose="020F0502020204030203" pitchFamily="34" charset="0"/>
              <a:ea typeface="Times New Roman" panose="02020603050405020304" pitchFamily="18" charset="0"/>
            </a:rPr>
            <a:t>Data Reduction</a:t>
          </a:r>
          <a:endParaRPr lang="en-US" sz="1400" b="1" kern="1200" dirty="0">
            <a:latin typeface="Lato" panose="020F0502020204030203" pitchFamily="34" charset="0"/>
            <a:ea typeface="Times New Roman" panose="02020603050405020304" pitchFamily="18" charset="0"/>
          </a:endParaRPr>
        </a:p>
      </dsp:txBody>
      <dsp:txXfrm>
        <a:off x="4686662" y="1000800"/>
        <a:ext cx="1345127" cy="1130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258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638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895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21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29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178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399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3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601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339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569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26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EE17-4CF4-207A-60FD-7A9262060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05445-0C62-7E53-990B-043432FC4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235F5-BB5A-389D-3215-6A65D084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8EE-01B8-4237-8659-AA94856395D5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3A833-A317-73FB-5B20-85675092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E1631-938D-108F-F695-53B7769E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10E5-7205-44D9-AAC6-6572A52B5A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688213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DA01-13E6-6D36-B551-0EC176F19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93F22-901D-7D1D-660F-DB69CEC2C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7AED8-04E9-3658-64DB-50575C1BE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8EE-01B8-4237-8659-AA94856395D5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9D5D7-C441-C770-C74E-B37BD2BA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31278-D65D-D554-369E-D9320303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10E5-7205-44D9-AAC6-6572A52B5A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76114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2A3265-C836-A7D0-C4B0-5817B5141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3F4C1-9176-1FF5-A409-8D17CAE9D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F5E98-62F6-791C-6351-42DC168C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8EE-01B8-4237-8659-AA94856395D5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B80C7-4557-9E92-18D1-E69AAF99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76EE5-83FC-D7ED-47E4-8C5754E3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10E5-7205-44D9-AAC6-6572A52B5A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16047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732124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2"/>
          </p:nvPr>
        </p:nvSpPr>
        <p:spPr>
          <a:xfrm>
            <a:off x="3393300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3"/>
          </p:nvPr>
        </p:nvSpPr>
        <p:spPr>
          <a:xfrm>
            <a:off x="6054475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4" hasCustomPrompt="1"/>
          </p:nvPr>
        </p:nvSpPr>
        <p:spPr>
          <a:xfrm>
            <a:off x="732124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5" hasCustomPrompt="1"/>
          </p:nvPr>
        </p:nvSpPr>
        <p:spPr>
          <a:xfrm>
            <a:off x="3393301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6" hasCustomPrompt="1"/>
          </p:nvPr>
        </p:nvSpPr>
        <p:spPr>
          <a:xfrm>
            <a:off x="6054475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7"/>
          </p:nvPr>
        </p:nvSpPr>
        <p:spPr>
          <a:xfrm>
            <a:off x="732124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8"/>
          </p:nvPr>
        </p:nvSpPr>
        <p:spPr>
          <a:xfrm>
            <a:off x="3393300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9"/>
          </p:nvPr>
        </p:nvSpPr>
        <p:spPr>
          <a:xfrm>
            <a:off x="6054476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900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2068500"/>
            <a:ext cx="43554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823525"/>
            <a:ext cx="1508400" cy="109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3225" y="3642300"/>
            <a:ext cx="43554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9022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203950" y="1511750"/>
            <a:ext cx="47361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203950" y="2673050"/>
            <a:ext cx="473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17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2596800" y="1700300"/>
            <a:ext cx="39504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152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6F26-ADFE-1D13-F6DE-FA779FF0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B9969-7BBA-2D20-49A4-8735CD12A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C5EF1-8795-AD74-C24E-7E4B4D81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8EE-01B8-4237-8659-AA94856395D5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EECD3-4E28-D780-728E-018F9BD2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0717-249C-CCA3-196E-2C47E8C0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10E5-7205-44D9-AAC6-6572A52B5A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344759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12F6F-98F6-DACA-16B7-888CC006E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E06DE-7EFB-F03D-67ED-0BFECDDEC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F0C91-9E00-79FD-42AE-BA6F228E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8EE-01B8-4237-8659-AA94856395D5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553BD-DBD9-32EC-B959-75AF8662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2AA19-BD21-6AEE-C190-4D8A6410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10E5-7205-44D9-AAC6-6572A52B5A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65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7778-B677-8D30-3FEB-4ADCB7B9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25AE3-5DAB-86D3-856A-9D4FE1102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FC018-7D74-A022-E810-93BAF589C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A95C5-6E50-DACD-AF85-D8F252D3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8EE-01B8-4237-8659-AA94856395D5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1EFEB-910D-B239-2630-2F0F8C43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49F78-372E-FBEE-A262-792997E5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10E5-7205-44D9-AAC6-6572A52B5A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470247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A71C-D3EF-B28D-B877-3CFE431A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4560E-7FC8-7202-BA4C-C2E2DF886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B8205-B817-0F15-7F75-4BB5958D5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960E6-0BC0-1023-8B2D-7B356E2333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41B0B8-B555-E73E-CF7A-469315A0B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FE25A7-A36E-9360-0CED-F082C667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8EE-01B8-4237-8659-AA94856395D5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FF8931-D67E-D779-FDBD-3F105648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952163-B05D-D581-1E00-6E8A1D7C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10E5-7205-44D9-AAC6-6572A52B5A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156832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35F3-49F5-E47E-8D77-BC1F4D11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B894F-D2D6-3D2A-7FFA-56897929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8EE-01B8-4237-8659-AA94856395D5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CAEEC-4AD2-2D79-DB1A-04E28EC4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E46AB-DD71-B387-8A47-1483FD59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10E5-7205-44D9-AAC6-6572A52B5A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201620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467FE7-62DD-B8AB-1278-E1B3094F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8EE-01B8-4237-8659-AA94856395D5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41CE9-70FD-92BA-AD5E-DB287A49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8AD46-EDC0-5797-BF57-7FE5AC72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10E5-7205-44D9-AAC6-6572A52B5A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933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C5526-E441-F22A-80F8-AD79E31A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5E240-EE09-C1EB-CDD5-416D5EB68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752F1-C337-5028-031F-0D856F995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4BA7F-98D5-9215-FC2E-F57EE77E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8EE-01B8-4237-8659-AA94856395D5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18360-48F4-C7A4-4A59-A40F5135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0EE5F-58E7-3A20-EFD9-BD7E4924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10E5-7205-44D9-AAC6-6572A52B5A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755162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EF63A-429A-EFAE-253A-AD7DB31C4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906A3-9FFF-3118-570E-F7B4A5344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C261C-728E-1B29-A2B9-6C1B52F0A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967B1-F9D9-8B9B-9949-763C31C8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8EE-01B8-4237-8659-AA94856395D5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306E7-94A3-09BC-897C-E8E34BCF0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1CBBF-FB18-EEF6-EEEF-06858879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10E5-7205-44D9-AAC6-6572A52B5A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90664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683583-051D-C75F-D20F-5BC534B0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22E3A-6C0D-88A6-177C-612855976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3D66C-DCE4-0032-8E4A-6952D6ACA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EF8EE-01B8-4237-8659-AA94856395D5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0D6E6-6433-CDBA-DD7D-3D9E43BA0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058CC-719F-7CA1-D94D-D5BF96E53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10E5-7205-44D9-AAC6-6572A52B5A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303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s.binus.ac.id/2019/12/31/part-of-speech-taggi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tfidf.com/" TargetMode="External"/><Relationship Id="rId4" Type="http://schemas.openxmlformats.org/officeDocument/2006/relationships/hyperlink" Target="https://medium.com/data-folks-indonesia/bag-of-words-vs-tf-idf-penjelasan-dan-perbedaannya-3739f32cdc7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>
            <a:spLocks noGrp="1"/>
          </p:cNvSpPr>
          <p:nvPr>
            <p:ph type="ctrTitle"/>
          </p:nvPr>
        </p:nvSpPr>
        <p:spPr>
          <a:xfrm>
            <a:off x="853678" y="1578769"/>
            <a:ext cx="7436644" cy="20716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Business Intelligence</a:t>
            </a:r>
            <a:br>
              <a:rPr lang="en" sz="4800" dirty="0"/>
            </a:br>
            <a:r>
              <a:rPr lang="en-US" sz="4000" dirty="0">
                <a:solidFill>
                  <a:schemeClr val="accent6"/>
                </a:solidFill>
              </a:rPr>
              <a:t>Bab 12 Data Preprocessing and Data Transformation</a:t>
            </a:r>
            <a:endParaRPr sz="3200" dirty="0">
              <a:solidFill>
                <a:schemeClr val="accent6"/>
              </a:solidFill>
            </a:endParaRPr>
          </a:p>
        </p:txBody>
      </p:sp>
      <p:sp>
        <p:nvSpPr>
          <p:cNvPr id="208" name="Google Shape;208;p37"/>
          <p:cNvSpPr txBox="1">
            <a:spLocks noGrp="1"/>
          </p:cNvSpPr>
          <p:nvPr>
            <p:ph type="subTitle" idx="1"/>
          </p:nvPr>
        </p:nvSpPr>
        <p:spPr>
          <a:xfrm>
            <a:off x="6068570" y="4490600"/>
            <a:ext cx="3075430" cy="6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M. Afdal, ST., </a:t>
            </a:r>
            <a:r>
              <a:rPr lang="en-US" b="1" dirty="0" err="1"/>
              <a:t>M.Kom</a:t>
            </a:r>
            <a:br>
              <a:rPr lang="en-US" dirty="0"/>
            </a:br>
            <a:r>
              <a:rPr lang="en-US" sz="1800" dirty="0"/>
              <a:t>m.afdal@uin-suska.ac.id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4" y="2068500"/>
            <a:ext cx="3737332" cy="8081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Tutorial</a:t>
            </a:r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xfrm>
            <a:off x="713224" y="974400"/>
            <a:ext cx="1508400" cy="10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422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50" y="795069"/>
            <a:ext cx="7710900" cy="705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/>
              <a:t>Teknik-</a:t>
            </a:r>
            <a:r>
              <a:rPr lang="en-US" sz="2800" b="0" dirty="0" err="1"/>
              <a:t>teknik</a:t>
            </a:r>
            <a:r>
              <a:rPr lang="en-US" sz="2800" b="0" dirty="0"/>
              <a:t> </a:t>
            </a:r>
            <a:r>
              <a:rPr lang="en-US" sz="2800" dirty="0"/>
              <a:t>Data Preprocessing </a:t>
            </a:r>
            <a:r>
              <a:rPr lang="en-US" sz="2800" b="0" dirty="0" err="1"/>
              <a:t>dalam</a:t>
            </a:r>
            <a:r>
              <a:rPr lang="en-US" sz="2800" b="0" dirty="0"/>
              <a:t> Text Mining:</a:t>
            </a:r>
            <a:endParaRPr lang="en-US" sz="2800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735931" y="2050131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1950" indent="-285750" algn="just"/>
            <a:r>
              <a:rPr lang="nn-NO" sz="1600" dirty="0">
                <a:solidFill>
                  <a:schemeClr val="bg2"/>
                </a:solidFill>
                <a:latin typeface="Lato" panose="020F0502020204030203" pitchFamily="34" charset="0"/>
              </a:rPr>
              <a:t>Remove Null</a:t>
            </a:r>
          </a:p>
          <a:p>
            <a:pPr marL="361950" indent="-285750" algn="just"/>
            <a:r>
              <a:rPr lang="en-US" sz="1600" b="0" i="0" dirty="0">
                <a:solidFill>
                  <a:schemeClr val="bg2"/>
                </a:solidFill>
                <a:effectLst/>
                <a:latin typeface="Lato" panose="020F0502020204030203" pitchFamily="34" charset="0"/>
              </a:rPr>
              <a:t>Cleaning text dan </a:t>
            </a:r>
            <a:r>
              <a:rPr lang="en-US" sz="1600" b="0" i="1" dirty="0">
                <a:solidFill>
                  <a:schemeClr val="bg2"/>
                </a:solidFill>
                <a:effectLst/>
                <a:latin typeface="Lato" panose="020F0502020204030203" pitchFamily="34" charset="0"/>
              </a:rPr>
              <a:t>lowercase</a:t>
            </a:r>
            <a:endParaRPr lang="en-US" sz="1600" b="0" i="0" dirty="0">
              <a:solidFill>
                <a:schemeClr val="bg2"/>
              </a:solidFill>
              <a:effectLst/>
              <a:latin typeface="Lato" panose="020F0502020204030203" pitchFamily="34" charset="0"/>
            </a:endParaRPr>
          </a:p>
          <a:p>
            <a:pPr marL="361950" indent="-285750" algn="just"/>
            <a:r>
              <a:rPr lang="en-US" sz="1600" b="0" i="0" dirty="0">
                <a:solidFill>
                  <a:schemeClr val="bg2"/>
                </a:solidFill>
                <a:effectLst/>
                <a:latin typeface="Lato" panose="020F0502020204030203" pitchFamily="34" charset="0"/>
              </a:rPr>
              <a:t>Remove </a:t>
            </a:r>
            <a:r>
              <a:rPr lang="en-US" sz="1600" b="0" i="0" dirty="0" err="1">
                <a:solidFill>
                  <a:schemeClr val="bg2"/>
                </a:solidFill>
                <a:effectLst/>
                <a:latin typeface="Lato" panose="020F0502020204030203" pitchFamily="34" charset="0"/>
              </a:rPr>
              <a:t>stopwords</a:t>
            </a:r>
            <a:endParaRPr lang="en-US" sz="1600" b="0" i="0" dirty="0">
              <a:solidFill>
                <a:schemeClr val="bg2"/>
              </a:solidFill>
              <a:effectLst/>
              <a:latin typeface="Lato" panose="020F0502020204030203" pitchFamily="34" charset="0"/>
            </a:endParaRPr>
          </a:p>
          <a:p>
            <a:pPr marL="361950" indent="-285750" algn="just"/>
            <a:r>
              <a:rPr lang="en-US" sz="1600" b="0" i="0" dirty="0">
                <a:solidFill>
                  <a:schemeClr val="bg2"/>
                </a:solidFill>
                <a:effectLst/>
                <a:latin typeface="Lato" panose="020F0502020204030203" pitchFamily="34" charset="0"/>
              </a:rPr>
              <a:t>Tokenization</a:t>
            </a:r>
          </a:p>
          <a:p>
            <a:pPr marL="361950" indent="-285750" algn="just"/>
            <a:r>
              <a:rPr lang="en-US" sz="1600" b="0" i="0" dirty="0">
                <a:solidFill>
                  <a:schemeClr val="bg2"/>
                </a:solidFill>
                <a:effectLst/>
                <a:latin typeface="Lato" panose="020F0502020204030203" pitchFamily="34" charset="0"/>
              </a:rPr>
              <a:t>Stemming and Lemmatization</a:t>
            </a:r>
          </a:p>
          <a:p>
            <a:pPr marL="361950" indent="-285750" algn="just"/>
            <a:endParaRPr lang="en-US" sz="1600" b="0" i="0" dirty="0">
              <a:solidFill>
                <a:schemeClr val="bg2"/>
              </a:solidFill>
              <a:effectLst/>
              <a:latin typeface="Lato" panose="020F0502020204030203" pitchFamily="34" charset="0"/>
            </a:endParaRPr>
          </a:p>
          <a:p>
            <a:pPr marL="361950" indent="-285750" algn="just"/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0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531670" y="957262"/>
            <a:ext cx="6080659" cy="1171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TUTORIAL</a:t>
            </a:r>
            <a:endParaRPr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61D42-3AA7-9C22-8E53-273C1BFA0242}"/>
              </a:ext>
            </a:extLst>
          </p:cNvPr>
          <p:cNvSpPr txBox="1"/>
          <p:nvPr/>
        </p:nvSpPr>
        <p:spPr>
          <a:xfrm>
            <a:off x="2121692" y="2128837"/>
            <a:ext cx="4900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 algn="ctr">
              <a:buNone/>
            </a:pPr>
            <a:r>
              <a:rPr lang="nn-NO" sz="1400" dirty="0">
                <a:solidFill>
                  <a:schemeClr val="tx1"/>
                </a:solidFill>
                <a:latin typeface="Lato" panose="020F0502020204030203" pitchFamily="34" charset="0"/>
              </a:rPr>
              <a:t>Code tersedia pada Lecturer Note dan Video Pembelajaran</a:t>
            </a:r>
            <a:endParaRPr lang="en-US" sz="14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9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531669" y="214313"/>
            <a:ext cx="6080659" cy="1171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0" dirty="0"/>
              <a:t>References</a:t>
            </a:r>
            <a:endParaRPr sz="5400" b="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926951" y="1293019"/>
            <a:ext cx="7290094" cy="3636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5275" indent="-285750" algn="l" eaLnBrk="1" hangingPunct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2"/>
                </a:solidFill>
                <a:latin typeface="Fira Sans" panose="020B0503050000020004" pitchFamily="34" charset="0"/>
                <a:cs typeface="Times New Roman" panose="02020603050405020304" pitchFamily="18" charset="0"/>
                <a:hlinkClick r:id="rId3"/>
              </a:rPr>
              <a:t>https://socs.binus.ac.id/2019/12/31/part-of-speech-tagging/</a:t>
            </a:r>
            <a:endParaRPr lang="en-US" sz="1600" dirty="0">
              <a:solidFill>
                <a:schemeClr val="bg2"/>
              </a:solidFill>
              <a:latin typeface="Fira Sans" panose="020B0503050000020004" pitchFamily="34" charset="0"/>
              <a:cs typeface="Times New Roman" panose="02020603050405020304" pitchFamily="18" charset="0"/>
            </a:endParaRPr>
          </a:p>
          <a:p>
            <a:pPr marL="295275" indent="-285750" algn="l" eaLnBrk="1" hangingPunct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2"/>
                </a:solidFill>
                <a:latin typeface="Fira Sans" panose="020B0503050000020004" pitchFamily="34" charset="0"/>
                <a:cs typeface="Times New Roman" panose="02020603050405020304" pitchFamily="18" charset="0"/>
                <a:hlinkClick r:id="rId4"/>
              </a:rPr>
              <a:t>https://medium.com/data-folks-indonesia/bag-of-words-vs-tf-idf-penjelasan-dan-perbedaannya-3739f32cdc72</a:t>
            </a:r>
            <a:endParaRPr lang="en-US" dirty="0">
              <a:solidFill>
                <a:schemeClr val="bg2"/>
              </a:solidFill>
              <a:latin typeface="Fira Sans" panose="020B0503050000020004" pitchFamily="34" charset="0"/>
              <a:cs typeface="Times New Roman" panose="02020603050405020304" pitchFamily="18" charset="0"/>
            </a:endParaRPr>
          </a:p>
          <a:p>
            <a:pPr marL="295275" indent="-285750" algn="l">
              <a:buFont typeface="Wingdings" panose="05000000000000000000" pitchFamily="2" charset="2"/>
              <a:buChar char="Ø"/>
            </a:pPr>
            <a:r>
              <a:rPr lang="en-US" b="0" i="0" u="sng" dirty="0">
                <a:solidFill>
                  <a:srgbClr val="242424"/>
                </a:solidFill>
                <a:effectLst/>
                <a:latin typeface="Fira Sans" panose="020B0503050000020004" pitchFamily="34" charset="0"/>
                <a:hlinkClick r:id="rId5"/>
              </a:rPr>
              <a:t>http://www.tfidf.com/</a:t>
            </a:r>
            <a:endParaRPr lang="en-US" b="0" i="0" dirty="0">
              <a:solidFill>
                <a:srgbClr val="242424"/>
              </a:solidFill>
              <a:effectLst/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3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20000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23" name="Google Shape;223;p39"/>
          <p:cNvSpPr txBox="1">
            <a:spLocks noGrp="1"/>
          </p:cNvSpPr>
          <p:nvPr>
            <p:ph type="subTitle" idx="1"/>
          </p:nvPr>
        </p:nvSpPr>
        <p:spPr>
          <a:xfrm>
            <a:off x="707875" y="3384488"/>
            <a:ext cx="75502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memproses</a:t>
            </a:r>
            <a:r>
              <a:rPr lang="en-US" dirty="0"/>
              <a:t> dan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data</a:t>
            </a:r>
          </a:p>
        </p:txBody>
      </p:sp>
      <p:sp>
        <p:nvSpPr>
          <p:cNvPr id="229" name="Google Shape;229;p39"/>
          <p:cNvSpPr txBox="1">
            <a:spLocks noGrp="1"/>
          </p:cNvSpPr>
          <p:nvPr>
            <p:ph type="subTitle" idx="2"/>
          </p:nvPr>
        </p:nvSpPr>
        <p:spPr>
          <a:xfrm>
            <a:off x="677767" y="1735599"/>
            <a:ext cx="2239696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Data Preprocessing </a:t>
            </a:r>
          </a:p>
        </p:txBody>
      </p:sp>
      <p:sp>
        <p:nvSpPr>
          <p:cNvPr id="230" name="Google Shape;230;p39"/>
          <p:cNvSpPr txBox="1">
            <a:spLocks noGrp="1"/>
          </p:cNvSpPr>
          <p:nvPr>
            <p:ph type="subTitle" idx="3"/>
          </p:nvPr>
        </p:nvSpPr>
        <p:spPr>
          <a:xfrm>
            <a:off x="3524056" y="1719574"/>
            <a:ext cx="2355250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/>
              <a:t>Data Transformation</a:t>
            </a:r>
            <a:endParaRPr lang="en-US" b="0" dirty="0"/>
          </a:p>
        </p:txBody>
      </p:sp>
      <p:sp>
        <p:nvSpPr>
          <p:cNvPr id="227" name="Google Shape;227;p39"/>
          <p:cNvSpPr txBox="1">
            <a:spLocks noGrp="1"/>
          </p:cNvSpPr>
          <p:nvPr>
            <p:ph type="title" idx="4"/>
          </p:nvPr>
        </p:nvSpPr>
        <p:spPr>
          <a:xfrm>
            <a:off x="3524056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28" name="Google Shape;228;p39"/>
          <p:cNvSpPr txBox="1">
            <a:spLocks noGrp="1"/>
          </p:cNvSpPr>
          <p:nvPr>
            <p:ph type="title" idx="5"/>
          </p:nvPr>
        </p:nvSpPr>
        <p:spPr>
          <a:xfrm>
            <a:off x="6042351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subTitle" idx="7"/>
          </p:nvPr>
        </p:nvSpPr>
        <p:spPr>
          <a:xfrm>
            <a:off x="6042351" y="1721556"/>
            <a:ext cx="2215823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Tutorial</a:t>
            </a:r>
          </a:p>
        </p:txBody>
      </p:sp>
      <p:sp>
        <p:nvSpPr>
          <p:cNvPr id="2" name="Google Shape;222;p39">
            <a:extLst>
              <a:ext uri="{FF2B5EF4-FFF2-40B4-BE49-F238E27FC236}">
                <a16:creationId xmlns:a16="http://schemas.microsoft.com/office/drawing/2014/main" id="{4F7B30DC-BE79-7854-A4DF-3DF175DB4FA3}"/>
              </a:ext>
            </a:extLst>
          </p:cNvPr>
          <p:cNvSpPr txBox="1">
            <a:spLocks/>
          </p:cNvSpPr>
          <p:nvPr/>
        </p:nvSpPr>
        <p:spPr>
          <a:xfrm>
            <a:off x="677767" y="59363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9pPr>
          </a:lstStyle>
          <a:p>
            <a:r>
              <a:rPr lang="en-US" dirty="0"/>
              <a:t>Content</a:t>
            </a:r>
          </a:p>
        </p:txBody>
      </p:sp>
      <p:sp>
        <p:nvSpPr>
          <p:cNvPr id="3" name="Google Shape;222;p39">
            <a:extLst>
              <a:ext uri="{FF2B5EF4-FFF2-40B4-BE49-F238E27FC236}">
                <a16:creationId xmlns:a16="http://schemas.microsoft.com/office/drawing/2014/main" id="{69678D59-BBF9-F454-A547-2F5E3DE6E741}"/>
              </a:ext>
            </a:extLst>
          </p:cNvPr>
          <p:cNvSpPr txBox="1">
            <a:spLocks/>
          </p:cNvSpPr>
          <p:nvPr/>
        </p:nvSpPr>
        <p:spPr>
          <a:xfrm>
            <a:off x="720000" y="281178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9pPr>
          </a:lstStyle>
          <a:p>
            <a:r>
              <a:rPr lang="en-US" dirty="0"/>
              <a:t>Learning Outcome</a:t>
            </a:r>
          </a:p>
        </p:txBody>
      </p:sp>
    </p:spTree>
    <p:extLst>
      <p:ext uri="{BB962C8B-B14F-4D97-AF65-F5344CB8AC3E}">
        <p14:creationId xmlns:p14="http://schemas.microsoft.com/office/powerpoint/2010/main" val="146174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5" y="2131938"/>
            <a:ext cx="4355400" cy="15359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Preprocessing </a:t>
            </a:r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xfrm>
            <a:off x="713225" y="1037838"/>
            <a:ext cx="1508400" cy="10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788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167133" y="1485900"/>
            <a:ext cx="6809732" cy="829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Data Preprocessing </a:t>
            </a:r>
            <a:endParaRPr sz="480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1524781" y="2203203"/>
            <a:ext cx="6094437" cy="15258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P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roses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mengubah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data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mentah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dalam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bentuk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lebih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mudah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dipahami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. Proses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ini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diperlukan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untuk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memperbaiki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kesalahan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pada data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mentah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seringkali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tidak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lengkap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dan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memiliki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format yang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tidak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teratur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.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2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50" y="823643"/>
            <a:ext cx="7710900" cy="626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/>
              <a:t>Manfaat</a:t>
            </a:r>
            <a:r>
              <a:rPr lang="en-US" sz="2800" b="0" dirty="0"/>
              <a:t> </a:t>
            </a:r>
            <a:r>
              <a:rPr lang="en-US" sz="2800" dirty="0"/>
              <a:t>Data </a:t>
            </a:r>
            <a:r>
              <a:rPr lang="en-US" sz="2800" dirty="0" err="1"/>
              <a:t>PreProcessing</a:t>
            </a:r>
            <a:r>
              <a:rPr lang="en-US" sz="2800" b="0" dirty="0"/>
              <a:t>:</a:t>
            </a:r>
            <a:endParaRPr lang="en-US" sz="2800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793081" y="1528851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 algn="l">
              <a:buAutoNum type="arabicPeriod"/>
            </a:pPr>
            <a:r>
              <a:rPr lang="nn-NO" sz="1600" dirty="0">
                <a:solidFill>
                  <a:schemeClr val="tx1"/>
                </a:solidFill>
                <a:latin typeface="Lato" panose="020F0502020204030203" pitchFamily="34" charset="0"/>
              </a:rPr>
              <a:t>Memperlancar proses data mining</a:t>
            </a:r>
          </a:p>
          <a:p>
            <a:pPr marL="533400" indent="-457200" algn="l">
              <a:buAutoNum type="arabicPeriod"/>
            </a:pPr>
            <a:r>
              <a:rPr lang="nn-NO" sz="1600" dirty="0">
                <a:solidFill>
                  <a:schemeClr val="tx1"/>
                </a:solidFill>
                <a:latin typeface="Lato" panose="020F0502020204030203" pitchFamily="34" charset="0"/>
              </a:rPr>
              <a:t>Membuat data lebih mudah untuk dibaca</a:t>
            </a:r>
          </a:p>
          <a:p>
            <a:pPr marL="533400" indent="-457200" algn="l">
              <a:buAutoNum type="arabicPeriod"/>
            </a:pPr>
            <a:r>
              <a:rPr lang="nn-NO" sz="1600" dirty="0">
                <a:solidFill>
                  <a:schemeClr val="tx1"/>
                </a:solidFill>
                <a:latin typeface="Lato" panose="020F0502020204030203" pitchFamily="34" charset="0"/>
              </a:rPr>
              <a:t>Mengurangi beban representasi dalam data</a:t>
            </a:r>
          </a:p>
          <a:p>
            <a:pPr marL="533400" indent="-457200" algn="l">
              <a:buAutoNum type="arabicPeriod"/>
            </a:pPr>
            <a:r>
              <a:rPr lang="nn-NO" sz="1600" dirty="0">
                <a:solidFill>
                  <a:schemeClr val="tx1"/>
                </a:solidFill>
                <a:latin typeface="Lato" panose="020F0502020204030203" pitchFamily="34" charset="0"/>
              </a:rPr>
              <a:t>Mengurangi durasi data mining secara signifikan</a:t>
            </a:r>
          </a:p>
          <a:p>
            <a:pPr marL="533400" indent="-457200" algn="l">
              <a:buAutoNum type="arabicPeriod"/>
            </a:pPr>
            <a:r>
              <a:rPr lang="nn-NO" sz="1600" dirty="0">
                <a:solidFill>
                  <a:schemeClr val="tx1"/>
                </a:solidFill>
                <a:latin typeface="Lato" panose="020F0502020204030203" pitchFamily="34" charset="0"/>
              </a:rPr>
              <a:t>Mempermudah proses analisis data dalam machine learning</a:t>
            </a:r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2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16550" y="723632"/>
            <a:ext cx="7710900" cy="705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/>
              <a:t>Tahapan</a:t>
            </a:r>
            <a:r>
              <a:rPr lang="en-US" sz="2800" b="0" dirty="0"/>
              <a:t> </a:t>
            </a:r>
            <a:r>
              <a:rPr lang="en-US" sz="2800" dirty="0"/>
              <a:t>Data Preprocessing</a:t>
            </a:r>
            <a:r>
              <a:rPr lang="en-US" sz="2800" b="0" dirty="0"/>
              <a:t>:</a:t>
            </a:r>
            <a:endParaRPr lang="en-US" sz="28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504333C-28AC-A886-226F-2B0D4B597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438130"/>
              </p:ext>
            </p:extLst>
          </p:nvPr>
        </p:nvGraphicFramePr>
        <p:xfrm>
          <a:off x="1728787" y="1528764"/>
          <a:ext cx="6096000" cy="313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936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4" y="2068500"/>
            <a:ext cx="4787463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Transformation</a:t>
            </a:r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xfrm>
            <a:off x="713224" y="1052125"/>
            <a:ext cx="1508400" cy="10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782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712762" y="1464469"/>
            <a:ext cx="5718469" cy="829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Data Transformation</a:t>
            </a:r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1524781" y="2203203"/>
            <a:ext cx="6094437" cy="17044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P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roses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pengadaan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data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dari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sumber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tertentu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dan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memindahkannya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konteks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baru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baik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di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lokasi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berbasis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cloud,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atau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gabungan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keduanya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. Ada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berbagai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strategi yang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digunakan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untuk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mencapai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tujuan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ini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, yang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mungkin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rumit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dan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sering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kali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dilakukan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secara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manual.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2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review of feature selection techniques in sentiment analysis - IOS Press">
            <a:extLst>
              <a:ext uri="{FF2B5EF4-FFF2-40B4-BE49-F238E27FC236}">
                <a16:creationId xmlns:a16="http://schemas.microsoft.com/office/drawing/2014/main" id="{D96DE57D-7CF7-79B5-BC6E-D5B90A192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0"/>
            <a:ext cx="4903787" cy="514350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42;p41">
            <a:extLst>
              <a:ext uri="{FF2B5EF4-FFF2-40B4-BE49-F238E27FC236}">
                <a16:creationId xmlns:a16="http://schemas.microsoft.com/office/drawing/2014/main" id="{3BBF4193-D083-1BFE-D1E2-788471FA83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3198" y="1180482"/>
            <a:ext cx="3244414" cy="1070681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Feature Selection</a:t>
            </a:r>
          </a:p>
        </p:txBody>
      </p:sp>
      <p:sp>
        <p:nvSpPr>
          <p:cNvPr id="8" name="Google Shape;237;p40">
            <a:extLst>
              <a:ext uri="{FF2B5EF4-FFF2-40B4-BE49-F238E27FC236}">
                <a16:creationId xmlns:a16="http://schemas.microsoft.com/office/drawing/2014/main" id="{109DF4F9-F676-368F-7415-AE26FC6A56C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1024" y="2251163"/>
            <a:ext cx="3968763" cy="2135100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Tahap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kelanjutan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dari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pengurangan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dimensi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pada proses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transformasi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teks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Tahapan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ini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dilakukan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jika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dibutuhkan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melakukan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optimasi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pada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hasil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modeling yang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dirasa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kurang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optimal. </a:t>
            </a:r>
          </a:p>
        </p:txBody>
      </p:sp>
    </p:spTree>
    <p:extLst>
      <p:ext uri="{BB962C8B-B14F-4D97-AF65-F5344CB8AC3E}">
        <p14:creationId xmlns:p14="http://schemas.microsoft.com/office/powerpoint/2010/main" val="2740045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267</Words>
  <Application>Microsoft Office PowerPoint</Application>
  <PresentationFormat>On-screen Show (16:9)</PresentationFormat>
  <Paragraphs>46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Nunito Light</vt:lpstr>
      <vt:lpstr>Calibri</vt:lpstr>
      <vt:lpstr>Bai Jamjuree</vt:lpstr>
      <vt:lpstr>Anaheim</vt:lpstr>
      <vt:lpstr>Lato</vt:lpstr>
      <vt:lpstr>Bebas Neue</vt:lpstr>
      <vt:lpstr>Arial</vt:lpstr>
      <vt:lpstr>Fira Sans</vt:lpstr>
      <vt:lpstr>Calibri Light</vt:lpstr>
      <vt:lpstr>Wingdings</vt:lpstr>
      <vt:lpstr>Office Theme</vt:lpstr>
      <vt:lpstr>Business Intelligence Bab 12 Data Preprocessing and Data Transformation</vt:lpstr>
      <vt:lpstr>01</vt:lpstr>
      <vt:lpstr>Data Preprocessing </vt:lpstr>
      <vt:lpstr>Data Preprocessing </vt:lpstr>
      <vt:lpstr>Manfaat Data PreProcessing:</vt:lpstr>
      <vt:lpstr>Tahapan Data Preprocessing:</vt:lpstr>
      <vt:lpstr>Data Transformation</vt:lpstr>
      <vt:lpstr>Data Transformation</vt:lpstr>
      <vt:lpstr>Feature Selection</vt:lpstr>
      <vt:lpstr>Tutorial</vt:lpstr>
      <vt:lpstr>Teknik-teknik Data Preprocessing dalam Text Mining:</vt:lpstr>
      <vt:lpstr>TUTORIAL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 Chapter 1 BI Concept</dc:title>
  <cp:lastModifiedBy>Afdal Alfatih</cp:lastModifiedBy>
  <cp:revision>156</cp:revision>
  <dcterms:modified xsi:type="dcterms:W3CDTF">2024-01-24T13:26:51Z</dcterms:modified>
</cp:coreProperties>
</file>