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343" r:id="rId3"/>
    <p:sldId id="346" r:id="rId4"/>
    <p:sldId id="344" r:id="rId5"/>
    <p:sldId id="362" r:id="rId6"/>
    <p:sldId id="382" r:id="rId7"/>
    <p:sldId id="383" r:id="rId8"/>
    <p:sldId id="377" r:id="rId9"/>
    <p:sldId id="347" r:id="rId10"/>
    <p:sldId id="379" r:id="rId11"/>
    <p:sldId id="386" r:id="rId12"/>
    <p:sldId id="380" r:id="rId13"/>
    <p:sldId id="355" r:id="rId14"/>
    <p:sldId id="378" r:id="rId15"/>
    <p:sldId id="384" r:id="rId16"/>
    <p:sldId id="318" r:id="rId17"/>
    <p:sldId id="387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</p:embeddedFont>
    <p:embeddedFont>
      <p:font typeface="Bai Jamjuree" panose="020B0604020202020204" charset="-34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  <p:embeddedFont>
      <p:font typeface="Fira Sans" panose="020B0503050000020004" pitchFamily="3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56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05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89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5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399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71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95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21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3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0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79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64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3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2648-C337-CCEF-4AB4-CB5D531AA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909E7-A2CE-3B11-38B3-25670D42B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78AF3-D70F-948F-F424-DA026686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566F6-3E79-9B08-6530-A740E9DF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0FB1-DD52-5F96-8CF6-96194E94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1374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E8EB-804C-AF65-3867-BF87C2A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87BCB-2603-D505-1ED3-EE3E1EDC2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99242-B090-82A6-0176-22586548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C1AFE-DFB7-44B2-DFE5-E5A566C8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A411-C31F-D60D-2067-2BAD878D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89386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DFBD9-874D-B635-E4F1-20BB3D713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D0E90-F848-92C1-B020-0A514828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CEC8-D764-074A-47CB-2E469EE5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3819-7445-224C-8437-95ED7F2B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30631-F6A8-8E3F-CDED-5C7E03BE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8100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24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9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43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9EF7-AD30-CF5B-7351-0AC13156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0ADBF-0947-3208-BFD2-99C6DFC0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84609-F326-8D1D-50EB-0D3295BA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FA79-8769-8923-A943-E3C354C7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D341F-E1C9-6400-DF19-D11856E2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04387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7B41-647A-0794-C421-828A82AD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6C000-1F68-09CF-9E87-42B2AE4D2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3246-C04E-BA3A-218C-8B72E977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D1D9C-15A6-91D8-86F2-235F00C2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A40B1-60A6-2A58-C8DB-248F7E3F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19783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54BD-D130-9314-A177-EE314F78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87DC6-170E-8B59-53B9-1DD2B9190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619E3-3039-8805-751F-B405EBDB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5481-0877-82E2-A98D-FBA67B92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D86F6-ACEF-B21F-1182-70C08641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BEE6B-2639-6166-5DE2-22EBEBB3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58138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B258-32D0-65E5-30FE-4C53C782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85CAA-C7C4-5BDF-89AC-F352059C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4EEF6-985C-7867-6E5F-5CCF7663D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D2477-CB02-0120-1E43-870041AF4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0ED24-078E-DCA3-2976-81E36AAF4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EAEBF-FA4E-D3C9-2B57-DF342493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10348-65F0-9092-76F0-1847E409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02BEB-36EB-2EB1-C7DB-AC3DB760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26257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4B6C-D44F-004F-DA48-6533EDEF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E9407-B510-BECE-CBFC-E6CAC5AA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9A022-441F-EEFF-159F-CCF385C6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0EB2F-3ADE-D65C-A573-8EC89F3B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0032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AAB2D-8A23-E4BD-83BE-7B425F11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120F8-A6CE-DBD1-C423-99A1CD30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F9140-B6DA-258E-AC7F-1BC38B2C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08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C4D9-0FA9-17B1-911D-0B23C809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DBA3-872E-6151-5A16-6A6FA226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DB75F-60EE-D5E9-2DAC-AAD93E758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594CD-79CB-754E-B103-C8DCA8E7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46C7E-E3C0-4D88-9F26-1010711A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2DCCC-6384-0DEB-3B26-E9EC4ABB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16398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EA16-F2EE-E8FA-BDE3-F3DB2C24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E1780-B295-F901-783A-C2718CEDF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6BC39-4B4C-1A05-0C33-7D21412DB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99E26-63D0-BA32-CAE7-A631AB7B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DBE65-1231-3A5F-EE79-0A4E0864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641E5-22F1-865A-862D-6FF49201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22351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3EFA1-7334-4401-9347-0B8B744B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94888-E56A-0826-39EE-4C005B6C4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C0794-4DD2-DD90-2146-982D76D1B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C716-A179-40C6-88A8-E993981F7A96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68D4-5277-3B2D-9E74-96B697381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B2F5-CAFC-BB5A-3273-86F6CFE3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3D64-34DE-42F0-950E-EF4368E66F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82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ifqimulyawan.com/blog/pengertian-data-collectio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relativeinsight.com/5-text-data-exampl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578769"/>
            <a:ext cx="7436644" cy="2071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Intelligence</a:t>
            </a:r>
            <a:br>
              <a:rPr lang="en" sz="4800" dirty="0"/>
            </a:br>
            <a:r>
              <a:rPr lang="en-US" sz="4000" dirty="0">
                <a:solidFill>
                  <a:schemeClr val="accent6"/>
                </a:solidFill>
              </a:rPr>
              <a:t>Chapter 11 Data Collection and Data Extraction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 dirty="0"/>
            </a:br>
            <a:r>
              <a:rPr lang="en-US" sz="1800" dirty="0"/>
              <a:t>m.afdal@uin-suska.ac.id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2" y="1464469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Data Extraction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524781" y="2203203"/>
            <a:ext cx="6094437" cy="1704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P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roses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pengadaan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dari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sumber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tertentu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memindahkannya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konteks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baru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baik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lokasi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berbasis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cloud,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gabungan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keduanya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 Ada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berbagai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strategi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digunakan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mencapai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mungkin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rumit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sering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kali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dilakukan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secara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manual.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AC454-726D-330B-3883-B00D8C997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Microsoft Excel Logo transparent PNG - StickPNG">
            <a:extLst>
              <a:ext uri="{FF2B5EF4-FFF2-40B4-BE49-F238E27FC236}">
                <a16:creationId xmlns:a16="http://schemas.microsoft.com/office/drawing/2014/main" id="{393E2021-2FED-0127-C024-3CE9A203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333500"/>
            <a:ext cx="4279392" cy="2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at is Web Scraping: Introduction, Applications and Best Practices">
            <a:extLst>
              <a:ext uri="{FF2B5EF4-FFF2-40B4-BE49-F238E27FC236}">
                <a16:creationId xmlns:a16="http://schemas.microsoft.com/office/drawing/2014/main" id="{05CA1AB0-D0C5-A2B9-E15A-6FCFB139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2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3737332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 Scraping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974400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2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5W1H Method: Elements &amp; Example | SafetyCulture">
            <a:extLst>
              <a:ext uri="{FF2B5EF4-FFF2-40B4-BE49-F238E27FC236}">
                <a16:creationId xmlns:a16="http://schemas.microsoft.com/office/drawing/2014/main" id="{5C994504-6D4C-C6CE-28D0-257C2234C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8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apidMiner and Braincube: Improve Overall Analytical Effectiveness -  Braincube">
            <a:extLst>
              <a:ext uri="{FF2B5EF4-FFF2-40B4-BE49-F238E27FC236}">
                <a16:creationId xmlns:a16="http://schemas.microsoft.com/office/drawing/2014/main" id="{3BDD9A31-8ABE-3E29-F2A8-3CEB68FF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07051"/>
            <a:ext cx="38957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Studio Logo Usage Guidelines - RStudio">
            <a:extLst>
              <a:ext uri="{FF2B5EF4-FFF2-40B4-BE49-F238E27FC236}">
                <a16:creationId xmlns:a16="http://schemas.microsoft.com/office/drawing/2014/main" id="{BE7ABBFA-691B-22A2-7237-10F35AA7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4" y="507051"/>
            <a:ext cx="4021931" cy="14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oogle Colab | Logopedia | Fandom">
            <a:extLst>
              <a:ext uri="{FF2B5EF4-FFF2-40B4-BE49-F238E27FC236}">
                <a16:creationId xmlns:a16="http://schemas.microsoft.com/office/drawing/2014/main" id="{B1956ED4-721E-917F-1D61-BDB2F622E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872" r="10371" b="16387"/>
          <a:stretch/>
        </p:blipFill>
        <p:spPr bwMode="auto">
          <a:xfrm>
            <a:off x="278606" y="1897701"/>
            <a:ext cx="3700463" cy="14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ython Logo, symbol, meaning, history, PNG, brand">
            <a:extLst>
              <a:ext uri="{FF2B5EF4-FFF2-40B4-BE49-F238E27FC236}">
                <a16:creationId xmlns:a16="http://schemas.microsoft.com/office/drawing/2014/main" id="{A864B652-B8D1-ACDF-8CDB-842E506F9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 b="26768"/>
          <a:stretch/>
        </p:blipFill>
        <p:spPr bwMode="auto">
          <a:xfrm>
            <a:off x="4243241" y="2043112"/>
            <a:ext cx="4810613" cy="14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Web Scraping">
            <a:extLst>
              <a:ext uri="{FF2B5EF4-FFF2-40B4-BE49-F238E27FC236}">
                <a16:creationId xmlns:a16="http://schemas.microsoft.com/office/drawing/2014/main" id="{A441946A-02C9-5C79-C48A-D68A29C3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90" y="3518287"/>
            <a:ext cx="5407819" cy="18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9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70" y="957262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TUTORIAL</a:t>
            </a:r>
            <a:endParaRPr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61D42-3AA7-9C22-8E53-273C1BFA0242}"/>
              </a:ext>
            </a:extLst>
          </p:cNvPr>
          <p:cNvSpPr txBox="1"/>
          <p:nvPr/>
        </p:nvSpPr>
        <p:spPr>
          <a:xfrm>
            <a:off x="2121692" y="2128837"/>
            <a:ext cx="4900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nn-NO" sz="1400" dirty="0">
                <a:solidFill>
                  <a:schemeClr val="tx1"/>
                </a:solidFill>
                <a:latin typeface="Lato" panose="020F0502020204030203" pitchFamily="34" charset="0"/>
              </a:rPr>
              <a:t>Code tersedia pada Lecturer Note dan Video Pembelajaran</a:t>
            </a:r>
            <a:endParaRPr lang="en-US" sz="14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References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  <a:hlinkClick r:id="rId3"/>
              </a:rPr>
              <a:t>https://rifqimulyawan.com/blog/pengertian-data-collection/</a:t>
            </a:r>
            <a:endParaRPr lang="en-US" sz="1600" dirty="0">
              <a:solidFill>
                <a:schemeClr val="bg2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  <a:hlinkClick r:id="rId4"/>
              </a:rPr>
              <a:t>https://relativeinsight.com/5-text-data-examples/</a:t>
            </a:r>
            <a:endParaRPr lang="en-US" sz="1600" dirty="0">
              <a:solidFill>
                <a:schemeClr val="bg2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https://www.linkedin.com/pulse/how-scrape-google-play-reviews-4-simple-steps-using-python-kundi/</a:t>
            </a:r>
          </a:p>
        </p:txBody>
      </p:sp>
    </p:spTree>
    <p:extLst>
      <p:ext uri="{BB962C8B-B14F-4D97-AF65-F5344CB8AC3E}">
        <p14:creationId xmlns:p14="http://schemas.microsoft.com/office/powerpoint/2010/main" val="13395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20000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5" y="3384488"/>
            <a:ext cx="7550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Mahasiswa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dan </a:t>
            </a:r>
            <a:r>
              <a:rPr lang="en-US" dirty="0" err="1"/>
              <a:t>ekstraksi</a:t>
            </a:r>
            <a:r>
              <a:rPr lang="en-US"/>
              <a:t> data </a:t>
            </a:r>
            <a:endParaRPr lang="en-US" dirty="0"/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677767" y="1735599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Data Collection</a:t>
            </a:r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524056" y="1719574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Data Extraction</a:t>
            </a:r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524056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42351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42351" y="1721556"/>
            <a:ext cx="221582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Web Scrapping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677767" y="5936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28117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4617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131938"/>
            <a:ext cx="4355400" cy="1535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Collection</a:t>
            </a:r>
            <a:endParaRPr lang="en-US" b="0"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88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2" y="1464469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Data Collection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524781" y="2203203"/>
            <a:ext cx="6094437" cy="1704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Proses mengumpulkan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mengukur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informasi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mengenai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variabel-variabel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menjadi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perhatian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cara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sistematis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memungkinkan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seseorang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menjawab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pertanyaan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penelitian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menguji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hipotesis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mengevaluasi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hasil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587899"/>
            <a:ext cx="7710900" cy="1090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/>
              <a:t>Beberapa </a:t>
            </a:r>
            <a:r>
              <a:rPr lang="en-US" sz="2800" b="0" dirty="0" err="1"/>
              <a:t>hal</a:t>
            </a:r>
            <a:r>
              <a:rPr lang="en-US" sz="2800" b="0" dirty="0"/>
              <a:t> yang </a:t>
            </a:r>
            <a:r>
              <a:rPr lang="en-US" sz="2800" b="0" dirty="0" err="1"/>
              <a:t>perlu</a:t>
            </a:r>
            <a:r>
              <a:rPr lang="en-US" sz="2800" b="0" dirty="0"/>
              <a:t> di </a:t>
            </a:r>
            <a:r>
              <a:rPr lang="en-US" sz="2800" b="0" dirty="0" err="1"/>
              <a:t>pertimbangkan</a:t>
            </a:r>
            <a:r>
              <a:rPr lang="en-US" sz="2800" b="0" dirty="0"/>
              <a:t> </a:t>
            </a:r>
            <a:r>
              <a:rPr lang="en-US" sz="2800" b="0" dirty="0" err="1"/>
              <a:t>dalam</a:t>
            </a:r>
            <a:r>
              <a:rPr lang="en-US" sz="2800" b="0" dirty="0"/>
              <a:t> </a:t>
            </a:r>
            <a:r>
              <a:rPr lang="en-US" sz="2800" dirty="0"/>
              <a:t>Data Collection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64506" y="1864607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Tujuan melakukan penelitian.</a:t>
            </a:r>
          </a:p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Jenis data yang akan dikumpulkan.</a:t>
            </a:r>
          </a:p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Metode dan prosedur yang akan digunakan untuk mengumpulkan, menyimpan, dan memproses data.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795069"/>
            <a:ext cx="7710900" cy="705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Tujuan</a:t>
            </a:r>
            <a:r>
              <a:rPr lang="en-US" sz="2800" b="0" dirty="0"/>
              <a:t> </a:t>
            </a:r>
            <a:r>
              <a:rPr lang="en-US" sz="2800" dirty="0"/>
              <a:t>Data Collection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64506" y="1864607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Tujuan terpenting dari koleksi, pengumpulan atau data collection adalah memastikan bahwa data yang dikumpulkan kaya akan informasi dan dapat diandalkan untuk analisis sehingga keputusan berdasarkan data dapat dibuat untuk penelitian.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6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395020"/>
            <a:ext cx="7710900" cy="583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Macam</a:t>
            </a:r>
            <a:r>
              <a:rPr lang="en-US" sz="2800" b="0" dirty="0"/>
              <a:t> – </a:t>
            </a:r>
            <a:r>
              <a:rPr lang="en-US" sz="2800" b="0" dirty="0" err="1"/>
              <a:t>Macam</a:t>
            </a:r>
            <a:r>
              <a:rPr lang="en-US" sz="2800" b="0" dirty="0"/>
              <a:t> </a:t>
            </a:r>
            <a:r>
              <a:rPr lang="en-US" sz="2800" b="0" dirty="0" err="1"/>
              <a:t>Metode</a:t>
            </a:r>
            <a:r>
              <a:rPr lang="en-US" sz="2800" b="0" dirty="0"/>
              <a:t> </a:t>
            </a:r>
            <a:r>
              <a:rPr lang="en-US" sz="2800" dirty="0"/>
              <a:t>Data Collection</a:t>
            </a:r>
            <a:r>
              <a:rPr lang="en-US" sz="2800" b="0" dirty="0"/>
              <a:t>:</a:t>
            </a: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43FB51A-BD57-E331-6084-F124D42DB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25346"/>
              </p:ext>
            </p:extLst>
          </p:nvPr>
        </p:nvGraphicFramePr>
        <p:xfrm>
          <a:off x="139303" y="1268669"/>
          <a:ext cx="8865394" cy="3534361"/>
        </p:xfrm>
        <a:graphic>
          <a:graphicData uri="http://schemas.openxmlformats.org/drawingml/2006/table">
            <a:tbl>
              <a:tblPr firstRow="1" firstCol="1" bandRow="1">
                <a:tableStyleId>{4E3911E5-A659-4E9A-AC7E-A71BE1CA2EF2}</a:tableStyleId>
              </a:tblPr>
              <a:tblGrid>
                <a:gridCol w="1757506">
                  <a:extLst>
                    <a:ext uri="{9D8B030D-6E8A-4147-A177-3AD203B41FA5}">
                      <a16:colId xmlns:a16="http://schemas.microsoft.com/office/drawing/2014/main" val="661402455"/>
                    </a:ext>
                  </a:extLst>
                </a:gridCol>
                <a:gridCol w="3040925">
                  <a:extLst>
                    <a:ext uri="{9D8B030D-6E8A-4147-A177-3AD203B41FA5}">
                      <a16:colId xmlns:a16="http://schemas.microsoft.com/office/drawing/2014/main" val="1332353141"/>
                    </a:ext>
                  </a:extLst>
                </a:gridCol>
                <a:gridCol w="4066963">
                  <a:extLst>
                    <a:ext uri="{9D8B030D-6E8A-4147-A177-3AD203B41FA5}">
                      <a16:colId xmlns:a16="http://schemas.microsoft.com/office/drawing/2014/main" val="2496108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</a:rPr>
                        <a:t>Metode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60960" marR="60960" marT="15240" marB="1524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Kapan Harus </a:t>
                      </a: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</a:rPr>
                        <a:t>Digunakan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60960" marR="60960" marT="15240" marB="1524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Cara </a:t>
                      </a: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</a:rPr>
                        <a:t>Kerja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</a:rPr>
                        <a:t>Metodenya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60960" marR="60960" marT="15240" marB="1524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18139"/>
                  </a:ext>
                </a:extLst>
              </a:tr>
              <a:tr h="420321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Percobaan (</a:t>
                      </a:r>
                      <a:r>
                        <a:rPr lang="en-US" sz="1200" i="1">
                          <a:effectLst/>
                        </a:rPr>
                        <a:t>testing</a:t>
                      </a:r>
                      <a:r>
                        <a:rPr lang="en-US" sz="1200">
                          <a:effectLst/>
                        </a:rPr>
                        <a:t>)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Untuk menguji hubungan sebab akibat.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Memanipulasi variabel dan mengukur pengaruhnya terhadap orang lain.</a:t>
                      </a:r>
                    </a:p>
                  </a:txBody>
                  <a:tcPr marL="60960" marR="60960" marT="15240" marB="15240" anchor="ctr"/>
                </a:tc>
                <a:extLst>
                  <a:ext uri="{0D108BD9-81ED-4DB2-BD59-A6C34878D82A}">
                    <a16:rowId xmlns:a16="http://schemas.microsoft.com/office/drawing/2014/main" val="50065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Survei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Untuk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memahami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karakteristik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umum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atau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pendapat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sekelompok</a:t>
                      </a:r>
                      <a:r>
                        <a:rPr lang="en-US" sz="1200" dirty="0">
                          <a:effectLst/>
                        </a:rPr>
                        <a:t> orang.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Membagikan daftar pertanyaan ke sampel online, secara langsung atau melalui telepon.</a:t>
                      </a:r>
                    </a:p>
                  </a:txBody>
                  <a:tcPr marL="60960" marR="60960" marT="15240" marB="15240" anchor="ctr"/>
                </a:tc>
                <a:extLst>
                  <a:ext uri="{0D108BD9-81ED-4DB2-BD59-A6C34878D82A}">
                    <a16:rowId xmlns:a16="http://schemas.microsoft.com/office/drawing/2014/main" val="211055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Wawancara/kelompok fokus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Untuk mendapatkan pemahaman mendalam tentang persepsi atau pendapat tentang suatu topik.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Mengajukan pertanyaan terbuka kepada peserta secara lisan dalam wawancara individu atau diskusi kelompok terfokus.</a:t>
                      </a:r>
                    </a:p>
                  </a:txBody>
                  <a:tcPr marL="60960" marR="60960" marT="15240" marB="15240" anchor="ctr"/>
                </a:tc>
                <a:extLst>
                  <a:ext uri="{0D108BD9-81ED-4DB2-BD59-A6C34878D82A}">
                    <a16:rowId xmlns:a16="http://schemas.microsoft.com/office/drawing/2014/main" val="117174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Pengamatan (</a:t>
                      </a:r>
                      <a:r>
                        <a:rPr lang="en-US" sz="1200" i="1">
                          <a:effectLst/>
                        </a:rPr>
                        <a:t>observation</a:t>
                      </a:r>
                      <a:r>
                        <a:rPr lang="en-US" sz="1200">
                          <a:effectLst/>
                        </a:rPr>
                        <a:t>)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Untuk memahami sesuatu dalam suasana alaminya.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Mengukur atau mensurvei sampel tanpa mencoba memengaruhinya.</a:t>
                      </a:r>
                    </a:p>
                  </a:txBody>
                  <a:tcPr marL="60960" marR="60960" marT="15240" marB="15240" anchor="ctr"/>
                </a:tc>
                <a:extLst>
                  <a:ext uri="{0D108BD9-81ED-4DB2-BD59-A6C34878D82A}">
                    <a16:rowId xmlns:a16="http://schemas.microsoft.com/office/drawing/2014/main" val="279452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Etnografi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Untuk mempelajari budaya komunitas atau organisasi secara langsung.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Bergabung dan berpartisipasi dalam komunitas dan mencatat pengamatan dan refleksi Anda.</a:t>
                      </a:r>
                    </a:p>
                  </a:txBody>
                  <a:tcPr marL="60960" marR="60960" marT="15240" marB="15240" anchor="ctr"/>
                </a:tc>
                <a:extLst>
                  <a:ext uri="{0D108BD9-81ED-4DB2-BD59-A6C34878D82A}">
                    <a16:rowId xmlns:a16="http://schemas.microsoft.com/office/drawing/2014/main" val="5908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Penelitian arsip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Untuk memahami peristiwa, kondisi, atau praktik saat ini atau sejarah.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Akses manuskrip, dokumen atau catatan dari perpustakaan, penyimpanan atau internet.</a:t>
                      </a:r>
                    </a:p>
                  </a:txBody>
                  <a:tcPr marL="60960" marR="60960" marT="15240" marB="15240" anchor="ctr"/>
                </a:tc>
                <a:extLst>
                  <a:ext uri="{0D108BD9-81ED-4DB2-BD59-A6C34878D82A}">
                    <a16:rowId xmlns:a16="http://schemas.microsoft.com/office/drawing/2014/main" val="21854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Pengumpulan data sekunder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nn-NO" sz="1200">
                          <a:effectLst/>
                        </a:rPr>
                        <a:t>Untuk menganalisis data dari populasi yang tidak dapat Anda akses secara langsung.</a:t>
                      </a:r>
                    </a:p>
                  </a:txBody>
                  <a:tcPr marL="60960" marR="60960" marT="15240" marB="1524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Menemukan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kumpulan</a:t>
                      </a:r>
                      <a:r>
                        <a:rPr lang="en-US" sz="1200" dirty="0">
                          <a:effectLst/>
                        </a:rPr>
                        <a:t> data yang </a:t>
                      </a:r>
                      <a:r>
                        <a:rPr lang="en-US" sz="1200" dirty="0" err="1">
                          <a:effectLst/>
                        </a:rPr>
                        <a:t>ada</a:t>
                      </a:r>
                      <a:r>
                        <a:rPr lang="en-US" sz="1200" dirty="0">
                          <a:effectLst/>
                        </a:rPr>
                        <a:t> yang </a:t>
                      </a:r>
                      <a:r>
                        <a:rPr lang="en-US" sz="1200" dirty="0" err="1">
                          <a:effectLst/>
                        </a:rPr>
                        <a:t>telah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dikumpulkan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dari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sumber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seperti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lembaga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pemerintah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atau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organisasi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penelitian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</a:txBody>
                  <a:tcPr marL="60960" marR="60960" marT="15240" marB="15240" anchor="ctr"/>
                </a:tc>
                <a:extLst>
                  <a:ext uri="{0D108BD9-81ED-4DB2-BD59-A6C34878D82A}">
                    <a16:rowId xmlns:a16="http://schemas.microsoft.com/office/drawing/2014/main" val="271967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40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571501"/>
            <a:ext cx="7710900" cy="1193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Tipe</a:t>
            </a:r>
            <a:r>
              <a:rPr lang="en-US" b="0" dirty="0"/>
              <a:t> </a:t>
            </a:r>
            <a:r>
              <a:rPr lang="en-US" b="0" dirty="0" err="1"/>
              <a:t>sumber</a:t>
            </a:r>
            <a:r>
              <a:rPr lang="en-US" b="0" dirty="0"/>
              <a:t> </a:t>
            </a:r>
            <a:r>
              <a:rPr lang="en-US" dirty="0"/>
              <a:t>Text Data </a:t>
            </a:r>
            <a:r>
              <a:rPr lang="en-US" b="0" dirty="0"/>
              <a:t>yang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digunakan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4EB7D-B627-D08E-D698-C80730CE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38" y="3914862"/>
            <a:ext cx="2619375" cy="449969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Review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92B256E-CD3D-E7B1-BA63-8BC6EDC2C78A}"/>
              </a:ext>
            </a:extLst>
          </p:cNvPr>
          <p:cNvSpPr txBox="1">
            <a:spLocks/>
          </p:cNvSpPr>
          <p:nvPr/>
        </p:nvSpPr>
        <p:spPr>
          <a:xfrm>
            <a:off x="3234595" y="3914862"/>
            <a:ext cx="2619375" cy="4499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en-US" dirty="0"/>
              <a:t>Open Dataset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CD32B27-8C89-4794-3993-18FEAF65688A}"/>
              </a:ext>
            </a:extLst>
          </p:cNvPr>
          <p:cNvSpPr txBox="1">
            <a:spLocks/>
          </p:cNvSpPr>
          <p:nvPr/>
        </p:nvSpPr>
        <p:spPr>
          <a:xfrm>
            <a:off x="6156395" y="3907718"/>
            <a:ext cx="2619375" cy="4499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en-US" dirty="0"/>
              <a:t>Social Media</a:t>
            </a:r>
          </a:p>
        </p:txBody>
      </p:sp>
      <p:pic>
        <p:nvPicPr>
          <p:cNvPr id="8" name="Picture 4" descr="How to Use Kaggle For Learning Data Science? | GeeksforGeeks - YouTube">
            <a:extLst>
              <a:ext uri="{FF2B5EF4-FFF2-40B4-BE49-F238E27FC236}">
                <a16:creationId xmlns:a16="http://schemas.microsoft.com/office/drawing/2014/main" id="{B3E5DC87-1559-B55D-9FD9-A9B1F4C7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95" y="2100349"/>
            <a:ext cx="261937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witter: Social media API - Spiralking">
            <a:extLst>
              <a:ext uri="{FF2B5EF4-FFF2-40B4-BE49-F238E27FC236}">
                <a16:creationId xmlns:a16="http://schemas.microsoft.com/office/drawing/2014/main" id="{B60444E3-7721-A913-F087-8F9356E9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95" y="2100349"/>
            <a:ext cx="2603367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2 Langkah Cara Menghapus Komentar di Shopee dan Bintang 1 - Ginee">
            <a:extLst>
              <a:ext uri="{FF2B5EF4-FFF2-40B4-BE49-F238E27FC236}">
                <a16:creationId xmlns:a16="http://schemas.microsoft.com/office/drawing/2014/main" id="{A119ABF6-D2AE-1085-2322-AC33A609D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18776"/>
          <a:stretch/>
        </p:blipFill>
        <p:spPr bwMode="auto">
          <a:xfrm>
            <a:off x="384239" y="2100349"/>
            <a:ext cx="261937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5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369447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Extraction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1052125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82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447</Words>
  <Application>Microsoft Office PowerPoint</Application>
  <PresentationFormat>On-screen Show (16:9)</PresentationFormat>
  <Paragraphs>62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Nunito Light</vt:lpstr>
      <vt:lpstr>Calibri</vt:lpstr>
      <vt:lpstr>Bai Jamjuree</vt:lpstr>
      <vt:lpstr>Anaheim</vt:lpstr>
      <vt:lpstr>Lato</vt:lpstr>
      <vt:lpstr>Bebas Neue</vt:lpstr>
      <vt:lpstr>Arial</vt:lpstr>
      <vt:lpstr>Fira Sans</vt:lpstr>
      <vt:lpstr>Calibri Light</vt:lpstr>
      <vt:lpstr>Wingdings</vt:lpstr>
      <vt:lpstr>Office Theme</vt:lpstr>
      <vt:lpstr>Business Intelligence Chapter 11 Data Collection and Data Extraction</vt:lpstr>
      <vt:lpstr>01</vt:lpstr>
      <vt:lpstr>Data Collection</vt:lpstr>
      <vt:lpstr>Data Collection</vt:lpstr>
      <vt:lpstr>Beberapa hal yang perlu di pertimbangkan dalam Data Collection:</vt:lpstr>
      <vt:lpstr>Tujuan Data Collection:</vt:lpstr>
      <vt:lpstr>Macam – Macam Metode Data Collection:</vt:lpstr>
      <vt:lpstr>Tipe sumber Text Data yang dapat digunakan:</vt:lpstr>
      <vt:lpstr>Data Extraction</vt:lpstr>
      <vt:lpstr>Data Extraction</vt:lpstr>
      <vt:lpstr>PowerPoint Presentation</vt:lpstr>
      <vt:lpstr>PowerPoint Presentation</vt:lpstr>
      <vt:lpstr>Web Scraping</vt:lpstr>
      <vt:lpstr>PowerPoint Presentation</vt:lpstr>
      <vt:lpstr>PowerPoint Presentation</vt:lpstr>
      <vt:lpstr>TUTORIAL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129</cp:revision>
  <dcterms:modified xsi:type="dcterms:W3CDTF">2024-01-24T13:26:17Z</dcterms:modified>
</cp:coreProperties>
</file>