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6"/>
  </p:notesMasterIdLst>
  <p:sldIdLst>
    <p:sldId id="256" r:id="rId2"/>
    <p:sldId id="343" r:id="rId3"/>
    <p:sldId id="345" r:id="rId4"/>
    <p:sldId id="344" r:id="rId5"/>
    <p:sldId id="304" r:id="rId6"/>
    <p:sldId id="346" r:id="rId7"/>
    <p:sldId id="372" r:id="rId8"/>
    <p:sldId id="362" r:id="rId9"/>
    <p:sldId id="364" r:id="rId10"/>
    <p:sldId id="347" r:id="rId11"/>
    <p:sldId id="327" r:id="rId12"/>
    <p:sldId id="367" r:id="rId13"/>
    <p:sldId id="365" r:id="rId14"/>
    <p:sldId id="258" r:id="rId15"/>
    <p:sldId id="355" r:id="rId16"/>
    <p:sldId id="366" r:id="rId17"/>
    <p:sldId id="368" r:id="rId18"/>
    <p:sldId id="369" r:id="rId19"/>
    <p:sldId id="370" r:id="rId20"/>
    <p:sldId id="371" r:id="rId21"/>
    <p:sldId id="373" r:id="rId22"/>
    <p:sldId id="375" r:id="rId23"/>
    <p:sldId id="376" r:id="rId24"/>
    <p:sldId id="318" r:id="rId25"/>
  </p:sldIdLst>
  <p:sldSz cx="9144000" cy="5143500" type="screen16x9"/>
  <p:notesSz cx="6858000" cy="9144000"/>
  <p:embeddedFontLst>
    <p:embeddedFont>
      <p:font typeface="Anaheim" panose="020B0604020202020204" charset="0"/>
      <p:regular r:id="rId27"/>
    </p:embeddedFont>
    <p:embeddedFont>
      <p:font typeface="Bai Jamjuree" panose="020B0604020202020204" charset="-34"/>
      <p:regular r:id="rId28"/>
      <p:bold r:id="rId29"/>
      <p:italic r:id="rId30"/>
      <p:boldItalic r:id="rId31"/>
    </p:embeddedFont>
    <p:embeddedFont>
      <p:font typeface="Bebas Neue" panose="020B0606020202050201" pitchFamily="34" charset="0"/>
      <p:regular r:id="rId32"/>
    </p:embeddedFont>
    <p:embeddedFont>
      <p:font typeface="Fira Sans" panose="020B0503050000020004" pitchFamily="34" charset="0"/>
      <p:regular r:id="rId33"/>
      <p:bold r:id="rId34"/>
      <p:italic r:id="rId35"/>
      <p:boldItalic r:id="rId36"/>
    </p:embeddedFon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Nunito Light" pitchFamily="2" charset="0"/>
      <p:regular r:id="rId41"/>
      <p: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3911E5-A659-4E9A-AC7E-A71BE1CA2EF2}">
  <a:tblStyle styleId="{4E3911E5-A659-4E9A-AC7E-A71BE1CA2E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955CE-2213-400C-9CF3-C796800265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BD8862D-3E8D-4532-A0F1-40119FE059C2}">
      <dgm:prSet phldrT="[Text]"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/>
            <a:t>Natural Language Processing</a:t>
          </a:r>
        </a:p>
      </dgm:t>
    </dgm:pt>
    <dgm:pt modelId="{E53A7C14-4D01-46C9-BE53-2FC51896D480}" type="parTrans" cxnId="{AF6BD863-EF19-47C2-B94C-20301F8D30FF}">
      <dgm:prSet/>
      <dgm:spPr/>
      <dgm:t>
        <a:bodyPr/>
        <a:lstStyle/>
        <a:p>
          <a:endParaRPr lang="en-US"/>
        </a:p>
      </dgm:t>
    </dgm:pt>
    <dgm:pt modelId="{0E34137C-A49B-4B34-B27D-D6C1A048CCA6}" type="sibTrans" cxnId="{AF6BD863-EF19-47C2-B94C-20301F8D30FF}">
      <dgm:prSet/>
      <dgm:spPr/>
      <dgm:t>
        <a:bodyPr/>
        <a:lstStyle/>
        <a:p>
          <a:endParaRPr lang="en-US"/>
        </a:p>
      </dgm:t>
    </dgm:pt>
    <dgm:pt modelId="{9CB30982-AD56-4AF6-8B8A-29217C7C188B}">
      <dgm:prSet phldrT="[Text]" custT="1"/>
      <dgm:spPr/>
      <dgm:t>
        <a:bodyPr/>
        <a:lstStyle/>
        <a:p>
          <a:r>
            <a:rPr lang="en-US" sz="2400" dirty="0"/>
            <a:t>Data Mining</a:t>
          </a:r>
        </a:p>
      </dgm:t>
    </dgm:pt>
    <dgm:pt modelId="{58909C7C-C080-474E-ABC1-4E6A45F360B5}" type="parTrans" cxnId="{DAE9E234-26C2-4644-905E-A0F9F2528CE5}">
      <dgm:prSet/>
      <dgm:spPr/>
      <dgm:t>
        <a:bodyPr/>
        <a:lstStyle/>
        <a:p>
          <a:endParaRPr lang="en-US"/>
        </a:p>
      </dgm:t>
    </dgm:pt>
    <dgm:pt modelId="{90082318-EB26-45F2-B8D3-A5D34FA6CBB9}" type="sibTrans" cxnId="{DAE9E234-26C2-4644-905E-A0F9F2528CE5}">
      <dgm:prSet/>
      <dgm:spPr/>
      <dgm:t>
        <a:bodyPr/>
        <a:lstStyle/>
        <a:p>
          <a:endParaRPr lang="en-US"/>
        </a:p>
      </dgm:t>
    </dgm:pt>
    <dgm:pt modelId="{17DF4E20-8557-40E7-B9C3-637D25D68F43}">
      <dgm:prSet phldrT="[Text]" custT="1"/>
      <dgm:spPr/>
      <dgm:t>
        <a:bodyPr/>
        <a:lstStyle/>
        <a:p>
          <a:r>
            <a:rPr lang="en-US" sz="2400" dirty="0"/>
            <a:t>Web Mining</a:t>
          </a:r>
        </a:p>
      </dgm:t>
    </dgm:pt>
    <dgm:pt modelId="{F91F5ABB-FA46-4ECB-A8BD-49C7C2530144}" type="parTrans" cxnId="{DBFD2438-6A70-4BD2-B638-95FC1355F540}">
      <dgm:prSet/>
      <dgm:spPr/>
      <dgm:t>
        <a:bodyPr/>
        <a:lstStyle/>
        <a:p>
          <a:endParaRPr lang="en-US"/>
        </a:p>
      </dgm:t>
    </dgm:pt>
    <dgm:pt modelId="{01469791-FF72-4F5A-B214-D19BFB7284A7}" type="sibTrans" cxnId="{DBFD2438-6A70-4BD2-B638-95FC1355F540}">
      <dgm:prSet/>
      <dgm:spPr/>
      <dgm:t>
        <a:bodyPr/>
        <a:lstStyle/>
        <a:p>
          <a:endParaRPr lang="en-US"/>
        </a:p>
      </dgm:t>
    </dgm:pt>
    <dgm:pt modelId="{DF5BD846-7211-4442-A5C9-A4A7A0ACD55C}">
      <dgm:prSet phldrT="[Text]" custT="1"/>
      <dgm:spPr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b="1" dirty="0"/>
            <a:t>Text Mining</a:t>
          </a:r>
        </a:p>
      </dgm:t>
    </dgm:pt>
    <dgm:pt modelId="{ED9BB09F-DDCC-40A3-8FEB-2D6D08A63623}" type="parTrans" cxnId="{C08159F9-422B-4277-9BDE-7AA6D73C9C97}">
      <dgm:prSet/>
      <dgm:spPr/>
      <dgm:t>
        <a:bodyPr/>
        <a:lstStyle/>
        <a:p>
          <a:endParaRPr lang="en-US"/>
        </a:p>
      </dgm:t>
    </dgm:pt>
    <dgm:pt modelId="{C2182C1B-C3EF-46A5-824F-C67B2AF4FBFC}" type="sibTrans" cxnId="{C08159F9-422B-4277-9BDE-7AA6D73C9C97}">
      <dgm:prSet/>
      <dgm:spPr/>
      <dgm:t>
        <a:bodyPr/>
        <a:lstStyle/>
        <a:p>
          <a:endParaRPr lang="en-US"/>
        </a:p>
      </dgm:t>
    </dgm:pt>
    <dgm:pt modelId="{110715D4-1E8D-44E4-9F44-81E3029C0064}" type="pres">
      <dgm:prSet presAssocID="{8FC955CE-2213-400C-9CF3-C796800265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EC34B6-AF35-44E9-AA17-F60382326863}" type="pres">
      <dgm:prSet presAssocID="{CBD8862D-3E8D-4532-A0F1-40119FE059C2}" presName="hierRoot1" presStyleCnt="0">
        <dgm:presLayoutVars>
          <dgm:hierBranch val="init"/>
        </dgm:presLayoutVars>
      </dgm:prSet>
      <dgm:spPr/>
    </dgm:pt>
    <dgm:pt modelId="{D0B6CBF6-3BF8-4506-81E0-91F9281822CA}" type="pres">
      <dgm:prSet presAssocID="{CBD8862D-3E8D-4532-A0F1-40119FE059C2}" presName="rootComposite1" presStyleCnt="0"/>
      <dgm:spPr/>
    </dgm:pt>
    <dgm:pt modelId="{65F9FE41-D76E-4ED2-8193-5298C184C0BB}" type="pres">
      <dgm:prSet presAssocID="{CBD8862D-3E8D-4532-A0F1-40119FE059C2}" presName="rootText1" presStyleLbl="node0" presStyleIdx="0" presStyleCnt="1" custScaleX="263750">
        <dgm:presLayoutVars>
          <dgm:chPref val="3"/>
        </dgm:presLayoutVars>
      </dgm:prSet>
      <dgm:spPr/>
    </dgm:pt>
    <dgm:pt modelId="{48D23FD7-0DE8-40B9-BBAE-98E2EFDC15F3}" type="pres">
      <dgm:prSet presAssocID="{CBD8862D-3E8D-4532-A0F1-40119FE059C2}" presName="rootConnector1" presStyleLbl="node1" presStyleIdx="0" presStyleCnt="0"/>
      <dgm:spPr/>
    </dgm:pt>
    <dgm:pt modelId="{B0EAD5D1-73B8-4E2F-BE52-5DD335658035}" type="pres">
      <dgm:prSet presAssocID="{CBD8862D-3E8D-4532-A0F1-40119FE059C2}" presName="hierChild2" presStyleCnt="0"/>
      <dgm:spPr/>
    </dgm:pt>
    <dgm:pt modelId="{6DF1506C-7F52-4A4E-9994-0298A58EDF7D}" type="pres">
      <dgm:prSet presAssocID="{58909C7C-C080-474E-ABC1-4E6A45F360B5}" presName="Name37" presStyleLbl="parChTrans1D2" presStyleIdx="0" presStyleCnt="3"/>
      <dgm:spPr/>
    </dgm:pt>
    <dgm:pt modelId="{BF46F84B-1E15-4553-97CB-EFA2D56E3E54}" type="pres">
      <dgm:prSet presAssocID="{9CB30982-AD56-4AF6-8B8A-29217C7C188B}" presName="hierRoot2" presStyleCnt="0">
        <dgm:presLayoutVars>
          <dgm:hierBranch val="init"/>
        </dgm:presLayoutVars>
      </dgm:prSet>
      <dgm:spPr/>
    </dgm:pt>
    <dgm:pt modelId="{10EBE05B-60D0-4DBE-8A19-D4D188685F3A}" type="pres">
      <dgm:prSet presAssocID="{9CB30982-AD56-4AF6-8B8A-29217C7C188B}" presName="rootComposite" presStyleCnt="0"/>
      <dgm:spPr/>
    </dgm:pt>
    <dgm:pt modelId="{3BD66E46-2065-49DB-937A-5176B687CE34}" type="pres">
      <dgm:prSet presAssocID="{9CB30982-AD56-4AF6-8B8A-29217C7C188B}" presName="rootText" presStyleLbl="node2" presStyleIdx="0" presStyleCnt="3">
        <dgm:presLayoutVars>
          <dgm:chPref val="3"/>
        </dgm:presLayoutVars>
      </dgm:prSet>
      <dgm:spPr/>
    </dgm:pt>
    <dgm:pt modelId="{31B1DE0C-8325-437B-A912-FC398C4F1CA8}" type="pres">
      <dgm:prSet presAssocID="{9CB30982-AD56-4AF6-8B8A-29217C7C188B}" presName="rootConnector" presStyleLbl="node2" presStyleIdx="0" presStyleCnt="3"/>
      <dgm:spPr/>
    </dgm:pt>
    <dgm:pt modelId="{8CDC263E-B5EF-462F-B194-B7157E96160E}" type="pres">
      <dgm:prSet presAssocID="{9CB30982-AD56-4AF6-8B8A-29217C7C188B}" presName="hierChild4" presStyleCnt="0"/>
      <dgm:spPr/>
    </dgm:pt>
    <dgm:pt modelId="{CF8DD820-0057-43A7-8F6E-7DB074E441A9}" type="pres">
      <dgm:prSet presAssocID="{9CB30982-AD56-4AF6-8B8A-29217C7C188B}" presName="hierChild5" presStyleCnt="0"/>
      <dgm:spPr/>
    </dgm:pt>
    <dgm:pt modelId="{1709A857-AE55-4341-937F-E90F8FB57DC7}" type="pres">
      <dgm:prSet presAssocID="{F91F5ABB-FA46-4ECB-A8BD-49C7C2530144}" presName="Name37" presStyleLbl="parChTrans1D2" presStyleIdx="1" presStyleCnt="3"/>
      <dgm:spPr/>
    </dgm:pt>
    <dgm:pt modelId="{8555D465-AE1D-4439-8389-98A7373E281A}" type="pres">
      <dgm:prSet presAssocID="{17DF4E20-8557-40E7-B9C3-637D25D68F43}" presName="hierRoot2" presStyleCnt="0">
        <dgm:presLayoutVars>
          <dgm:hierBranch val="init"/>
        </dgm:presLayoutVars>
      </dgm:prSet>
      <dgm:spPr/>
    </dgm:pt>
    <dgm:pt modelId="{6F68B6EF-822E-4398-86B6-94D0158C0F2F}" type="pres">
      <dgm:prSet presAssocID="{17DF4E20-8557-40E7-B9C3-637D25D68F43}" presName="rootComposite" presStyleCnt="0"/>
      <dgm:spPr/>
    </dgm:pt>
    <dgm:pt modelId="{B2F20C91-9ED9-4CB5-BFBF-F805DAA11C32}" type="pres">
      <dgm:prSet presAssocID="{17DF4E20-8557-40E7-B9C3-637D25D68F43}" presName="rootText" presStyleLbl="node2" presStyleIdx="1" presStyleCnt="3">
        <dgm:presLayoutVars>
          <dgm:chPref val="3"/>
        </dgm:presLayoutVars>
      </dgm:prSet>
      <dgm:spPr/>
    </dgm:pt>
    <dgm:pt modelId="{12CCA172-4B9D-4ABA-BEA7-780B5BCFA98D}" type="pres">
      <dgm:prSet presAssocID="{17DF4E20-8557-40E7-B9C3-637D25D68F43}" presName="rootConnector" presStyleLbl="node2" presStyleIdx="1" presStyleCnt="3"/>
      <dgm:spPr/>
    </dgm:pt>
    <dgm:pt modelId="{74EECEB0-B960-4F78-9403-DDF41CBAC859}" type="pres">
      <dgm:prSet presAssocID="{17DF4E20-8557-40E7-B9C3-637D25D68F43}" presName="hierChild4" presStyleCnt="0"/>
      <dgm:spPr/>
    </dgm:pt>
    <dgm:pt modelId="{347C2600-C556-48A4-885E-47CB9D17E1D3}" type="pres">
      <dgm:prSet presAssocID="{17DF4E20-8557-40E7-B9C3-637D25D68F43}" presName="hierChild5" presStyleCnt="0"/>
      <dgm:spPr/>
    </dgm:pt>
    <dgm:pt modelId="{97F9357B-AB7A-4FB1-9EB3-D7FCF971F0CC}" type="pres">
      <dgm:prSet presAssocID="{ED9BB09F-DDCC-40A3-8FEB-2D6D08A63623}" presName="Name37" presStyleLbl="parChTrans1D2" presStyleIdx="2" presStyleCnt="3"/>
      <dgm:spPr/>
    </dgm:pt>
    <dgm:pt modelId="{16BC867D-7F4B-44A5-B0E8-D78984247A5A}" type="pres">
      <dgm:prSet presAssocID="{DF5BD846-7211-4442-A5C9-A4A7A0ACD55C}" presName="hierRoot2" presStyleCnt="0">
        <dgm:presLayoutVars>
          <dgm:hierBranch val="init"/>
        </dgm:presLayoutVars>
      </dgm:prSet>
      <dgm:spPr/>
    </dgm:pt>
    <dgm:pt modelId="{D3276297-6769-455D-84BE-74D3623AE3A6}" type="pres">
      <dgm:prSet presAssocID="{DF5BD846-7211-4442-A5C9-A4A7A0ACD55C}" presName="rootComposite" presStyleCnt="0"/>
      <dgm:spPr/>
    </dgm:pt>
    <dgm:pt modelId="{312BBA9D-A2FE-48FB-BC54-143432830CCB}" type="pres">
      <dgm:prSet presAssocID="{DF5BD846-7211-4442-A5C9-A4A7A0ACD55C}" presName="rootText" presStyleLbl="node2" presStyleIdx="2" presStyleCnt="3">
        <dgm:presLayoutVars>
          <dgm:chPref val="3"/>
        </dgm:presLayoutVars>
      </dgm:prSet>
      <dgm:spPr/>
    </dgm:pt>
    <dgm:pt modelId="{AAE430AE-92F1-4DAC-991C-EF6487CA2EA6}" type="pres">
      <dgm:prSet presAssocID="{DF5BD846-7211-4442-A5C9-A4A7A0ACD55C}" presName="rootConnector" presStyleLbl="node2" presStyleIdx="2" presStyleCnt="3"/>
      <dgm:spPr/>
    </dgm:pt>
    <dgm:pt modelId="{D86F54D0-548E-4548-A913-2E067FEABC44}" type="pres">
      <dgm:prSet presAssocID="{DF5BD846-7211-4442-A5C9-A4A7A0ACD55C}" presName="hierChild4" presStyleCnt="0"/>
      <dgm:spPr/>
    </dgm:pt>
    <dgm:pt modelId="{CFDDD11A-3660-4D67-90FE-F4B79E075BB4}" type="pres">
      <dgm:prSet presAssocID="{DF5BD846-7211-4442-A5C9-A4A7A0ACD55C}" presName="hierChild5" presStyleCnt="0"/>
      <dgm:spPr/>
    </dgm:pt>
    <dgm:pt modelId="{CF67D9F3-9CD3-442E-8E6C-562BDA97E176}" type="pres">
      <dgm:prSet presAssocID="{CBD8862D-3E8D-4532-A0F1-40119FE059C2}" presName="hierChild3" presStyleCnt="0"/>
      <dgm:spPr/>
    </dgm:pt>
  </dgm:ptLst>
  <dgm:cxnLst>
    <dgm:cxn modelId="{C4997C0D-3CFD-4370-8870-9CDC4478CCE4}" type="presOf" srcId="{DF5BD846-7211-4442-A5C9-A4A7A0ACD55C}" destId="{312BBA9D-A2FE-48FB-BC54-143432830CCB}" srcOrd="0" destOrd="0" presId="urn:microsoft.com/office/officeart/2005/8/layout/orgChart1"/>
    <dgm:cxn modelId="{E56D121B-E91A-4468-A342-45FB35634672}" type="presOf" srcId="{8FC955CE-2213-400C-9CF3-C7968002656C}" destId="{110715D4-1E8D-44E4-9F44-81E3029C0064}" srcOrd="0" destOrd="0" presId="urn:microsoft.com/office/officeart/2005/8/layout/orgChart1"/>
    <dgm:cxn modelId="{F66C931F-DC78-4779-B358-B7908867D693}" type="presOf" srcId="{9CB30982-AD56-4AF6-8B8A-29217C7C188B}" destId="{31B1DE0C-8325-437B-A912-FC398C4F1CA8}" srcOrd="1" destOrd="0" presId="urn:microsoft.com/office/officeart/2005/8/layout/orgChart1"/>
    <dgm:cxn modelId="{DAE9E234-26C2-4644-905E-A0F9F2528CE5}" srcId="{CBD8862D-3E8D-4532-A0F1-40119FE059C2}" destId="{9CB30982-AD56-4AF6-8B8A-29217C7C188B}" srcOrd="0" destOrd="0" parTransId="{58909C7C-C080-474E-ABC1-4E6A45F360B5}" sibTransId="{90082318-EB26-45F2-B8D3-A5D34FA6CBB9}"/>
    <dgm:cxn modelId="{DBFD2438-6A70-4BD2-B638-95FC1355F540}" srcId="{CBD8862D-3E8D-4532-A0F1-40119FE059C2}" destId="{17DF4E20-8557-40E7-B9C3-637D25D68F43}" srcOrd="1" destOrd="0" parTransId="{F91F5ABB-FA46-4ECB-A8BD-49C7C2530144}" sibTransId="{01469791-FF72-4F5A-B214-D19BFB7284A7}"/>
    <dgm:cxn modelId="{5E008F3D-62EE-452E-B1BC-4E1D9845E202}" type="presOf" srcId="{CBD8862D-3E8D-4532-A0F1-40119FE059C2}" destId="{48D23FD7-0DE8-40B9-BBAE-98E2EFDC15F3}" srcOrd="1" destOrd="0" presId="urn:microsoft.com/office/officeart/2005/8/layout/orgChart1"/>
    <dgm:cxn modelId="{FF2B4E3F-58C9-4809-A391-9CF3505D8C7E}" type="presOf" srcId="{58909C7C-C080-474E-ABC1-4E6A45F360B5}" destId="{6DF1506C-7F52-4A4E-9994-0298A58EDF7D}" srcOrd="0" destOrd="0" presId="urn:microsoft.com/office/officeart/2005/8/layout/orgChart1"/>
    <dgm:cxn modelId="{AF6BD863-EF19-47C2-B94C-20301F8D30FF}" srcId="{8FC955CE-2213-400C-9CF3-C7968002656C}" destId="{CBD8862D-3E8D-4532-A0F1-40119FE059C2}" srcOrd="0" destOrd="0" parTransId="{E53A7C14-4D01-46C9-BE53-2FC51896D480}" sibTransId="{0E34137C-A49B-4B34-B27D-D6C1A048CCA6}"/>
    <dgm:cxn modelId="{0544224E-3407-4F48-8A22-2F4F503EA9E3}" type="presOf" srcId="{17DF4E20-8557-40E7-B9C3-637D25D68F43}" destId="{12CCA172-4B9D-4ABA-BEA7-780B5BCFA98D}" srcOrd="1" destOrd="0" presId="urn:microsoft.com/office/officeart/2005/8/layout/orgChart1"/>
    <dgm:cxn modelId="{2B238083-B88E-415C-9133-603F6E8A9F8E}" type="presOf" srcId="{ED9BB09F-DDCC-40A3-8FEB-2D6D08A63623}" destId="{97F9357B-AB7A-4FB1-9EB3-D7FCF971F0CC}" srcOrd="0" destOrd="0" presId="urn:microsoft.com/office/officeart/2005/8/layout/orgChart1"/>
    <dgm:cxn modelId="{A3C34294-AAF2-4557-8CE9-727F2C505E1C}" type="presOf" srcId="{9CB30982-AD56-4AF6-8B8A-29217C7C188B}" destId="{3BD66E46-2065-49DB-937A-5176B687CE34}" srcOrd="0" destOrd="0" presId="urn:microsoft.com/office/officeart/2005/8/layout/orgChart1"/>
    <dgm:cxn modelId="{1D0190A4-FC5F-4E7C-92C4-2F71E8ACD244}" type="presOf" srcId="{DF5BD846-7211-4442-A5C9-A4A7A0ACD55C}" destId="{AAE430AE-92F1-4DAC-991C-EF6487CA2EA6}" srcOrd="1" destOrd="0" presId="urn:microsoft.com/office/officeart/2005/8/layout/orgChart1"/>
    <dgm:cxn modelId="{9CA684D6-6B6E-4870-94CA-406ECA5F3209}" type="presOf" srcId="{F91F5ABB-FA46-4ECB-A8BD-49C7C2530144}" destId="{1709A857-AE55-4341-937F-E90F8FB57DC7}" srcOrd="0" destOrd="0" presId="urn:microsoft.com/office/officeart/2005/8/layout/orgChart1"/>
    <dgm:cxn modelId="{58A9B6E8-055B-4C15-AC7D-FD24603CAC66}" type="presOf" srcId="{17DF4E20-8557-40E7-B9C3-637D25D68F43}" destId="{B2F20C91-9ED9-4CB5-BFBF-F805DAA11C32}" srcOrd="0" destOrd="0" presId="urn:microsoft.com/office/officeart/2005/8/layout/orgChart1"/>
    <dgm:cxn modelId="{6DEAD4F7-7342-4017-9A8B-4E4B7601F23D}" type="presOf" srcId="{CBD8862D-3E8D-4532-A0F1-40119FE059C2}" destId="{65F9FE41-D76E-4ED2-8193-5298C184C0BB}" srcOrd="0" destOrd="0" presId="urn:microsoft.com/office/officeart/2005/8/layout/orgChart1"/>
    <dgm:cxn modelId="{C08159F9-422B-4277-9BDE-7AA6D73C9C97}" srcId="{CBD8862D-3E8D-4532-A0F1-40119FE059C2}" destId="{DF5BD846-7211-4442-A5C9-A4A7A0ACD55C}" srcOrd="2" destOrd="0" parTransId="{ED9BB09F-DDCC-40A3-8FEB-2D6D08A63623}" sibTransId="{C2182C1B-C3EF-46A5-824F-C67B2AF4FBFC}"/>
    <dgm:cxn modelId="{F95F3E22-6C3F-4DC6-842F-7EF714CF18E2}" type="presParOf" srcId="{110715D4-1E8D-44E4-9F44-81E3029C0064}" destId="{83EC34B6-AF35-44E9-AA17-F60382326863}" srcOrd="0" destOrd="0" presId="urn:microsoft.com/office/officeart/2005/8/layout/orgChart1"/>
    <dgm:cxn modelId="{4E827EBC-3178-4CFC-B2C6-D06745AD75E7}" type="presParOf" srcId="{83EC34B6-AF35-44E9-AA17-F60382326863}" destId="{D0B6CBF6-3BF8-4506-81E0-91F9281822CA}" srcOrd="0" destOrd="0" presId="urn:microsoft.com/office/officeart/2005/8/layout/orgChart1"/>
    <dgm:cxn modelId="{9093A5C8-BD1D-4F4E-9EB7-03C57A5E07CF}" type="presParOf" srcId="{D0B6CBF6-3BF8-4506-81E0-91F9281822CA}" destId="{65F9FE41-D76E-4ED2-8193-5298C184C0BB}" srcOrd="0" destOrd="0" presId="urn:microsoft.com/office/officeart/2005/8/layout/orgChart1"/>
    <dgm:cxn modelId="{D7D3EED4-DFCD-4AF6-9587-5982C7B82315}" type="presParOf" srcId="{D0B6CBF6-3BF8-4506-81E0-91F9281822CA}" destId="{48D23FD7-0DE8-40B9-BBAE-98E2EFDC15F3}" srcOrd="1" destOrd="0" presId="urn:microsoft.com/office/officeart/2005/8/layout/orgChart1"/>
    <dgm:cxn modelId="{3C2C32A2-2DCD-4149-B980-62C0C529DA51}" type="presParOf" srcId="{83EC34B6-AF35-44E9-AA17-F60382326863}" destId="{B0EAD5D1-73B8-4E2F-BE52-5DD335658035}" srcOrd="1" destOrd="0" presId="urn:microsoft.com/office/officeart/2005/8/layout/orgChart1"/>
    <dgm:cxn modelId="{29AE9DD6-9267-429F-BF7A-947B479E79A2}" type="presParOf" srcId="{B0EAD5D1-73B8-4E2F-BE52-5DD335658035}" destId="{6DF1506C-7F52-4A4E-9994-0298A58EDF7D}" srcOrd="0" destOrd="0" presId="urn:microsoft.com/office/officeart/2005/8/layout/orgChart1"/>
    <dgm:cxn modelId="{FEF094ED-7B59-473B-BCA5-999910FD8D36}" type="presParOf" srcId="{B0EAD5D1-73B8-4E2F-BE52-5DD335658035}" destId="{BF46F84B-1E15-4553-97CB-EFA2D56E3E54}" srcOrd="1" destOrd="0" presId="urn:microsoft.com/office/officeart/2005/8/layout/orgChart1"/>
    <dgm:cxn modelId="{04147B3A-61A2-4F7C-9184-9F0D712D6337}" type="presParOf" srcId="{BF46F84B-1E15-4553-97CB-EFA2D56E3E54}" destId="{10EBE05B-60D0-4DBE-8A19-D4D188685F3A}" srcOrd="0" destOrd="0" presId="urn:microsoft.com/office/officeart/2005/8/layout/orgChart1"/>
    <dgm:cxn modelId="{50667288-4296-47ED-B4CA-6FD4A01D4B86}" type="presParOf" srcId="{10EBE05B-60D0-4DBE-8A19-D4D188685F3A}" destId="{3BD66E46-2065-49DB-937A-5176B687CE34}" srcOrd="0" destOrd="0" presId="urn:microsoft.com/office/officeart/2005/8/layout/orgChart1"/>
    <dgm:cxn modelId="{EB993163-D3E1-422C-BC3D-9D35C43BF3C7}" type="presParOf" srcId="{10EBE05B-60D0-4DBE-8A19-D4D188685F3A}" destId="{31B1DE0C-8325-437B-A912-FC398C4F1CA8}" srcOrd="1" destOrd="0" presId="urn:microsoft.com/office/officeart/2005/8/layout/orgChart1"/>
    <dgm:cxn modelId="{FBC8E877-6C1C-405E-B2CE-E567A234074C}" type="presParOf" srcId="{BF46F84B-1E15-4553-97CB-EFA2D56E3E54}" destId="{8CDC263E-B5EF-462F-B194-B7157E96160E}" srcOrd="1" destOrd="0" presId="urn:microsoft.com/office/officeart/2005/8/layout/orgChart1"/>
    <dgm:cxn modelId="{1F13F8EE-142C-407E-9945-5CBEE0B9D5AE}" type="presParOf" srcId="{BF46F84B-1E15-4553-97CB-EFA2D56E3E54}" destId="{CF8DD820-0057-43A7-8F6E-7DB074E441A9}" srcOrd="2" destOrd="0" presId="urn:microsoft.com/office/officeart/2005/8/layout/orgChart1"/>
    <dgm:cxn modelId="{FF0146CB-2A5C-453B-B182-6056D737018B}" type="presParOf" srcId="{B0EAD5D1-73B8-4E2F-BE52-5DD335658035}" destId="{1709A857-AE55-4341-937F-E90F8FB57DC7}" srcOrd="2" destOrd="0" presId="urn:microsoft.com/office/officeart/2005/8/layout/orgChart1"/>
    <dgm:cxn modelId="{C2A8D57D-FFFC-4E52-805A-1081B43C8BB4}" type="presParOf" srcId="{B0EAD5D1-73B8-4E2F-BE52-5DD335658035}" destId="{8555D465-AE1D-4439-8389-98A7373E281A}" srcOrd="3" destOrd="0" presId="urn:microsoft.com/office/officeart/2005/8/layout/orgChart1"/>
    <dgm:cxn modelId="{827E4328-9FA8-4A43-A3CF-F20F751B3FC0}" type="presParOf" srcId="{8555D465-AE1D-4439-8389-98A7373E281A}" destId="{6F68B6EF-822E-4398-86B6-94D0158C0F2F}" srcOrd="0" destOrd="0" presId="urn:microsoft.com/office/officeart/2005/8/layout/orgChart1"/>
    <dgm:cxn modelId="{078EA872-69DB-45B1-BF98-C86AAFA3A9F4}" type="presParOf" srcId="{6F68B6EF-822E-4398-86B6-94D0158C0F2F}" destId="{B2F20C91-9ED9-4CB5-BFBF-F805DAA11C32}" srcOrd="0" destOrd="0" presId="urn:microsoft.com/office/officeart/2005/8/layout/orgChart1"/>
    <dgm:cxn modelId="{61DE1C72-B2A7-44EF-98FC-2CE2DEA0E1A7}" type="presParOf" srcId="{6F68B6EF-822E-4398-86B6-94D0158C0F2F}" destId="{12CCA172-4B9D-4ABA-BEA7-780B5BCFA98D}" srcOrd="1" destOrd="0" presId="urn:microsoft.com/office/officeart/2005/8/layout/orgChart1"/>
    <dgm:cxn modelId="{4AE75F0A-59F0-4A17-AD3D-960C8DAE8B9F}" type="presParOf" srcId="{8555D465-AE1D-4439-8389-98A7373E281A}" destId="{74EECEB0-B960-4F78-9403-DDF41CBAC859}" srcOrd="1" destOrd="0" presId="urn:microsoft.com/office/officeart/2005/8/layout/orgChart1"/>
    <dgm:cxn modelId="{A5BAF09F-E8A4-4C77-A93D-A5460424AE15}" type="presParOf" srcId="{8555D465-AE1D-4439-8389-98A7373E281A}" destId="{347C2600-C556-48A4-885E-47CB9D17E1D3}" srcOrd="2" destOrd="0" presId="urn:microsoft.com/office/officeart/2005/8/layout/orgChart1"/>
    <dgm:cxn modelId="{E101E48D-9C50-4126-B77C-F259AAE1792D}" type="presParOf" srcId="{B0EAD5D1-73B8-4E2F-BE52-5DD335658035}" destId="{97F9357B-AB7A-4FB1-9EB3-D7FCF971F0CC}" srcOrd="4" destOrd="0" presId="urn:microsoft.com/office/officeart/2005/8/layout/orgChart1"/>
    <dgm:cxn modelId="{21EB7614-91B5-4F39-8F2D-18AE0938C64D}" type="presParOf" srcId="{B0EAD5D1-73B8-4E2F-BE52-5DD335658035}" destId="{16BC867D-7F4B-44A5-B0E8-D78984247A5A}" srcOrd="5" destOrd="0" presId="urn:microsoft.com/office/officeart/2005/8/layout/orgChart1"/>
    <dgm:cxn modelId="{A3092777-6B97-49DC-AB1C-0DA997526435}" type="presParOf" srcId="{16BC867D-7F4B-44A5-B0E8-D78984247A5A}" destId="{D3276297-6769-455D-84BE-74D3623AE3A6}" srcOrd="0" destOrd="0" presId="urn:microsoft.com/office/officeart/2005/8/layout/orgChart1"/>
    <dgm:cxn modelId="{42661EE3-E1D6-4A2E-8DB5-DC1EEE3ABF3F}" type="presParOf" srcId="{D3276297-6769-455D-84BE-74D3623AE3A6}" destId="{312BBA9D-A2FE-48FB-BC54-143432830CCB}" srcOrd="0" destOrd="0" presId="urn:microsoft.com/office/officeart/2005/8/layout/orgChart1"/>
    <dgm:cxn modelId="{1AE0227B-6B1F-4206-87A5-4FE59B5DAC3A}" type="presParOf" srcId="{D3276297-6769-455D-84BE-74D3623AE3A6}" destId="{AAE430AE-92F1-4DAC-991C-EF6487CA2EA6}" srcOrd="1" destOrd="0" presId="urn:microsoft.com/office/officeart/2005/8/layout/orgChart1"/>
    <dgm:cxn modelId="{7DBF1F4D-C45E-42C0-B6A4-02B079E40E82}" type="presParOf" srcId="{16BC867D-7F4B-44A5-B0E8-D78984247A5A}" destId="{D86F54D0-548E-4548-A913-2E067FEABC44}" srcOrd="1" destOrd="0" presId="urn:microsoft.com/office/officeart/2005/8/layout/orgChart1"/>
    <dgm:cxn modelId="{9AA0F336-C172-4CB3-8C08-8A0C35786A05}" type="presParOf" srcId="{16BC867D-7F4B-44A5-B0E8-D78984247A5A}" destId="{CFDDD11A-3660-4D67-90FE-F4B79E075BB4}" srcOrd="2" destOrd="0" presId="urn:microsoft.com/office/officeart/2005/8/layout/orgChart1"/>
    <dgm:cxn modelId="{0140B182-09FA-4FDB-A8FD-71C6BB00954E}" type="presParOf" srcId="{83EC34B6-AF35-44E9-AA17-F60382326863}" destId="{CF67D9F3-9CD3-442E-8E6C-562BDA97E1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9357B-AB7A-4FB1-9EB3-D7FCF971F0CC}">
      <dsp:nvSpPr>
        <dsp:cNvPr id="0" name=""/>
        <dsp:cNvSpPr/>
      </dsp:nvSpPr>
      <dsp:spPr>
        <a:xfrm>
          <a:off x="3263503" y="1831636"/>
          <a:ext cx="2308952" cy="400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363"/>
              </a:lnTo>
              <a:lnTo>
                <a:pt x="2308952" y="200363"/>
              </a:lnTo>
              <a:lnTo>
                <a:pt x="2308952" y="40072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9A857-AE55-4341-937F-E90F8FB57DC7}">
      <dsp:nvSpPr>
        <dsp:cNvPr id="0" name=""/>
        <dsp:cNvSpPr/>
      </dsp:nvSpPr>
      <dsp:spPr>
        <a:xfrm>
          <a:off x="3217783" y="1831636"/>
          <a:ext cx="91440" cy="4007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072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1506C-7F52-4A4E-9994-0298A58EDF7D}">
      <dsp:nvSpPr>
        <dsp:cNvPr id="0" name=""/>
        <dsp:cNvSpPr/>
      </dsp:nvSpPr>
      <dsp:spPr>
        <a:xfrm>
          <a:off x="954550" y="1831636"/>
          <a:ext cx="2308952" cy="400727"/>
        </a:xfrm>
        <a:custGeom>
          <a:avLst/>
          <a:gdLst/>
          <a:ahLst/>
          <a:cxnLst/>
          <a:rect l="0" t="0" r="0" b="0"/>
          <a:pathLst>
            <a:path>
              <a:moveTo>
                <a:pt x="2308952" y="0"/>
              </a:moveTo>
              <a:lnTo>
                <a:pt x="2308952" y="200363"/>
              </a:lnTo>
              <a:lnTo>
                <a:pt x="0" y="200363"/>
              </a:lnTo>
              <a:lnTo>
                <a:pt x="0" y="40072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9FE41-D76E-4ED2-8193-5298C184C0BB}">
      <dsp:nvSpPr>
        <dsp:cNvPr id="0" name=""/>
        <dsp:cNvSpPr/>
      </dsp:nvSpPr>
      <dsp:spPr>
        <a:xfrm>
          <a:off x="747031" y="877523"/>
          <a:ext cx="5032944" cy="95411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Natural Language Processing</a:t>
          </a:r>
        </a:p>
      </dsp:txBody>
      <dsp:txXfrm>
        <a:off x="747031" y="877523"/>
        <a:ext cx="5032944" cy="954112"/>
      </dsp:txXfrm>
    </dsp:sp>
    <dsp:sp modelId="{3BD66E46-2065-49DB-937A-5176B687CE34}">
      <dsp:nvSpPr>
        <dsp:cNvPr id="0" name=""/>
        <dsp:cNvSpPr/>
      </dsp:nvSpPr>
      <dsp:spPr>
        <a:xfrm>
          <a:off x="438" y="2232363"/>
          <a:ext cx="1908225" cy="95411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Data Mining</a:t>
          </a:r>
        </a:p>
      </dsp:txBody>
      <dsp:txXfrm>
        <a:off x="438" y="2232363"/>
        <a:ext cx="1908225" cy="954112"/>
      </dsp:txXfrm>
    </dsp:sp>
    <dsp:sp modelId="{B2F20C91-9ED9-4CB5-BFBF-F805DAA11C32}">
      <dsp:nvSpPr>
        <dsp:cNvPr id="0" name=""/>
        <dsp:cNvSpPr/>
      </dsp:nvSpPr>
      <dsp:spPr>
        <a:xfrm>
          <a:off x="2309390" y="2232363"/>
          <a:ext cx="1908225" cy="95411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Web Mining</a:t>
          </a:r>
        </a:p>
      </dsp:txBody>
      <dsp:txXfrm>
        <a:off x="2309390" y="2232363"/>
        <a:ext cx="1908225" cy="954112"/>
      </dsp:txXfrm>
    </dsp:sp>
    <dsp:sp modelId="{312BBA9D-A2FE-48FB-BC54-143432830CCB}">
      <dsp:nvSpPr>
        <dsp:cNvPr id="0" name=""/>
        <dsp:cNvSpPr/>
      </dsp:nvSpPr>
      <dsp:spPr>
        <a:xfrm>
          <a:off x="4618343" y="2232363"/>
          <a:ext cx="1908225" cy="95411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Text Mining</a:t>
          </a:r>
        </a:p>
      </dsp:txBody>
      <dsp:txXfrm>
        <a:off x="4618343" y="2232363"/>
        <a:ext cx="1908225" cy="954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384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479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189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258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243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262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467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5238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24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291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480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747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475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89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952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399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178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084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35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874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33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9D522-8F23-DDFC-840B-BE604D02F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1E07C-CACB-A5FE-9F10-5031DACBB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1CA5B-85A9-27FC-E3C8-130DABC7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8E37-90E6-4E59-A65D-444E40264EC9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0D4C8-5DDC-1896-4FFD-DB605AAA2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A53E2-859D-72A1-23E6-FBB924C5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546C-8CDC-48CA-B412-6E644870B8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699762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FE05-2915-758C-800C-4B508A38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035A1-288A-99BC-0ACA-5B8D85D3D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77379-8FC8-1327-2B61-6AE23346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8E37-90E6-4E59-A65D-444E40264EC9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F0974-2C02-F5C6-C908-FF7600E3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C62C7-0D90-6834-82DE-B56EA6524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546C-8CDC-48CA-B412-6E644870B8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93075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02E78E-64AB-B3BC-F274-3857C9F98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44B00-467F-65EA-CFDF-EF4704A8D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178DD-CC7C-707F-C31B-F9ADB014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8E37-90E6-4E59-A65D-444E40264EC9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74044-9DDE-7D7A-57FD-F8BD3AB3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6298-5BF0-7EF4-B01C-DE274074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546C-8CDC-48CA-B412-6E644870B8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793753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732124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2"/>
          </p:nvPr>
        </p:nvSpPr>
        <p:spPr>
          <a:xfrm>
            <a:off x="3393300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3"/>
          </p:nvPr>
        </p:nvSpPr>
        <p:spPr>
          <a:xfrm>
            <a:off x="6054475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4" hasCustomPrompt="1"/>
          </p:nvPr>
        </p:nvSpPr>
        <p:spPr>
          <a:xfrm>
            <a:off x="732124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5" hasCustomPrompt="1"/>
          </p:nvPr>
        </p:nvSpPr>
        <p:spPr>
          <a:xfrm>
            <a:off x="3393301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6" hasCustomPrompt="1"/>
          </p:nvPr>
        </p:nvSpPr>
        <p:spPr>
          <a:xfrm>
            <a:off x="6054475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7"/>
          </p:nvPr>
        </p:nvSpPr>
        <p:spPr>
          <a:xfrm>
            <a:off x="732124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8"/>
          </p:nvPr>
        </p:nvSpPr>
        <p:spPr>
          <a:xfrm>
            <a:off x="3393300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9"/>
          </p:nvPr>
        </p:nvSpPr>
        <p:spPr>
          <a:xfrm>
            <a:off x="6054476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686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2596800" y="1700300"/>
            <a:ext cx="39504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5247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203950" y="1511750"/>
            <a:ext cx="47361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203950" y="2673050"/>
            <a:ext cx="473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672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25" y="2068500"/>
            <a:ext cx="43554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823525"/>
            <a:ext cx="1508400" cy="109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13225" y="3642300"/>
            <a:ext cx="43554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425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F587B-E51C-2F0B-060E-44AABBB2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B2D7C-099D-B4FE-1A7F-68A2C595E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DD911-F8B8-0E64-D50D-521E3B49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8E37-90E6-4E59-A65D-444E40264EC9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2E924-B7F4-8994-D7DF-9E64BB6B6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54DB0-B121-A8C2-F039-722BE18C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546C-8CDC-48CA-B412-6E644870B8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499147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A3BC-EE9F-FBC8-4DCB-D230A184B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E1D4F-7AD3-AC83-6F27-7D95CF42B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269E3-4701-5665-2F94-080F7B10D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8E37-90E6-4E59-A65D-444E40264EC9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F823B-669A-55C1-60ED-A060832A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C39A2-C924-0648-97B7-8879BD17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546C-8CDC-48CA-B412-6E644870B8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328037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F03A-248B-CC3D-C85A-C844E7C7F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6F181-30BB-A022-A4EA-948E29375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A8523-952E-F56A-8139-0F33772D4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6DC6A-A3FB-CDBE-5BDB-91787D695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8E37-90E6-4E59-A65D-444E40264EC9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2479D-075D-6A89-36AF-6C5EC378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AE0CF-F74C-3854-306E-3AE36A36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546C-8CDC-48CA-B412-6E644870B8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510091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D2FE-5527-DE8A-70C6-F6B27AC39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8385D-754B-9DA1-16F3-5976EDD5F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93FCA-239D-D4D2-01B0-33D8943DB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32CB81-B393-06F1-8BBF-96617F907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179E8-DC84-E6AD-A2B9-224DEB061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47BFF0-AB25-BED2-1571-7798580E0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8E37-90E6-4E59-A65D-444E40264EC9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7F2AE-98E8-5B8A-78A2-841464E05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A617F-3CB6-2222-20A0-5F6EC6F1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546C-8CDC-48CA-B412-6E644870B8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016632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D9438-911D-0075-1505-D9A12FFC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4EBD8D-C48F-ACCB-51FC-2E579822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8E37-90E6-4E59-A65D-444E40264EC9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203095-6564-C0F6-BFB9-78501BFD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503E1-E74A-2968-8F0F-FE11A987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546C-8CDC-48CA-B412-6E644870B8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08451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EA25A2-4227-32A7-2EA1-168BEA9A5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8E37-90E6-4E59-A65D-444E40264EC9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731FEE-D888-18A1-EC4B-40F2F579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43417-2B8C-5178-E4AC-E671A8F6C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546C-8CDC-48CA-B412-6E644870B8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962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16F0D-82D8-E894-21D8-862EFEE5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BC229-83C9-2D05-2040-8E5E7307C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63ABB-E6AF-30D0-CCC2-AE42B374A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2DA1E-0557-57E2-C809-D4F758B0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8E37-90E6-4E59-A65D-444E40264EC9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7B782-B959-6B6E-4D00-44335127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F21BC-5978-5DB1-FB8D-A8D474B3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546C-8CDC-48CA-B412-6E644870B8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484380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82F5-1696-E02E-E972-056C8926F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0D2D38-8867-0C9F-4AE6-4593B8AC47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3B7CD-C805-CDB6-9AD3-C7F53E3BF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5BCBE-F483-E5AF-45F1-8C9240F11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8E37-90E6-4E59-A65D-444E40264EC9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F0BBD-3890-5909-9161-534E3056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06B8B-2732-50ED-C2C4-782EB700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546C-8CDC-48CA-B412-6E644870B8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82396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62386B-674D-560A-BC56-5C62BD2F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7D11C-53E9-4E10-A881-D95571A52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FA610-D194-A8ED-5E48-A9DF9F074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48E37-90E6-4E59-A65D-444E40264EC9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E030C-0DFE-08AE-D117-88C58B1F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1B02D-6AF4-E7F4-546F-2976AD26F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2546C-8CDC-48CA-B412-6E644870B8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5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>
            <a:spLocks noGrp="1"/>
          </p:cNvSpPr>
          <p:nvPr>
            <p:ph type="ctrTitle"/>
          </p:nvPr>
        </p:nvSpPr>
        <p:spPr>
          <a:xfrm>
            <a:off x="853678" y="1814512"/>
            <a:ext cx="7436644" cy="1514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Business Intelligence</a:t>
            </a:r>
            <a:br>
              <a:rPr lang="en" sz="4800" dirty="0"/>
            </a:br>
            <a:r>
              <a:rPr lang="en" sz="4400" dirty="0">
                <a:solidFill>
                  <a:schemeClr val="accent6"/>
                </a:solidFill>
              </a:rPr>
              <a:t>Chapter 10 Text Mining</a:t>
            </a:r>
            <a:endParaRPr sz="3200" dirty="0">
              <a:solidFill>
                <a:schemeClr val="accent6"/>
              </a:solidFill>
            </a:endParaRPr>
          </a:p>
        </p:txBody>
      </p:sp>
      <p:sp>
        <p:nvSpPr>
          <p:cNvPr id="208" name="Google Shape;208;p37"/>
          <p:cNvSpPr txBox="1">
            <a:spLocks noGrp="1"/>
          </p:cNvSpPr>
          <p:nvPr>
            <p:ph type="subTitle" idx="1"/>
          </p:nvPr>
        </p:nvSpPr>
        <p:spPr>
          <a:xfrm>
            <a:off x="6068570" y="4490600"/>
            <a:ext cx="3075430" cy="6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M. Afdal, ST., </a:t>
            </a:r>
            <a:r>
              <a:rPr lang="en-US" b="1" dirty="0" err="1"/>
              <a:t>M.Kom</a:t>
            </a:r>
            <a:br>
              <a:rPr lang="en-US" dirty="0"/>
            </a:br>
            <a:r>
              <a:rPr lang="en-US" sz="1800" dirty="0"/>
              <a:t>m.afdal@uin-suska.ac.id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13224" y="2068500"/>
            <a:ext cx="5801875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Area </a:t>
            </a:r>
            <a:r>
              <a:rPr lang="en-US" b="0" dirty="0" err="1"/>
              <a:t>Penerapan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dirty="0"/>
              <a:t>Text Mining </a:t>
            </a:r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xfrm>
            <a:off x="713224" y="1052125"/>
            <a:ext cx="1508400" cy="10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782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Bard AI Logo and symbol, meaning, history, PNG, brand">
            <a:extLst>
              <a:ext uri="{FF2B5EF4-FFF2-40B4-BE49-F238E27FC236}">
                <a16:creationId xmlns:a16="http://schemas.microsoft.com/office/drawing/2014/main" id="{60EE5818-8541-FFC3-E25B-E85D00AB2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847849"/>
            <a:ext cx="23812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penAI ChatGPT 40 Logo PNG vector in SVG, PDF, AI, CDR format">
            <a:extLst>
              <a:ext uri="{FF2B5EF4-FFF2-40B4-BE49-F238E27FC236}">
                <a16:creationId xmlns:a16="http://schemas.microsoft.com/office/drawing/2014/main" id="{0564B1C8-7332-324C-81F6-B80603CDF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0"/>
            <a:ext cx="23812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pple is reportedly working on a big Siri change nobody asked for | Macworld">
            <a:extLst>
              <a:ext uri="{FF2B5EF4-FFF2-40B4-BE49-F238E27FC236}">
                <a16:creationId xmlns:a16="http://schemas.microsoft.com/office/drawing/2014/main" id="{8C01501A-A0A4-6999-A5C3-1D4665D7A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629025"/>
            <a:ext cx="23812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op 15 Useful ChatGPT Examples and Uses">
            <a:extLst>
              <a:ext uri="{FF2B5EF4-FFF2-40B4-BE49-F238E27FC236}">
                <a16:creationId xmlns:a16="http://schemas.microsoft.com/office/drawing/2014/main" id="{50C4D0FA-F6EB-0B78-46D2-73C35D58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2750" cy="5143500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051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263569" y="1464469"/>
            <a:ext cx="6616851" cy="829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Artificial Intelligence</a:t>
            </a:r>
            <a:endParaRPr sz="4800" dirty="0"/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1487734" y="2203203"/>
            <a:ext cx="6168523" cy="1291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Memahami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perintah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yang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diberikan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user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berdasarkan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teks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yang di proses dan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memberikan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rekomendasi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jawaban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berdasarkan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data-data yang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telah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dipelajari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.</a:t>
            </a:r>
            <a:endParaRPr lang="nn-NO" sz="1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14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Area </a:t>
            </a:r>
            <a:r>
              <a:rPr lang="en-US" b="0" dirty="0" err="1"/>
              <a:t>Penerapan</a:t>
            </a:r>
            <a:r>
              <a:rPr lang="en-US" b="0" dirty="0"/>
              <a:t> </a:t>
            </a:r>
            <a:r>
              <a:rPr lang="en-US" dirty="0"/>
              <a:t>Text Mining</a:t>
            </a:r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385887" y="1364544"/>
            <a:ext cx="7165182" cy="3021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Ekstraksi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Informasi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(Information Extraction)</a:t>
            </a:r>
          </a:p>
          <a:p>
            <a:pPr marL="533400" indent="-457200" algn="l">
              <a:buFont typeface="+mj-lt"/>
              <a:buAutoNum type="arabicPeriod" startAt="2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Pelacakan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Topik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>
                <a:solidFill>
                  <a:schemeClr val="tx1"/>
                </a:solidFill>
                <a:latin typeface="Lato" panose="020F0502020204030203" pitchFamily="34" charset="0"/>
              </a:rPr>
              <a:t>(Topic 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Tracking)</a:t>
            </a:r>
          </a:p>
          <a:p>
            <a:pPr marL="533400" indent="-457200" algn="l">
              <a:buFont typeface="+mj-lt"/>
              <a:buAutoNum type="arabicPeriod" startAt="2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Perangkuman (Summarization)</a:t>
            </a:r>
          </a:p>
          <a:p>
            <a:pPr marL="533400" indent="-457200" algn="l">
              <a:buFont typeface="+mj-lt"/>
              <a:buAutoNum type="arabicPeriod" startAt="2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Kategorisasi (Categorization)</a:t>
            </a:r>
          </a:p>
          <a:p>
            <a:pPr marL="533400" indent="-457200" algn="l">
              <a:buFont typeface="+mj-lt"/>
              <a:buAutoNum type="arabicPeriod" startAt="2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Penggugusan (Clustering)</a:t>
            </a:r>
          </a:p>
          <a:p>
            <a:pPr marL="533400" indent="-457200" algn="l">
              <a:buFont typeface="+mj-lt"/>
              <a:buAutoNum type="arabicPeriod" startAt="2"/>
            </a:pPr>
            <a:r>
              <a:rPr lang="en-US" sz="160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Penautan</a:t>
            </a: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60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Konsep</a:t>
            </a: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(Concept </a:t>
            </a:r>
            <a:r>
              <a:rPr lang="en-US" sz="160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Lingking</a:t>
            </a: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)</a:t>
            </a:r>
          </a:p>
          <a:p>
            <a:pPr marL="533400" indent="-457200" algn="l">
              <a:buFont typeface="+mj-lt"/>
              <a:buAutoNum type="arabicPeriod" startAt="2"/>
            </a:pPr>
            <a:r>
              <a:rPr lang="en-US" sz="160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Penjawaban</a:t>
            </a: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60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Pertanyaan</a:t>
            </a: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(Question Answering)</a:t>
            </a:r>
          </a:p>
        </p:txBody>
      </p:sp>
    </p:spTree>
    <p:extLst>
      <p:ext uri="{BB962C8B-B14F-4D97-AF65-F5344CB8AC3E}">
        <p14:creationId xmlns:p14="http://schemas.microsoft.com/office/powerpoint/2010/main" val="754980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Contoh Penerapan </a:t>
            </a:r>
            <a:r>
              <a:rPr lang="en" dirty="0"/>
              <a:t>Text Mining </a:t>
            </a:r>
            <a:r>
              <a:rPr lang="en" b="0" dirty="0"/>
              <a:t>lainnya</a:t>
            </a:r>
            <a:endParaRPr b="0" dirty="0"/>
          </a:p>
        </p:txBody>
      </p:sp>
      <p:sp>
        <p:nvSpPr>
          <p:cNvPr id="223" name="Google Shape;223;p3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Analisis Sentimen</a:t>
            </a:r>
            <a:endParaRPr dirty="0"/>
          </a:p>
        </p:txBody>
      </p:sp>
      <p:sp>
        <p:nvSpPr>
          <p:cNvPr id="224" name="Google Shape;224;p39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Produk Review</a:t>
            </a:r>
            <a:endParaRPr dirty="0"/>
          </a:p>
        </p:txBody>
      </p:sp>
      <p:sp>
        <p:nvSpPr>
          <p:cNvPr id="225" name="Google Shape;225;p39"/>
          <p:cNvSpPr txBox="1">
            <a:spLocks noGrp="1"/>
          </p:cNvSpPr>
          <p:nvPr>
            <p:ph type="sub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Survey Elektabilitas</a:t>
            </a:r>
            <a:endParaRPr dirty="0"/>
          </a:p>
        </p:txBody>
      </p:sp>
      <p:sp>
        <p:nvSpPr>
          <p:cNvPr id="226" name="Google Shape;226;p39"/>
          <p:cNvSpPr txBox="1">
            <a:spLocks noGrp="1"/>
          </p:cNvSpPr>
          <p:nvPr>
            <p:ph type="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27" name="Google Shape;227;p39"/>
          <p:cNvSpPr txBox="1">
            <a:spLocks noGrp="1"/>
          </p:cNvSpPr>
          <p:nvPr>
            <p:ph type="title" idx="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28" name="Google Shape;228;p39"/>
          <p:cNvSpPr txBox="1">
            <a:spLocks noGrp="1"/>
          </p:cNvSpPr>
          <p:nvPr>
            <p:ph type="title" idx="6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29" name="Google Shape;229;p39"/>
          <p:cNvSpPr txBox="1">
            <a:spLocks noGrp="1"/>
          </p:cNvSpPr>
          <p:nvPr>
            <p:ph type="subTitle" idx="7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Bidang Kesehatan</a:t>
            </a:r>
            <a:endParaRPr dirty="0"/>
          </a:p>
        </p:txBody>
      </p:sp>
      <p:sp>
        <p:nvSpPr>
          <p:cNvPr id="230" name="Google Shape;230;p39"/>
          <p:cNvSpPr txBox="1">
            <a:spLocks noGrp="1"/>
          </p:cNvSpPr>
          <p:nvPr>
            <p:ph type="subTitle" idx="8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Bidang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Bisnis</a:t>
            </a:r>
            <a:endParaRPr dirty="0"/>
          </a:p>
        </p:txBody>
      </p:sp>
      <p:sp>
        <p:nvSpPr>
          <p:cNvPr id="231" name="Google Shape;231;p39"/>
          <p:cNvSpPr txBox="1">
            <a:spLocks noGrp="1"/>
          </p:cNvSpPr>
          <p:nvPr>
            <p:ph type="subTitle" idx="9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Bidang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Politik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13224" y="2068500"/>
            <a:ext cx="5801875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err="1"/>
              <a:t>Tahapan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dirty="0"/>
              <a:t>Text Mining</a:t>
            </a:r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xfrm>
            <a:off x="713224" y="974400"/>
            <a:ext cx="1508400" cy="10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4422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Proses pada </a:t>
            </a:r>
            <a:r>
              <a:rPr lang="en-US" dirty="0"/>
              <a:t>Text Mining</a:t>
            </a:r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353740" y="1507419"/>
            <a:ext cx="6436519" cy="3021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Text Gathering</a:t>
            </a:r>
          </a:p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Text Preprocessing</a:t>
            </a:r>
          </a:p>
          <a:p>
            <a:pPr marL="533400" indent="-457200" algn="l">
              <a:buAutoNum type="arabicPeriod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Text Transformation</a:t>
            </a:r>
          </a:p>
          <a:p>
            <a:pPr marL="533400" indent="-457200" algn="l">
              <a:buAutoNum type="arabicPeriod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Feature Selection</a:t>
            </a:r>
          </a:p>
          <a:p>
            <a:pPr marL="533400" indent="-457200" algn="l">
              <a:buAutoNum type="arabicPeriod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Pattern Discovery</a:t>
            </a:r>
          </a:p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Model Evaluation</a:t>
            </a:r>
          </a:p>
          <a:p>
            <a:pPr marL="533400" indent="-457200" algn="l">
              <a:buAutoNum type="arabicPeriod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Data Visualization</a:t>
            </a:r>
          </a:p>
        </p:txBody>
      </p:sp>
    </p:spTree>
    <p:extLst>
      <p:ext uri="{BB962C8B-B14F-4D97-AF65-F5344CB8AC3E}">
        <p14:creationId xmlns:p14="http://schemas.microsoft.com/office/powerpoint/2010/main" val="4080261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669400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Text Gathering</a:t>
            </a:r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4754481" y="1507419"/>
            <a:ext cx="3676419" cy="3021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buNone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Tahap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pertama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permasalahan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dihadapi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pada text mining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sama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permasalahan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terdapat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pada data mining,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yaitu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jumlah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data yang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besar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dimensi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tinggi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, data dan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struktur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terus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berubah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, dan data noise.</a:t>
            </a:r>
            <a:endParaRPr lang="en-US" sz="16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1026" name="Picture 2" descr="What Is Web Scraping? How To Legally Extract Web Content">
            <a:extLst>
              <a:ext uri="{FF2B5EF4-FFF2-40B4-BE49-F238E27FC236}">
                <a16:creationId xmlns:a16="http://schemas.microsoft.com/office/drawing/2014/main" id="{64C7EC07-319B-49B1-9860-108BE6209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0" y="1397793"/>
            <a:ext cx="3908906" cy="27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503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669400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Text Preprocessing</a:t>
            </a:r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4626853" y="1507417"/>
            <a:ext cx="3804047" cy="3021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buNone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Pada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tahap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ini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tahap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melakukan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analisis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semantic dan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sintaktik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terhadap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teks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. Pada proses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ini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memiliki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tujuan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ada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mempersiapkan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teks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agar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dijadikan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pengelohan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tahap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selanjutnya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Operasi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dilakukan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pada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tahap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ini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adalah</a:t>
            </a:r>
            <a:endParaRPr lang="en-US" sz="16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2050" name="Picture 2" descr="Data Preprocessing | Natural Language Processing | by Basil K Jose | Medium">
            <a:extLst>
              <a:ext uri="{FF2B5EF4-FFF2-40B4-BE49-F238E27FC236}">
                <a16:creationId xmlns:a16="http://schemas.microsoft.com/office/drawing/2014/main" id="{7D8E9D5A-15C4-FA58-0A65-9E59E9CB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460585"/>
            <a:ext cx="3804047" cy="311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583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669400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Text Transformation</a:t>
            </a:r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4626853" y="1507417"/>
            <a:ext cx="3804047" cy="3021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buNone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Transformasi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teks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pembentukan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atribut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mengacu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pada proses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mendapatkan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representasi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dokumen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diharapkan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.</a:t>
            </a:r>
            <a:endParaRPr lang="en-US" sz="16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E1010A8-BB3A-FEEF-F725-08ADA8797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376362"/>
            <a:ext cx="3804048" cy="285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17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20000" y="1228631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23" name="Google Shape;223;p39"/>
          <p:cNvSpPr txBox="1">
            <a:spLocks noGrp="1"/>
          </p:cNvSpPr>
          <p:nvPr>
            <p:ph type="subTitle" idx="1"/>
          </p:nvPr>
        </p:nvSpPr>
        <p:spPr>
          <a:xfrm>
            <a:off x="707875" y="3384488"/>
            <a:ext cx="75502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Mahasiswa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text mining</a:t>
            </a:r>
          </a:p>
        </p:txBody>
      </p:sp>
      <p:sp>
        <p:nvSpPr>
          <p:cNvPr id="229" name="Google Shape;229;p39"/>
          <p:cNvSpPr txBox="1">
            <a:spLocks noGrp="1"/>
          </p:cNvSpPr>
          <p:nvPr>
            <p:ph type="subTitle" idx="2"/>
          </p:nvPr>
        </p:nvSpPr>
        <p:spPr>
          <a:xfrm>
            <a:off x="677767" y="1735599"/>
            <a:ext cx="2239696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/>
              <a:t>Sentiment Analysis</a:t>
            </a:r>
          </a:p>
        </p:txBody>
      </p:sp>
      <p:sp>
        <p:nvSpPr>
          <p:cNvPr id="230" name="Google Shape;230;p39"/>
          <p:cNvSpPr txBox="1">
            <a:spLocks noGrp="1"/>
          </p:cNvSpPr>
          <p:nvPr>
            <p:ph type="subTitle" idx="3"/>
          </p:nvPr>
        </p:nvSpPr>
        <p:spPr>
          <a:xfrm>
            <a:off x="3101648" y="1721556"/>
            <a:ext cx="2856239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/>
              <a:t>Area </a:t>
            </a:r>
            <a:r>
              <a:rPr lang="en-US" sz="2400" b="0" dirty="0" err="1"/>
              <a:t>Penerapan</a:t>
            </a:r>
            <a:r>
              <a:rPr lang="en-US" sz="2400" b="0" dirty="0"/>
              <a:t> Text Mining</a:t>
            </a:r>
          </a:p>
        </p:txBody>
      </p:sp>
      <p:sp>
        <p:nvSpPr>
          <p:cNvPr id="227" name="Google Shape;227;p39"/>
          <p:cNvSpPr txBox="1">
            <a:spLocks noGrp="1"/>
          </p:cNvSpPr>
          <p:nvPr>
            <p:ph type="title" idx="4"/>
          </p:nvPr>
        </p:nvSpPr>
        <p:spPr>
          <a:xfrm>
            <a:off x="3381177" y="1228631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28" name="Google Shape;228;p39"/>
          <p:cNvSpPr txBox="1">
            <a:spLocks noGrp="1"/>
          </p:cNvSpPr>
          <p:nvPr>
            <p:ph type="title" idx="5"/>
          </p:nvPr>
        </p:nvSpPr>
        <p:spPr>
          <a:xfrm>
            <a:off x="6042351" y="1228631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31" name="Google Shape;231;p39"/>
          <p:cNvSpPr txBox="1">
            <a:spLocks noGrp="1"/>
          </p:cNvSpPr>
          <p:nvPr>
            <p:ph type="subTitle" idx="7"/>
          </p:nvPr>
        </p:nvSpPr>
        <p:spPr>
          <a:xfrm>
            <a:off x="6042351" y="1721556"/>
            <a:ext cx="2673023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err="1"/>
              <a:t>Tahapan</a:t>
            </a:r>
            <a:r>
              <a:rPr lang="en-US" b="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Text Mining</a:t>
            </a:r>
          </a:p>
        </p:txBody>
      </p:sp>
      <p:sp>
        <p:nvSpPr>
          <p:cNvPr id="2" name="Google Shape;222;p39">
            <a:extLst>
              <a:ext uri="{FF2B5EF4-FFF2-40B4-BE49-F238E27FC236}">
                <a16:creationId xmlns:a16="http://schemas.microsoft.com/office/drawing/2014/main" id="{4F7B30DC-BE79-7854-A4DF-3DF175DB4FA3}"/>
              </a:ext>
            </a:extLst>
          </p:cNvPr>
          <p:cNvSpPr txBox="1">
            <a:spLocks/>
          </p:cNvSpPr>
          <p:nvPr/>
        </p:nvSpPr>
        <p:spPr>
          <a:xfrm>
            <a:off x="677767" y="59363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9pPr>
          </a:lstStyle>
          <a:p>
            <a:r>
              <a:rPr lang="en-US" dirty="0"/>
              <a:t>Content</a:t>
            </a:r>
          </a:p>
        </p:txBody>
      </p:sp>
      <p:sp>
        <p:nvSpPr>
          <p:cNvPr id="3" name="Google Shape;222;p39">
            <a:extLst>
              <a:ext uri="{FF2B5EF4-FFF2-40B4-BE49-F238E27FC236}">
                <a16:creationId xmlns:a16="http://schemas.microsoft.com/office/drawing/2014/main" id="{69678D59-BBF9-F454-A547-2F5E3DE6E741}"/>
              </a:ext>
            </a:extLst>
          </p:cNvPr>
          <p:cNvSpPr txBox="1">
            <a:spLocks/>
          </p:cNvSpPr>
          <p:nvPr/>
        </p:nvSpPr>
        <p:spPr>
          <a:xfrm>
            <a:off x="720000" y="281178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9pPr>
          </a:lstStyle>
          <a:p>
            <a:r>
              <a:rPr lang="en-US" dirty="0"/>
              <a:t>Learning Outcome</a:t>
            </a:r>
          </a:p>
        </p:txBody>
      </p:sp>
    </p:spTree>
    <p:extLst>
      <p:ext uri="{BB962C8B-B14F-4D97-AF65-F5344CB8AC3E}">
        <p14:creationId xmlns:p14="http://schemas.microsoft.com/office/powerpoint/2010/main" val="1461748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669400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Feature Selection</a:t>
            </a:r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4592653" y="1178721"/>
            <a:ext cx="3804047" cy="3021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buNone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Pada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tahap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ini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tahap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kelanjutan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dari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pengurangan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dimensi</a:t>
            </a: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pada proses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transformasi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teks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. </a:t>
            </a:r>
            <a:endParaRPr lang="en-US" sz="16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3078" name="Picture 6" descr="A review of feature selection techniques in sentiment analysis - IOS Press">
            <a:extLst>
              <a:ext uri="{FF2B5EF4-FFF2-40B4-BE49-F238E27FC236}">
                <a16:creationId xmlns:a16="http://schemas.microsoft.com/office/drawing/2014/main" id="{EBDE8CAF-76A2-9599-B37F-DF891F851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178721"/>
            <a:ext cx="3725517" cy="390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238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20000" y="359297"/>
            <a:ext cx="7710900" cy="669400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Pattern Discovery</a:t>
            </a:r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716550" y="3936206"/>
            <a:ext cx="7710900" cy="1042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buNone/>
            </a:pP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Text mining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merupakan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tahap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penting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menemukan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pola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pengetahuan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(knowledge)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dari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keseluruhan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teks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. Tindakan yang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lazim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dilakukan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pada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tahap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ini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operasi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textmining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, dan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biasanya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menggunakan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teknik-teknik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data mining.</a:t>
            </a:r>
            <a:endParaRPr lang="en-US" sz="16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6146" name="Picture 2" descr="Sentiment Analysis Methods in 2023: Overview, Pros &amp; Cons">
            <a:extLst>
              <a:ext uri="{FF2B5EF4-FFF2-40B4-BE49-F238E27FC236}">
                <a16:creationId xmlns:a16="http://schemas.microsoft.com/office/drawing/2014/main" id="{B2976A4B-A587-66D8-EE4A-BA7CF5FAE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50" y="1133870"/>
            <a:ext cx="7710900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555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669400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Model Evaluation</a:t>
            </a:r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4703285" y="1271589"/>
            <a:ext cx="3804047" cy="3021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buNone/>
            </a:pP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Confusion Matrix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, juga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dikenal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sebagai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Error Matrix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tata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letak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tabel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khusus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memungkinkan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visualisasi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kinerja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suatu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algoritma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biasanya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algoritma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Supervised Learning;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Unsupervised Learning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biasanya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disebut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matriks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pencocokan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.</a:t>
            </a:r>
            <a:endParaRPr lang="en-US" sz="16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7170" name="Picture 2" descr="Interpreting Confusion Matrixes - Accessible AI">
            <a:extLst>
              <a:ext uri="{FF2B5EF4-FFF2-40B4-BE49-F238E27FC236}">
                <a16:creationId xmlns:a16="http://schemas.microsoft.com/office/drawing/2014/main" id="{B3AD7C9F-D690-88FB-7A8B-2207FDADE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271589"/>
            <a:ext cx="3983285" cy="2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187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669400"/>
          </a:xfrm>
          <a:prstGeom prst="rect">
            <a:avLst/>
          </a:prstGeom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 Visualization</a:t>
            </a:r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4703285" y="1271589"/>
            <a:ext cx="3804047" cy="3021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buNone/>
            </a:pPr>
            <a:r>
              <a:rPr lang="en-US" sz="1600" b="1" dirty="0" err="1">
                <a:solidFill>
                  <a:schemeClr val="tx1"/>
                </a:solidFill>
                <a:latin typeface="Lato" panose="020F0502020204030203" pitchFamily="34" charset="0"/>
              </a:rPr>
              <a:t>Wordcloud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representasi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visual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dari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kata-kata yang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digunakan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teks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tertentu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ukuran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setiap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kata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menunjukkan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frekuensi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relatifnya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.</a:t>
            </a:r>
            <a:endParaRPr lang="en-US" sz="16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8198" name="Picture 6" descr="Solved: Way to get a WORDCLOUD from all JIRA tickets for T...">
            <a:extLst>
              <a:ext uri="{FF2B5EF4-FFF2-40B4-BE49-F238E27FC236}">
                <a16:creationId xmlns:a16="http://schemas.microsoft.com/office/drawing/2014/main" id="{1288BE3F-B73A-8E6D-9D7A-A70308193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1" y="1271589"/>
            <a:ext cx="3804048" cy="22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579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531669" y="214313"/>
            <a:ext cx="6080659" cy="1171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0" dirty="0"/>
              <a:t>References</a:t>
            </a:r>
            <a:endParaRPr sz="5400" b="0" dirty="0"/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926951" y="1293019"/>
            <a:ext cx="7290094" cy="3636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5275" indent="-285750" algn="l" eaLnBrk="1" hangingPunct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2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Bing Liu. Sentiment Analysis and Opinion Mining, Morgan &amp; Claypool Publishers, May 2012. </a:t>
            </a:r>
          </a:p>
          <a:p>
            <a:pPr marL="295275" indent="-285750" algn="l" eaLnBrk="1" hangingPunct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2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https://sis.binus.ac.id/2021/04/23/apa-itu-text-mining/</a:t>
            </a:r>
            <a:endParaRPr dirty="0">
              <a:solidFill>
                <a:schemeClr val="bg2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9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A338D66-0C05-9123-5201-E7587A1BC8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394744"/>
              </p:ext>
            </p:extLst>
          </p:nvPr>
        </p:nvGraphicFramePr>
        <p:xfrm>
          <a:off x="1381124" y="339724"/>
          <a:ext cx="652700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604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712762" y="1464469"/>
            <a:ext cx="5718469" cy="829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Text Mining</a:t>
            </a:r>
            <a:endParaRPr sz="4800" dirty="0"/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1487734" y="2203203"/>
            <a:ext cx="6168523" cy="1291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Text Mining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merupakan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suatu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proses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penggalian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informasi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berdasarkan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suatu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sumber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data yang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berupa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teks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dalam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suatu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proses yang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dilakukan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dengan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komputer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.</a:t>
            </a:r>
            <a:endParaRPr lang="nn-NO" sz="1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2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750F28-CCDB-A648-BF80-477AAC31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900" y="713372"/>
            <a:ext cx="5854200" cy="787818"/>
          </a:xfrm>
        </p:spPr>
        <p:txBody>
          <a:bodyPr/>
          <a:lstStyle/>
          <a:p>
            <a:r>
              <a:rPr lang="en-US" sz="4000" b="0" dirty="0" err="1"/>
              <a:t>Tujuan</a:t>
            </a:r>
            <a:r>
              <a:rPr lang="en-US" sz="4000" dirty="0"/>
              <a:t> Text Mining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B3ADE-2A91-411C-92E5-7C98A51C1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4900" y="1615775"/>
            <a:ext cx="5854200" cy="2591894"/>
          </a:xfrm>
        </p:spPr>
        <p:txBody>
          <a:bodyPr/>
          <a:lstStyle/>
          <a:p>
            <a:pPr marL="101600" indent="0" algn="just">
              <a:buNone/>
            </a:pPr>
            <a:r>
              <a:rPr lang="en-US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Tujuan</a:t>
            </a:r>
            <a:r>
              <a:rPr lang="en-US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dari</a:t>
            </a:r>
            <a:r>
              <a:rPr lang="en-US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Text Mining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adalah</a:t>
            </a:r>
            <a:r>
              <a:rPr lang="en-US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untuk</a:t>
            </a:r>
            <a:r>
              <a:rPr lang="en-US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menggali</a:t>
            </a:r>
            <a:r>
              <a:rPr lang="en-US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informasi</a:t>
            </a:r>
            <a:r>
              <a:rPr lang="en-US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yang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dapat</a:t>
            </a:r>
            <a:r>
              <a:rPr lang="en-US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berguna</a:t>
            </a:r>
            <a:r>
              <a:rPr lang="en-US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dari</a:t>
            </a:r>
            <a:r>
              <a:rPr lang="en-US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data yang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berbentuk</a:t>
            </a:r>
            <a:r>
              <a:rPr lang="en-US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teks</a:t>
            </a:r>
            <a:r>
              <a:rPr lang="en-US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mendukung</a:t>
            </a:r>
            <a:r>
              <a:rPr lang="en-US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proses </a:t>
            </a:r>
            <a:r>
              <a:rPr lang="en-US" b="0" i="1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knowledge discovery </a:t>
            </a:r>
            <a:r>
              <a:rPr lang="en-US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pada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beberapa</a:t>
            </a:r>
            <a:r>
              <a:rPr lang="en-US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Dokumen</a:t>
            </a:r>
            <a:r>
              <a:rPr lang="en-US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yang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besar</a:t>
            </a:r>
            <a:r>
              <a:rPr lang="en-US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pPr marL="101600" indent="0" algn="just">
              <a:buNone/>
            </a:pPr>
            <a:endParaRPr lang="en-US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6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13225" y="2682863"/>
            <a:ext cx="4355400" cy="817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Sentiment Analysis</a:t>
            </a:r>
            <a:endParaRPr lang="en-US" b="0" dirty="0"/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xfrm>
            <a:off x="713225" y="1037838"/>
            <a:ext cx="1508400" cy="10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788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ntiment analysis process on product reviews [40] Fig. 2 shows the... |  Download Scientific Diagram">
            <a:extLst>
              <a:ext uri="{FF2B5EF4-FFF2-40B4-BE49-F238E27FC236}">
                <a16:creationId xmlns:a16="http://schemas.microsoft.com/office/drawing/2014/main" id="{5B8E08A0-C5E1-6C4F-BBC9-DAC36DEF2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344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Tingkatan Data </a:t>
            </a:r>
            <a:r>
              <a:rPr lang="en-US" dirty="0"/>
              <a:t>Sentiment Analysis </a:t>
            </a:r>
            <a:r>
              <a:rPr lang="en-US" b="0" dirty="0" err="1"/>
              <a:t>dikategorikan</a:t>
            </a:r>
            <a:r>
              <a:rPr lang="en-US" b="0" dirty="0"/>
              <a:t> </a:t>
            </a:r>
            <a:r>
              <a:rPr lang="en-US" b="0" dirty="0" err="1"/>
              <a:t>sebagai</a:t>
            </a:r>
            <a:r>
              <a:rPr lang="en-US" b="0" dirty="0"/>
              <a:t> </a:t>
            </a:r>
            <a:r>
              <a:rPr lang="en-US" b="0" dirty="0" err="1"/>
              <a:t>berikut</a:t>
            </a:r>
            <a:r>
              <a:rPr lang="en-US" b="0" dirty="0"/>
              <a:t>:</a:t>
            </a:r>
            <a:endParaRPr lang="en-US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735931" y="1921757"/>
            <a:ext cx="5836443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Document Level</a:t>
            </a:r>
          </a:p>
          <a:p>
            <a:pPr marL="533400" indent="-457200" algn="l">
              <a:buAutoNum type="arabicPeriod"/>
            </a:pPr>
            <a:r>
              <a:rPr lang="en-US" sz="16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Sentence Level</a:t>
            </a:r>
          </a:p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Entity and Aspect level</a:t>
            </a:r>
            <a:endParaRPr lang="en-US" sz="16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29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err="1"/>
              <a:t>Sumber</a:t>
            </a:r>
            <a:r>
              <a:rPr lang="en-US" b="0" dirty="0"/>
              <a:t> Data yang </a:t>
            </a:r>
            <a:r>
              <a:rPr lang="en-US" b="0" dirty="0" err="1"/>
              <a:t>dapat</a:t>
            </a:r>
            <a:r>
              <a:rPr lang="en-US" b="0" dirty="0"/>
              <a:t> </a:t>
            </a:r>
            <a:r>
              <a:rPr lang="en-US" b="0" dirty="0" err="1"/>
              <a:t>digunakan</a:t>
            </a:r>
            <a:r>
              <a:rPr lang="en-US" b="0" dirty="0"/>
              <a:t> </a:t>
            </a:r>
            <a:r>
              <a:rPr lang="en-US" b="0" dirty="0" err="1"/>
              <a:t>dalam</a:t>
            </a:r>
            <a:r>
              <a:rPr lang="en-US" b="0" dirty="0"/>
              <a:t> </a:t>
            </a:r>
            <a:r>
              <a:rPr lang="en-US" dirty="0"/>
              <a:t>Sentiment Analysis</a:t>
            </a:r>
            <a:r>
              <a:rPr lang="en-US" b="0" dirty="0"/>
              <a:t>: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4EB7D-B627-D08E-D698-C80730CEF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238" y="3914862"/>
            <a:ext cx="2619375" cy="449969"/>
          </a:xfrm>
          <a:ln>
            <a:solidFill>
              <a:schemeClr val="bg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Dokumen</a:t>
            </a:r>
            <a:r>
              <a:rPr lang="en-US" dirty="0"/>
              <a:t> (E-book)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CAD56E-545E-52B2-FC6E-FE0E24120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8" y="21003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 Inspiring Tweets To Tune In For a Dose Of Inspiration">
            <a:extLst>
              <a:ext uri="{FF2B5EF4-FFF2-40B4-BE49-F238E27FC236}">
                <a16:creationId xmlns:a16="http://schemas.microsoft.com/office/drawing/2014/main" id="{005FFC0A-5FDD-1B3C-AB1F-C517B6F72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95" y="21003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92B256E-CD3D-E7B1-BA63-8BC6EDC2C78A}"/>
              </a:ext>
            </a:extLst>
          </p:cNvPr>
          <p:cNvSpPr txBox="1">
            <a:spLocks/>
          </p:cNvSpPr>
          <p:nvPr/>
        </p:nvSpPr>
        <p:spPr>
          <a:xfrm>
            <a:off x="3234595" y="3914862"/>
            <a:ext cx="2619375" cy="44996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en-US" dirty="0"/>
              <a:t>Tweet</a:t>
            </a:r>
          </a:p>
        </p:txBody>
      </p:sp>
      <p:pic>
        <p:nvPicPr>
          <p:cNvPr id="1030" name="Picture 6" descr="2 Langkah Cara Menghapus Komentar di Shopee dan Bintang 1 - Ginee">
            <a:extLst>
              <a:ext uri="{FF2B5EF4-FFF2-40B4-BE49-F238E27FC236}">
                <a16:creationId xmlns:a16="http://schemas.microsoft.com/office/drawing/2014/main" id="{CB0247AE-35F9-9B23-EB0B-0F50120CA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3" b="18776"/>
          <a:stretch/>
        </p:blipFill>
        <p:spPr bwMode="auto">
          <a:xfrm>
            <a:off x="6156395" y="2100350"/>
            <a:ext cx="2619374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CD32B27-8C89-4794-3993-18FEAF65688A}"/>
              </a:ext>
            </a:extLst>
          </p:cNvPr>
          <p:cNvSpPr txBox="1">
            <a:spLocks/>
          </p:cNvSpPr>
          <p:nvPr/>
        </p:nvSpPr>
        <p:spPr>
          <a:xfrm>
            <a:off x="6156395" y="3907718"/>
            <a:ext cx="2619375" cy="44996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en-US" dirty="0" err="1"/>
              <a:t>Komentar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25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495</Words>
  <Application>Microsoft Office PowerPoint</Application>
  <PresentationFormat>On-screen Show (16:9)</PresentationFormat>
  <Paragraphs>81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Bai Jamjuree</vt:lpstr>
      <vt:lpstr>Lato</vt:lpstr>
      <vt:lpstr>Anaheim</vt:lpstr>
      <vt:lpstr>Arial</vt:lpstr>
      <vt:lpstr>Bebas Neue</vt:lpstr>
      <vt:lpstr>Fira Sans</vt:lpstr>
      <vt:lpstr>Calibri Light</vt:lpstr>
      <vt:lpstr>Wingdings</vt:lpstr>
      <vt:lpstr>Nunito Light</vt:lpstr>
      <vt:lpstr>Calibri</vt:lpstr>
      <vt:lpstr>Office Theme</vt:lpstr>
      <vt:lpstr>Business Intelligence Chapter 10 Text Mining</vt:lpstr>
      <vt:lpstr>01</vt:lpstr>
      <vt:lpstr>PowerPoint Presentation</vt:lpstr>
      <vt:lpstr>Text Mining</vt:lpstr>
      <vt:lpstr>Tujuan Text Mining</vt:lpstr>
      <vt:lpstr>Sentiment Analysis</vt:lpstr>
      <vt:lpstr>PowerPoint Presentation</vt:lpstr>
      <vt:lpstr>Tingkatan Data Sentiment Analysis dikategorikan sebagai berikut:</vt:lpstr>
      <vt:lpstr>Sumber Data yang dapat digunakan dalam Sentiment Analysis:</vt:lpstr>
      <vt:lpstr>Area Penerapan  Text Mining </vt:lpstr>
      <vt:lpstr>PowerPoint Presentation</vt:lpstr>
      <vt:lpstr>Artificial Intelligence</vt:lpstr>
      <vt:lpstr>Area Penerapan Text Mining</vt:lpstr>
      <vt:lpstr>Contoh Penerapan Text Mining lainnya</vt:lpstr>
      <vt:lpstr>Tahapan  Text Mining</vt:lpstr>
      <vt:lpstr>Proses pada Text Mining</vt:lpstr>
      <vt:lpstr>Text Gathering</vt:lpstr>
      <vt:lpstr>Text Preprocessing</vt:lpstr>
      <vt:lpstr>Text Transformation</vt:lpstr>
      <vt:lpstr>Feature Selection</vt:lpstr>
      <vt:lpstr>Pattern Discovery</vt:lpstr>
      <vt:lpstr>Model Evaluation</vt:lpstr>
      <vt:lpstr>Data Visualization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 Chapter 1 BI Concept</dc:title>
  <cp:lastModifiedBy>Afdal Alfatih</cp:lastModifiedBy>
  <cp:revision>109</cp:revision>
  <dcterms:modified xsi:type="dcterms:W3CDTF">2024-01-24T14:00:29Z</dcterms:modified>
</cp:coreProperties>
</file>