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97" autoAdjust="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5459" y="959313"/>
            <a:ext cx="5760741" cy="257189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5459" y="3531205"/>
            <a:ext cx="5760741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5DCD-2983-4B17-AD4B-83AFA510B44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5459" y="329308"/>
            <a:ext cx="3392144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6200" y="131730"/>
            <a:ext cx="802005" cy="503578"/>
          </a:xfrm>
        </p:spPr>
        <p:txBody>
          <a:bodyPr/>
          <a:lstStyle/>
          <a:p>
            <a:fld id="{10389E33-851B-4296-A416-000A8701A5D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14592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5DCD-2983-4B17-AD4B-83AFA510B44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89E33-851B-4296-A416-000A8701A5D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876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6447" y="796298"/>
            <a:ext cx="1103027" cy="466256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1910" y="796298"/>
            <a:ext cx="5301095" cy="46625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5DCD-2983-4B17-AD4B-83AFA510B44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89E33-851B-4296-A416-000A8701A5D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59215" b="36435"/>
          <a:stretch/>
        </p:blipFill>
        <p:spPr>
          <a:xfrm rot="5400000">
            <a:off x="5605390" y="3050294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3479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5DCD-2983-4B17-AD4B-83AFA510B44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89E33-851B-4296-A416-000A8701A5D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3048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1756130"/>
            <a:ext cx="5764142" cy="2050066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5460" y="3806196"/>
            <a:ext cx="576414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5DCD-2983-4B17-AD4B-83AFA510B44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89E33-851B-4296-A416-000A8701A5D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2896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959314"/>
            <a:ext cx="6564015" cy="10441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5459" y="2172548"/>
            <a:ext cx="3125871" cy="32789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3822" y="2172548"/>
            <a:ext cx="3125652" cy="3278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5DCD-2983-4B17-AD4B-83AFA510B44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89E33-851B-4296-A416-000A8701A5D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3955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52" y="959903"/>
            <a:ext cx="6571344" cy="1044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8131" y="2169094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131" y="2973815"/>
            <a:ext cx="3125766" cy="249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3822" y="2172548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3822" y="2971035"/>
            <a:ext cx="3125652" cy="24849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5DCD-2983-4B17-AD4B-83AFA510B44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89E33-851B-4296-A416-000A8701A5D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3018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5DCD-2983-4B17-AD4B-83AFA510B44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89E33-851B-4296-A416-000A8701A5D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6357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5DCD-2983-4B17-AD4B-83AFA510B44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89E33-851B-4296-A416-000A8701A5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953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041" y="959313"/>
            <a:ext cx="2425950" cy="224205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9877" y="960890"/>
            <a:ext cx="3828178" cy="449691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041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45DCD-2983-4B17-AD4B-83AFA510B44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89E33-851B-4296-A416-000A8701A5D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4926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996501" y="482171"/>
            <a:ext cx="3511387" cy="5149101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077" y="1129512"/>
            <a:ext cx="3386166" cy="1918487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1420" y="3057166"/>
            <a:ext cx="3390817" cy="209256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4592" y="5469857"/>
            <a:ext cx="3393977" cy="320123"/>
          </a:xfrm>
        </p:spPr>
        <p:txBody>
          <a:bodyPr/>
          <a:lstStyle>
            <a:lvl1pPr algn="l">
              <a:defRPr/>
            </a:lvl1pPr>
          </a:lstStyle>
          <a:p>
            <a:fld id="{19845DCD-2983-4B17-AD4B-83AFA510B44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459" y="318641"/>
            <a:ext cx="2601032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26491" y="131730"/>
            <a:ext cx="795746" cy="503578"/>
          </a:xfrm>
        </p:spPr>
        <p:txBody>
          <a:bodyPr/>
          <a:lstStyle/>
          <a:p>
            <a:fld id="{10389E33-851B-4296-A416-000A8701A5D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70363" b="36435"/>
          <a:stretch/>
        </p:blipFill>
        <p:spPr>
          <a:xfrm>
            <a:off x="1125460" y="643464"/>
            <a:ext cx="339242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504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854"/>
            <a:ext cx="9144000" cy="7429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468769"/>
            <a:ext cx="9144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/>
          <p:cNvCxnSpPr/>
          <p:nvPr/>
        </p:nvCxnSpPr>
        <p:spPr>
          <a:xfrm>
            <a:off x="0" y="6121005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28684" y="956172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8684" y="2167385"/>
            <a:ext cx="6571343" cy="3288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21309" y="330371"/>
            <a:ext cx="2368292" cy="3049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45DCD-2983-4B17-AD4B-83AFA510B449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8684" y="329308"/>
            <a:ext cx="3388498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93728" y="131730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0389E33-851B-4296-A416-000A8701A5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900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ARRAY 2 </a:t>
            </a:r>
            <a:r>
              <a:rPr lang="en-US" dirty="0" err="1"/>
              <a:t>Dimensi</a:t>
            </a:r>
            <a:r>
              <a:rPr lang="en-US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Inisialisasi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Inisialisasi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dideklarasikan</a:t>
            </a:r>
            <a:endParaRPr lang="en-US" dirty="0"/>
          </a:p>
          <a:p>
            <a:r>
              <a:rPr lang="en-US" dirty="0" err="1"/>
              <a:t>Untuk</a:t>
            </a:r>
            <a:r>
              <a:rPr lang="en-US" dirty="0"/>
              <a:t> Array 1 </a:t>
            </a:r>
            <a:r>
              <a:rPr lang="en-US" dirty="0" err="1"/>
              <a:t>Dimensi</a:t>
            </a:r>
            <a:r>
              <a:rPr lang="en-US" dirty="0"/>
              <a:t>,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‘</a:t>
            </a:r>
            <a:r>
              <a:rPr lang="en-US" b="1" dirty="0">
                <a:solidFill>
                  <a:srgbClr val="C00000"/>
                </a:solidFill>
              </a:rPr>
              <a:t>{ }</a:t>
            </a:r>
            <a:r>
              <a:rPr lang="en-US" dirty="0"/>
              <a:t>’</a:t>
            </a:r>
          </a:p>
          <a:p>
            <a:r>
              <a:rPr lang="en-US" dirty="0" err="1"/>
              <a:t>Dengan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‘</a:t>
            </a:r>
            <a:r>
              <a:rPr lang="en-US" b="1" dirty="0">
                <a:solidFill>
                  <a:srgbClr val="C00000"/>
                </a:solidFill>
              </a:rPr>
              <a:t>{ }</a:t>
            </a:r>
            <a:r>
              <a:rPr lang="en-US" dirty="0"/>
              <a:t>’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barisnya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Inisialisasi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Array 1 </a:t>
            </a:r>
            <a:r>
              <a:rPr lang="en-US" dirty="0" err="1"/>
              <a:t>Dimensi</a:t>
            </a:r>
            <a:r>
              <a:rPr lang="en-US" dirty="0"/>
              <a:t> : </a:t>
            </a:r>
          </a:p>
          <a:p>
            <a:pPr>
              <a:buFont typeface="Arial" charset="0"/>
              <a:buNone/>
            </a:pPr>
            <a:r>
              <a:rPr lang="en-US" dirty="0"/>
              <a:t>	</a:t>
            </a:r>
            <a:r>
              <a:rPr lang="en-US" b="1" dirty="0">
                <a:solidFill>
                  <a:srgbClr val="C00000"/>
                </a:solidFill>
              </a:rPr>
              <a:t>int data[3] = {30, 40, 50};</a:t>
            </a:r>
            <a:endParaRPr lang="id-ID" b="1" dirty="0">
              <a:solidFill>
                <a:srgbClr val="C00000"/>
              </a:solidFill>
            </a:endParaRPr>
          </a:p>
          <a:p>
            <a:pPr>
              <a:buFont typeface="Arial" charset="0"/>
              <a:buNone/>
            </a:pPr>
            <a:r>
              <a:rPr lang="id-ID" b="1" dirty="0">
                <a:solidFill>
                  <a:srgbClr val="C00000"/>
                </a:solidFill>
              </a:rPr>
              <a:t>	int[ ] data = {30,40,50};</a:t>
            </a:r>
            <a:endParaRPr lang="en-US" b="1" dirty="0">
              <a:solidFill>
                <a:srgbClr val="C00000"/>
              </a:solidFill>
            </a:endParaRPr>
          </a:p>
          <a:p>
            <a:pPr>
              <a:buFont typeface="Arial" charset="0"/>
              <a:buNone/>
            </a:pPr>
            <a:endParaRPr lang="en-US" dirty="0"/>
          </a:p>
          <a:p>
            <a:r>
              <a:rPr lang="en-US" dirty="0"/>
              <a:t>Array 2 </a:t>
            </a:r>
            <a:r>
              <a:rPr lang="en-US" dirty="0" err="1"/>
              <a:t>Dimensi</a:t>
            </a:r>
            <a:r>
              <a:rPr lang="en-US" dirty="0"/>
              <a:t> : </a:t>
            </a:r>
          </a:p>
          <a:p>
            <a:pPr>
              <a:buFont typeface="Arial" charset="0"/>
              <a:buNone/>
            </a:pPr>
            <a:r>
              <a:rPr lang="en-US" dirty="0"/>
              <a:t>	</a:t>
            </a:r>
            <a:r>
              <a:rPr lang="en-US" b="1" dirty="0" err="1">
                <a:solidFill>
                  <a:srgbClr val="C00000"/>
                </a:solidFill>
              </a:rPr>
              <a:t>int</a:t>
            </a:r>
            <a:r>
              <a:rPr lang="en-US" b="1" dirty="0">
                <a:solidFill>
                  <a:srgbClr val="C00000"/>
                </a:solidFill>
              </a:rPr>
              <a:t> data[2][3] = { {10,20,30}, {40,50,60} };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715000" y="21336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/>
              <a:t>30</a:t>
            </a:r>
          </a:p>
        </p:txBody>
      </p:sp>
      <p:sp>
        <p:nvSpPr>
          <p:cNvPr id="5" name="Rectangle 4"/>
          <p:cNvSpPr/>
          <p:nvPr/>
        </p:nvSpPr>
        <p:spPr>
          <a:xfrm>
            <a:off x="6553200" y="21336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40</a:t>
            </a:r>
          </a:p>
        </p:txBody>
      </p:sp>
      <p:sp>
        <p:nvSpPr>
          <p:cNvPr id="6" name="Rectangle 5"/>
          <p:cNvSpPr/>
          <p:nvPr/>
        </p:nvSpPr>
        <p:spPr>
          <a:xfrm>
            <a:off x="7391400" y="21336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50</a:t>
            </a:r>
          </a:p>
        </p:txBody>
      </p:sp>
      <p:sp>
        <p:nvSpPr>
          <p:cNvPr id="7" name="Rectangle 6"/>
          <p:cNvSpPr/>
          <p:nvPr/>
        </p:nvSpPr>
        <p:spPr>
          <a:xfrm>
            <a:off x="5715000" y="4724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/>
              <a:t>10</a:t>
            </a:r>
          </a:p>
        </p:txBody>
      </p:sp>
      <p:sp>
        <p:nvSpPr>
          <p:cNvPr id="8" name="Rectangle 7"/>
          <p:cNvSpPr/>
          <p:nvPr/>
        </p:nvSpPr>
        <p:spPr>
          <a:xfrm>
            <a:off x="6553200" y="4724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20</a:t>
            </a:r>
          </a:p>
        </p:txBody>
      </p:sp>
      <p:sp>
        <p:nvSpPr>
          <p:cNvPr id="9" name="Rectangle 8"/>
          <p:cNvSpPr/>
          <p:nvPr/>
        </p:nvSpPr>
        <p:spPr>
          <a:xfrm>
            <a:off x="7391400" y="4724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30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15000" y="55626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40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553200" y="55626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91400" y="55626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60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Inisialisasi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r>
              <a:rPr lang="en-US" b="1" dirty="0" err="1">
                <a:solidFill>
                  <a:srgbClr val="C00000"/>
                </a:solidFill>
              </a:rPr>
              <a:t>int</a:t>
            </a:r>
            <a:r>
              <a:rPr lang="en-US" b="1" dirty="0">
                <a:solidFill>
                  <a:srgbClr val="C00000"/>
                </a:solidFill>
              </a:rPr>
              <a:t> data[2][3] = { {10,20,30}, {40,50,60} };</a:t>
            </a:r>
            <a:endParaRPr lang="en-US" dirty="0"/>
          </a:p>
        </p:txBody>
      </p:sp>
      <p:sp>
        <p:nvSpPr>
          <p:cNvPr id="5" name="Left Brace 4"/>
          <p:cNvSpPr/>
          <p:nvPr/>
        </p:nvSpPr>
        <p:spPr>
          <a:xfrm rot="16200000">
            <a:off x="3048000" y="1837104"/>
            <a:ext cx="533400" cy="1219200"/>
          </a:xfrm>
          <a:prstGeom prst="leftBrace">
            <a:avLst>
              <a:gd name="adj1" fmla="val 8333"/>
              <a:gd name="adj2" fmla="val 51119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Left Brace 5"/>
          <p:cNvSpPr/>
          <p:nvPr/>
        </p:nvSpPr>
        <p:spPr>
          <a:xfrm rot="16200000">
            <a:off x="4513263" y="1835399"/>
            <a:ext cx="533400" cy="1219200"/>
          </a:xfrm>
          <a:prstGeom prst="leftBrace">
            <a:avLst>
              <a:gd name="adj1" fmla="val 8333"/>
              <a:gd name="adj2" fmla="val 51119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09044" y="2679911"/>
            <a:ext cx="16144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latin typeface="Calibri" pitchFamily="34" charset="0"/>
              </a:rPr>
              <a:t>Baris </a:t>
            </a:r>
            <a:r>
              <a:rPr lang="en-US" sz="2800" b="1" dirty="0" err="1">
                <a:latin typeface="Calibri" pitchFamily="34" charset="0"/>
              </a:rPr>
              <a:t>ke</a:t>
            </a:r>
            <a:r>
              <a:rPr lang="en-US" sz="2800" b="1" dirty="0">
                <a:latin typeface="Calibri" pitchFamily="34" charset="0"/>
              </a:rPr>
              <a:t> 0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127103" y="2690813"/>
            <a:ext cx="16144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Baris ke 1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37338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10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57400" y="37338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20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95600" y="37338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30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19200" y="4586288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40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57400" y="4586288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895600" y="4586288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60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138488" y="3200400"/>
            <a:ext cx="366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2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286000" y="320040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1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455738" y="3214688"/>
            <a:ext cx="36671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0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62000" y="388620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0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62000" y="4738688"/>
            <a:ext cx="36671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Inisialisasi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dicantumkan</a:t>
            </a:r>
            <a:r>
              <a:rPr lang="en-US" dirty="0"/>
              <a:t> </a:t>
            </a:r>
            <a:r>
              <a:rPr lang="en-US" dirty="0" err="1"/>
              <a:t>asalkan</a:t>
            </a:r>
            <a:r>
              <a:rPr lang="en-US" dirty="0"/>
              <a:t> array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diinisialisasikan</a:t>
            </a:r>
            <a:endParaRPr lang="en-US" dirty="0"/>
          </a:p>
          <a:p>
            <a:pPr>
              <a:buFont typeface="Arial" charset="0"/>
              <a:buNone/>
            </a:pPr>
            <a:endParaRPr lang="en-US" dirty="0"/>
          </a:p>
          <a:p>
            <a:pPr>
              <a:buFont typeface="Arial" charset="0"/>
              <a:buNone/>
            </a:pP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data[][] = { {10,20,30}, {40,50,60} };</a:t>
            </a:r>
          </a:p>
          <a:p>
            <a:pPr>
              <a:buFont typeface="Arial" charset="0"/>
              <a:buNone/>
            </a:pPr>
            <a:r>
              <a:rPr lang="en-US" dirty="0"/>
              <a:t>	</a:t>
            </a:r>
            <a:r>
              <a:rPr lang="en-US" dirty="0">
                <a:sym typeface="Wingdings" pitchFamily="2" charset="2"/>
              </a:rPr>
              <a:t> Array </a:t>
            </a:r>
            <a:r>
              <a:rPr lang="en-US" dirty="0" err="1">
                <a:sym typeface="Wingdings" pitchFamily="2" charset="2"/>
              </a:rPr>
              <a:t>berukuran</a:t>
            </a:r>
            <a:r>
              <a:rPr lang="en-US" dirty="0">
                <a:sym typeface="Wingdings" pitchFamily="2" charset="2"/>
              </a:rPr>
              <a:t> 2x3, </a:t>
            </a:r>
            <a:r>
              <a:rPr lang="en-US" dirty="0" err="1">
                <a:sym typeface="Wingdings" pitchFamily="2" charset="2"/>
              </a:rPr>
              <a:t>bertipe</a:t>
            </a:r>
            <a:r>
              <a:rPr lang="en-US" dirty="0">
                <a:sym typeface="Wingdings" pitchFamily="2" charset="2"/>
              </a:rPr>
              <a:t> integer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84" y="908894"/>
            <a:ext cx="6571343" cy="1049235"/>
          </a:xfrm>
        </p:spPr>
        <p:txBody>
          <a:bodyPr/>
          <a:lstStyle/>
          <a:p>
            <a:r>
              <a:rPr lang="en-US" dirty="0" err="1"/>
              <a:t>Inisialisasi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8684" y="908894"/>
            <a:ext cx="6571343" cy="454712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deklarasi</a:t>
            </a:r>
            <a:r>
              <a:rPr lang="en-US" dirty="0"/>
              <a:t> dan </a:t>
            </a:r>
            <a:r>
              <a:rPr lang="en-US" dirty="0" err="1"/>
              <a:t>inisialisasi</a:t>
            </a:r>
            <a:r>
              <a:rPr lang="en-US" dirty="0"/>
              <a:t> array-array </a:t>
            </a:r>
            <a:r>
              <a:rPr lang="en-US" dirty="0" err="1"/>
              <a:t>berikut</a:t>
            </a:r>
            <a:r>
              <a:rPr lang="en-US" dirty="0"/>
              <a:t> ?</a:t>
            </a:r>
            <a:r>
              <a:rPr lang="id-ID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d-ID" dirty="0"/>
              <a:t>Int [ ] [ ] data = {{30,40,50,30,40,50}};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d-ID" dirty="0"/>
              <a:t>Int [ ] [ ] data = new [1][6]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id-ID" dirty="0"/>
              <a:t>data ={{30,40,50,30,40,50}}</a:t>
            </a:r>
          </a:p>
          <a:p>
            <a:pPr marL="457200" indent="-457200">
              <a:buAutoNum type="arabicPeriod"/>
            </a:pPr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en-US" dirty="0"/>
              <a:t>2. 	   		  3. </a:t>
            </a:r>
          </a:p>
        </p:txBody>
      </p:sp>
      <p:sp>
        <p:nvSpPr>
          <p:cNvPr id="4" name="Rectangle 3"/>
          <p:cNvSpPr/>
          <p:nvPr/>
        </p:nvSpPr>
        <p:spPr>
          <a:xfrm>
            <a:off x="990600" y="2667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/>
              <a:t>30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0" y="2667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40</a:t>
            </a:r>
          </a:p>
        </p:txBody>
      </p:sp>
      <p:sp>
        <p:nvSpPr>
          <p:cNvPr id="6" name="Rectangle 5"/>
          <p:cNvSpPr/>
          <p:nvPr/>
        </p:nvSpPr>
        <p:spPr>
          <a:xfrm>
            <a:off x="2667000" y="2667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50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5200" y="2667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30</a:t>
            </a:r>
          </a:p>
        </p:txBody>
      </p:sp>
      <p:sp>
        <p:nvSpPr>
          <p:cNvPr id="8" name="Rectangle 7"/>
          <p:cNvSpPr/>
          <p:nvPr/>
        </p:nvSpPr>
        <p:spPr>
          <a:xfrm>
            <a:off x="4343400" y="2667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40</a:t>
            </a:r>
          </a:p>
        </p:txBody>
      </p:sp>
      <p:sp>
        <p:nvSpPr>
          <p:cNvPr id="9" name="Rectangle 8"/>
          <p:cNvSpPr/>
          <p:nvPr/>
        </p:nvSpPr>
        <p:spPr>
          <a:xfrm>
            <a:off x="5181600" y="2667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50</a:t>
            </a:r>
          </a:p>
        </p:txBody>
      </p:sp>
      <p:sp>
        <p:nvSpPr>
          <p:cNvPr id="10" name="Rectangle 9"/>
          <p:cNvSpPr/>
          <p:nvPr/>
        </p:nvSpPr>
        <p:spPr>
          <a:xfrm>
            <a:off x="990600" y="3886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/>
              <a:t>10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28800" y="3886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20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90600" y="4738688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40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828800" y="4738688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90600" y="5599113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28800" y="5599113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20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810000" y="3810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/>
              <a:t>Z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48200" y="3810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X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0" y="3810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c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324600" y="3810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V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162800" y="3810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B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001000" y="3810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810000" y="4648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A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648200" y="4648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0" y="4648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324600" y="4648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F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162800" y="4648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G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001000" y="4648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H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810000" y="5486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q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648200" y="5486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W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486400" y="5486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e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324600" y="5486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R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162800" y="5486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t</a:t>
            </a:r>
          </a:p>
        </p:txBody>
      </p:sp>
      <p:sp>
        <p:nvSpPr>
          <p:cNvPr id="33" name="Rectangle 32"/>
          <p:cNvSpPr/>
          <p:nvPr/>
        </p:nvSpPr>
        <p:spPr>
          <a:xfrm>
            <a:off x="8001000" y="5486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Inisialisasi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diinisialisasi</a:t>
            </a:r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 : </a:t>
            </a:r>
          </a:p>
          <a:p>
            <a:pPr>
              <a:buFont typeface="Arial" charset="0"/>
              <a:buNone/>
            </a:pP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data[2][3] = { {3,2,3}, {3,4} }</a:t>
            </a: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876800" y="2362200"/>
            <a:ext cx="1600200" cy="160020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724400" y="4343400"/>
            <a:ext cx="2692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Kurang 1 elemen</a:t>
            </a:r>
          </a:p>
        </p:txBody>
      </p:sp>
      <p:cxnSp>
        <p:nvCxnSpPr>
          <p:cNvPr id="6" name="Straight Arrow Connector 5"/>
          <p:cNvCxnSpPr>
            <a:stCxn id="4" idx="4"/>
            <a:endCxn id="5" idx="0"/>
          </p:cNvCxnSpPr>
          <p:nvPr/>
        </p:nvCxnSpPr>
        <p:spPr>
          <a:xfrm rot="16200000" flipH="1">
            <a:off x="5683250" y="3956050"/>
            <a:ext cx="381000" cy="39370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Inisialisasi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diinisialisasi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isinya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b="1" dirty="0">
                <a:solidFill>
                  <a:srgbClr val="C00000"/>
                </a:solidFill>
              </a:rPr>
              <a:t>NULL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b="1" dirty="0">
                <a:solidFill>
                  <a:srgbClr val="C00000"/>
                </a:solidFill>
                <a:sym typeface="Wingdings" pitchFamily="2" charset="2"/>
              </a:rPr>
              <a:t>0.</a:t>
            </a:r>
            <a:endParaRPr lang="en-US" b="1" dirty="0">
              <a:solidFill>
                <a:srgbClr val="C00000"/>
              </a:solidFill>
            </a:endParaRPr>
          </a:p>
          <a:p>
            <a:pPr>
              <a:buFont typeface="Arial" charset="0"/>
              <a:buNone/>
            </a:pPr>
            <a:r>
              <a:rPr lang="en-US" b="1" dirty="0"/>
              <a:t>	</a:t>
            </a:r>
            <a:r>
              <a:rPr lang="en-US" b="1" dirty="0">
                <a:solidFill>
                  <a:srgbClr val="C00000"/>
                </a:solidFill>
              </a:rPr>
              <a:t>int</a:t>
            </a:r>
            <a:r>
              <a:rPr lang="id-ID" b="1" dirty="0">
                <a:solidFill>
                  <a:srgbClr val="C00000"/>
                </a:solidFill>
              </a:rPr>
              <a:t> [ ] [ ]</a:t>
            </a:r>
            <a:r>
              <a:rPr lang="en-US" b="1" dirty="0">
                <a:solidFill>
                  <a:srgbClr val="C00000"/>
                </a:solidFill>
              </a:rPr>
              <a:t> data = { {3,2,3}, {3,4} }</a:t>
            </a:r>
          </a:p>
          <a:p>
            <a:r>
              <a:rPr lang="id-ID" dirty="0"/>
              <a:t>Int [ ] [ ] data = new [2][3]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4400" y="4343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3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752600" y="4343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2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90800" y="4343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" y="51816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3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52600" y="51816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4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90800" y="51816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 err="1"/>
              <a:t>NuLL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Inisialisasi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inisialisasi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 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data[2][3] = { {10, 20, 30}};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data[2][3] = { {10, 20, 30}, { } };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data[2][3] = { {10, 20. 30}, {10} }; </a:t>
            </a:r>
          </a:p>
          <a:p>
            <a:pPr lvl="1"/>
            <a:r>
              <a:rPr lang="en-US" dirty="0"/>
              <a:t>float data[2][3]={{10.20,30},{10,20}};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Inisialisasi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bertipe</a:t>
            </a:r>
            <a:r>
              <a:rPr lang="en-US" dirty="0"/>
              <a:t> char, </a:t>
            </a:r>
            <a:r>
              <a:rPr lang="en-US" dirty="0" err="1"/>
              <a:t>inisialisasi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cara-cara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 </a:t>
            </a:r>
          </a:p>
          <a:p>
            <a:pPr>
              <a:buFont typeface="Arial" charset="0"/>
              <a:buNone/>
            </a:pPr>
            <a:r>
              <a:rPr lang="en-US" dirty="0"/>
              <a:t>	</a:t>
            </a:r>
            <a:r>
              <a:rPr lang="en-US" b="1" dirty="0">
                <a:solidFill>
                  <a:srgbClr val="C00000"/>
                </a:solidFill>
              </a:rPr>
              <a:t>char </a:t>
            </a:r>
            <a:r>
              <a:rPr lang="en-US" b="1" dirty="0" err="1">
                <a:solidFill>
                  <a:srgbClr val="C00000"/>
                </a:solidFill>
              </a:rPr>
              <a:t>nama</a:t>
            </a:r>
            <a:r>
              <a:rPr lang="en-US" b="1" dirty="0">
                <a:solidFill>
                  <a:srgbClr val="C00000"/>
                </a:solidFill>
              </a:rPr>
              <a:t>[2][6] = {{‘m’, ’a’, ’r’, ’k’}, </a:t>
            </a:r>
          </a:p>
          <a:p>
            <a:pPr>
              <a:buFont typeface="Arial" charset="0"/>
              <a:buNone/>
            </a:pPr>
            <a:r>
              <a:rPr lang="en-US" b="1" dirty="0">
                <a:solidFill>
                  <a:srgbClr val="C00000"/>
                </a:solidFill>
              </a:rPr>
              <a:t>				        {‘k’, ’e’, ’v’, ’I’, ’n’}};</a:t>
            </a:r>
          </a:p>
          <a:p>
            <a:pPr>
              <a:buFont typeface="Arial" charset="0"/>
              <a:buNone/>
            </a:pPr>
            <a:endParaRPr lang="en-US" dirty="0"/>
          </a:p>
          <a:p>
            <a:pPr>
              <a:buFont typeface="Arial" charset="0"/>
              <a:buNone/>
            </a:pPr>
            <a:r>
              <a:rPr lang="en-US" dirty="0"/>
              <a:t>	</a:t>
            </a:r>
            <a:r>
              <a:rPr lang="en-US" b="1" dirty="0">
                <a:solidFill>
                  <a:srgbClr val="C00000"/>
                </a:solidFill>
              </a:rPr>
              <a:t>char </a:t>
            </a:r>
            <a:r>
              <a:rPr lang="en-US" b="1" dirty="0" err="1">
                <a:solidFill>
                  <a:srgbClr val="C00000"/>
                </a:solidFill>
              </a:rPr>
              <a:t>nama</a:t>
            </a:r>
            <a:r>
              <a:rPr lang="en-US" b="1" dirty="0">
                <a:solidFill>
                  <a:srgbClr val="C00000"/>
                </a:solidFill>
              </a:rPr>
              <a:t>[2][6] = {“mark”,</a:t>
            </a:r>
          </a:p>
          <a:p>
            <a:pPr>
              <a:buFont typeface="Arial" charset="0"/>
              <a:buNone/>
            </a:pPr>
            <a:r>
              <a:rPr lang="en-US" b="1" dirty="0">
                <a:solidFill>
                  <a:srgbClr val="C00000"/>
                </a:solidFill>
              </a:rPr>
              <a:t>				        “</a:t>
            </a:r>
            <a:r>
              <a:rPr lang="en-US" b="1" dirty="0" err="1">
                <a:solidFill>
                  <a:srgbClr val="C00000"/>
                </a:solidFill>
              </a:rPr>
              <a:t>kevin</a:t>
            </a:r>
            <a:r>
              <a:rPr lang="en-US" b="1" dirty="0">
                <a:solidFill>
                  <a:srgbClr val="C00000"/>
                </a:solidFill>
              </a:rPr>
              <a:t>”};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Pengaksesan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penanda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kolom</a:t>
            </a:r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 : 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pPr>
              <a:buFont typeface="Arial" charset="0"/>
              <a:buNone/>
            </a:pPr>
            <a:r>
              <a:rPr lang="en-US" dirty="0"/>
              <a:t>	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diakses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dengan</a:t>
            </a:r>
            <a:r>
              <a:rPr lang="en-US" dirty="0">
                <a:sym typeface="Wingdings" pitchFamily="2" charset="2"/>
              </a:rPr>
              <a:t> : data[0][1];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448050" y="3251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10</a:t>
            </a:r>
          </a:p>
        </p:txBody>
      </p:sp>
      <p:sp>
        <p:nvSpPr>
          <p:cNvPr id="5" name="Rectangle 4"/>
          <p:cNvSpPr/>
          <p:nvPr/>
        </p:nvSpPr>
        <p:spPr>
          <a:xfrm>
            <a:off x="4286250" y="3251200"/>
            <a:ext cx="838200" cy="838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20</a:t>
            </a:r>
          </a:p>
        </p:txBody>
      </p:sp>
      <p:sp>
        <p:nvSpPr>
          <p:cNvPr id="6" name="Rectangle 5"/>
          <p:cNvSpPr/>
          <p:nvPr/>
        </p:nvSpPr>
        <p:spPr>
          <a:xfrm>
            <a:off x="5124450" y="3251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30</a:t>
            </a:r>
          </a:p>
        </p:txBody>
      </p:sp>
      <p:sp>
        <p:nvSpPr>
          <p:cNvPr id="7" name="Rectangle 6"/>
          <p:cNvSpPr/>
          <p:nvPr/>
        </p:nvSpPr>
        <p:spPr>
          <a:xfrm>
            <a:off x="3448050" y="4089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40</a:t>
            </a:r>
          </a:p>
        </p:txBody>
      </p:sp>
      <p:sp>
        <p:nvSpPr>
          <p:cNvPr id="8" name="Rectangle 7"/>
          <p:cNvSpPr/>
          <p:nvPr/>
        </p:nvSpPr>
        <p:spPr>
          <a:xfrm>
            <a:off x="4286250" y="4089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50</a:t>
            </a:r>
          </a:p>
        </p:txBody>
      </p:sp>
      <p:sp>
        <p:nvSpPr>
          <p:cNvPr id="9" name="Rectangle 8"/>
          <p:cNvSpPr/>
          <p:nvPr/>
        </p:nvSpPr>
        <p:spPr>
          <a:xfrm>
            <a:off x="5124450" y="4089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60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357813" y="2700338"/>
            <a:ext cx="366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2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05325" y="2700338"/>
            <a:ext cx="368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1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675063" y="2714625"/>
            <a:ext cx="368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0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981325" y="3414713"/>
            <a:ext cx="3683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0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981325" y="4176713"/>
            <a:ext cx="3683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2 </a:t>
            </a:r>
            <a:r>
              <a:rPr lang="en-US" dirty="0" err="1"/>
              <a:t>Dimensi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b="1" i="1" dirty="0"/>
              <a:t>array </a:t>
            </a:r>
            <a:r>
              <a:rPr lang="en-US" b="1" i="1" dirty="0" err="1"/>
              <a:t>satu</a:t>
            </a:r>
            <a:r>
              <a:rPr lang="en-US" b="1" i="1" dirty="0"/>
              <a:t> </a:t>
            </a:r>
            <a:r>
              <a:rPr lang="en-US" b="1" i="1" dirty="0" err="1"/>
              <a:t>dimensi</a:t>
            </a:r>
            <a:r>
              <a:rPr lang="en-US" b="1" i="1" dirty="0"/>
              <a:t> </a:t>
            </a:r>
            <a:r>
              <a:rPr lang="en-US" b="1" i="1" dirty="0" err="1"/>
              <a:t>hanya</a:t>
            </a:r>
            <a:r>
              <a:rPr lang="en-US" b="1" i="1" dirty="0"/>
              <a:t> </a:t>
            </a:r>
            <a:r>
              <a:rPr lang="en-US" b="1" i="1" dirty="0" err="1"/>
              <a:t>terdiri</a:t>
            </a:r>
            <a:r>
              <a:rPr lang="en-US" b="1" i="1" dirty="0"/>
              <a:t> </a:t>
            </a:r>
            <a:r>
              <a:rPr lang="en-US" b="1" i="1" dirty="0" err="1"/>
              <a:t>dari</a:t>
            </a:r>
            <a:r>
              <a:rPr lang="en-US" b="1" i="1" dirty="0"/>
              <a:t> </a:t>
            </a:r>
            <a:r>
              <a:rPr lang="en-US" b="1" i="1" dirty="0" err="1"/>
              <a:t>sebuah</a:t>
            </a:r>
            <a:r>
              <a:rPr lang="en-US" b="1" i="1" dirty="0"/>
              <a:t> </a:t>
            </a:r>
            <a:r>
              <a:rPr lang="en-US" b="1" i="1" dirty="0" err="1"/>
              <a:t>baris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b="1" i="1" dirty="0"/>
              <a:t>array </a:t>
            </a:r>
            <a:r>
              <a:rPr lang="en-US" b="1" i="1" dirty="0" err="1"/>
              <a:t>dua</a:t>
            </a:r>
            <a:r>
              <a:rPr lang="en-US" b="1" i="1" dirty="0"/>
              <a:t> </a:t>
            </a:r>
            <a:r>
              <a:rPr lang="en-US" b="1" i="1" dirty="0" err="1"/>
              <a:t>dimensi</a:t>
            </a:r>
            <a:r>
              <a:rPr lang="en-US" b="1" i="1" dirty="0"/>
              <a:t> </a:t>
            </a:r>
            <a:r>
              <a:rPr lang="en-US" b="1" i="1" dirty="0" err="1"/>
              <a:t>terdiri</a:t>
            </a:r>
            <a:r>
              <a:rPr lang="en-US" b="1" i="1" dirty="0"/>
              <a:t> </a:t>
            </a:r>
            <a:r>
              <a:rPr lang="en-US" b="1" i="1" dirty="0" err="1"/>
              <a:t>dari</a:t>
            </a:r>
            <a:r>
              <a:rPr lang="en-US" b="1" i="1" dirty="0"/>
              <a:t> </a:t>
            </a:r>
            <a:r>
              <a:rPr lang="en-US" b="1" i="1" dirty="0" err="1"/>
              <a:t>beberapa</a:t>
            </a:r>
            <a:r>
              <a:rPr lang="en-US" b="1" i="1" dirty="0"/>
              <a:t> </a:t>
            </a:r>
            <a:r>
              <a:rPr lang="en-US" b="1" i="1" dirty="0" err="1"/>
              <a:t>baris</a:t>
            </a:r>
            <a:r>
              <a:rPr lang="en-US" b="1" i="1" dirty="0"/>
              <a:t> </a:t>
            </a:r>
            <a:r>
              <a:rPr lang="en-US" dirty="0" err="1"/>
              <a:t>elemen</a:t>
            </a:r>
            <a:r>
              <a:rPr lang="en-US" dirty="0"/>
              <a:t> yang </a:t>
            </a:r>
            <a:r>
              <a:rPr lang="en-US" dirty="0" err="1"/>
              <a:t>bertipe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Pengaksesan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Urutan</a:t>
            </a:r>
            <a:r>
              <a:rPr lang="en-US" dirty="0"/>
              <a:t> </a:t>
            </a:r>
            <a:r>
              <a:rPr lang="en-US" dirty="0" err="1"/>
              <a:t>pengaksesan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-per-</a:t>
            </a:r>
            <a:r>
              <a:rPr lang="en-US" dirty="0" err="1"/>
              <a:t>baris</a:t>
            </a:r>
            <a:r>
              <a:rPr lang="en-US" dirty="0"/>
              <a:t>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-per-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kebutuhan</a:t>
            </a:r>
            <a:endParaRPr lang="en-US" dirty="0"/>
          </a:p>
          <a:p>
            <a:r>
              <a:rPr lang="en-US" dirty="0" err="1"/>
              <a:t>Baris</a:t>
            </a:r>
            <a:r>
              <a:rPr lang="en-US" dirty="0"/>
              <a:t>-per-</a:t>
            </a:r>
            <a:r>
              <a:rPr lang="en-US" dirty="0" err="1"/>
              <a:t>baris</a:t>
            </a:r>
            <a:r>
              <a:rPr lang="en-US" dirty="0"/>
              <a:t> : 		</a:t>
            </a:r>
            <a:r>
              <a:rPr lang="en-US" dirty="0" err="1"/>
              <a:t>Kolom</a:t>
            </a:r>
            <a:r>
              <a:rPr lang="en-US" dirty="0"/>
              <a:t>-per-</a:t>
            </a:r>
            <a:r>
              <a:rPr lang="en-US" dirty="0" err="1"/>
              <a:t>kolom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3962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10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2600" y="3962400"/>
            <a:ext cx="838200" cy="8382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20</a:t>
            </a:r>
          </a:p>
        </p:txBody>
      </p:sp>
      <p:sp>
        <p:nvSpPr>
          <p:cNvPr id="6" name="Rectangle 5"/>
          <p:cNvSpPr/>
          <p:nvPr/>
        </p:nvSpPr>
        <p:spPr>
          <a:xfrm>
            <a:off x="2590800" y="3962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30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8006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40</a:t>
            </a:r>
          </a:p>
        </p:txBody>
      </p:sp>
      <p:sp>
        <p:nvSpPr>
          <p:cNvPr id="8" name="Rectangle 7"/>
          <p:cNvSpPr/>
          <p:nvPr/>
        </p:nvSpPr>
        <p:spPr>
          <a:xfrm>
            <a:off x="1752600" y="48006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50</a:t>
            </a:r>
          </a:p>
        </p:txBody>
      </p:sp>
      <p:sp>
        <p:nvSpPr>
          <p:cNvPr id="9" name="Rectangle 8"/>
          <p:cNvSpPr/>
          <p:nvPr/>
        </p:nvSpPr>
        <p:spPr>
          <a:xfrm>
            <a:off x="2590800" y="48006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60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57200" y="4343400"/>
            <a:ext cx="3352800" cy="158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57200" y="5181600"/>
            <a:ext cx="3352800" cy="158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334000" y="3962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2200" y="3962400"/>
            <a:ext cx="838200" cy="8382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20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010400" y="3962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30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34000" y="48006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40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72200" y="48006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010400" y="48006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60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4572794" y="4876006"/>
            <a:ext cx="2286000" cy="158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5487194" y="4876006"/>
            <a:ext cx="2286000" cy="158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6249194" y="4876006"/>
            <a:ext cx="2286000" cy="158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Pengaksesan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8684" y="1539190"/>
            <a:ext cx="6571343" cy="377962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package array2dimensi;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public class Main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public static void main(String[]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id-ID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 int[][] data ={{6,3,4},{1,7,8}};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 for(int b=0;b&lt;</a:t>
            </a:r>
            <a:r>
              <a:rPr lang="id-ID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3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;b++){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id-ID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id-ID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for(int k=0; k&lt;3;k++){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(data[b][k]+ " ");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id-ID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id-ID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OUTPUT : 6 3 4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id-ID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     1 7 8</a:t>
            </a:r>
            <a:endParaRPr lang="en-US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Array 2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matriks</a:t>
            </a:r>
            <a:endParaRPr lang="en-US" dirty="0"/>
          </a:p>
          <a:p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menjumlahkan</a:t>
            </a:r>
            <a:r>
              <a:rPr lang="en-US" dirty="0"/>
              <a:t>, </a:t>
            </a:r>
            <a:r>
              <a:rPr lang="en-US" dirty="0" err="1"/>
              <a:t>mengurangkan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mengkalikan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, inverse </a:t>
            </a:r>
            <a:r>
              <a:rPr lang="en-US" dirty="0" err="1"/>
              <a:t>matriks</a:t>
            </a:r>
            <a:r>
              <a:rPr lang="en-US" dirty="0"/>
              <a:t>, transpose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sebagainya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menyalin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menyalin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(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)</a:t>
            </a:r>
          </a:p>
          <a:p>
            <a:pPr>
              <a:buNone/>
            </a:pPr>
            <a:endParaRPr lang="en-US" dirty="0"/>
          </a:p>
          <a:p>
            <a:pPr>
              <a:buFont typeface="Arial" charset="0"/>
              <a:buNone/>
            </a:pPr>
            <a:r>
              <a:rPr lang="en-US" b="1" dirty="0">
                <a:solidFill>
                  <a:srgbClr val="C00000"/>
                </a:solidFill>
              </a:rPr>
              <a:t>    </a:t>
            </a:r>
            <a:r>
              <a:rPr lang="en-US" b="1" dirty="0" err="1">
                <a:solidFill>
                  <a:srgbClr val="C00000"/>
                </a:solidFill>
              </a:rPr>
              <a:t>int</a:t>
            </a:r>
            <a:r>
              <a:rPr lang="en-US" b="1" dirty="0">
                <a:solidFill>
                  <a:srgbClr val="C00000"/>
                </a:solidFill>
              </a:rPr>
              <a:t>  data[2][3] = {{1,2,3}, {2,2,2}};</a:t>
            </a:r>
          </a:p>
          <a:p>
            <a:pPr>
              <a:buFont typeface="Arial" charset="0"/>
              <a:buNone/>
            </a:pPr>
            <a:r>
              <a:rPr lang="en-US" b="1" dirty="0">
                <a:solidFill>
                  <a:srgbClr val="C00000"/>
                </a:solidFill>
              </a:rPr>
              <a:t>	</a:t>
            </a:r>
            <a:r>
              <a:rPr lang="en-US" b="1" dirty="0" err="1">
                <a:solidFill>
                  <a:srgbClr val="C00000"/>
                </a:solidFill>
              </a:rPr>
              <a:t>int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salinan</a:t>
            </a:r>
            <a:r>
              <a:rPr lang="en-US" b="1" dirty="0">
                <a:solidFill>
                  <a:srgbClr val="C00000"/>
                </a:solidFill>
              </a:rPr>
              <a:t>[2][3];</a:t>
            </a:r>
          </a:p>
          <a:p>
            <a:pPr>
              <a:buFont typeface="Arial" charset="0"/>
              <a:buNone/>
            </a:pPr>
            <a:r>
              <a:rPr lang="en-US" b="1" dirty="0">
                <a:solidFill>
                  <a:srgbClr val="C00000"/>
                </a:solidFill>
              </a:rPr>
              <a:t>	</a:t>
            </a:r>
            <a:r>
              <a:rPr lang="en-US" b="1" dirty="0" err="1">
                <a:solidFill>
                  <a:srgbClr val="C00000"/>
                </a:solidFill>
              </a:rPr>
              <a:t>salinan</a:t>
            </a:r>
            <a:r>
              <a:rPr lang="en-US" b="1" dirty="0">
                <a:solidFill>
                  <a:srgbClr val="C00000"/>
                </a:solidFill>
              </a:rPr>
              <a:t> = data</a:t>
            </a:r>
            <a:r>
              <a:rPr lang="en-US" dirty="0"/>
              <a:t>;	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Proses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ini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salah</a:t>
            </a:r>
            <a:r>
              <a:rPr lang="en-US" dirty="0">
                <a:sym typeface="Wingdings" pitchFamily="2" charset="2"/>
              </a:rPr>
              <a:t> !!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  <a:defRPr/>
            </a:pPr>
            <a:r>
              <a:rPr lang="en-US" sz="1800" b="1" dirty="0">
                <a:solidFill>
                  <a:srgbClr val="C00000"/>
                </a:solidFill>
              </a:rPr>
              <a:t>…</a:t>
            </a:r>
          </a:p>
          <a:p>
            <a:pPr>
              <a:buNone/>
              <a:defRPr/>
            </a:pPr>
            <a:r>
              <a:rPr lang="en-US" sz="1800" b="1" dirty="0">
                <a:solidFill>
                  <a:srgbClr val="C00000"/>
                </a:solidFill>
              </a:rPr>
              <a:t>	</a:t>
            </a:r>
            <a:r>
              <a:rPr lang="en-US" sz="1800" b="1" dirty="0" err="1">
                <a:solidFill>
                  <a:srgbClr val="C00000"/>
                </a:solidFill>
              </a:rPr>
              <a:t>int</a:t>
            </a:r>
            <a:r>
              <a:rPr lang="en-US" sz="1800" b="1" dirty="0">
                <a:solidFill>
                  <a:srgbClr val="C00000"/>
                </a:solidFill>
              </a:rPr>
              <a:t>  data[2][3] = {{1,2,3}, {2,2,2}};</a:t>
            </a:r>
          </a:p>
          <a:p>
            <a:pPr>
              <a:buNone/>
              <a:defRPr/>
            </a:pPr>
            <a:r>
              <a:rPr lang="en-US" sz="1800" b="1" dirty="0">
                <a:solidFill>
                  <a:srgbClr val="C00000"/>
                </a:solidFill>
              </a:rPr>
              <a:t>	</a:t>
            </a:r>
            <a:r>
              <a:rPr lang="en-US" sz="1800" b="1" dirty="0" err="1">
                <a:solidFill>
                  <a:srgbClr val="C00000"/>
                </a:solidFill>
              </a:rPr>
              <a:t>int</a:t>
            </a:r>
            <a:r>
              <a:rPr lang="en-US" sz="1800" b="1" dirty="0">
                <a:solidFill>
                  <a:srgbClr val="C00000"/>
                </a:solidFill>
              </a:rPr>
              <a:t> </a:t>
            </a:r>
            <a:r>
              <a:rPr lang="en-US" sz="1800" b="1" dirty="0" err="1">
                <a:solidFill>
                  <a:srgbClr val="C00000"/>
                </a:solidFill>
              </a:rPr>
              <a:t>salinan</a:t>
            </a:r>
            <a:r>
              <a:rPr lang="en-US" sz="1800" b="1" dirty="0">
                <a:solidFill>
                  <a:srgbClr val="C00000"/>
                </a:solidFill>
              </a:rPr>
              <a:t>[2][3];</a:t>
            </a:r>
          </a:p>
          <a:p>
            <a:pPr>
              <a:buNone/>
              <a:defRPr/>
            </a:pPr>
            <a:endParaRPr lang="en-US" sz="1800" b="1" dirty="0">
              <a:solidFill>
                <a:srgbClr val="C00000"/>
              </a:solidFill>
            </a:endParaRPr>
          </a:p>
          <a:p>
            <a:pPr>
              <a:buNone/>
              <a:defRPr/>
            </a:pPr>
            <a:r>
              <a:rPr lang="en-US" sz="1800" b="1" dirty="0">
                <a:solidFill>
                  <a:srgbClr val="C00000"/>
                </a:solidFill>
              </a:rPr>
              <a:t>	for(</a:t>
            </a:r>
            <a:r>
              <a:rPr lang="en-US" sz="1800" b="1" dirty="0" err="1">
                <a:solidFill>
                  <a:srgbClr val="C00000"/>
                </a:solidFill>
              </a:rPr>
              <a:t>int</a:t>
            </a:r>
            <a:r>
              <a:rPr lang="en-US" sz="1800" b="1" dirty="0">
                <a:solidFill>
                  <a:srgbClr val="C00000"/>
                </a:solidFill>
              </a:rPr>
              <a:t> b=0; b&lt;2; b++) {</a:t>
            </a:r>
          </a:p>
          <a:p>
            <a:pPr>
              <a:buNone/>
              <a:defRPr/>
            </a:pPr>
            <a:r>
              <a:rPr lang="en-US" sz="1800" b="1" dirty="0">
                <a:solidFill>
                  <a:srgbClr val="C00000"/>
                </a:solidFill>
              </a:rPr>
              <a:t>	    for(</a:t>
            </a:r>
            <a:r>
              <a:rPr lang="en-US" sz="1800" b="1" dirty="0" err="1">
                <a:solidFill>
                  <a:srgbClr val="C00000"/>
                </a:solidFill>
              </a:rPr>
              <a:t>int</a:t>
            </a:r>
            <a:r>
              <a:rPr lang="en-US" sz="1800" b="1" dirty="0">
                <a:solidFill>
                  <a:srgbClr val="C00000"/>
                </a:solidFill>
              </a:rPr>
              <a:t> k=0; k&lt;3; k++) {</a:t>
            </a:r>
          </a:p>
          <a:p>
            <a:pPr>
              <a:buNone/>
              <a:defRPr/>
            </a:pPr>
            <a:r>
              <a:rPr lang="en-US" sz="1800" b="1" dirty="0">
                <a:solidFill>
                  <a:srgbClr val="C00000"/>
                </a:solidFill>
              </a:rPr>
              <a:t>		  </a:t>
            </a:r>
            <a:r>
              <a:rPr lang="en-US" sz="1800" b="1" dirty="0" err="1">
                <a:solidFill>
                  <a:srgbClr val="C00000"/>
                </a:solidFill>
              </a:rPr>
              <a:t>salinan</a:t>
            </a:r>
            <a:r>
              <a:rPr lang="en-US" sz="1800" b="1" dirty="0">
                <a:solidFill>
                  <a:srgbClr val="C00000"/>
                </a:solidFill>
              </a:rPr>
              <a:t>[b][k] = data[b][k];     </a:t>
            </a:r>
            <a:r>
              <a:rPr lang="en-US" sz="1800" dirty="0">
                <a:sym typeface="Wingdings" pitchFamily="2" charset="2"/>
              </a:rPr>
              <a:t> </a:t>
            </a:r>
            <a:r>
              <a:rPr lang="en-US" sz="1800" dirty="0" err="1">
                <a:sym typeface="Wingdings" pitchFamily="2" charset="2"/>
              </a:rPr>
              <a:t>Proses</a:t>
            </a:r>
            <a:r>
              <a:rPr lang="en-US" sz="1800" dirty="0">
                <a:sym typeface="Wingdings" pitchFamily="2" charset="2"/>
              </a:rPr>
              <a:t> </a:t>
            </a:r>
            <a:r>
              <a:rPr lang="en-US" sz="1800" dirty="0" err="1">
                <a:sym typeface="Wingdings" pitchFamily="2" charset="2"/>
              </a:rPr>
              <a:t>ini</a:t>
            </a:r>
            <a:r>
              <a:rPr lang="en-US" sz="1800" dirty="0">
                <a:sym typeface="Wingdings" pitchFamily="2" charset="2"/>
              </a:rPr>
              <a:t> </a:t>
            </a:r>
            <a:r>
              <a:rPr lang="en-US" sz="1800" dirty="0" err="1">
                <a:sym typeface="Wingdings" pitchFamily="2" charset="2"/>
              </a:rPr>
              <a:t>benar</a:t>
            </a:r>
            <a:r>
              <a:rPr lang="en-US" sz="1800" dirty="0">
                <a:sym typeface="Wingdings" pitchFamily="2" charset="2"/>
              </a:rPr>
              <a:t> !!</a:t>
            </a:r>
            <a:endParaRPr lang="en-US" sz="1800" b="1" dirty="0">
              <a:solidFill>
                <a:srgbClr val="C00000"/>
              </a:solidFill>
            </a:endParaRPr>
          </a:p>
          <a:p>
            <a:pPr>
              <a:buNone/>
              <a:defRPr/>
            </a:pPr>
            <a:r>
              <a:rPr lang="en-US" sz="1800" b="1" dirty="0">
                <a:solidFill>
                  <a:srgbClr val="C00000"/>
                </a:solidFill>
              </a:rPr>
              <a:t>		}</a:t>
            </a:r>
          </a:p>
          <a:p>
            <a:pPr>
              <a:buNone/>
              <a:defRPr/>
            </a:pPr>
            <a:r>
              <a:rPr lang="en-US" sz="1800" b="1" dirty="0">
                <a:solidFill>
                  <a:srgbClr val="C00000"/>
                </a:solidFill>
              </a:rPr>
              <a:t>	}</a:t>
            </a:r>
          </a:p>
          <a:p>
            <a:pPr>
              <a:buNone/>
              <a:defRPr/>
            </a:pPr>
            <a:r>
              <a:rPr lang="en-US" sz="1800" b="1" dirty="0">
                <a:solidFill>
                  <a:srgbClr val="C00000"/>
                </a:solidFill>
              </a:rPr>
              <a:t>	…</a:t>
            </a:r>
            <a:endParaRPr lang="en-US" sz="1800" dirty="0"/>
          </a:p>
          <a:p>
            <a:endParaRPr lang="en-US" sz="1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563562"/>
          </a:xfrm>
        </p:spPr>
        <p:txBody>
          <a:bodyPr>
            <a:normAutofit/>
          </a:bodyPr>
          <a:lstStyle/>
          <a:p>
            <a:r>
              <a:rPr lang="en-US" dirty="0" err="1"/>
              <a:t>Contoh</a:t>
            </a:r>
            <a:r>
              <a:rPr lang="en-US" dirty="0"/>
              <a:t> input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cetak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package inputarray2d;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import </a:t>
            </a:r>
            <a:r>
              <a:rPr lang="en-US" sz="1400" dirty="0" err="1"/>
              <a:t>java.util.Scanner</a:t>
            </a:r>
            <a:r>
              <a:rPr lang="en-US" sz="1400" dirty="0"/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public class Main {</a:t>
            </a:r>
            <a:endParaRPr lang="id-ID" sz="1400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public static void main(String[] </a:t>
            </a:r>
            <a:r>
              <a:rPr lang="en-US" sz="1400" dirty="0" err="1"/>
              <a:t>args</a:t>
            </a:r>
            <a:r>
              <a:rPr lang="en-US" sz="1400" dirty="0"/>
              <a:t>)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int[][] </a:t>
            </a:r>
            <a:r>
              <a:rPr lang="en-US" sz="1400" dirty="0" err="1"/>
              <a:t>matrik</a:t>
            </a:r>
            <a:r>
              <a:rPr lang="en-US" sz="1400" dirty="0"/>
              <a:t> = new int[3][3];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int </a:t>
            </a:r>
            <a:r>
              <a:rPr lang="en-US" sz="1400" dirty="0" err="1"/>
              <a:t>i,j</a:t>
            </a:r>
            <a:r>
              <a:rPr lang="en-US" sz="1400" dirty="0"/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Scanner input = new Scanner(System.in);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// input array 2 </a:t>
            </a:r>
            <a:r>
              <a:rPr lang="en-US" sz="1400" dirty="0" err="1"/>
              <a:t>dimensi</a:t>
            </a:r>
            <a:endParaRPr lang="en-US" sz="1400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id-ID" sz="1400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for(</a:t>
            </a:r>
            <a:r>
              <a:rPr lang="en-US" sz="1400" dirty="0" err="1"/>
              <a:t>i</a:t>
            </a:r>
            <a:r>
              <a:rPr lang="en-US" sz="1400" dirty="0"/>
              <a:t>=0;i&lt;3;i++){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for(j=0;j&lt;3;j++){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</a:t>
            </a:r>
            <a:r>
              <a:rPr lang="en-US" sz="1400" dirty="0" err="1"/>
              <a:t>System.out.println</a:t>
            </a:r>
            <a:r>
              <a:rPr lang="en-US" sz="1400" dirty="0"/>
              <a:t>("Masukkan </a:t>
            </a:r>
            <a:r>
              <a:rPr lang="en-US" sz="1400" dirty="0" err="1"/>
              <a:t>Bilangan</a:t>
            </a:r>
            <a:r>
              <a:rPr lang="en-US" sz="1400" dirty="0"/>
              <a:t> "+"["+</a:t>
            </a:r>
            <a:r>
              <a:rPr lang="en-US" sz="1400" dirty="0" err="1"/>
              <a:t>i</a:t>
            </a:r>
            <a:r>
              <a:rPr lang="en-US" sz="1400" dirty="0"/>
              <a:t>+"]"+"["+j+"] = ");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</a:t>
            </a:r>
            <a:r>
              <a:rPr lang="en-US" sz="1400" dirty="0" err="1"/>
              <a:t>matrik</a:t>
            </a:r>
            <a:r>
              <a:rPr lang="en-US" sz="1400" dirty="0"/>
              <a:t>[</a:t>
            </a:r>
            <a:r>
              <a:rPr lang="en-US" sz="1400" dirty="0" err="1"/>
              <a:t>i</a:t>
            </a:r>
            <a:r>
              <a:rPr lang="en-US" sz="1400" dirty="0"/>
              <a:t>][j] = </a:t>
            </a:r>
            <a:r>
              <a:rPr lang="en-US" sz="1400" dirty="0" err="1"/>
              <a:t>input.nextInt</a:t>
            </a:r>
            <a:r>
              <a:rPr lang="en-US" sz="1400" dirty="0"/>
              <a:t>();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// </a:t>
            </a:r>
            <a:r>
              <a:rPr lang="en-US" sz="1400" dirty="0" err="1"/>
              <a:t>cetak</a:t>
            </a:r>
            <a:r>
              <a:rPr lang="en-US" sz="1400" dirty="0"/>
              <a:t> array 2 </a:t>
            </a:r>
            <a:r>
              <a:rPr lang="en-US" sz="1400" dirty="0" err="1"/>
              <a:t>dimensi</a:t>
            </a:r>
            <a:endParaRPr lang="en-US" sz="1400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for(</a:t>
            </a:r>
            <a:r>
              <a:rPr lang="en-US" sz="1400" dirty="0" err="1"/>
              <a:t>i</a:t>
            </a:r>
            <a:r>
              <a:rPr lang="en-US" sz="1400" dirty="0"/>
              <a:t>=0;i&lt;3;i++){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for(j=0;j&lt;3;j++){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</a:t>
            </a:r>
            <a:r>
              <a:rPr lang="en-US" sz="1400" dirty="0" err="1"/>
              <a:t>System.out.print</a:t>
            </a:r>
            <a:r>
              <a:rPr lang="en-US" sz="1400" dirty="0"/>
              <a:t>(</a:t>
            </a:r>
            <a:r>
              <a:rPr lang="en-US" sz="1400" dirty="0" err="1"/>
              <a:t>matrik</a:t>
            </a:r>
            <a:r>
              <a:rPr lang="en-US" sz="1400" dirty="0"/>
              <a:t>[</a:t>
            </a:r>
            <a:r>
              <a:rPr lang="en-US" sz="1400" dirty="0" err="1"/>
              <a:t>i</a:t>
            </a:r>
            <a:r>
              <a:rPr lang="en-US" sz="1400" dirty="0"/>
              <a:t>][j]+" ");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</a:t>
            </a:r>
            <a:r>
              <a:rPr lang="en-US" sz="1400" dirty="0" err="1"/>
              <a:t>System.out.println</a:t>
            </a:r>
            <a:r>
              <a:rPr lang="en-US" sz="1400" dirty="0"/>
              <a:t>();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}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: Transpose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membalik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,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sebaliknya</a:t>
            </a:r>
            <a:r>
              <a:rPr lang="en-US" dirty="0"/>
              <a:t>,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baris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33528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0" y="33528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2</a:t>
            </a:r>
          </a:p>
        </p:txBody>
      </p:sp>
      <p:sp>
        <p:nvSpPr>
          <p:cNvPr id="6" name="Rectangle 5"/>
          <p:cNvSpPr/>
          <p:nvPr/>
        </p:nvSpPr>
        <p:spPr>
          <a:xfrm>
            <a:off x="2667000" y="33528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3</a:t>
            </a:r>
          </a:p>
        </p:txBody>
      </p:sp>
      <p:sp>
        <p:nvSpPr>
          <p:cNvPr id="7" name="Rectangle 6"/>
          <p:cNvSpPr/>
          <p:nvPr/>
        </p:nvSpPr>
        <p:spPr>
          <a:xfrm>
            <a:off x="990600" y="4191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4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0" y="4191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</a:t>
            </a:r>
          </a:p>
        </p:txBody>
      </p:sp>
      <p:sp>
        <p:nvSpPr>
          <p:cNvPr id="9" name="Rectangle 8"/>
          <p:cNvSpPr/>
          <p:nvPr/>
        </p:nvSpPr>
        <p:spPr>
          <a:xfrm>
            <a:off x="2667000" y="4191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6</a:t>
            </a:r>
          </a:p>
        </p:txBody>
      </p:sp>
      <p:sp>
        <p:nvSpPr>
          <p:cNvPr id="10" name="Rectangle 9"/>
          <p:cNvSpPr/>
          <p:nvPr/>
        </p:nvSpPr>
        <p:spPr>
          <a:xfrm>
            <a:off x="990600" y="5029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7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28800" y="5029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67000" y="5029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9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257800" y="33528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96000" y="33528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934200" y="33528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7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257800" y="4191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96000" y="4191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934200" y="4191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8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257800" y="5029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96000" y="5029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934200" y="5029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9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3733800" y="4572000"/>
            <a:ext cx="11430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: Transpose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8684" y="1524001"/>
            <a:ext cx="6571343" cy="393202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package </a:t>
            </a:r>
            <a:r>
              <a:rPr lang="en-US" sz="1400" dirty="0" err="1"/>
              <a:t>tranposematrik</a:t>
            </a:r>
            <a:r>
              <a:rPr lang="en-US" sz="1400" dirty="0"/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import </a:t>
            </a:r>
            <a:r>
              <a:rPr lang="en-US" sz="1400" dirty="0" err="1"/>
              <a:t>java.util.Scanner</a:t>
            </a:r>
            <a:r>
              <a:rPr lang="en-US" sz="1400" dirty="0"/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public class Main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public static void main(String[] </a:t>
            </a:r>
            <a:r>
              <a:rPr lang="en-US" sz="1400" dirty="0" err="1"/>
              <a:t>args</a:t>
            </a:r>
            <a:r>
              <a:rPr lang="en-US" sz="1400" dirty="0"/>
              <a:t>)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Scanner input = new Scanner(System.in);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</a:t>
            </a:r>
            <a:r>
              <a:rPr lang="en-US" sz="1400" dirty="0" err="1"/>
              <a:t>System.out.print</a:t>
            </a:r>
            <a:r>
              <a:rPr lang="en-US" sz="1400" dirty="0"/>
              <a:t>("</a:t>
            </a:r>
            <a:r>
              <a:rPr lang="en-US" sz="1400" dirty="0" err="1"/>
              <a:t>Masukan</a:t>
            </a:r>
            <a:r>
              <a:rPr lang="en-US" sz="1400" dirty="0"/>
              <a:t> ordo : ");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int ordo = </a:t>
            </a:r>
            <a:r>
              <a:rPr lang="en-US" sz="1400" dirty="0" err="1"/>
              <a:t>input.nextInt</a:t>
            </a:r>
            <a:r>
              <a:rPr lang="en-US" sz="1400" dirty="0"/>
              <a:t>();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int[][] matrix = new int[ordo][ordo];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int[][] transpose = new int[ordo][ordo];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// input matrix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for (int </a:t>
            </a:r>
            <a:r>
              <a:rPr lang="en-US" sz="1400" dirty="0" err="1"/>
              <a:t>i</a:t>
            </a:r>
            <a:r>
              <a:rPr lang="en-US" sz="1400" dirty="0"/>
              <a:t> = 0; </a:t>
            </a:r>
            <a:r>
              <a:rPr lang="en-US" sz="1400" dirty="0" err="1"/>
              <a:t>i</a:t>
            </a:r>
            <a:r>
              <a:rPr lang="en-US" sz="1400" dirty="0"/>
              <a:t> &lt; ordo; </a:t>
            </a:r>
            <a:r>
              <a:rPr lang="en-US" sz="1400" dirty="0" err="1"/>
              <a:t>i</a:t>
            </a:r>
            <a:r>
              <a:rPr lang="en-US" sz="1400" dirty="0"/>
              <a:t>++)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 for (int j = 0; j &lt; ordo; </a:t>
            </a:r>
            <a:r>
              <a:rPr lang="en-US" sz="1400" dirty="0" err="1"/>
              <a:t>j++</a:t>
            </a:r>
            <a:r>
              <a:rPr lang="en-US" sz="1400" dirty="0"/>
              <a:t>)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     </a:t>
            </a:r>
            <a:r>
              <a:rPr lang="en-US" sz="1400" dirty="0" err="1"/>
              <a:t>System.out.print</a:t>
            </a:r>
            <a:r>
              <a:rPr lang="en-US" sz="1400" dirty="0"/>
              <a:t>("Baris " + (</a:t>
            </a:r>
            <a:r>
              <a:rPr lang="en-US" sz="1400" dirty="0" err="1"/>
              <a:t>i</a:t>
            </a:r>
            <a:r>
              <a:rPr lang="en-US" sz="1400" dirty="0"/>
              <a:t> + 1) + " Kolom " + (j + 1) + " : ");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     matrix[</a:t>
            </a:r>
            <a:r>
              <a:rPr lang="en-US" sz="1400" dirty="0" err="1"/>
              <a:t>i</a:t>
            </a:r>
            <a:r>
              <a:rPr lang="en-US" sz="1400" dirty="0"/>
              <a:t>][j] = </a:t>
            </a:r>
            <a:r>
              <a:rPr lang="en-US" sz="1400" dirty="0" err="1"/>
              <a:t>input.nextInt</a:t>
            </a:r>
            <a:r>
              <a:rPr lang="en-US" sz="1400" dirty="0"/>
              <a:t>();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// print matrix </a:t>
            </a:r>
            <a:r>
              <a:rPr lang="en-US" sz="1400" dirty="0" err="1"/>
              <a:t>asli</a:t>
            </a:r>
            <a:endParaRPr lang="en-US" sz="1400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</a:t>
            </a:r>
            <a:r>
              <a:rPr lang="en-US" sz="1400" dirty="0" err="1"/>
              <a:t>System.out.println</a:t>
            </a:r>
            <a:r>
              <a:rPr lang="en-US" sz="1400" dirty="0"/>
              <a:t>("</a:t>
            </a:r>
            <a:r>
              <a:rPr lang="en-US" sz="1400" dirty="0" err="1"/>
              <a:t>Matriks</a:t>
            </a:r>
            <a:r>
              <a:rPr lang="en-US" sz="1400" dirty="0"/>
              <a:t>: ");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for (int </a:t>
            </a:r>
            <a:r>
              <a:rPr lang="en-US" sz="1400" dirty="0" err="1"/>
              <a:t>i</a:t>
            </a:r>
            <a:r>
              <a:rPr lang="en-US" sz="1400" dirty="0"/>
              <a:t> = 0; </a:t>
            </a:r>
            <a:r>
              <a:rPr lang="en-US" sz="1400" dirty="0" err="1"/>
              <a:t>i</a:t>
            </a:r>
            <a:r>
              <a:rPr lang="en-US" sz="1400" dirty="0"/>
              <a:t> &lt; ordo; </a:t>
            </a:r>
            <a:r>
              <a:rPr lang="en-US" sz="1400" dirty="0" err="1"/>
              <a:t>i</a:t>
            </a:r>
            <a:r>
              <a:rPr lang="en-US" sz="1400" dirty="0"/>
              <a:t>++)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 for (int j = 0; j &lt; ordo; </a:t>
            </a:r>
            <a:r>
              <a:rPr lang="en-US" sz="1400" dirty="0" err="1"/>
              <a:t>j++</a:t>
            </a:r>
            <a:r>
              <a:rPr lang="en-US" sz="1400" dirty="0"/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     </a:t>
            </a:r>
            <a:r>
              <a:rPr lang="en-US" sz="1400" dirty="0" err="1"/>
              <a:t>System.out.print</a:t>
            </a:r>
            <a:r>
              <a:rPr lang="en-US" sz="1400" dirty="0"/>
              <a:t>(matrix[</a:t>
            </a:r>
            <a:r>
              <a:rPr lang="en-US" sz="1400" dirty="0" err="1"/>
              <a:t>i</a:t>
            </a:r>
            <a:r>
              <a:rPr lang="en-US" sz="1400" dirty="0"/>
              <a:t>][j] + "\t");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 </a:t>
            </a:r>
            <a:r>
              <a:rPr lang="en-US" sz="1400" dirty="0" err="1"/>
              <a:t>System.out.println</a:t>
            </a:r>
            <a:r>
              <a:rPr lang="en-US" sz="1400" dirty="0"/>
              <a:t>();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// print matrix transpose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</a:t>
            </a:r>
            <a:r>
              <a:rPr lang="en-US" sz="1400" dirty="0" err="1"/>
              <a:t>System.out.println</a:t>
            </a:r>
            <a:r>
              <a:rPr lang="en-US" sz="1400" dirty="0"/>
              <a:t>("Hasil transpose </a:t>
            </a:r>
            <a:r>
              <a:rPr lang="en-US" sz="1400" dirty="0" err="1"/>
              <a:t>matriks</a:t>
            </a:r>
            <a:r>
              <a:rPr lang="en-US" sz="1400" dirty="0"/>
              <a:t>: ");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for (int </a:t>
            </a:r>
            <a:r>
              <a:rPr lang="en-US" sz="1400" dirty="0" err="1"/>
              <a:t>i</a:t>
            </a:r>
            <a:r>
              <a:rPr lang="en-US" sz="1400" dirty="0"/>
              <a:t> = 0; </a:t>
            </a:r>
            <a:r>
              <a:rPr lang="en-US" sz="1400" dirty="0" err="1"/>
              <a:t>i</a:t>
            </a:r>
            <a:r>
              <a:rPr lang="en-US" sz="1400" dirty="0"/>
              <a:t> &lt; ordo; </a:t>
            </a:r>
            <a:r>
              <a:rPr lang="en-US" sz="1400" dirty="0" err="1"/>
              <a:t>i</a:t>
            </a:r>
            <a:r>
              <a:rPr lang="en-US" sz="1400" dirty="0"/>
              <a:t>++)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 for (int j = 0; j &lt; ordo; </a:t>
            </a:r>
            <a:r>
              <a:rPr lang="en-US" sz="1400" dirty="0" err="1"/>
              <a:t>j++</a:t>
            </a:r>
            <a:r>
              <a:rPr lang="en-US" sz="1400" dirty="0"/>
              <a:t>)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     transpose[j][</a:t>
            </a:r>
            <a:r>
              <a:rPr lang="en-US" sz="1400" dirty="0" err="1"/>
              <a:t>i</a:t>
            </a:r>
            <a:r>
              <a:rPr lang="en-US" sz="1400" dirty="0"/>
              <a:t>] = matrix[</a:t>
            </a:r>
            <a:r>
              <a:rPr lang="en-US" sz="1400" dirty="0" err="1"/>
              <a:t>i</a:t>
            </a:r>
            <a:r>
              <a:rPr lang="en-US" sz="1400" dirty="0"/>
              <a:t>][j];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     </a:t>
            </a:r>
            <a:r>
              <a:rPr lang="en-US" sz="1400" dirty="0" err="1"/>
              <a:t>System.out.print</a:t>
            </a:r>
            <a:r>
              <a:rPr lang="en-US" sz="1400" dirty="0"/>
              <a:t>(transpose[</a:t>
            </a:r>
            <a:r>
              <a:rPr lang="en-US" sz="1400" dirty="0" err="1"/>
              <a:t>i</a:t>
            </a:r>
            <a:r>
              <a:rPr lang="en-US" sz="1400" dirty="0"/>
              <a:t>][j] + "\t");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    </a:t>
            </a:r>
            <a:r>
              <a:rPr lang="en-US" sz="1400" dirty="0" err="1"/>
              <a:t>System.out.println</a:t>
            </a:r>
            <a:r>
              <a:rPr lang="en-US" sz="1400" dirty="0"/>
              <a:t>();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</a:t>
            </a:r>
            <a:r>
              <a:rPr lang="en-US" sz="1400" dirty="0" err="1"/>
              <a:t>input.close</a:t>
            </a:r>
            <a:r>
              <a:rPr lang="en-US" sz="1400" dirty="0"/>
              <a:t>();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: </a:t>
            </a:r>
            <a:r>
              <a:rPr lang="en-US" dirty="0" err="1"/>
              <a:t>Tambah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menjumlahkan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mengurangkan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, </a:t>
            </a:r>
            <a:r>
              <a:rPr lang="en-US" dirty="0" err="1"/>
              <a:t>syaratnya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: </a:t>
            </a:r>
          </a:p>
          <a:p>
            <a:pPr lvl="1"/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array </a:t>
            </a:r>
            <a:r>
              <a:rPr lang="en-US" dirty="0" err="1"/>
              <a:t>sama</a:t>
            </a:r>
            <a:r>
              <a:rPr lang="en-US" dirty="0"/>
              <a:t> (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kolomnya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34975" y="3810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3175" y="3810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2</a:t>
            </a:r>
          </a:p>
        </p:txBody>
      </p:sp>
      <p:sp>
        <p:nvSpPr>
          <p:cNvPr id="6" name="Rectangle 5"/>
          <p:cNvSpPr/>
          <p:nvPr/>
        </p:nvSpPr>
        <p:spPr>
          <a:xfrm>
            <a:off x="2111375" y="3810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3</a:t>
            </a:r>
          </a:p>
        </p:txBody>
      </p:sp>
      <p:sp>
        <p:nvSpPr>
          <p:cNvPr id="7" name="Rectangle 6"/>
          <p:cNvSpPr/>
          <p:nvPr/>
        </p:nvSpPr>
        <p:spPr>
          <a:xfrm>
            <a:off x="434975" y="4648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4</a:t>
            </a:r>
          </a:p>
        </p:txBody>
      </p:sp>
      <p:sp>
        <p:nvSpPr>
          <p:cNvPr id="8" name="Rectangle 7"/>
          <p:cNvSpPr/>
          <p:nvPr/>
        </p:nvSpPr>
        <p:spPr>
          <a:xfrm>
            <a:off x="1273175" y="4648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</a:t>
            </a:r>
          </a:p>
        </p:txBody>
      </p:sp>
      <p:sp>
        <p:nvSpPr>
          <p:cNvPr id="9" name="Rectangle 8"/>
          <p:cNvSpPr/>
          <p:nvPr/>
        </p:nvSpPr>
        <p:spPr>
          <a:xfrm>
            <a:off x="2111375" y="4648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6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975" y="5486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7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73175" y="5486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111375" y="5486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9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352800" y="3810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91000" y="3810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3810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7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52800" y="4648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91000" y="4648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029200" y="4648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8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352800" y="5486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191000" y="5486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029200" y="5486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9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302375" y="3810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140575" y="3810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978775" y="3810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10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302375" y="4648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6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140575" y="4648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10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978775" y="46482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14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302375" y="5486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10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140575" y="5486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14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978775" y="54864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18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963863" y="4800600"/>
            <a:ext cx="3635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+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894388" y="4800600"/>
            <a:ext cx="3635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: </a:t>
            </a:r>
            <a:r>
              <a:rPr lang="en-US" dirty="0" err="1"/>
              <a:t>Tambah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package </a:t>
            </a:r>
            <a:r>
              <a:rPr lang="en-US" sz="1400" dirty="0" err="1"/>
              <a:t>tambahmatriks</a:t>
            </a:r>
            <a:r>
              <a:rPr lang="en-US" sz="1400" dirty="0"/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import </a:t>
            </a:r>
            <a:r>
              <a:rPr lang="en-US" sz="1400" dirty="0" err="1"/>
              <a:t>java.util.Scanner</a:t>
            </a:r>
            <a:r>
              <a:rPr lang="en-US" sz="1400" dirty="0"/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public class Main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public static void main(String[] </a:t>
            </a:r>
            <a:r>
              <a:rPr lang="en-US" sz="1400" dirty="0" err="1"/>
              <a:t>args</a:t>
            </a:r>
            <a:r>
              <a:rPr lang="en-US" sz="1400" dirty="0"/>
              <a:t>)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int </a:t>
            </a:r>
            <a:r>
              <a:rPr lang="en-US" sz="1400" dirty="0" err="1"/>
              <a:t>i</a:t>
            </a:r>
            <a:r>
              <a:rPr lang="en-US" sz="1400" dirty="0"/>
              <a:t>, j, m, n;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int matriks1[][] = new int[10][10];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int matriks2[][] = new int[10][10];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int </a:t>
            </a:r>
            <a:r>
              <a:rPr lang="en-US" sz="1400" dirty="0" err="1"/>
              <a:t>hasil</a:t>
            </a:r>
            <a:r>
              <a:rPr lang="en-US" sz="1400" dirty="0"/>
              <a:t>[][] = new int[10][10];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Scanner scan = new Scanner(System.in);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</a:t>
            </a:r>
            <a:r>
              <a:rPr lang="en-US" sz="1400" dirty="0" err="1"/>
              <a:t>System.out.print</a:t>
            </a:r>
            <a:r>
              <a:rPr lang="en-US" sz="1400" dirty="0"/>
              <a:t>("Masukkan </a:t>
            </a:r>
            <a:r>
              <a:rPr lang="en-US" sz="1400" dirty="0" err="1"/>
              <a:t>jumlah</a:t>
            </a:r>
            <a:r>
              <a:rPr lang="en-US" sz="1400" dirty="0"/>
              <a:t> baris </a:t>
            </a:r>
            <a:r>
              <a:rPr lang="en-US" sz="1400" dirty="0" err="1"/>
              <a:t>matriks</a:t>
            </a:r>
            <a:r>
              <a:rPr lang="en-US" sz="1400" dirty="0"/>
              <a:t>: ");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m = </a:t>
            </a:r>
            <a:r>
              <a:rPr lang="en-US" sz="1400" dirty="0" err="1"/>
              <a:t>scan.nextInt</a:t>
            </a:r>
            <a:r>
              <a:rPr lang="en-US" sz="1400" dirty="0"/>
              <a:t>();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</a:t>
            </a:r>
            <a:r>
              <a:rPr lang="en-US" sz="1400" dirty="0" err="1"/>
              <a:t>System.out.print</a:t>
            </a:r>
            <a:r>
              <a:rPr lang="en-US" sz="1400" dirty="0"/>
              <a:t>("Masukkan </a:t>
            </a:r>
            <a:r>
              <a:rPr lang="en-US" sz="1400" dirty="0" err="1"/>
              <a:t>jumlah</a:t>
            </a:r>
            <a:r>
              <a:rPr lang="en-US" sz="1400" dirty="0"/>
              <a:t> </a:t>
            </a:r>
            <a:r>
              <a:rPr lang="en-US" sz="1400" dirty="0" err="1"/>
              <a:t>kolom</a:t>
            </a:r>
            <a:r>
              <a:rPr lang="en-US" sz="1400" dirty="0"/>
              <a:t> </a:t>
            </a:r>
            <a:r>
              <a:rPr lang="en-US" sz="1400" dirty="0" err="1"/>
              <a:t>matriks</a:t>
            </a:r>
            <a:r>
              <a:rPr lang="en-US" sz="1400" dirty="0"/>
              <a:t>: ");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n = </a:t>
            </a:r>
            <a:r>
              <a:rPr lang="en-US" sz="1400" dirty="0" err="1"/>
              <a:t>scan.nextInt</a:t>
            </a:r>
            <a:r>
              <a:rPr lang="en-US" sz="1400" dirty="0"/>
              <a:t>();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</a:t>
            </a:r>
            <a:r>
              <a:rPr lang="en-US" sz="1400" dirty="0" err="1"/>
              <a:t>System.out.println</a:t>
            </a:r>
            <a:r>
              <a:rPr lang="en-US" sz="1400" dirty="0"/>
              <a:t>("Masukkan </a:t>
            </a:r>
            <a:r>
              <a:rPr lang="en-US" sz="1400" dirty="0" err="1"/>
              <a:t>elemen</a:t>
            </a:r>
            <a:r>
              <a:rPr lang="en-US" sz="1400" dirty="0"/>
              <a:t> </a:t>
            </a:r>
            <a:r>
              <a:rPr lang="en-US" sz="1400" dirty="0" err="1"/>
              <a:t>matriks</a:t>
            </a:r>
            <a:r>
              <a:rPr lang="en-US" sz="1400" dirty="0"/>
              <a:t> </a:t>
            </a:r>
            <a:r>
              <a:rPr lang="en-US" sz="1400" dirty="0" err="1"/>
              <a:t>pertama</a:t>
            </a:r>
            <a:r>
              <a:rPr lang="en-US" sz="1400" dirty="0"/>
              <a:t>: ");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for (</a:t>
            </a:r>
            <a:r>
              <a:rPr lang="en-US" sz="1400" dirty="0" err="1"/>
              <a:t>i</a:t>
            </a:r>
            <a:r>
              <a:rPr lang="en-US" sz="1400" dirty="0"/>
              <a:t> = 0; </a:t>
            </a:r>
            <a:r>
              <a:rPr lang="en-US" sz="1400" dirty="0" err="1"/>
              <a:t>i</a:t>
            </a:r>
            <a:r>
              <a:rPr lang="en-US" sz="1400" dirty="0"/>
              <a:t> &lt; m; </a:t>
            </a:r>
            <a:r>
              <a:rPr lang="en-US" sz="1400" dirty="0" err="1"/>
              <a:t>i</a:t>
            </a:r>
            <a:r>
              <a:rPr lang="en-US" sz="1400" dirty="0"/>
              <a:t>++)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for (j = 0; j &lt; n; </a:t>
            </a:r>
            <a:r>
              <a:rPr lang="en-US" sz="1400" dirty="0" err="1"/>
              <a:t>j++</a:t>
            </a:r>
            <a:r>
              <a:rPr lang="en-US" sz="1400" dirty="0"/>
              <a:t>)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matriks1[</a:t>
            </a:r>
            <a:r>
              <a:rPr lang="en-US" sz="1400" dirty="0" err="1"/>
              <a:t>i</a:t>
            </a:r>
            <a:r>
              <a:rPr lang="en-US" sz="1400" dirty="0"/>
              <a:t>][j] = </a:t>
            </a:r>
            <a:r>
              <a:rPr lang="en-US" sz="1400" dirty="0" err="1"/>
              <a:t>scan.nextInt</a:t>
            </a:r>
            <a:r>
              <a:rPr lang="en-US" sz="1400" dirty="0"/>
              <a:t>();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</a:t>
            </a:r>
            <a:r>
              <a:rPr lang="en-US" sz="1400" dirty="0" err="1"/>
              <a:t>System.out.println</a:t>
            </a:r>
            <a:r>
              <a:rPr lang="en-US" sz="1400" dirty="0"/>
              <a:t>("Masukkan </a:t>
            </a:r>
            <a:r>
              <a:rPr lang="en-US" sz="1400" dirty="0" err="1"/>
              <a:t>elemen</a:t>
            </a:r>
            <a:r>
              <a:rPr lang="en-US" sz="1400" dirty="0"/>
              <a:t> </a:t>
            </a:r>
            <a:r>
              <a:rPr lang="en-US" sz="1400" dirty="0" err="1"/>
              <a:t>matriks</a:t>
            </a:r>
            <a:r>
              <a:rPr lang="en-US" sz="1400" dirty="0"/>
              <a:t> </a:t>
            </a:r>
            <a:r>
              <a:rPr lang="en-US" sz="1400" dirty="0" err="1"/>
              <a:t>kedua</a:t>
            </a:r>
            <a:r>
              <a:rPr lang="en-US" sz="1400" dirty="0"/>
              <a:t>: ");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for (</a:t>
            </a:r>
            <a:r>
              <a:rPr lang="en-US" sz="1400" dirty="0" err="1"/>
              <a:t>i</a:t>
            </a:r>
            <a:r>
              <a:rPr lang="en-US" sz="1400" dirty="0"/>
              <a:t> = 0; </a:t>
            </a:r>
            <a:r>
              <a:rPr lang="en-US" sz="1400" dirty="0" err="1"/>
              <a:t>i</a:t>
            </a:r>
            <a:r>
              <a:rPr lang="en-US" sz="1400" dirty="0"/>
              <a:t> &lt; m; </a:t>
            </a:r>
            <a:r>
              <a:rPr lang="en-US" sz="1400" dirty="0" err="1"/>
              <a:t>i</a:t>
            </a:r>
            <a:r>
              <a:rPr lang="en-US" sz="1400" dirty="0"/>
              <a:t>++)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for (j = 0; j &lt; n; </a:t>
            </a:r>
            <a:r>
              <a:rPr lang="en-US" sz="1400" dirty="0" err="1"/>
              <a:t>j++</a:t>
            </a:r>
            <a:r>
              <a:rPr lang="en-US" sz="1400" dirty="0"/>
              <a:t>)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matriks2[</a:t>
            </a:r>
            <a:r>
              <a:rPr lang="en-US" sz="1400" dirty="0" err="1"/>
              <a:t>i</a:t>
            </a:r>
            <a:r>
              <a:rPr lang="en-US" sz="1400" dirty="0"/>
              <a:t>][j] = </a:t>
            </a:r>
            <a:r>
              <a:rPr lang="en-US" sz="1400" dirty="0" err="1"/>
              <a:t>scan.nextInt</a:t>
            </a:r>
            <a:r>
              <a:rPr lang="en-US" sz="1400" dirty="0"/>
              <a:t>();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</a:t>
            </a:r>
            <a:r>
              <a:rPr lang="en-US" sz="1400" dirty="0" err="1"/>
              <a:t>System.out.println</a:t>
            </a:r>
            <a:r>
              <a:rPr lang="en-US" sz="1400" dirty="0"/>
              <a:t>("Hasil </a:t>
            </a:r>
            <a:r>
              <a:rPr lang="en-US" sz="1400" dirty="0" err="1"/>
              <a:t>penjumlahan</a:t>
            </a:r>
            <a:r>
              <a:rPr lang="en-US" sz="1400" dirty="0"/>
              <a:t> </a:t>
            </a:r>
            <a:r>
              <a:rPr lang="en-US" sz="1400" dirty="0" err="1"/>
              <a:t>matriks</a:t>
            </a:r>
            <a:r>
              <a:rPr lang="en-US" sz="1400" dirty="0"/>
              <a:t>: ");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for (</a:t>
            </a:r>
            <a:r>
              <a:rPr lang="en-US" sz="1400" dirty="0" err="1"/>
              <a:t>i</a:t>
            </a:r>
            <a:r>
              <a:rPr lang="en-US" sz="1400" dirty="0"/>
              <a:t> = 0; </a:t>
            </a:r>
            <a:r>
              <a:rPr lang="en-US" sz="1400" dirty="0" err="1"/>
              <a:t>i</a:t>
            </a:r>
            <a:r>
              <a:rPr lang="en-US" sz="1400" dirty="0"/>
              <a:t> &lt; m; </a:t>
            </a:r>
            <a:r>
              <a:rPr lang="en-US" sz="1400" dirty="0" err="1"/>
              <a:t>i</a:t>
            </a:r>
            <a:r>
              <a:rPr lang="en-US" sz="1400" dirty="0"/>
              <a:t>++)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for (j = 0; j &lt; n; </a:t>
            </a:r>
            <a:r>
              <a:rPr lang="en-US" sz="1400" dirty="0" err="1"/>
              <a:t>j++</a:t>
            </a:r>
            <a:r>
              <a:rPr lang="en-US" sz="1400" dirty="0"/>
              <a:t>) {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</a:t>
            </a:r>
            <a:r>
              <a:rPr lang="en-US" sz="1400" dirty="0" err="1"/>
              <a:t>hasil</a:t>
            </a:r>
            <a:r>
              <a:rPr lang="en-US" sz="1400" dirty="0"/>
              <a:t>[</a:t>
            </a:r>
            <a:r>
              <a:rPr lang="en-US" sz="1400" dirty="0" err="1"/>
              <a:t>i</a:t>
            </a:r>
            <a:r>
              <a:rPr lang="en-US" sz="1400" dirty="0"/>
              <a:t>][j] = matriks1[</a:t>
            </a:r>
            <a:r>
              <a:rPr lang="en-US" sz="1400" dirty="0" err="1"/>
              <a:t>i</a:t>
            </a:r>
            <a:r>
              <a:rPr lang="en-US" sz="1400" dirty="0"/>
              <a:t>][j] + matriks2[</a:t>
            </a:r>
            <a:r>
              <a:rPr lang="en-US" sz="1400" dirty="0" err="1"/>
              <a:t>i</a:t>
            </a:r>
            <a:r>
              <a:rPr lang="en-US" sz="1400" dirty="0"/>
              <a:t>][j];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  </a:t>
            </a:r>
            <a:r>
              <a:rPr lang="en-US" sz="1400" dirty="0" err="1"/>
              <a:t>System.out.print</a:t>
            </a:r>
            <a:r>
              <a:rPr lang="en-US" sz="1400" dirty="0"/>
              <a:t>(</a:t>
            </a:r>
            <a:r>
              <a:rPr lang="en-US" sz="1400" dirty="0" err="1"/>
              <a:t>hasil</a:t>
            </a:r>
            <a:r>
              <a:rPr lang="en-US" sz="1400" dirty="0"/>
              <a:t>[</a:t>
            </a:r>
            <a:r>
              <a:rPr lang="en-US" sz="1400" dirty="0" err="1"/>
              <a:t>i</a:t>
            </a:r>
            <a:r>
              <a:rPr lang="en-US" sz="1400" dirty="0"/>
              <a:t>][j] + "\t");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  </a:t>
            </a:r>
            <a:r>
              <a:rPr lang="en-US" sz="1400" dirty="0" err="1"/>
              <a:t>System.out.println</a:t>
            </a:r>
            <a:r>
              <a:rPr lang="en-US" sz="1400" dirty="0"/>
              <a:t>();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    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}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2 </a:t>
            </a:r>
            <a:r>
              <a:rPr lang="en-US" dirty="0" err="1"/>
              <a:t>Dimensi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0" y="1853755"/>
            <a:ext cx="6571343" cy="3450613"/>
          </a:xfrm>
        </p:spPr>
        <p:txBody>
          <a:bodyPr/>
          <a:lstStyle/>
          <a:p>
            <a:r>
              <a:rPr lang="en-US" dirty="0" err="1"/>
              <a:t>Pada</a:t>
            </a:r>
            <a:r>
              <a:rPr lang="en-US" dirty="0"/>
              <a:t> Array 1 </a:t>
            </a:r>
            <a:r>
              <a:rPr lang="en-US" dirty="0" err="1"/>
              <a:t>Dimensi</a:t>
            </a:r>
            <a:r>
              <a:rPr lang="en-US" dirty="0"/>
              <a:t> 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 </a:t>
            </a:r>
            <a:r>
              <a:rPr lang="en-US" dirty="0" err="1"/>
              <a:t>baris</a:t>
            </a:r>
            <a:r>
              <a:rPr lang="en-US" dirty="0"/>
              <a:t>,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data, </a:t>
            </a:r>
            <a:r>
              <a:rPr lang="en-US" dirty="0" err="1"/>
              <a:t>semuanya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data yang </a:t>
            </a:r>
            <a:r>
              <a:rPr lang="en-US" dirty="0" err="1"/>
              <a:t>sama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2286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/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2600" y="2286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11</a:t>
            </a:r>
          </a:p>
        </p:txBody>
      </p:sp>
      <p:sp>
        <p:nvSpPr>
          <p:cNvPr id="6" name="Rectangle 5"/>
          <p:cNvSpPr/>
          <p:nvPr/>
        </p:nvSpPr>
        <p:spPr>
          <a:xfrm>
            <a:off x="2590800" y="2286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32</a:t>
            </a:r>
          </a:p>
        </p:txBody>
      </p:sp>
      <p:sp>
        <p:nvSpPr>
          <p:cNvPr id="7" name="Rectangle 6"/>
          <p:cNvSpPr/>
          <p:nvPr/>
        </p:nvSpPr>
        <p:spPr>
          <a:xfrm>
            <a:off x="3429000" y="2286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/>
              <a:t>17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200" y="2286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25</a:t>
            </a:r>
          </a:p>
        </p:txBody>
      </p:sp>
      <p:sp>
        <p:nvSpPr>
          <p:cNvPr id="9" name="Rectangle 8"/>
          <p:cNvSpPr/>
          <p:nvPr/>
        </p:nvSpPr>
        <p:spPr>
          <a:xfrm>
            <a:off x="5105400" y="2286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12</a:t>
            </a:r>
          </a:p>
        </p:txBody>
      </p:sp>
      <p:sp>
        <p:nvSpPr>
          <p:cNvPr id="10" name="Rectangle 9"/>
          <p:cNvSpPr/>
          <p:nvPr/>
        </p:nvSpPr>
        <p:spPr>
          <a:xfrm>
            <a:off x="5943600" y="2286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66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2 </a:t>
            </a:r>
            <a:r>
              <a:rPr lang="en-US" dirty="0" err="1"/>
              <a:t>Dimensi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1853755"/>
            <a:ext cx="6571343" cy="3612591"/>
          </a:xfrm>
        </p:spPr>
        <p:txBody>
          <a:bodyPr/>
          <a:lstStyle/>
          <a:p>
            <a:r>
              <a:rPr lang="en-US" dirty="0" err="1"/>
              <a:t>Pada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r>
              <a:rPr lang="en-US" dirty="0"/>
              <a:t> 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 </a:t>
            </a:r>
            <a:r>
              <a:rPr lang="en-US" dirty="0" err="1"/>
              <a:t>baris</a:t>
            </a:r>
            <a:r>
              <a:rPr lang="en-US" dirty="0"/>
              <a:t>,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data yang </a:t>
            </a:r>
            <a:r>
              <a:rPr lang="en-US" dirty="0" err="1"/>
              <a:t>semuanya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data yang </a:t>
            </a:r>
            <a:r>
              <a:rPr lang="en-US" dirty="0" err="1"/>
              <a:t>sama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22098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/>
              <a:t>12</a:t>
            </a:r>
          </a:p>
        </p:txBody>
      </p:sp>
      <p:sp>
        <p:nvSpPr>
          <p:cNvPr id="5" name="Rectangle 4"/>
          <p:cNvSpPr/>
          <p:nvPr/>
        </p:nvSpPr>
        <p:spPr>
          <a:xfrm>
            <a:off x="1752600" y="22098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/>
              <a:t>17</a:t>
            </a:r>
          </a:p>
        </p:txBody>
      </p:sp>
      <p:sp>
        <p:nvSpPr>
          <p:cNvPr id="6" name="Rectangle 5"/>
          <p:cNvSpPr/>
          <p:nvPr/>
        </p:nvSpPr>
        <p:spPr>
          <a:xfrm>
            <a:off x="2590800" y="22098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22</a:t>
            </a:r>
          </a:p>
        </p:txBody>
      </p:sp>
      <p:sp>
        <p:nvSpPr>
          <p:cNvPr id="7" name="Rectangle 6"/>
          <p:cNvSpPr/>
          <p:nvPr/>
        </p:nvSpPr>
        <p:spPr>
          <a:xfrm>
            <a:off x="3429000" y="22098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14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3048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10</a:t>
            </a:r>
          </a:p>
        </p:txBody>
      </p:sp>
      <p:sp>
        <p:nvSpPr>
          <p:cNvPr id="9" name="Rectangle 8"/>
          <p:cNvSpPr/>
          <p:nvPr/>
        </p:nvSpPr>
        <p:spPr>
          <a:xfrm>
            <a:off x="1752600" y="3048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90800" y="3048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29000" y="3048000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2 </a:t>
            </a:r>
            <a:r>
              <a:rPr lang="en-US" dirty="0" err="1"/>
              <a:t>Dimensi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kolom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33525" y="2886075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12</a:t>
            </a:r>
          </a:p>
        </p:txBody>
      </p:sp>
      <p:sp>
        <p:nvSpPr>
          <p:cNvPr id="5" name="Rectangle 4"/>
          <p:cNvSpPr/>
          <p:nvPr/>
        </p:nvSpPr>
        <p:spPr>
          <a:xfrm>
            <a:off x="2371725" y="2886075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/>
              <a:t>17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9925" y="2886075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22</a:t>
            </a:r>
          </a:p>
        </p:txBody>
      </p:sp>
      <p:sp>
        <p:nvSpPr>
          <p:cNvPr id="7" name="Rectangle 6"/>
          <p:cNvSpPr/>
          <p:nvPr/>
        </p:nvSpPr>
        <p:spPr>
          <a:xfrm>
            <a:off x="4048125" y="2886075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14</a:t>
            </a:r>
          </a:p>
        </p:txBody>
      </p:sp>
      <p:sp>
        <p:nvSpPr>
          <p:cNvPr id="8" name="Rectangle 7"/>
          <p:cNvSpPr/>
          <p:nvPr/>
        </p:nvSpPr>
        <p:spPr>
          <a:xfrm>
            <a:off x="1533525" y="3724275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10</a:t>
            </a:r>
          </a:p>
        </p:txBody>
      </p:sp>
      <p:sp>
        <p:nvSpPr>
          <p:cNvPr id="9" name="Rectangle 8"/>
          <p:cNvSpPr/>
          <p:nvPr/>
        </p:nvSpPr>
        <p:spPr>
          <a:xfrm>
            <a:off x="2371725" y="3724275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09925" y="3724275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13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048125" y="3724275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/>
              <a:t>5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443288" y="2335213"/>
            <a:ext cx="36671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2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90800" y="2335213"/>
            <a:ext cx="36671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1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760538" y="2347913"/>
            <a:ext cx="366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0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267200" y="236220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3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066800" y="304800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0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066800" y="381000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1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983163" y="2617788"/>
            <a:ext cx="838200" cy="15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936625" y="4876800"/>
            <a:ext cx="61118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943600" y="23622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Calibri" pitchFamily="34" charset="0"/>
              </a:rPr>
              <a:t>Kolom, 4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066800" y="5257800"/>
            <a:ext cx="205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Calibri" pitchFamily="34" charset="0"/>
              </a:rPr>
              <a:t>Baris, 2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029200" y="3048000"/>
            <a:ext cx="32766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Calibri" pitchFamily="34" charset="0"/>
              </a:rPr>
              <a:t>Dimensi Array dinyatakan dalam Baris x Kolom</a:t>
            </a:r>
          </a:p>
          <a:p>
            <a:endParaRPr lang="en-US" sz="2800" b="1">
              <a:latin typeface="Calibri" pitchFamily="34" charset="0"/>
            </a:endParaRPr>
          </a:p>
          <a:p>
            <a:r>
              <a:rPr lang="en-US" sz="2800" b="1" u="sng">
                <a:solidFill>
                  <a:srgbClr val="C00000"/>
                </a:solidFill>
                <a:latin typeface="Calibri" pitchFamily="34" charset="0"/>
              </a:rPr>
              <a:t>Array 2 x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Deklarasi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sz="2800" b="1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en-US" sz="2800" b="1" dirty="0" err="1">
                <a:solidFill>
                  <a:srgbClr val="C00000"/>
                </a:solidFill>
              </a:rPr>
              <a:t>Tipe</a:t>
            </a:r>
            <a:r>
              <a:rPr lang="en-US" sz="2800" b="1" dirty="0">
                <a:solidFill>
                  <a:srgbClr val="C00000"/>
                </a:solidFill>
              </a:rPr>
              <a:t>-data</a:t>
            </a:r>
            <a:r>
              <a:rPr lang="en-US" sz="2800" b="1" dirty="0"/>
              <a:t> [</a:t>
            </a:r>
            <a:r>
              <a:rPr lang="en-US" sz="2800" b="1" dirty="0" err="1"/>
              <a:t>jumlah</a:t>
            </a:r>
            <a:r>
              <a:rPr lang="en-US" sz="2800" b="1" dirty="0"/>
              <a:t> baris][</a:t>
            </a:r>
            <a:r>
              <a:rPr lang="en-US" sz="2800" b="1" dirty="0" err="1"/>
              <a:t>jumlah</a:t>
            </a:r>
            <a:r>
              <a:rPr lang="en-US" sz="2800" b="1" dirty="0"/>
              <a:t> </a:t>
            </a:r>
            <a:r>
              <a:rPr lang="en-US" sz="2800" b="1" dirty="0" err="1"/>
              <a:t>kolom</a:t>
            </a:r>
            <a:r>
              <a:rPr lang="en-US" sz="2800" b="1" dirty="0"/>
              <a:t>]</a:t>
            </a:r>
            <a:r>
              <a:rPr lang="id-ID" sz="2800" b="1" dirty="0"/>
              <a:t> </a:t>
            </a:r>
            <a:r>
              <a:rPr lang="en-US" sz="2800" b="1" dirty="0" err="1">
                <a:solidFill>
                  <a:srgbClr val="0070C0"/>
                </a:solidFill>
              </a:rPr>
              <a:t>nama</a:t>
            </a:r>
            <a:r>
              <a:rPr lang="en-US" sz="2800" b="1" dirty="0">
                <a:solidFill>
                  <a:srgbClr val="0070C0"/>
                </a:solidFill>
              </a:rPr>
              <a:t>-array</a:t>
            </a:r>
            <a:endParaRPr lang="en-US" sz="2800" b="1" dirty="0"/>
          </a:p>
          <a:p>
            <a:endParaRPr lang="en-US" dirty="0"/>
          </a:p>
          <a:p>
            <a:pPr>
              <a:buFont typeface="Arial" charset="0"/>
              <a:buNone/>
            </a:pPr>
            <a:r>
              <a:rPr lang="en-US" sz="2400" dirty="0" err="1">
                <a:solidFill>
                  <a:srgbClr val="C00000"/>
                </a:solidFill>
              </a:rPr>
              <a:t>tipe</a:t>
            </a:r>
            <a:r>
              <a:rPr lang="en-US" sz="2400" dirty="0">
                <a:solidFill>
                  <a:srgbClr val="C00000"/>
                </a:solidFill>
              </a:rPr>
              <a:t>-data</a:t>
            </a:r>
            <a:r>
              <a:rPr lang="en-US" sz="2400" dirty="0"/>
              <a:t> : </a:t>
            </a:r>
            <a:r>
              <a:rPr lang="en-US" sz="2400" dirty="0" err="1"/>
              <a:t>tipe</a:t>
            </a:r>
            <a:r>
              <a:rPr lang="en-US" sz="2400" dirty="0"/>
              <a:t> data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array</a:t>
            </a:r>
          </a:p>
          <a:p>
            <a:pPr>
              <a:buFont typeface="Arial" charset="0"/>
              <a:buNone/>
            </a:pP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nama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-array</a:t>
            </a:r>
            <a:r>
              <a:rPr lang="en-US" sz="2400" dirty="0"/>
              <a:t> : </a:t>
            </a:r>
            <a:r>
              <a:rPr lang="en-US" sz="2400" dirty="0" err="1"/>
              <a:t>nama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array</a:t>
            </a:r>
          </a:p>
          <a:p>
            <a:pPr>
              <a:buFont typeface="Arial" charset="0"/>
              <a:buNone/>
            </a:pP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: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baris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array</a:t>
            </a:r>
          </a:p>
          <a:p>
            <a:pPr>
              <a:buFont typeface="Arial" charset="0"/>
              <a:buNone/>
            </a:pP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kolom</a:t>
            </a:r>
            <a:r>
              <a:rPr lang="en-US" sz="2400" dirty="0"/>
              <a:t> :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kolom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array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Deklarasi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8684" y="1524000"/>
            <a:ext cx="6571343" cy="3932021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: </a:t>
            </a:r>
          </a:p>
          <a:p>
            <a:pPr>
              <a:buFont typeface="Arial" charset="0"/>
              <a:buNone/>
            </a:pPr>
            <a:r>
              <a:rPr lang="en-US" dirty="0"/>
              <a:t>	</a:t>
            </a:r>
            <a:r>
              <a:rPr lang="en-US" b="1" dirty="0">
                <a:solidFill>
                  <a:srgbClr val="C00000"/>
                </a:solidFill>
              </a:rPr>
              <a:t>int [2][3]</a:t>
            </a:r>
            <a:r>
              <a:rPr lang="id-ID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arrayku</a:t>
            </a:r>
            <a:r>
              <a:rPr lang="en-US" b="1" dirty="0">
                <a:solidFill>
                  <a:srgbClr val="C00000"/>
                </a:solidFill>
              </a:rPr>
              <a:t>;</a:t>
            </a:r>
          </a:p>
          <a:p>
            <a:pPr>
              <a:buFont typeface="Arial" charset="0"/>
              <a:buNone/>
            </a:pPr>
            <a:r>
              <a:rPr lang="id-ID" dirty="0"/>
              <a:t>	int[][] arrayku;</a:t>
            </a:r>
          </a:p>
          <a:p>
            <a:pPr>
              <a:buFont typeface="Arial" charset="0"/>
              <a:buNone/>
            </a:pPr>
            <a:r>
              <a:rPr lang="id-ID" dirty="0"/>
              <a:t>	int[][] arrayku = new int[2][3]</a:t>
            </a:r>
          </a:p>
          <a:p>
            <a:pPr>
              <a:buFont typeface="Arial" charset="0"/>
              <a:buNone/>
            </a:pPr>
            <a:r>
              <a:rPr lang="en-US" dirty="0"/>
              <a:t>	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Mendeklarasikan</a:t>
            </a:r>
            <a:r>
              <a:rPr lang="en-US" dirty="0">
                <a:sym typeface="Wingdings" pitchFamily="2" charset="2"/>
              </a:rPr>
              <a:t> array </a:t>
            </a:r>
            <a:r>
              <a:rPr lang="en-US" dirty="0" err="1">
                <a:sym typeface="Wingdings" pitchFamily="2" charset="2"/>
              </a:rPr>
              <a:t>berukuran</a:t>
            </a:r>
            <a:r>
              <a:rPr lang="en-US" dirty="0">
                <a:sym typeface="Wingdings" pitchFamily="2" charset="2"/>
              </a:rPr>
              <a:t> 2x3, </a:t>
            </a:r>
            <a:r>
              <a:rPr lang="en-US" dirty="0" err="1">
                <a:sym typeface="Wingdings" pitchFamily="2" charset="2"/>
              </a:rPr>
              <a:t>bertipe</a:t>
            </a:r>
            <a:r>
              <a:rPr lang="en-US" dirty="0">
                <a:sym typeface="Wingdings" pitchFamily="2" charset="2"/>
              </a:rPr>
              <a:t> integer</a:t>
            </a:r>
          </a:p>
          <a:p>
            <a:pPr>
              <a:buFont typeface="Arial" charset="0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46588" y="4062413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/>
          </a:p>
        </p:txBody>
      </p:sp>
      <p:sp>
        <p:nvSpPr>
          <p:cNvPr id="5" name="Rectangle 4"/>
          <p:cNvSpPr/>
          <p:nvPr/>
        </p:nvSpPr>
        <p:spPr>
          <a:xfrm>
            <a:off x="5284788" y="4062413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/>
          </a:p>
        </p:txBody>
      </p:sp>
      <p:sp>
        <p:nvSpPr>
          <p:cNvPr id="6" name="Rectangle 5"/>
          <p:cNvSpPr/>
          <p:nvPr/>
        </p:nvSpPr>
        <p:spPr>
          <a:xfrm>
            <a:off x="6122988" y="4062413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/>
          </a:p>
        </p:txBody>
      </p:sp>
      <p:sp>
        <p:nvSpPr>
          <p:cNvPr id="7" name="Rectangle 6"/>
          <p:cNvSpPr/>
          <p:nvPr/>
        </p:nvSpPr>
        <p:spPr>
          <a:xfrm>
            <a:off x="4446588" y="4900613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/>
          </a:p>
        </p:txBody>
      </p:sp>
      <p:sp>
        <p:nvSpPr>
          <p:cNvPr id="8" name="Rectangle 7"/>
          <p:cNvSpPr/>
          <p:nvPr/>
        </p:nvSpPr>
        <p:spPr>
          <a:xfrm>
            <a:off x="5284788" y="4900613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/>
          </a:p>
        </p:txBody>
      </p:sp>
      <p:sp>
        <p:nvSpPr>
          <p:cNvPr id="9" name="Rectangle 8"/>
          <p:cNvSpPr/>
          <p:nvPr/>
        </p:nvSpPr>
        <p:spPr>
          <a:xfrm>
            <a:off x="6122988" y="4900613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356350" y="351155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2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503863" y="3511550"/>
            <a:ext cx="368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1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673600" y="3525838"/>
            <a:ext cx="3683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0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979863" y="4224338"/>
            <a:ext cx="368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0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979863" y="4986338"/>
            <a:ext cx="368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Deklarasi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: </a:t>
            </a:r>
          </a:p>
          <a:p>
            <a:pPr>
              <a:buFont typeface="Arial" charset="0"/>
              <a:buNone/>
            </a:pPr>
            <a:r>
              <a:rPr lang="en-US" dirty="0"/>
              <a:t>	</a:t>
            </a:r>
            <a:r>
              <a:rPr lang="en-US" b="1" dirty="0">
                <a:solidFill>
                  <a:srgbClr val="C00000"/>
                </a:solidFill>
              </a:rPr>
              <a:t>char </a:t>
            </a:r>
            <a:r>
              <a:rPr lang="en-US" b="1" dirty="0" err="1">
                <a:solidFill>
                  <a:srgbClr val="C00000"/>
                </a:solidFill>
              </a:rPr>
              <a:t>peserta</a:t>
            </a:r>
            <a:r>
              <a:rPr lang="en-US" b="1" dirty="0">
                <a:solidFill>
                  <a:srgbClr val="C00000"/>
                </a:solidFill>
              </a:rPr>
              <a:t>[10][50];</a:t>
            </a:r>
          </a:p>
          <a:p>
            <a:pPr>
              <a:buFont typeface="Arial" charset="0"/>
              <a:buNone/>
            </a:pPr>
            <a:r>
              <a:rPr lang="en-US" dirty="0"/>
              <a:t>	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Mendeklarasikan</a:t>
            </a:r>
            <a:r>
              <a:rPr lang="en-US" dirty="0">
                <a:sym typeface="Wingdings" pitchFamily="2" charset="2"/>
              </a:rPr>
              <a:t> array </a:t>
            </a:r>
            <a:r>
              <a:rPr lang="en-US" dirty="0" err="1">
                <a:sym typeface="Wingdings" pitchFamily="2" charset="2"/>
              </a:rPr>
              <a:t>berukuran</a:t>
            </a:r>
            <a:r>
              <a:rPr lang="en-US" dirty="0">
                <a:sym typeface="Wingdings" pitchFamily="2" charset="2"/>
              </a:rPr>
              <a:t> 10x50 </a:t>
            </a:r>
            <a:r>
              <a:rPr lang="en-US" dirty="0" err="1">
                <a:sym typeface="Wingdings" pitchFamily="2" charset="2"/>
              </a:rPr>
              <a:t>bertipe</a:t>
            </a:r>
            <a:r>
              <a:rPr lang="en-US" dirty="0">
                <a:sym typeface="Wingdings" pitchFamily="2" charset="2"/>
              </a:rPr>
              <a:t> char 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Deklarasi</a:t>
            </a:r>
            <a:r>
              <a:rPr lang="en-US" dirty="0"/>
              <a:t> Array 2 </a:t>
            </a:r>
            <a:r>
              <a:rPr lang="en-US" dirty="0" err="1"/>
              <a:t>Dimensi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: </a:t>
            </a:r>
          </a:p>
          <a:p>
            <a:pPr>
              <a:buFont typeface="Arial" charset="0"/>
              <a:buNone/>
            </a:pPr>
            <a:r>
              <a:rPr lang="en-US" dirty="0"/>
              <a:t>	</a:t>
            </a:r>
            <a:r>
              <a:rPr lang="en-US" b="1" dirty="0" err="1">
                <a:solidFill>
                  <a:srgbClr val="C00000"/>
                </a:solidFill>
              </a:rPr>
              <a:t>int</a:t>
            </a:r>
            <a:r>
              <a:rPr lang="en-US" b="1" dirty="0">
                <a:solidFill>
                  <a:srgbClr val="C00000"/>
                </a:solidFill>
              </a:rPr>
              <a:t> data[1][4];</a:t>
            </a:r>
            <a:r>
              <a:rPr lang="en-US" dirty="0"/>
              <a:t> 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bagaimanakah</a:t>
            </a:r>
            <a:r>
              <a:rPr lang="en-US" dirty="0">
                <a:sym typeface="Wingdings" pitchFamily="2" charset="2"/>
              </a:rPr>
              <a:t> array yang </a:t>
            </a:r>
            <a:r>
              <a:rPr lang="en-US" dirty="0" err="1">
                <a:sym typeface="Wingdings" pitchFamily="2" charset="2"/>
              </a:rPr>
              <a:t>terbentuk</a:t>
            </a:r>
            <a:r>
              <a:rPr lang="en-US" dirty="0">
                <a:sym typeface="Wingdings" pitchFamily="2" charset="2"/>
              </a:rPr>
              <a:t> ?</a:t>
            </a:r>
          </a:p>
          <a:p>
            <a:pPr>
              <a:buFont typeface="Arial" charset="0"/>
              <a:buNone/>
            </a:pPr>
            <a:endParaRPr lang="en-US" dirty="0">
              <a:sym typeface="Wingdings" pitchFamily="2" charset="2"/>
            </a:endParaRPr>
          </a:p>
          <a:p>
            <a:pPr>
              <a:buFont typeface="Arial" charset="0"/>
              <a:buNone/>
            </a:pPr>
            <a:endParaRPr lang="en-US" dirty="0">
              <a:sym typeface="Wingdings" pitchFamily="2" charset="2"/>
            </a:endParaRPr>
          </a:p>
          <a:p>
            <a:pPr>
              <a:buFont typeface="Arial" charset="0"/>
              <a:buNone/>
            </a:pPr>
            <a:endParaRPr lang="en-US" dirty="0">
              <a:sym typeface="Wingdings" pitchFamily="2" charset="2"/>
            </a:endParaRPr>
          </a:p>
          <a:p>
            <a:pPr>
              <a:buFont typeface="Arial" charset="0"/>
              <a:buNone/>
            </a:pPr>
            <a:r>
              <a:rPr lang="en-US" dirty="0">
                <a:sym typeface="Wingdings" pitchFamily="2" charset="2"/>
              </a:rPr>
              <a:t>	</a:t>
            </a:r>
            <a:r>
              <a:rPr lang="en-US" dirty="0" err="1">
                <a:sym typeface="Wingdings" pitchFamily="2" charset="2"/>
              </a:rPr>
              <a:t>Sama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saja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dengan</a:t>
            </a:r>
            <a:r>
              <a:rPr lang="en-US" dirty="0">
                <a:sym typeface="Wingdings" pitchFamily="2" charset="2"/>
              </a:rPr>
              <a:t>  </a:t>
            </a:r>
            <a:r>
              <a:rPr lang="en-US" dirty="0" err="1">
                <a:sym typeface="Wingdings" pitchFamily="2" charset="2"/>
              </a:rPr>
              <a:t>int</a:t>
            </a:r>
            <a:r>
              <a:rPr lang="en-US" dirty="0">
                <a:sym typeface="Wingdings" pitchFamily="2" charset="2"/>
              </a:rPr>
              <a:t> data[4];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96988" y="3960813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/>
          </a:p>
        </p:txBody>
      </p:sp>
      <p:sp>
        <p:nvSpPr>
          <p:cNvPr id="5" name="Rectangle 4"/>
          <p:cNvSpPr/>
          <p:nvPr/>
        </p:nvSpPr>
        <p:spPr>
          <a:xfrm>
            <a:off x="2135188" y="3960813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/>
          </a:p>
        </p:txBody>
      </p:sp>
      <p:sp>
        <p:nvSpPr>
          <p:cNvPr id="6" name="Rectangle 5"/>
          <p:cNvSpPr/>
          <p:nvPr/>
        </p:nvSpPr>
        <p:spPr>
          <a:xfrm>
            <a:off x="2973388" y="3960813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/>
          </a:p>
        </p:txBody>
      </p:sp>
      <p:sp>
        <p:nvSpPr>
          <p:cNvPr id="7" name="Rectangle 6"/>
          <p:cNvSpPr/>
          <p:nvPr/>
        </p:nvSpPr>
        <p:spPr>
          <a:xfrm>
            <a:off x="3811588" y="3960813"/>
            <a:ext cx="8382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206750" y="3413125"/>
            <a:ext cx="368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2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355850" y="3413125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1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525588" y="3427413"/>
            <a:ext cx="36671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0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038600" y="342900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3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838200" y="411480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latin typeface="Calibri" pitchFamily="34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04B663"/>
      </a:accent4>
      <a:accent5>
        <a:srgbClr val="DF8822"/>
      </a:accent5>
      <a:accent6>
        <a:srgbClr val="BC410A"/>
      </a:accent6>
      <a:hlink>
        <a:srgbClr val="5977C4"/>
      </a:hlink>
      <a:folHlink>
        <a:srgbClr val="0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520</TotalTime>
  <Words>2056</Words>
  <Application>Microsoft Office PowerPoint</Application>
  <PresentationFormat>On-screen Show (4:3)</PresentationFormat>
  <Paragraphs>426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Century Gothic</vt:lpstr>
      <vt:lpstr>Courier New</vt:lpstr>
      <vt:lpstr>Gallery</vt:lpstr>
      <vt:lpstr>ARRAY 2 Dimensi </vt:lpstr>
      <vt:lpstr>ARRAY 2 Dimensi </vt:lpstr>
      <vt:lpstr>ARRAY 2 Dimensi </vt:lpstr>
      <vt:lpstr>ARRAY 2 Dimensi </vt:lpstr>
      <vt:lpstr>ARRAY 2 Dimensi </vt:lpstr>
      <vt:lpstr>Deklarasi Array 2 Dimensi</vt:lpstr>
      <vt:lpstr>Deklarasi Array 2 Dimensi</vt:lpstr>
      <vt:lpstr>Deklarasi Array 2 Dimensi</vt:lpstr>
      <vt:lpstr>Deklarasi Array 2 Dimensi</vt:lpstr>
      <vt:lpstr>Inisialisasi Array 2 Dimensi</vt:lpstr>
      <vt:lpstr>Inisialisasi Array 2 Dimensi</vt:lpstr>
      <vt:lpstr>Inisialisasi Array 2 Dimensi</vt:lpstr>
      <vt:lpstr>Inisialisasi Array 2 Dimensi</vt:lpstr>
      <vt:lpstr>Inisialisasi Array 2 Dimensi</vt:lpstr>
      <vt:lpstr>Inisialisasi Array 2 Dimensi</vt:lpstr>
      <vt:lpstr>Inisialisasi Array 2 Dimensi</vt:lpstr>
      <vt:lpstr>Inisialisasi Array 2 Dimensi</vt:lpstr>
      <vt:lpstr>Inisialisasi Array 2 Dimensi</vt:lpstr>
      <vt:lpstr>Pengaksesan Array 2 Dimensi</vt:lpstr>
      <vt:lpstr>Pengaksesan Array 2 Dimensi</vt:lpstr>
      <vt:lpstr>Pengaksesan Array 2 Dimensi</vt:lpstr>
      <vt:lpstr>Operasi Pada Array 2 Dimensi</vt:lpstr>
      <vt:lpstr>Operasi Pada Array 2 Dimensi</vt:lpstr>
      <vt:lpstr>Operasi Pada Array 2 Dimensi</vt:lpstr>
      <vt:lpstr>Contoh input dan cetak </vt:lpstr>
      <vt:lpstr>Operasi Matriks : Transpose</vt:lpstr>
      <vt:lpstr>Operasi Matriks : Transpose</vt:lpstr>
      <vt:lpstr>Operasi Matriks : Tambah</vt:lpstr>
      <vt:lpstr>Operasi Matriks : Tambah</vt:lpstr>
    </vt:vector>
  </TitlesOfParts>
  <Company>amikom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ARRAY 2 Dimensi</dc:title>
  <dc:creator>ajik</dc:creator>
  <cp:lastModifiedBy>zarnelly-pc</cp:lastModifiedBy>
  <cp:revision>46</cp:revision>
  <dcterms:created xsi:type="dcterms:W3CDTF">2012-03-27T03:30:57Z</dcterms:created>
  <dcterms:modified xsi:type="dcterms:W3CDTF">2021-01-14T02:59:22Z</dcterms:modified>
</cp:coreProperties>
</file>