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1"/>
  </p:sldMasterIdLst>
  <p:sldIdLst>
    <p:sldId id="274" r:id="rId2"/>
    <p:sldId id="259" r:id="rId3"/>
    <p:sldId id="260" r:id="rId4"/>
    <p:sldId id="261" r:id="rId5"/>
    <p:sldId id="262" r:id="rId6"/>
    <p:sldId id="263" r:id="rId7"/>
    <p:sldId id="264" r:id="rId8"/>
    <p:sldId id="265" r:id="rId9"/>
    <p:sldId id="266" r:id="rId10"/>
    <p:sldId id="267" r:id="rId11"/>
    <p:sldId id="268" r:id="rId12"/>
    <p:sldId id="269" r:id="rId13"/>
    <p:sldId id="276" r:id="rId14"/>
    <p:sldId id="277" r:id="rId15"/>
    <p:sldId id="278" r:id="rId16"/>
    <p:sldId id="279" r:id="rId17"/>
    <p:sldId id="280" r:id="rId1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31545C29-3F78-4738-8356-40C92738314B}" type="datetimeFigureOut">
              <a:rPr lang="id-ID" smtClean="0"/>
              <a:t>03/11/2014</a:t>
            </a:fld>
            <a:endParaRPr lang="id-ID"/>
          </a:p>
        </p:txBody>
      </p:sp>
      <p:sp>
        <p:nvSpPr>
          <p:cNvPr id="8" name="Slide Number Placeholder 7"/>
          <p:cNvSpPr>
            <a:spLocks noGrp="1"/>
          </p:cNvSpPr>
          <p:nvPr>
            <p:ph type="sldNum" sz="quarter" idx="11"/>
          </p:nvPr>
        </p:nvSpPr>
        <p:spPr/>
        <p:txBody>
          <a:bodyPr/>
          <a:lstStyle/>
          <a:p>
            <a:fld id="{B3F428BB-5CEC-4D8E-9731-A615D1A16344}" type="slidenum">
              <a:rPr lang="id-ID" smtClean="0"/>
              <a:t>‹#›</a:t>
            </a:fld>
            <a:endParaRPr lang="id-ID"/>
          </a:p>
        </p:txBody>
      </p:sp>
      <p:sp>
        <p:nvSpPr>
          <p:cNvPr id="9" name="Footer Placeholder 8"/>
          <p:cNvSpPr>
            <a:spLocks noGrp="1"/>
          </p:cNvSpPr>
          <p:nvPr>
            <p:ph type="ftr" sz="quarter" idx="12"/>
          </p:nvPr>
        </p:nvSpPr>
        <p:spPr/>
        <p:txBody>
          <a:bodyPr/>
          <a:lstStyle/>
          <a:p>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545C29-3F78-4738-8356-40C92738314B}" type="datetimeFigureOut">
              <a:rPr lang="id-ID" smtClean="0"/>
              <a:t>03/11/2014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3F428BB-5CEC-4D8E-9731-A615D1A16344}"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545C29-3F78-4738-8356-40C92738314B}" type="datetimeFigureOut">
              <a:rPr lang="id-ID" smtClean="0"/>
              <a:t>03/11/2014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3F428BB-5CEC-4D8E-9731-A615D1A16344}" type="slidenum">
              <a:rPr lang="id-ID" smtClean="0"/>
              <a:t>‹#›</a:t>
            </a:fld>
            <a:endParaRPr lang="id-I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228600" y="990600"/>
            <a:ext cx="7543800" cy="5105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10"/>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11"/>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12"/>
          <p:cNvSpPr>
            <a:spLocks noGrp="1" noChangeArrowheads="1"/>
          </p:cNvSpPr>
          <p:nvPr>
            <p:ph type="sldNum" sz="quarter" idx="12"/>
          </p:nvPr>
        </p:nvSpPr>
        <p:spPr>
          <a:ln/>
        </p:spPr>
        <p:txBody>
          <a:bodyPr/>
          <a:lstStyle>
            <a:lvl1pPr>
              <a:defRPr/>
            </a:lvl1pPr>
          </a:lstStyle>
          <a:p>
            <a:pPr>
              <a:defRPr/>
            </a:pPr>
            <a:fld id="{91ADFF86-5726-42D1-B657-67E90F33B1A7}" type="slidenum">
              <a:rPr lang="zh-TW" altLang="en-US"/>
              <a:pPr>
                <a:defRPr/>
              </a:pPr>
              <a:t>‹#›</a:t>
            </a:fld>
            <a:endParaRPr lang="en-US" altLang="zh-TW"/>
          </a:p>
        </p:txBody>
      </p:sp>
    </p:spTree>
    <p:extLst>
      <p:ext uri="{BB962C8B-B14F-4D97-AF65-F5344CB8AC3E}">
        <p14:creationId xmlns:p14="http://schemas.microsoft.com/office/powerpoint/2010/main" val="2467637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31545C29-3F78-4738-8356-40C92738314B}" type="datetimeFigureOut">
              <a:rPr lang="id-ID" smtClean="0"/>
              <a:t>03/11/2014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3F428BB-5CEC-4D8E-9731-A615D1A16344}"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545C29-3F78-4738-8356-40C92738314B}" type="datetimeFigureOut">
              <a:rPr lang="id-ID" smtClean="0"/>
              <a:t>03/11/2014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3F428BB-5CEC-4D8E-9731-A615D1A16344}" type="slidenum">
              <a:rPr lang="id-ID" smtClean="0"/>
              <a:t>‹#›</a:t>
            </a:fld>
            <a:endParaRPr lang="id-ID"/>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31545C29-3F78-4738-8356-40C92738314B}" type="datetimeFigureOut">
              <a:rPr lang="id-ID" smtClean="0"/>
              <a:t>03/11/2014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3F428BB-5CEC-4D8E-9731-A615D1A16344}" type="slidenum">
              <a:rPr lang="id-ID" smtClean="0"/>
              <a:t>‹#›</a:t>
            </a:fld>
            <a:endParaRPr lang="id-ID"/>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31545C29-3F78-4738-8356-40C92738314B}" type="datetimeFigureOut">
              <a:rPr lang="id-ID" smtClean="0"/>
              <a:t>03/11/2014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B3F428BB-5CEC-4D8E-9731-A615D1A16344}" type="slidenum">
              <a:rPr lang="id-ID" smtClean="0"/>
              <a:t>‹#›</a:t>
            </a:fld>
            <a:endParaRPr lang="id-ID"/>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1545C29-3F78-4738-8356-40C92738314B}" type="datetimeFigureOut">
              <a:rPr lang="id-ID" smtClean="0"/>
              <a:t>03/11/2014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B3F428BB-5CEC-4D8E-9731-A615D1A16344}"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545C29-3F78-4738-8356-40C92738314B}" type="datetimeFigureOut">
              <a:rPr lang="id-ID" smtClean="0"/>
              <a:t>03/11/2014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B3F428BB-5CEC-4D8E-9731-A615D1A16344}"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545C29-3F78-4738-8356-40C92738314B}" type="datetimeFigureOut">
              <a:rPr lang="id-ID" smtClean="0"/>
              <a:t>03/11/2014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3F428BB-5CEC-4D8E-9731-A615D1A16344}"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545C29-3F78-4738-8356-40C92738314B}" type="datetimeFigureOut">
              <a:rPr lang="id-ID" smtClean="0"/>
              <a:t>03/11/2014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3F428BB-5CEC-4D8E-9731-A615D1A16344}"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31545C29-3F78-4738-8356-40C92738314B}" type="datetimeFigureOut">
              <a:rPr lang="id-ID" smtClean="0"/>
              <a:t>03/11/2014</a:t>
            </a:fld>
            <a:endParaRPr lang="id-ID"/>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id-ID"/>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3F428BB-5CEC-4D8E-9731-A615D1A16344}" type="slidenum">
              <a:rPr lang="id-ID" smtClean="0"/>
              <a:t>‹#›</a:t>
            </a:fld>
            <a:endParaRPr lang="id-ID"/>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 id="2147483763" r:id="rId12"/>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err="1" smtClean="0"/>
              <a:t>Membuat</a:t>
            </a:r>
            <a:r>
              <a:rPr lang="en-US" dirty="0" smtClean="0"/>
              <a:t> form </a:t>
            </a:r>
            <a:r>
              <a:rPr lang="en-US" dirty="0" err="1" smtClean="0"/>
              <a:t>dan</a:t>
            </a:r>
            <a:r>
              <a:rPr lang="en-US" dirty="0" smtClean="0"/>
              <a:t> frame</a:t>
            </a:r>
            <a:endParaRPr lang="id-ID" dirty="0"/>
          </a:p>
        </p:txBody>
      </p:sp>
      <p:sp>
        <p:nvSpPr>
          <p:cNvPr id="5" name="Subtitle 4"/>
          <p:cNvSpPr>
            <a:spLocks noGrp="1"/>
          </p:cNvSpPr>
          <p:nvPr>
            <p:ph type="subTitle" idx="1"/>
          </p:nvPr>
        </p:nvSpPr>
        <p:spPr/>
        <p:txBody>
          <a:bodyPr/>
          <a:lstStyle/>
          <a:p>
            <a:r>
              <a:rPr lang="en-US" dirty="0" smtClean="0"/>
              <a:t>By : </a:t>
            </a:r>
            <a:r>
              <a:rPr lang="en-US" dirty="0" err="1" smtClean="0"/>
              <a:t>Zarnelly,S.Kom,M.Sc</a:t>
            </a:r>
            <a:endParaRPr lang="id-ID" dirty="0"/>
          </a:p>
        </p:txBody>
      </p:sp>
    </p:spTree>
    <p:extLst>
      <p:ext uri="{BB962C8B-B14F-4D97-AF65-F5344CB8AC3E}">
        <p14:creationId xmlns:p14="http://schemas.microsoft.com/office/powerpoint/2010/main" val="39757711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ChangeArrowheads="1"/>
          </p:cNvSpPr>
          <p:nvPr/>
        </p:nvSpPr>
        <p:spPr bwMode="auto">
          <a:xfrm>
            <a:off x="228600" y="990600"/>
            <a:ext cx="75438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kumimoji="1" sz="2400">
                <a:solidFill>
                  <a:schemeClr val="tx1"/>
                </a:solidFill>
                <a:latin typeface="Times New Roman" pitchFamily="18" charset="0"/>
                <a:ea typeface="新細明體" charset="-120"/>
              </a:defRPr>
            </a:lvl1pPr>
            <a:lvl2pPr marL="742950" indent="-285750" eaLnBrk="0" hangingPunct="0">
              <a:defRPr kumimoji="1" sz="2400">
                <a:solidFill>
                  <a:schemeClr val="tx1"/>
                </a:solidFill>
                <a:latin typeface="Times New Roman" pitchFamily="18" charset="0"/>
                <a:ea typeface="新細明體" charset="-120"/>
              </a:defRPr>
            </a:lvl2pPr>
            <a:lvl3pPr marL="1143000" indent="-228600" eaLnBrk="0" hangingPunct="0">
              <a:defRPr kumimoji="1" sz="2400">
                <a:solidFill>
                  <a:schemeClr val="tx1"/>
                </a:solidFill>
                <a:latin typeface="Times New Roman" pitchFamily="18" charset="0"/>
                <a:ea typeface="新細明體" charset="-120"/>
              </a:defRPr>
            </a:lvl3pPr>
            <a:lvl4pPr marL="1600200" indent="-228600" eaLnBrk="0" hangingPunct="0">
              <a:defRPr kumimoji="1" sz="2400">
                <a:solidFill>
                  <a:schemeClr val="tx1"/>
                </a:solidFill>
                <a:latin typeface="Times New Roman" pitchFamily="18" charset="0"/>
                <a:ea typeface="新細明體" charset="-120"/>
              </a:defRPr>
            </a:lvl4pPr>
            <a:lvl5pPr marL="2057400" indent="-228600" eaLnBrk="0" hangingPunct="0">
              <a:defRPr kumimoji="1" sz="2400">
                <a:solidFill>
                  <a:schemeClr val="tx1"/>
                </a:solidFill>
                <a:latin typeface="Times New Roman" pitchFamily="18" charset="0"/>
                <a:ea typeface="新細明體"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charset="-120"/>
              </a:defRPr>
            </a:lvl9pPr>
          </a:lstStyle>
          <a:p>
            <a:pPr eaLnBrk="1" hangingPunct="1">
              <a:lnSpc>
                <a:spcPct val="90000"/>
              </a:lnSpc>
              <a:spcBef>
                <a:spcPct val="20000"/>
              </a:spcBef>
              <a:buClr>
                <a:schemeClr val="bg2"/>
              </a:buClr>
              <a:buSzPct val="65000"/>
              <a:buFont typeface="Wingdings" pitchFamily="2" charset="2"/>
              <a:buNone/>
            </a:pPr>
            <a:endParaRPr lang="en-US" altLang="zh-TW" sz="2800">
              <a:latin typeface="Arial" charset="0"/>
            </a:endParaRPr>
          </a:p>
        </p:txBody>
      </p:sp>
      <p:sp>
        <p:nvSpPr>
          <p:cNvPr id="12291" name="Rectangle 5"/>
          <p:cNvSpPr>
            <a:spLocks noChangeArrowheads="1"/>
          </p:cNvSpPr>
          <p:nvPr/>
        </p:nvSpPr>
        <p:spPr bwMode="auto">
          <a:xfrm>
            <a:off x="228600" y="381000"/>
            <a:ext cx="7467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lvl1pPr eaLnBrk="0" hangingPunct="0">
              <a:defRPr kumimoji="1" sz="2400">
                <a:solidFill>
                  <a:schemeClr val="tx1"/>
                </a:solidFill>
                <a:latin typeface="Times New Roman" pitchFamily="18" charset="0"/>
                <a:ea typeface="新細明體" charset="-120"/>
              </a:defRPr>
            </a:lvl1pPr>
            <a:lvl2pPr marL="742950" indent="-285750" eaLnBrk="0" hangingPunct="0">
              <a:defRPr kumimoji="1" sz="2400">
                <a:solidFill>
                  <a:schemeClr val="tx1"/>
                </a:solidFill>
                <a:latin typeface="Times New Roman" pitchFamily="18" charset="0"/>
                <a:ea typeface="新細明體" charset="-120"/>
              </a:defRPr>
            </a:lvl2pPr>
            <a:lvl3pPr marL="1143000" indent="-228600" eaLnBrk="0" hangingPunct="0">
              <a:defRPr kumimoji="1" sz="2400">
                <a:solidFill>
                  <a:schemeClr val="tx1"/>
                </a:solidFill>
                <a:latin typeface="Times New Roman" pitchFamily="18" charset="0"/>
                <a:ea typeface="新細明體" charset="-120"/>
              </a:defRPr>
            </a:lvl3pPr>
            <a:lvl4pPr marL="1600200" indent="-228600" eaLnBrk="0" hangingPunct="0">
              <a:defRPr kumimoji="1" sz="2400">
                <a:solidFill>
                  <a:schemeClr val="tx1"/>
                </a:solidFill>
                <a:latin typeface="Times New Roman" pitchFamily="18" charset="0"/>
                <a:ea typeface="新細明體" charset="-120"/>
              </a:defRPr>
            </a:lvl4pPr>
            <a:lvl5pPr marL="2057400" indent="-228600" eaLnBrk="0" hangingPunct="0">
              <a:defRPr kumimoji="1" sz="2400">
                <a:solidFill>
                  <a:schemeClr val="tx1"/>
                </a:solidFill>
                <a:latin typeface="Times New Roman" pitchFamily="18" charset="0"/>
                <a:ea typeface="新細明體"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charset="-120"/>
              </a:defRPr>
            </a:lvl9pPr>
          </a:lstStyle>
          <a:p>
            <a:pPr algn="ctr" eaLnBrk="1" hangingPunct="1"/>
            <a:r>
              <a:rPr lang="en-US" altLang="id-ID" sz="3200" b="1">
                <a:solidFill>
                  <a:schemeClr val="tx2"/>
                </a:solidFill>
                <a:latin typeface="Arial Black" pitchFamily="34" charset="0"/>
              </a:rPr>
              <a:t>Tag-tag Membuat Form</a:t>
            </a:r>
          </a:p>
        </p:txBody>
      </p:sp>
      <p:sp>
        <p:nvSpPr>
          <p:cNvPr id="12292" name="Rectangle 6"/>
          <p:cNvSpPr>
            <a:spLocks noChangeArrowheads="1"/>
          </p:cNvSpPr>
          <p:nvPr/>
        </p:nvSpPr>
        <p:spPr bwMode="auto">
          <a:xfrm>
            <a:off x="381000" y="1143000"/>
            <a:ext cx="70866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Times New Roman" pitchFamily="18" charset="0"/>
                <a:ea typeface="新細明體" charset="-120"/>
              </a:defRPr>
            </a:lvl1pPr>
            <a:lvl2pPr marL="742950" indent="-285750" eaLnBrk="0" hangingPunct="0">
              <a:defRPr kumimoji="1" sz="2400">
                <a:solidFill>
                  <a:schemeClr val="tx1"/>
                </a:solidFill>
                <a:latin typeface="Times New Roman" pitchFamily="18" charset="0"/>
                <a:ea typeface="新細明體" charset="-120"/>
              </a:defRPr>
            </a:lvl2pPr>
            <a:lvl3pPr marL="1143000" indent="-228600" eaLnBrk="0" hangingPunct="0">
              <a:defRPr kumimoji="1" sz="2400">
                <a:solidFill>
                  <a:schemeClr val="tx1"/>
                </a:solidFill>
                <a:latin typeface="Times New Roman" pitchFamily="18" charset="0"/>
                <a:ea typeface="新細明體" charset="-120"/>
              </a:defRPr>
            </a:lvl3pPr>
            <a:lvl4pPr marL="1600200" indent="-228600" eaLnBrk="0" hangingPunct="0">
              <a:defRPr kumimoji="1" sz="2400">
                <a:solidFill>
                  <a:schemeClr val="tx1"/>
                </a:solidFill>
                <a:latin typeface="Times New Roman" pitchFamily="18" charset="0"/>
                <a:ea typeface="新細明體" charset="-120"/>
              </a:defRPr>
            </a:lvl4pPr>
            <a:lvl5pPr marL="2057400" indent="-228600" eaLnBrk="0" hangingPunct="0">
              <a:defRPr kumimoji="1" sz="2400">
                <a:solidFill>
                  <a:schemeClr val="tx1"/>
                </a:solidFill>
                <a:latin typeface="Times New Roman" pitchFamily="18" charset="0"/>
                <a:ea typeface="新細明體"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charset="-120"/>
              </a:defRPr>
            </a:lvl9pPr>
          </a:lstStyle>
          <a:p>
            <a:pPr algn="just" eaLnBrk="1" hangingPunct="1">
              <a:buFont typeface="Wingdings" pitchFamily="2" charset="2"/>
              <a:buChar char="v"/>
            </a:pPr>
            <a:r>
              <a:rPr lang="en-US" altLang="zh-TW" sz="1600">
                <a:latin typeface="Bookman Old Style" pitchFamily="18" charset="0"/>
              </a:rPr>
              <a:t> </a:t>
            </a:r>
            <a:r>
              <a:rPr lang="en-US" altLang="zh-TW" sz="1600" b="1">
                <a:latin typeface="Bookman Old Style" pitchFamily="18" charset="0"/>
              </a:rPr>
              <a:t>TEXT AREA</a:t>
            </a:r>
          </a:p>
          <a:p>
            <a:pPr algn="just" eaLnBrk="1" hangingPunct="1"/>
            <a:r>
              <a:rPr lang="en-US" altLang="zh-TW" sz="1600">
                <a:latin typeface="Bookman Old Style" pitchFamily="18" charset="0"/>
              </a:rPr>
              <a:t>Text Area untuk menginput data string ataupun angka yang terdiri atas banyak baris.</a:t>
            </a:r>
          </a:p>
          <a:p>
            <a:pPr algn="just" eaLnBrk="1" hangingPunct="1"/>
            <a:endParaRPr lang="en-US" altLang="zh-TW" sz="1600">
              <a:latin typeface="Bookman Old Style" pitchFamily="18" charset="0"/>
            </a:endParaRPr>
          </a:p>
          <a:p>
            <a:pPr algn="just" eaLnBrk="1" hangingPunct="1"/>
            <a:r>
              <a:rPr lang="en-US" altLang="zh-TW" sz="1600">
                <a:latin typeface="Bookman Old Style" pitchFamily="18" charset="0"/>
              </a:rPr>
              <a:t>CONTOH :</a:t>
            </a:r>
          </a:p>
        </p:txBody>
      </p:sp>
      <p:sp>
        <p:nvSpPr>
          <p:cNvPr id="12293" name="Rectangle 5"/>
          <p:cNvSpPr>
            <a:spLocks noChangeArrowheads="1"/>
          </p:cNvSpPr>
          <p:nvPr/>
        </p:nvSpPr>
        <p:spPr bwMode="auto">
          <a:xfrm>
            <a:off x="457200" y="3581400"/>
            <a:ext cx="13033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Times New Roman" pitchFamily="18" charset="0"/>
                <a:ea typeface="新細明體" charset="-120"/>
              </a:defRPr>
            </a:lvl1pPr>
            <a:lvl2pPr marL="742950" indent="-285750" eaLnBrk="0" hangingPunct="0">
              <a:defRPr kumimoji="1" sz="2400">
                <a:solidFill>
                  <a:schemeClr val="tx1"/>
                </a:solidFill>
                <a:latin typeface="Times New Roman" pitchFamily="18" charset="0"/>
                <a:ea typeface="新細明體" charset="-120"/>
              </a:defRPr>
            </a:lvl2pPr>
            <a:lvl3pPr marL="1143000" indent="-228600" eaLnBrk="0" hangingPunct="0">
              <a:defRPr kumimoji="1" sz="2400">
                <a:solidFill>
                  <a:schemeClr val="tx1"/>
                </a:solidFill>
                <a:latin typeface="Times New Roman" pitchFamily="18" charset="0"/>
                <a:ea typeface="新細明體" charset="-120"/>
              </a:defRPr>
            </a:lvl3pPr>
            <a:lvl4pPr marL="1600200" indent="-228600" eaLnBrk="0" hangingPunct="0">
              <a:defRPr kumimoji="1" sz="2400">
                <a:solidFill>
                  <a:schemeClr val="tx1"/>
                </a:solidFill>
                <a:latin typeface="Times New Roman" pitchFamily="18" charset="0"/>
                <a:ea typeface="新細明體" charset="-120"/>
              </a:defRPr>
            </a:lvl4pPr>
            <a:lvl5pPr marL="2057400" indent="-228600" eaLnBrk="0" hangingPunct="0">
              <a:defRPr kumimoji="1" sz="2400">
                <a:solidFill>
                  <a:schemeClr val="tx1"/>
                </a:solidFill>
                <a:latin typeface="Times New Roman" pitchFamily="18" charset="0"/>
                <a:ea typeface="新細明體"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charset="-120"/>
              </a:defRPr>
            </a:lvl9pPr>
          </a:lstStyle>
          <a:p>
            <a:pPr eaLnBrk="1" hangingPunct="1"/>
            <a:r>
              <a:rPr lang="en-US" altLang="zh-TW" sz="1800">
                <a:latin typeface="Bookman Old Style" pitchFamily="18" charset="0"/>
              </a:rPr>
              <a:t>OUTPUT :</a:t>
            </a:r>
            <a:endParaRPr lang="en-US" altLang="id-ID" sz="1800"/>
          </a:p>
        </p:txBody>
      </p:sp>
      <p:pic>
        <p:nvPicPr>
          <p:cNvPr id="12294" name="Picture 6"/>
          <p:cNvPicPr>
            <a:picLocks noChangeAspect="1" noChangeArrowheads="1"/>
          </p:cNvPicPr>
          <p:nvPr/>
        </p:nvPicPr>
        <p:blipFill>
          <a:blip r:embed="rId2"/>
          <a:srcRect/>
          <a:stretch>
            <a:fillRect/>
          </a:stretch>
        </p:blipFill>
        <p:spPr bwMode="auto">
          <a:xfrm>
            <a:off x="457200" y="2590800"/>
            <a:ext cx="6324600" cy="685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2295" name="Picture 7"/>
          <p:cNvPicPr>
            <a:picLocks noChangeAspect="1" noChangeArrowheads="1"/>
          </p:cNvPicPr>
          <p:nvPr/>
        </p:nvPicPr>
        <p:blipFill>
          <a:blip r:embed="rId3"/>
          <a:srcRect/>
          <a:stretch>
            <a:fillRect/>
          </a:stretch>
        </p:blipFill>
        <p:spPr bwMode="auto">
          <a:xfrm>
            <a:off x="533400" y="4114800"/>
            <a:ext cx="3505200" cy="16002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979950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04800" y="228600"/>
            <a:ext cx="7467600" cy="584200"/>
          </a:xfrm>
        </p:spPr>
        <p:txBody>
          <a:bodyPr/>
          <a:lstStyle/>
          <a:p>
            <a:r>
              <a:rPr lang="en-US" altLang="id-ID" sz="3200" b="1" smtClean="0"/>
              <a:t>Tag-tag Membuat Form</a:t>
            </a:r>
          </a:p>
        </p:txBody>
      </p:sp>
      <p:sp>
        <p:nvSpPr>
          <p:cNvPr id="13315" name="Rectangle 3"/>
          <p:cNvSpPr>
            <a:spLocks noGrp="1" noChangeArrowheads="1"/>
          </p:cNvSpPr>
          <p:nvPr>
            <p:ph idx="1"/>
          </p:nvPr>
        </p:nvSpPr>
        <p:spPr>
          <a:xfrm>
            <a:off x="304800" y="1066800"/>
            <a:ext cx="7315200" cy="1371600"/>
          </a:xfrm>
        </p:spPr>
        <p:txBody>
          <a:bodyPr/>
          <a:lstStyle/>
          <a:p>
            <a:pPr algn="just" eaLnBrk="1" hangingPunct="1">
              <a:lnSpc>
                <a:spcPct val="80000"/>
              </a:lnSpc>
              <a:buFont typeface="Wingdings" pitchFamily="2" charset="2"/>
              <a:buChar char="v"/>
            </a:pPr>
            <a:r>
              <a:rPr lang="en-US" altLang="id-ID" sz="1800" b="1" smtClean="0">
                <a:latin typeface="Bookman Old Style" pitchFamily="18" charset="0"/>
              </a:rPr>
              <a:t>COMBO BOX</a:t>
            </a:r>
          </a:p>
          <a:p>
            <a:pPr algn="just" eaLnBrk="1" hangingPunct="1">
              <a:lnSpc>
                <a:spcPct val="80000"/>
              </a:lnSpc>
              <a:buFont typeface="Wingdings" pitchFamily="2" charset="2"/>
              <a:buNone/>
            </a:pPr>
            <a:r>
              <a:rPr lang="en-US" altLang="id-ID" sz="1800" b="1" smtClean="0">
                <a:latin typeface="Bookman Old Style" pitchFamily="18" charset="0"/>
              </a:rPr>
              <a:t>	</a:t>
            </a:r>
            <a:r>
              <a:rPr lang="en-US" altLang="id-ID" sz="1800" smtClean="0">
                <a:latin typeface="Bookman Old Style" pitchFamily="18" charset="0"/>
              </a:rPr>
              <a:t>digunakan untuk menampilkan daftar data berupa menu list yang berisi pilihan.</a:t>
            </a:r>
          </a:p>
          <a:p>
            <a:pPr algn="just" eaLnBrk="1" hangingPunct="1">
              <a:lnSpc>
                <a:spcPct val="80000"/>
              </a:lnSpc>
              <a:buFont typeface="Wingdings" pitchFamily="2" charset="2"/>
              <a:buNone/>
            </a:pPr>
            <a:endParaRPr lang="en-US" altLang="id-ID" sz="1800" b="1" smtClean="0">
              <a:latin typeface="Bookman Old Style" pitchFamily="18" charset="0"/>
            </a:endParaRPr>
          </a:p>
          <a:p>
            <a:pPr algn="just" eaLnBrk="1" hangingPunct="1">
              <a:lnSpc>
                <a:spcPct val="80000"/>
              </a:lnSpc>
              <a:buFont typeface="Wingdings" pitchFamily="2" charset="2"/>
              <a:buNone/>
            </a:pPr>
            <a:r>
              <a:rPr lang="en-US" altLang="id-ID" sz="1800" smtClean="0">
                <a:latin typeface="Bookman Old Style" pitchFamily="18" charset="0"/>
              </a:rPr>
              <a:t>CONTOH :</a:t>
            </a:r>
          </a:p>
        </p:txBody>
      </p:sp>
      <p:pic>
        <p:nvPicPr>
          <p:cNvPr id="1331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4419600"/>
            <a:ext cx="19050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7" name="Rectangle 5"/>
          <p:cNvSpPr>
            <a:spLocks noChangeArrowheads="1"/>
          </p:cNvSpPr>
          <p:nvPr/>
        </p:nvSpPr>
        <p:spPr bwMode="auto">
          <a:xfrm>
            <a:off x="457200" y="4038600"/>
            <a:ext cx="1303338" cy="31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Times New Roman" pitchFamily="18" charset="0"/>
                <a:ea typeface="新細明體" charset="-120"/>
              </a:defRPr>
            </a:lvl1pPr>
            <a:lvl2pPr marL="742950" indent="-285750" eaLnBrk="0" hangingPunct="0">
              <a:defRPr kumimoji="1" sz="2400">
                <a:solidFill>
                  <a:schemeClr val="tx1"/>
                </a:solidFill>
                <a:latin typeface="Times New Roman" pitchFamily="18" charset="0"/>
                <a:ea typeface="新細明體" charset="-120"/>
              </a:defRPr>
            </a:lvl2pPr>
            <a:lvl3pPr marL="1143000" indent="-228600" eaLnBrk="0" hangingPunct="0">
              <a:defRPr kumimoji="1" sz="2400">
                <a:solidFill>
                  <a:schemeClr val="tx1"/>
                </a:solidFill>
                <a:latin typeface="Times New Roman" pitchFamily="18" charset="0"/>
                <a:ea typeface="新細明體" charset="-120"/>
              </a:defRPr>
            </a:lvl3pPr>
            <a:lvl4pPr marL="1600200" indent="-228600" eaLnBrk="0" hangingPunct="0">
              <a:defRPr kumimoji="1" sz="2400">
                <a:solidFill>
                  <a:schemeClr val="tx1"/>
                </a:solidFill>
                <a:latin typeface="Times New Roman" pitchFamily="18" charset="0"/>
                <a:ea typeface="新細明體" charset="-120"/>
              </a:defRPr>
            </a:lvl4pPr>
            <a:lvl5pPr marL="2057400" indent="-228600" eaLnBrk="0" hangingPunct="0">
              <a:defRPr kumimoji="1" sz="2400">
                <a:solidFill>
                  <a:schemeClr val="tx1"/>
                </a:solidFill>
                <a:latin typeface="Times New Roman" pitchFamily="18" charset="0"/>
                <a:ea typeface="新細明體"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charset="-120"/>
              </a:defRPr>
            </a:lvl9pPr>
          </a:lstStyle>
          <a:p>
            <a:pPr algn="just" eaLnBrk="1" hangingPunct="1">
              <a:lnSpc>
                <a:spcPct val="80000"/>
              </a:lnSpc>
            </a:pPr>
            <a:r>
              <a:rPr lang="en-US" altLang="id-ID" sz="1800">
                <a:latin typeface="Bookman Old Style" pitchFamily="18" charset="0"/>
              </a:rPr>
              <a:t>OUTPUT :</a:t>
            </a:r>
          </a:p>
        </p:txBody>
      </p:sp>
      <p:pic>
        <p:nvPicPr>
          <p:cNvPr id="13318" name="Picture 6"/>
          <p:cNvPicPr>
            <a:picLocks noChangeAspect="1" noChangeArrowheads="1"/>
          </p:cNvPicPr>
          <p:nvPr/>
        </p:nvPicPr>
        <p:blipFill>
          <a:blip r:embed="rId3"/>
          <a:srcRect/>
          <a:stretch>
            <a:fillRect/>
          </a:stretch>
        </p:blipFill>
        <p:spPr bwMode="auto">
          <a:xfrm>
            <a:off x="381000" y="2438400"/>
            <a:ext cx="7162800" cy="1524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0253607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28600" y="304800"/>
            <a:ext cx="7467600" cy="579438"/>
          </a:xfrm>
        </p:spPr>
        <p:txBody>
          <a:bodyPr/>
          <a:lstStyle/>
          <a:p>
            <a:pPr eaLnBrk="1" hangingPunct="1"/>
            <a:r>
              <a:rPr lang="en-US" altLang="id-ID" sz="3200" b="1" smtClean="0"/>
              <a:t>Pembuatan Frame</a:t>
            </a:r>
          </a:p>
        </p:txBody>
      </p:sp>
      <p:sp>
        <p:nvSpPr>
          <p:cNvPr id="14339" name="Rectangle 3"/>
          <p:cNvSpPr>
            <a:spLocks noGrp="1" noChangeArrowheads="1"/>
          </p:cNvSpPr>
          <p:nvPr>
            <p:ph idx="1"/>
          </p:nvPr>
        </p:nvSpPr>
        <p:spPr>
          <a:xfrm>
            <a:off x="457200" y="1066800"/>
            <a:ext cx="7315200" cy="4648200"/>
          </a:xfrm>
        </p:spPr>
        <p:txBody>
          <a:bodyPr/>
          <a:lstStyle/>
          <a:p>
            <a:pPr algn="just">
              <a:buFont typeface="Wingdings" pitchFamily="2" charset="2"/>
              <a:buNone/>
            </a:pPr>
            <a:r>
              <a:rPr lang="en-US" altLang="id-ID" sz="1800" b="1" smtClean="0"/>
              <a:t>FRAME</a:t>
            </a:r>
            <a:endParaRPr lang="en-US" altLang="id-ID" sz="1800" smtClean="0"/>
          </a:p>
          <a:p>
            <a:pPr algn="just">
              <a:buFont typeface="Wingdings" pitchFamily="2" charset="2"/>
              <a:buNone/>
            </a:pPr>
            <a:r>
              <a:rPr lang="en-US" altLang="id-ID" sz="1800" b="1" smtClean="0"/>
              <a:t>	</a:t>
            </a:r>
            <a:r>
              <a:rPr lang="en-US" altLang="id-ID" sz="1800" smtClean="0"/>
              <a:t>Frame HTML dapat digunakan untuk membuat tampilan HTML yang terbagi-bagi menjadi beberapa dokumen HTML, dimana setiap bagian merupakan satu halaman HTML, sehingga tampilan halaman HTML yang salah satu atau beberapa bagian berganti-ganti isinya sedangkan bagian lain tetap sehingga dapat menghemat bandwith internet dan mempercepat proses download secara keseluruhan.</a:t>
            </a:r>
          </a:p>
          <a:p>
            <a:pPr algn="just">
              <a:buFont typeface="Wingdings" pitchFamily="2" charset="2"/>
              <a:buNone/>
            </a:pPr>
            <a:r>
              <a:rPr lang="en-US" altLang="id-ID" sz="1800" b="1" smtClean="0"/>
              <a:t>	</a:t>
            </a:r>
          </a:p>
          <a:p>
            <a:pPr algn="just">
              <a:buFont typeface="Wingdings" pitchFamily="2" charset="2"/>
              <a:buNone/>
            </a:pPr>
            <a:r>
              <a:rPr lang="en-US" altLang="id-ID" sz="1800" b="1" smtClean="0"/>
              <a:t>Bentuk Umum : </a:t>
            </a:r>
            <a:endParaRPr lang="en-US" altLang="id-ID" sz="1800" smtClean="0"/>
          </a:p>
          <a:p>
            <a:pPr algn="just">
              <a:buFont typeface="Wingdings" pitchFamily="2" charset="2"/>
              <a:buNone/>
            </a:pPr>
            <a:r>
              <a:rPr lang="en-US" altLang="id-ID" sz="1800" smtClean="0"/>
              <a:t>		&lt;html&gt;</a:t>
            </a:r>
          </a:p>
          <a:p>
            <a:pPr algn="just">
              <a:buFont typeface="Wingdings" pitchFamily="2" charset="2"/>
              <a:buNone/>
            </a:pPr>
            <a:r>
              <a:rPr lang="en-US" altLang="id-ID" sz="1800" smtClean="0"/>
              <a:t>		&lt;head&gt;&lt;/head&gt;</a:t>
            </a:r>
          </a:p>
          <a:p>
            <a:pPr algn="just">
              <a:buFont typeface="Wingdings" pitchFamily="2" charset="2"/>
              <a:buNone/>
            </a:pPr>
            <a:r>
              <a:rPr lang="en-US" altLang="id-ID" sz="1800" smtClean="0"/>
              <a:t>		&lt;FRAMESET&gt;</a:t>
            </a:r>
          </a:p>
          <a:p>
            <a:pPr algn="just">
              <a:buFont typeface="Wingdings" pitchFamily="2" charset="2"/>
              <a:buNone/>
            </a:pPr>
            <a:r>
              <a:rPr lang="en-US" altLang="id-ID" sz="1800" smtClean="0"/>
              <a:t>		&lt;/FRAMESET&gt;</a:t>
            </a:r>
          </a:p>
          <a:p>
            <a:pPr algn="just">
              <a:buFont typeface="Wingdings" pitchFamily="2" charset="2"/>
              <a:buNone/>
            </a:pPr>
            <a:r>
              <a:rPr lang="en-US" altLang="id-ID" sz="1800" smtClean="0"/>
              <a:t>		&lt;/html&gt;</a:t>
            </a:r>
          </a:p>
        </p:txBody>
      </p:sp>
    </p:spTree>
    <p:extLst>
      <p:ext uri="{BB962C8B-B14F-4D97-AF65-F5344CB8AC3E}">
        <p14:creationId xmlns:p14="http://schemas.microsoft.com/office/powerpoint/2010/main" val="288284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defRPr/>
            </a:pPr>
            <a:r>
              <a:rPr lang="en-US" i="1"/>
              <a:t>FRAME</a:t>
            </a:r>
          </a:p>
        </p:txBody>
      </p:sp>
      <p:sp>
        <p:nvSpPr>
          <p:cNvPr id="34819" name="Rectangle 3"/>
          <p:cNvSpPr>
            <a:spLocks noGrp="1" noChangeArrowheads="1"/>
          </p:cNvSpPr>
          <p:nvPr>
            <p:ph type="body" idx="1"/>
          </p:nvPr>
        </p:nvSpPr>
        <p:spPr>
          <a:xfrm>
            <a:off x="285750" y="1500188"/>
            <a:ext cx="7924800" cy="1066800"/>
          </a:xfrm>
        </p:spPr>
        <p:txBody>
          <a:bodyPr/>
          <a:lstStyle/>
          <a:p>
            <a:pPr eaLnBrk="1" hangingPunct="1"/>
            <a:r>
              <a:rPr lang="en-US" altLang="id-ID" sz="2000" b="1" smtClean="0"/>
              <a:t>Fungsi:</a:t>
            </a:r>
          </a:p>
          <a:p>
            <a:pPr marL="682625" lvl="1" indent="-225425" eaLnBrk="1" hangingPunct="1">
              <a:buFontTx/>
              <a:buNone/>
            </a:pPr>
            <a:r>
              <a:rPr lang="en-US" altLang="id-ID" sz="1800" smtClean="0"/>
              <a:t>	Menampilkan beberapa dokumen HTML secara sekaligus dalam satu jendela </a:t>
            </a:r>
            <a:r>
              <a:rPr lang="en-US" altLang="id-ID" sz="1800" i="1" smtClean="0"/>
              <a:t>web browser</a:t>
            </a:r>
            <a:r>
              <a:rPr lang="en-US" altLang="id-ID" sz="1800" smtClean="0"/>
              <a:t>. </a:t>
            </a:r>
          </a:p>
        </p:txBody>
      </p:sp>
      <p:sp>
        <p:nvSpPr>
          <p:cNvPr id="34820" name="Rectangle 4"/>
          <p:cNvSpPr>
            <a:spLocks noChangeArrowheads="1"/>
          </p:cNvSpPr>
          <p:nvPr/>
        </p:nvSpPr>
        <p:spPr bwMode="auto">
          <a:xfrm>
            <a:off x="285750" y="2428875"/>
            <a:ext cx="76962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20000"/>
              </a:spcBef>
              <a:buClr>
                <a:srgbClr val="FFFFCC"/>
              </a:buClr>
              <a:buFontTx/>
              <a:buChar char="•"/>
            </a:pPr>
            <a:r>
              <a:rPr lang="en-US" altLang="id-ID" b="1"/>
              <a:t>Standar penulisan: </a:t>
            </a:r>
          </a:p>
          <a:p>
            <a:pPr lvl="1" eaLnBrk="1" hangingPunct="1">
              <a:spcBef>
                <a:spcPct val="20000"/>
              </a:spcBef>
              <a:buClr>
                <a:srgbClr val="FFFFCC"/>
              </a:buClr>
            </a:pPr>
            <a:r>
              <a:rPr lang="en-US" altLang="id-ID" sz="1200" b="1">
                <a:solidFill>
                  <a:srgbClr val="FF0000"/>
                </a:solidFill>
                <a:latin typeface="Verdana" pitchFamily="34" charset="0"/>
              </a:rPr>
              <a:t>&lt;frameset [cols=“%,%”] [rows=“%,%”]&gt; . . . &lt;/frameset&gt;</a:t>
            </a:r>
          </a:p>
          <a:p>
            <a:pPr eaLnBrk="1" hangingPunct="1">
              <a:spcBef>
                <a:spcPct val="20000"/>
              </a:spcBef>
              <a:buClr>
                <a:srgbClr val="FFFFCC"/>
              </a:buClr>
              <a:buFontTx/>
              <a:buChar char="•"/>
            </a:pPr>
            <a:r>
              <a:rPr lang="en-US" altLang="id-ID" b="1"/>
              <a:t>Atribut-atribut:</a:t>
            </a:r>
          </a:p>
        </p:txBody>
      </p:sp>
      <p:graphicFrame>
        <p:nvGraphicFramePr>
          <p:cNvPr id="53287" name="Group 39"/>
          <p:cNvGraphicFramePr>
            <a:graphicFrameLocks noGrp="1"/>
          </p:cNvGraphicFramePr>
          <p:nvPr/>
        </p:nvGraphicFramePr>
        <p:xfrm>
          <a:off x="357188" y="3714750"/>
          <a:ext cx="7467600" cy="2855915"/>
        </p:xfrm>
        <a:graphic>
          <a:graphicData uri="http://schemas.openxmlformats.org/drawingml/2006/table">
            <a:tbl>
              <a:tblPr/>
              <a:tblGrid>
                <a:gridCol w="2640013"/>
                <a:gridCol w="4827587"/>
              </a:tblGrid>
              <a:tr h="336550">
                <a:tc>
                  <a:txBody>
                    <a:bodyPr/>
                    <a:lstStyle/>
                    <a:p>
                      <a:pPr marL="0" marR="0" lvl="0" indent="0" algn="ctr" defTabSz="914400" rtl="0" eaLnBrk="1" fontAlgn="base" latinLnBrk="0" hangingPunct="1">
                        <a:lnSpc>
                          <a:spcPct val="100000"/>
                        </a:lnSpc>
                        <a:spcBef>
                          <a:spcPct val="20000"/>
                        </a:spcBef>
                        <a:spcAft>
                          <a:spcPct val="0"/>
                        </a:spcAft>
                        <a:buClr>
                          <a:srgbClr val="FFFFCC"/>
                        </a:buClr>
                        <a:buSzTx/>
                        <a:buFontTx/>
                        <a:buNone/>
                        <a:tabLst/>
                      </a:pPr>
                      <a:r>
                        <a:rPr kumimoji="0" lang="en-US" sz="1400" b="1" i="0" u="none" strike="noStrike" cap="none" normalizeH="0" baseline="0" dirty="0" err="1" smtClean="0">
                          <a:ln>
                            <a:noFill/>
                          </a:ln>
                          <a:solidFill>
                            <a:schemeClr val="tx1"/>
                          </a:solidFill>
                          <a:effectLst/>
                          <a:latin typeface="Palatino Linotype" pitchFamily="18" charset="0"/>
                        </a:rPr>
                        <a:t>Atribut</a:t>
                      </a:r>
                      <a:endParaRPr kumimoji="0" lang="en-US" sz="1400" b="1" i="0" u="none" strike="noStrike" cap="none" normalizeH="0" baseline="0" dirty="0" smtClean="0">
                        <a:ln>
                          <a:noFill/>
                        </a:ln>
                        <a:solidFill>
                          <a:schemeClr val="tx1"/>
                        </a:solidFill>
                        <a:effectLst/>
                        <a:latin typeface="Palatino Linotype"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FFCC"/>
                        </a:buClr>
                        <a:buSzTx/>
                        <a:buFontTx/>
                        <a:buNone/>
                        <a:tabLst/>
                      </a:pPr>
                      <a:r>
                        <a:rPr kumimoji="0" lang="en-US" sz="1400" b="1" i="0" u="none" strike="noStrike" cap="none" normalizeH="0" baseline="0" smtClean="0">
                          <a:ln>
                            <a:noFill/>
                          </a:ln>
                          <a:solidFill>
                            <a:schemeClr val="tx1"/>
                          </a:solidFill>
                          <a:effectLst/>
                          <a:latin typeface="Palatino Linotype" pitchFamily="18" charset="0"/>
                        </a:rPr>
                        <a:t>Fungsi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4338">
                <a:tc>
                  <a:txBody>
                    <a:bodyPr/>
                    <a:lstStyle/>
                    <a:p>
                      <a:pPr marL="0" marR="0" lvl="0" indent="0" algn="l" defTabSz="914400" rtl="0" eaLnBrk="1" fontAlgn="base" latinLnBrk="0" hangingPunct="1">
                        <a:lnSpc>
                          <a:spcPct val="100000"/>
                        </a:lnSpc>
                        <a:spcBef>
                          <a:spcPct val="20000"/>
                        </a:spcBef>
                        <a:spcAft>
                          <a:spcPct val="0"/>
                        </a:spcAft>
                        <a:buClr>
                          <a:srgbClr val="FFFFCC"/>
                        </a:buClr>
                        <a:buSzTx/>
                        <a:buFontTx/>
                        <a:buNone/>
                        <a:tabLst/>
                      </a:pPr>
                      <a:r>
                        <a:rPr kumimoji="0" lang="en-US" sz="1400" b="1" i="0" u="none" strike="noStrike" cap="none" normalizeH="0" baseline="0" smtClean="0">
                          <a:ln>
                            <a:noFill/>
                          </a:ln>
                          <a:solidFill>
                            <a:schemeClr val="accent2"/>
                          </a:solidFill>
                          <a:effectLst/>
                          <a:latin typeface="Palatino Linotype" pitchFamily="18" charset="0"/>
                        </a:rPr>
                        <a:t>frameset cols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CC"/>
                        </a:buClr>
                        <a:buSzTx/>
                        <a:buFontTx/>
                        <a:buNone/>
                        <a:tabLst/>
                      </a:pPr>
                      <a:r>
                        <a:rPr kumimoji="0" lang="en-US" sz="1400" b="0" i="0" u="none" strike="noStrike" cap="none" normalizeH="0" baseline="0" smtClean="0">
                          <a:ln>
                            <a:noFill/>
                          </a:ln>
                          <a:solidFill>
                            <a:schemeClr val="tx1"/>
                          </a:solidFill>
                          <a:effectLst/>
                          <a:latin typeface="Palatino Linotype" pitchFamily="18" charset="0"/>
                        </a:rPr>
                        <a:t>Membuat frame vertikal dengan lebar kolom tertentu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2750">
                <a:tc>
                  <a:txBody>
                    <a:bodyPr/>
                    <a:lstStyle/>
                    <a:p>
                      <a:pPr marL="0" marR="0" lvl="0" indent="0" algn="l" defTabSz="914400" rtl="0" eaLnBrk="1" fontAlgn="base" latinLnBrk="0" hangingPunct="1">
                        <a:lnSpc>
                          <a:spcPct val="100000"/>
                        </a:lnSpc>
                        <a:spcBef>
                          <a:spcPct val="20000"/>
                        </a:spcBef>
                        <a:spcAft>
                          <a:spcPct val="0"/>
                        </a:spcAft>
                        <a:buClr>
                          <a:srgbClr val="FFFFCC"/>
                        </a:buClr>
                        <a:buSzTx/>
                        <a:buFontTx/>
                        <a:buNone/>
                        <a:tabLst/>
                      </a:pPr>
                      <a:r>
                        <a:rPr kumimoji="0" lang="en-US" sz="1400" b="1" i="0" u="none" strike="noStrike" cap="none" normalizeH="0" baseline="0" dirty="0" smtClean="0">
                          <a:ln>
                            <a:noFill/>
                          </a:ln>
                          <a:solidFill>
                            <a:schemeClr val="accent2"/>
                          </a:solidFill>
                          <a:effectLst/>
                          <a:latin typeface="Palatino Linotype" pitchFamily="18" charset="0"/>
                        </a:rPr>
                        <a:t>frameset rows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CC"/>
                        </a:buClr>
                        <a:buSzTx/>
                        <a:buFontTx/>
                        <a:buNone/>
                        <a:tabLst/>
                      </a:pPr>
                      <a:r>
                        <a:rPr kumimoji="0" lang="en-US" sz="1400" b="0" i="0" u="none" strike="noStrike" cap="none" normalizeH="0" baseline="0" smtClean="0">
                          <a:ln>
                            <a:noFill/>
                          </a:ln>
                          <a:solidFill>
                            <a:schemeClr val="tx1"/>
                          </a:solidFill>
                          <a:effectLst/>
                          <a:latin typeface="Palatino Linotype" pitchFamily="18" charset="0"/>
                        </a:rPr>
                        <a:t>Membuat frame horisontal dengan tinggi baris tertentu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7663">
                <a:tc>
                  <a:txBody>
                    <a:bodyPr/>
                    <a:lstStyle/>
                    <a:p>
                      <a:pPr marL="0" marR="0" lvl="0" indent="0" algn="l" defTabSz="914400" rtl="0" eaLnBrk="1" fontAlgn="base" latinLnBrk="0" hangingPunct="1">
                        <a:lnSpc>
                          <a:spcPct val="100000"/>
                        </a:lnSpc>
                        <a:spcBef>
                          <a:spcPct val="20000"/>
                        </a:spcBef>
                        <a:spcAft>
                          <a:spcPct val="0"/>
                        </a:spcAft>
                        <a:buClr>
                          <a:srgbClr val="FFFFCC"/>
                        </a:buClr>
                        <a:buSzTx/>
                        <a:buFontTx/>
                        <a:buNone/>
                        <a:tabLst/>
                      </a:pPr>
                      <a:r>
                        <a:rPr kumimoji="0" lang="en-US" sz="1400" b="1" i="0" u="none" strike="noStrike" cap="none" normalizeH="0" baseline="0" smtClean="0">
                          <a:ln>
                            <a:noFill/>
                          </a:ln>
                          <a:solidFill>
                            <a:schemeClr val="accent2"/>
                          </a:solidFill>
                          <a:effectLst/>
                          <a:latin typeface="Palatino Linotype" pitchFamily="18" charset="0"/>
                        </a:rPr>
                        <a:t>frame src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CC"/>
                        </a:buClr>
                        <a:buSzTx/>
                        <a:buFontTx/>
                        <a:buNone/>
                        <a:tabLst/>
                      </a:pPr>
                      <a:r>
                        <a:rPr kumimoji="0" lang="en-US" sz="1400" b="0" i="0" u="none" strike="noStrike" cap="none" normalizeH="0" baseline="0" smtClean="0">
                          <a:ln>
                            <a:noFill/>
                          </a:ln>
                          <a:solidFill>
                            <a:schemeClr val="tx1"/>
                          </a:solidFill>
                          <a:effectLst/>
                          <a:latin typeface="Palatino Linotype" pitchFamily="18" charset="0"/>
                        </a:rPr>
                        <a:t>Memasukkan dokumen HTML ke dalam frame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4963">
                <a:tc>
                  <a:txBody>
                    <a:bodyPr/>
                    <a:lstStyle/>
                    <a:p>
                      <a:pPr marL="0" marR="0" lvl="0" indent="0" algn="l" defTabSz="914400" rtl="0" eaLnBrk="1" fontAlgn="base" latinLnBrk="0" hangingPunct="1">
                        <a:lnSpc>
                          <a:spcPct val="100000"/>
                        </a:lnSpc>
                        <a:spcBef>
                          <a:spcPct val="20000"/>
                        </a:spcBef>
                        <a:spcAft>
                          <a:spcPct val="0"/>
                        </a:spcAft>
                        <a:buClr>
                          <a:srgbClr val="FFFFCC"/>
                        </a:buClr>
                        <a:buSzTx/>
                        <a:buFontTx/>
                        <a:buNone/>
                        <a:tabLst/>
                      </a:pPr>
                      <a:r>
                        <a:rPr kumimoji="0" lang="en-US" sz="1400" b="1" i="0" u="none" strike="noStrike" cap="none" normalizeH="0" baseline="0" smtClean="0">
                          <a:ln>
                            <a:noFill/>
                          </a:ln>
                          <a:solidFill>
                            <a:schemeClr val="accent2"/>
                          </a:solidFill>
                          <a:effectLst/>
                          <a:latin typeface="Palatino Linotype" pitchFamily="18" charset="0"/>
                        </a:rPr>
                        <a:t>scrolling=["yes"|"no"]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CC"/>
                        </a:buClr>
                        <a:buSzTx/>
                        <a:buFontTx/>
                        <a:buNone/>
                        <a:tabLst/>
                      </a:pPr>
                      <a:r>
                        <a:rPr kumimoji="0" lang="en-US" sz="1400" b="0" i="0" u="none" strike="noStrike" cap="none" normalizeH="0" baseline="0" smtClean="0">
                          <a:ln>
                            <a:noFill/>
                          </a:ln>
                          <a:solidFill>
                            <a:schemeClr val="tx1"/>
                          </a:solidFill>
                          <a:effectLst/>
                          <a:latin typeface="Palatino Linotype" pitchFamily="18" charset="0"/>
                        </a:rPr>
                        <a:t>Menentukan fitur scrolling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8138">
                <a:tc>
                  <a:txBody>
                    <a:bodyPr/>
                    <a:lstStyle/>
                    <a:p>
                      <a:pPr marL="0" marR="0" lvl="0" indent="0" algn="l" defTabSz="914400" rtl="0" eaLnBrk="1" fontAlgn="base" latinLnBrk="0" hangingPunct="1">
                        <a:lnSpc>
                          <a:spcPct val="100000"/>
                        </a:lnSpc>
                        <a:spcBef>
                          <a:spcPct val="20000"/>
                        </a:spcBef>
                        <a:spcAft>
                          <a:spcPct val="0"/>
                        </a:spcAft>
                        <a:buClr>
                          <a:srgbClr val="FFFFCC"/>
                        </a:buClr>
                        <a:buSzTx/>
                        <a:buFontTx/>
                        <a:buNone/>
                        <a:tabLst/>
                      </a:pPr>
                      <a:r>
                        <a:rPr kumimoji="0" lang="en-US" sz="1400" b="1" i="0" u="none" strike="noStrike" cap="none" normalizeH="0" baseline="0" smtClean="0">
                          <a:ln>
                            <a:noFill/>
                          </a:ln>
                          <a:solidFill>
                            <a:schemeClr val="accent2"/>
                          </a:solidFill>
                          <a:effectLst/>
                          <a:latin typeface="Palatino Linotype" pitchFamily="18" charset="0"/>
                        </a:rPr>
                        <a:t>noresize</a:t>
                      </a:r>
                      <a:endParaRPr kumimoji="0" lang="en-US" sz="1400" b="0" i="0" u="none" strike="noStrike" cap="none" normalizeH="0" baseline="0" smtClean="0">
                        <a:ln>
                          <a:noFill/>
                        </a:ln>
                        <a:solidFill>
                          <a:schemeClr val="accent2"/>
                        </a:solidFill>
                        <a:effectLst/>
                        <a:latin typeface="Palatino Linotype"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CC"/>
                        </a:buClr>
                        <a:buSzTx/>
                        <a:buFontTx/>
                        <a:buNone/>
                        <a:tabLst/>
                      </a:pPr>
                      <a:r>
                        <a:rPr kumimoji="0" lang="en-US" sz="1400" b="0" i="0" u="none" strike="noStrike" cap="none" normalizeH="0" baseline="0" smtClean="0">
                          <a:ln>
                            <a:noFill/>
                          </a:ln>
                          <a:solidFill>
                            <a:schemeClr val="tx1"/>
                          </a:solidFill>
                          <a:effectLst/>
                          <a:latin typeface="Palatino Linotype" pitchFamily="18" charset="0"/>
                        </a:rPr>
                        <a:t>Membuat frame tidak dapat diubah ukurannya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4963">
                <a:tc>
                  <a:txBody>
                    <a:bodyPr/>
                    <a:lstStyle/>
                    <a:p>
                      <a:pPr marL="0" marR="0" lvl="0" indent="0" algn="l" defTabSz="914400" rtl="0" eaLnBrk="1" fontAlgn="base" latinLnBrk="0" hangingPunct="1">
                        <a:lnSpc>
                          <a:spcPct val="100000"/>
                        </a:lnSpc>
                        <a:spcBef>
                          <a:spcPct val="20000"/>
                        </a:spcBef>
                        <a:spcAft>
                          <a:spcPct val="0"/>
                        </a:spcAft>
                        <a:buClr>
                          <a:srgbClr val="FFFFCC"/>
                        </a:buClr>
                        <a:buSzTx/>
                        <a:buFontTx/>
                        <a:buNone/>
                        <a:tabLst/>
                      </a:pPr>
                      <a:r>
                        <a:rPr kumimoji="0" lang="en-US" sz="1400" b="1" i="0" u="none" strike="noStrike" cap="none" normalizeH="0" baseline="0" smtClean="0">
                          <a:ln>
                            <a:noFill/>
                          </a:ln>
                          <a:solidFill>
                            <a:schemeClr val="accent2"/>
                          </a:solidFill>
                          <a:effectLst/>
                          <a:latin typeface="Palatino Linotype" pitchFamily="18"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CC"/>
                        </a:buClr>
                        <a:buSzTx/>
                        <a:buFontTx/>
                        <a:buNone/>
                        <a:tabLst/>
                      </a:pPr>
                      <a:r>
                        <a:rPr kumimoji="0" lang="en-US" sz="1400" b="0" i="0" u="none" strike="noStrike" cap="none" normalizeH="0" baseline="0" smtClean="0">
                          <a:ln>
                            <a:noFill/>
                          </a:ln>
                          <a:solidFill>
                            <a:schemeClr val="tx1"/>
                          </a:solidFill>
                          <a:effectLst/>
                          <a:latin typeface="Palatino Linotype" pitchFamily="18" charset="0"/>
                        </a:rPr>
                        <a:t>Memberi nama untuk frame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6550">
                <a:tc>
                  <a:txBody>
                    <a:bodyPr/>
                    <a:lstStyle/>
                    <a:p>
                      <a:pPr marL="0" marR="0" lvl="0" indent="0" algn="l" defTabSz="914400" rtl="0" eaLnBrk="1" fontAlgn="base" latinLnBrk="0" hangingPunct="1">
                        <a:lnSpc>
                          <a:spcPct val="100000"/>
                        </a:lnSpc>
                        <a:spcBef>
                          <a:spcPct val="20000"/>
                        </a:spcBef>
                        <a:spcAft>
                          <a:spcPct val="0"/>
                        </a:spcAft>
                        <a:buClr>
                          <a:srgbClr val="FFFFCC"/>
                        </a:buClr>
                        <a:buSzTx/>
                        <a:buFontTx/>
                        <a:buNone/>
                        <a:tabLst/>
                      </a:pPr>
                      <a:r>
                        <a:rPr kumimoji="0" lang="en-US" sz="1400" b="1" i="0" u="none" strike="noStrike" cap="none" normalizeH="0" baseline="0" smtClean="0">
                          <a:ln>
                            <a:noFill/>
                          </a:ln>
                          <a:solidFill>
                            <a:schemeClr val="accent2"/>
                          </a:solidFill>
                          <a:effectLst/>
                          <a:latin typeface="Palatino Linotype" pitchFamily="18" charset="0"/>
                        </a:rPr>
                        <a:t>frameborder=["0"|"1“]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CC"/>
                        </a:buClr>
                        <a:buSzTx/>
                        <a:buFontTx/>
                        <a:buNone/>
                        <a:tabLst/>
                      </a:pPr>
                      <a:r>
                        <a:rPr kumimoji="0" lang="en-US" sz="1400" b="0" i="0" u="none" strike="noStrike" cap="none" normalizeH="0" baseline="0" dirty="0" err="1" smtClean="0">
                          <a:ln>
                            <a:noFill/>
                          </a:ln>
                          <a:solidFill>
                            <a:schemeClr val="tx1"/>
                          </a:solidFill>
                          <a:effectLst/>
                          <a:latin typeface="Palatino Linotype" pitchFamily="18" charset="0"/>
                        </a:rPr>
                        <a:t>Menentukan</a:t>
                      </a:r>
                      <a:r>
                        <a:rPr kumimoji="0" lang="en-US" sz="1400" b="0" i="0" u="none" strike="noStrike" cap="none" normalizeH="0" baseline="0" dirty="0" smtClean="0">
                          <a:ln>
                            <a:noFill/>
                          </a:ln>
                          <a:solidFill>
                            <a:schemeClr val="tx1"/>
                          </a:solidFill>
                          <a:effectLst/>
                          <a:latin typeface="Palatino Linotype" pitchFamily="18" charset="0"/>
                        </a:rPr>
                        <a:t> </a:t>
                      </a:r>
                      <a:r>
                        <a:rPr kumimoji="0" lang="en-US" sz="1400" b="0" i="0" u="none" strike="noStrike" cap="none" normalizeH="0" baseline="0" dirty="0" err="1" smtClean="0">
                          <a:ln>
                            <a:noFill/>
                          </a:ln>
                          <a:solidFill>
                            <a:schemeClr val="tx1"/>
                          </a:solidFill>
                          <a:effectLst/>
                          <a:latin typeface="Palatino Linotype" pitchFamily="18" charset="0"/>
                        </a:rPr>
                        <a:t>batas</a:t>
                      </a:r>
                      <a:r>
                        <a:rPr kumimoji="0" lang="en-US" sz="1400" b="0" i="0" u="none" strike="noStrike" cap="none" normalizeH="0" baseline="0" dirty="0" smtClean="0">
                          <a:ln>
                            <a:noFill/>
                          </a:ln>
                          <a:solidFill>
                            <a:schemeClr val="tx1"/>
                          </a:solidFill>
                          <a:effectLst/>
                          <a:latin typeface="Palatino Linotype" pitchFamily="18" charset="0"/>
                        </a:rPr>
                        <a:t> </a:t>
                      </a:r>
                      <a:r>
                        <a:rPr kumimoji="0" lang="en-US" sz="1400" b="0" i="0" u="none" strike="noStrike" cap="none" normalizeH="0" baseline="0" dirty="0" err="1" smtClean="0">
                          <a:ln>
                            <a:noFill/>
                          </a:ln>
                          <a:solidFill>
                            <a:schemeClr val="tx1"/>
                          </a:solidFill>
                          <a:effectLst/>
                          <a:latin typeface="Palatino Linotype" pitchFamily="18" charset="0"/>
                        </a:rPr>
                        <a:t>antara</a:t>
                      </a:r>
                      <a:r>
                        <a:rPr kumimoji="0" lang="en-US" sz="1400" b="0" i="0" u="none" strike="noStrike" cap="none" normalizeH="0" baseline="0" dirty="0" smtClean="0">
                          <a:ln>
                            <a:noFill/>
                          </a:ln>
                          <a:solidFill>
                            <a:schemeClr val="tx1"/>
                          </a:solidFill>
                          <a:effectLst/>
                          <a:latin typeface="Palatino Linotype" pitchFamily="18" charset="0"/>
                        </a:rPr>
                        <a:t> frame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3930684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p:txBody>
          <a:bodyPr/>
          <a:lstStyle/>
          <a:p>
            <a:pPr eaLnBrk="1" hangingPunct="1">
              <a:defRPr/>
            </a:pPr>
            <a:r>
              <a:rPr lang="en-US"/>
              <a:t>Nama dan Target </a:t>
            </a:r>
            <a:r>
              <a:rPr lang="en-US" i="1"/>
              <a:t>Frame</a:t>
            </a:r>
          </a:p>
        </p:txBody>
      </p:sp>
      <p:sp>
        <p:nvSpPr>
          <p:cNvPr id="35843" name="Rectangle 3"/>
          <p:cNvSpPr>
            <a:spLocks noGrp="1" noChangeArrowheads="1"/>
          </p:cNvSpPr>
          <p:nvPr>
            <p:ph type="body" idx="1"/>
          </p:nvPr>
        </p:nvSpPr>
        <p:spPr>
          <a:xfrm>
            <a:off x="762000" y="1600200"/>
            <a:ext cx="8229600" cy="1600200"/>
          </a:xfrm>
        </p:spPr>
        <p:txBody>
          <a:bodyPr/>
          <a:lstStyle/>
          <a:p>
            <a:pPr eaLnBrk="1" hangingPunct="1">
              <a:lnSpc>
                <a:spcPct val="80000"/>
              </a:lnSpc>
            </a:pPr>
            <a:r>
              <a:rPr lang="en-US" altLang="id-ID" sz="2400" smtClean="0"/>
              <a:t>Frame dapat diberi nama dan diatur targetnya dengan menggunakan </a:t>
            </a:r>
            <a:r>
              <a:rPr lang="en-US" altLang="id-ID" sz="2400" i="1" smtClean="0"/>
              <a:t>tag </a:t>
            </a:r>
            <a:r>
              <a:rPr lang="en-US" altLang="id-ID" sz="2400" b="1" smtClean="0">
                <a:solidFill>
                  <a:srgbClr val="FF0000"/>
                </a:solidFill>
              </a:rPr>
              <a:t>base </a:t>
            </a:r>
            <a:r>
              <a:rPr lang="en-US" altLang="id-ID" sz="2400" b="1" smtClean="0">
                <a:solidFill>
                  <a:srgbClr val="00CC00"/>
                </a:solidFill>
              </a:rPr>
              <a:t>target</a:t>
            </a:r>
            <a:r>
              <a:rPr lang="en-US" altLang="id-ID" sz="2400" smtClean="0"/>
              <a:t>.</a:t>
            </a:r>
          </a:p>
          <a:p>
            <a:pPr eaLnBrk="1" hangingPunct="1">
              <a:lnSpc>
                <a:spcPct val="80000"/>
              </a:lnSpc>
            </a:pPr>
            <a:r>
              <a:rPr lang="en-US" altLang="id-ID" sz="2400" smtClean="0"/>
              <a:t>Contoh:</a:t>
            </a:r>
          </a:p>
          <a:p>
            <a:pPr lvl="1" indent="-6350" eaLnBrk="1" hangingPunct="1">
              <a:lnSpc>
                <a:spcPct val="80000"/>
              </a:lnSpc>
              <a:buFontTx/>
              <a:buNone/>
            </a:pPr>
            <a:r>
              <a:rPr lang="en-US" altLang="id-ID" sz="2000" smtClean="0"/>
              <a:t>Frame menu dapat digunakan sebagai link untuk mengakses halaman di frame content.</a:t>
            </a:r>
          </a:p>
        </p:txBody>
      </p:sp>
      <p:sp>
        <p:nvSpPr>
          <p:cNvPr id="35844" name="Text Box 5"/>
          <p:cNvSpPr txBox="1">
            <a:spLocks noChangeArrowheads="1"/>
          </p:cNvSpPr>
          <p:nvPr/>
        </p:nvSpPr>
        <p:spPr bwMode="auto">
          <a:xfrm>
            <a:off x="457200" y="3367088"/>
            <a:ext cx="4343400" cy="27765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id-ID" b="1"/>
              <a:t>Script HTML:</a:t>
            </a:r>
          </a:p>
          <a:p>
            <a:pPr lvl="1" eaLnBrk="1" hangingPunct="1"/>
            <a:r>
              <a:rPr lang="en-US" altLang="id-ID" sz="1500"/>
              <a:t>&lt;html&gt;</a:t>
            </a:r>
          </a:p>
          <a:p>
            <a:pPr lvl="1" eaLnBrk="1" hangingPunct="1"/>
            <a:r>
              <a:rPr lang="en-US" altLang="id-ID" sz="1500"/>
              <a:t>   &lt;head&gt;&lt;/head&gt;</a:t>
            </a:r>
          </a:p>
          <a:p>
            <a:pPr lvl="1" eaLnBrk="1" hangingPunct="1"/>
            <a:r>
              <a:rPr lang="en-US" altLang="id-ID" sz="1500"/>
              <a:t>      &lt;frameset rows=“15%,*"&gt;</a:t>
            </a:r>
          </a:p>
          <a:p>
            <a:pPr lvl="1" eaLnBrk="1" hangingPunct="1"/>
            <a:r>
              <a:rPr lang="en-US" altLang="id-ID" sz="1500"/>
              <a:t>      &lt;frame name=“judul" src=“judul.html"&gt;</a:t>
            </a:r>
          </a:p>
          <a:p>
            <a:pPr lvl="1" eaLnBrk="1" hangingPunct="1"/>
            <a:r>
              <a:rPr lang="en-US" altLang="id-ID" sz="1500"/>
              <a:t>      &lt;frameset cols="30%,*"&gt;</a:t>
            </a:r>
          </a:p>
          <a:p>
            <a:pPr lvl="1" eaLnBrk="1" hangingPunct="1"/>
            <a:r>
              <a:rPr lang="en-US" altLang="id-ID" sz="1500"/>
              <a:t>      &lt;frame name="menu" src="menu.html"&gt;</a:t>
            </a:r>
          </a:p>
          <a:p>
            <a:pPr lvl="1" eaLnBrk="1" hangingPunct="1"/>
            <a:r>
              <a:rPr lang="en-US" altLang="id-ID" sz="1500"/>
              <a:t>      &lt;name="content" src="content.html"&gt;</a:t>
            </a:r>
          </a:p>
          <a:p>
            <a:pPr lvl="1" eaLnBrk="1" hangingPunct="1"/>
            <a:r>
              <a:rPr lang="en-US" altLang="id-ID" sz="1500"/>
              <a:t>   &lt;/frameset&gt;</a:t>
            </a:r>
          </a:p>
          <a:p>
            <a:pPr lvl="1" eaLnBrk="1" hangingPunct="1"/>
            <a:r>
              <a:rPr lang="en-US" altLang="id-ID" sz="1500"/>
              <a:t>&lt;/html&gt;</a:t>
            </a:r>
          </a:p>
        </p:txBody>
      </p:sp>
      <p:sp>
        <p:nvSpPr>
          <p:cNvPr id="35845" name="Text Box 6"/>
          <p:cNvSpPr txBox="1">
            <a:spLocks noChangeArrowheads="1"/>
          </p:cNvSpPr>
          <p:nvPr/>
        </p:nvSpPr>
        <p:spPr bwMode="auto">
          <a:xfrm>
            <a:off x="5181600" y="3352800"/>
            <a:ext cx="3581400" cy="18430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id-ID" b="1"/>
              <a:t>Potongan kode file menu.html:</a:t>
            </a:r>
          </a:p>
          <a:p>
            <a:pPr lvl="1" eaLnBrk="1" hangingPunct="1"/>
            <a:r>
              <a:rPr lang="en-US" altLang="id-ID" sz="1600"/>
              <a:t>&lt;html&gt;</a:t>
            </a:r>
          </a:p>
          <a:p>
            <a:pPr lvl="1" eaLnBrk="1" hangingPunct="1"/>
            <a:r>
              <a:rPr lang="en-US" altLang="id-ID" sz="1600"/>
              <a:t>   &lt;head&gt;</a:t>
            </a:r>
          </a:p>
          <a:p>
            <a:pPr lvl="1" eaLnBrk="1" hangingPunct="1"/>
            <a:r>
              <a:rPr lang="en-US" altLang="id-ID" sz="1600" b="1"/>
              <a:t>      &lt;</a:t>
            </a:r>
            <a:r>
              <a:rPr lang="en-US" altLang="id-ID" sz="1600" b="1">
                <a:solidFill>
                  <a:srgbClr val="FF0000"/>
                </a:solidFill>
              </a:rPr>
              <a:t>base </a:t>
            </a:r>
            <a:r>
              <a:rPr lang="en-US" altLang="id-ID" sz="1600" b="1">
                <a:solidFill>
                  <a:srgbClr val="00CC00"/>
                </a:solidFill>
              </a:rPr>
              <a:t>target="content"</a:t>
            </a:r>
            <a:r>
              <a:rPr lang="en-US" altLang="id-ID" sz="1600" b="1"/>
              <a:t>&gt;</a:t>
            </a:r>
          </a:p>
          <a:p>
            <a:pPr lvl="1" eaLnBrk="1" hangingPunct="1"/>
            <a:r>
              <a:rPr lang="en-US" altLang="id-ID" sz="1600"/>
              <a:t>   &lt;/head&gt;</a:t>
            </a:r>
          </a:p>
          <a:p>
            <a:pPr lvl="1" eaLnBrk="1" hangingPunct="1"/>
            <a:r>
              <a:rPr lang="en-US" altLang="id-ID" sz="1600"/>
              <a:t>...</a:t>
            </a:r>
          </a:p>
          <a:p>
            <a:pPr lvl="1" eaLnBrk="1" hangingPunct="1"/>
            <a:r>
              <a:rPr lang="en-US" altLang="id-ID" sz="1600"/>
              <a:t>&lt;/html&gt;</a:t>
            </a:r>
          </a:p>
        </p:txBody>
      </p:sp>
    </p:spTree>
    <p:extLst>
      <p:ext uri="{BB962C8B-B14F-4D97-AF65-F5344CB8AC3E}">
        <p14:creationId xmlns:p14="http://schemas.microsoft.com/office/powerpoint/2010/main" val="8534350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457200" y="152400"/>
            <a:ext cx="8229600" cy="1143000"/>
          </a:xfrm>
        </p:spPr>
        <p:txBody>
          <a:bodyPr/>
          <a:lstStyle/>
          <a:p>
            <a:pPr eaLnBrk="1" hangingPunct="1">
              <a:defRPr/>
            </a:pPr>
            <a:r>
              <a:rPr lang="en-US" i="1"/>
              <a:t>Frame </a:t>
            </a:r>
            <a:r>
              <a:rPr lang="en-US"/>
              <a:t>Vertikal</a:t>
            </a:r>
          </a:p>
        </p:txBody>
      </p:sp>
      <p:sp>
        <p:nvSpPr>
          <p:cNvPr id="36867" name="Rectangle 6"/>
          <p:cNvSpPr>
            <a:spLocks noChangeArrowheads="1"/>
          </p:cNvSpPr>
          <p:nvPr/>
        </p:nvSpPr>
        <p:spPr bwMode="auto">
          <a:xfrm>
            <a:off x="457200" y="1524000"/>
            <a:ext cx="3657600" cy="363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id-ID" sz="2400" b="1"/>
              <a:t>Contoh:</a:t>
            </a:r>
          </a:p>
          <a:p>
            <a:r>
              <a:rPr lang="en-US" altLang="id-ID" sz="1600"/>
              <a:t>&lt;html&gt;</a:t>
            </a:r>
          </a:p>
          <a:p>
            <a:r>
              <a:rPr lang="en-US" altLang="id-ID" sz="1600"/>
              <a:t>&lt;head&gt; </a:t>
            </a:r>
          </a:p>
          <a:p>
            <a:r>
              <a:rPr lang="en-US" altLang="id-ID" sz="1600"/>
              <a:t>&lt;title&gt; </a:t>
            </a:r>
          </a:p>
          <a:p>
            <a:r>
              <a:rPr lang="en-US" altLang="id-ID" sz="1600"/>
              <a:t>Membuat Frame Vertikal </a:t>
            </a:r>
          </a:p>
          <a:p>
            <a:r>
              <a:rPr lang="en-US" altLang="id-ID" sz="1600"/>
              <a:t>&lt;/title&gt;</a:t>
            </a:r>
          </a:p>
          <a:p>
            <a:r>
              <a:rPr lang="en-US" altLang="id-ID" sz="1600"/>
              <a:t>&lt;/head&gt;</a:t>
            </a:r>
          </a:p>
          <a:p>
            <a:r>
              <a:rPr lang="en-US" altLang="id-ID" sz="1600"/>
              <a:t>&lt;</a:t>
            </a:r>
            <a:r>
              <a:rPr lang="en-US" altLang="id-ID" sz="1600" b="1">
                <a:solidFill>
                  <a:srgbClr val="FF0000"/>
                </a:solidFill>
              </a:rPr>
              <a:t>frameset </a:t>
            </a:r>
            <a:r>
              <a:rPr lang="en-US" altLang="id-ID" sz="1600" b="1">
                <a:solidFill>
                  <a:srgbClr val="00CC00"/>
                </a:solidFill>
              </a:rPr>
              <a:t>cols="25%,*"</a:t>
            </a:r>
            <a:r>
              <a:rPr lang="en-US" altLang="id-ID" sz="1600"/>
              <a:t>&gt;</a:t>
            </a:r>
          </a:p>
          <a:p>
            <a:r>
              <a:rPr lang="en-US" altLang="id-ID" sz="1600"/>
              <a:t>   &lt;frame name="kiri" </a:t>
            </a:r>
          </a:p>
          <a:p>
            <a:r>
              <a:rPr lang="en-US" altLang="id-ID" sz="1600"/>
              <a:t>     src="kiri.html" scrolling=“</a:t>
            </a:r>
            <a:r>
              <a:rPr lang="id-ID" altLang="id-ID" sz="1600"/>
              <a:t>yes</a:t>
            </a:r>
            <a:r>
              <a:rPr lang="en-US" altLang="id-ID" sz="1600"/>
              <a:t>"&gt;</a:t>
            </a:r>
          </a:p>
          <a:p>
            <a:r>
              <a:rPr lang="en-US" altLang="id-ID" sz="1600"/>
              <a:t>  &lt;frame name="kanan“</a:t>
            </a:r>
          </a:p>
          <a:p>
            <a:r>
              <a:rPr lang="en-US" altLang="id-ID" sz="1600"/>
              <a:t>     src="kanan.html"&gt;</a:t>
            </a:r>
          </a:p>
          <a:p>
            <a:r>
              <a:rPr lang="en-US" altLang="id-ID" sz="1600"/>
              <a:t>&lt;</a:t>
            </a:r>
            <a:r>
              <a:rPr lang="en-US" altLang="id-ID" sz="1600" b="1">
                <a:solidFill>
                  <a:srgbClr val="FF0000"/>
                </a:solidFill>
              </a:rPr>
              <a:t>/frameset</a:t>
            </a:r>
            <a:r>
              <a:rPr lang="en-US" altLang="id-ID" sz="1600"/>
              <a:t>&gt;</a:t>
            </a:r>
          </a:p>
          <a:p>
            <a:r>
              <a:rPr lang="en-US" altLang="id-ID" sz="1600"/>
              <a:t>&lt;/html&gt;</a:t>
            </a:r>
          </a:p>
        </p:txBody>
      </p:sp>
      <p:sp>
        <p:nvSpPr>
          <p:cNvPr id="75783" name="Rectangle 7"/>
          <p:cNvSpPr>
            <a:spLocks noChangeArrowheads="1"/>
          </p:cNvSpPr>
          <p:nvPr/>
        </p:nvSpPr>
        <p:spPr bwMode="auto">
          <a:xfrm>
            <a:off x="3810000" y="1447800"/>
            <a:ext cx="2362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id-ID" sz="2400" b="1"/>
              <a:t>Tampilan:</a:t>
            </a:r>
          </a:p>
        </p:txBody>
      </p:sp>
      <p:pic>
        <p:nvPicPr>
          <p:cNvPr id="36869"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857625" y="1928813"/>
            <a:ext cx="5119688" cy="3786187"/>
          </a:xfrm>
          <a:noFill/>
        </p:spPr>
      </p:pic>
    </p:spTree>
    <p:extLst>
      <p:ext uri="{BB962C8B-B14F-4D97-AF65-F5344CB8AC3E}">
        <p14:creationId xmlns:p14="http://schemas.microsoft.com/office/powerpoint/2010/main" val="21664727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75783"/>
                                        </p:tgtEl>
                                        <p:attrNameLst>
                                          <p:attrName>style.visibility</p:attrName>
                                        </p:attrNameLst>
                                      </p:cBhvr>
                                      <p:to>
                                        <p:strVal val="visible"/>
                                      </p:to>
                                    </p:set>
                                    <p:animEffect transition="in" filter="checkerboard(across)">
                                      <p:cBhvr>
                                        <p:cTn id="7" dur="500"/>
                                        <p:tgtEl>
                                          <p:spTgt spid="757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eaLnBrk="1" hangingPunct="1">
              <a:defRPr/>
            </a:pPr>
            <a:r>
              <a:rPr lang="en-US" i="1"/>
              <a:t>Frame </a:t>
            </a:r>
            <a:r>
              <a:rPr lang="en-US"/>
              <a:t>Horisontal</a:t>
            </a:r>
          </a:p>
        </p:txBody>
      </p:sp>
      <p:pic>
        <p:nvPicPr>
          <p:cNvPr id="7680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2400" y="2057400"/>
            <a:ext cx="48768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2" name="Rectangle 5"/>
          <p:cNvSpPr>
            <a:spLocks noChangeArrowheads="1"/>
          </p:cNvSpPr>
          <p:nvPr/>
        </p:nvSpPr>
        <p:spPr bwMode="auto">
          <a:xfrm>
            <a:off x="304800" y="1600200"/>
            <a:ext cx="3962400" cy="339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id-ID" sz="2400" b="1"/>
              <a:t>Contoh:</a:t>
            </a:r>
          </a:p>
          <a:p>
            <a:r>
              <a:rPr lang="en-US" altLang="id-ID" sz="1600"/>
              <a:t>&lt;html&gt;</a:t>
            </a:r>
          </a:p>
          <a:p>
            <a:r>
              <a:rPr lang="en-US" altLang="id-ID" sz="1600"/>
              <a:t>&lt;head&gt; </a:t>
            </a:r>
          </a:p>
          <a:p>
            <a:r>
              <a:rPr lang="en-US" altLang="id-ID" sz="1600"/>
              <a:t>&lt;title&gt;</a:t>
            </a:r>
          </a:p>
          <a:p>
            <a:r>
              <a:rPr lang="en-US" altLang="id-ID" sz="1600"/>
              <a:t>Membuat Frame Horisontal &lt;/title&gt;</a:t>
            </a:r>
          </a:p>
          <a:p>
            <a:r>
              <a:rPr lang="en-US" altLang="id-ID" sz="1600"/>
              <a:t>&lt;/head&gt;</a:t>
            </a:r>
          </a:p>
          <a:p>
            <a:r>
              <a:rPr lang="en-US" altLang="id-ID" sz="1600"/>
              <a:t>&lt;</a:t>
            </a:r>
            <a:r>
              <a:rPr lang="en-US" altLang="id-ID" sz="1600" b="1">
                <a:solidFill>
                  <a:srgbClr val="FF0000"/>
                </a:solidFill>
              </a:rPr>
              <a:t>frameset </a:t>
            </a:r>
            <a:r>
              <a:rPr lang="en-US" altLang="id-ID" sz="1600" b="1">
                <a:solidFill>
                  <a:srgbClr val="00CC00"/>
                </a:solidFill>
              </a:rPr>
              <a:t>rows="40%,*"</a:t>
            </a:r>
            <a:r>
              <a:rPr lang="en-US" altLang="id-ID" sz="1600"/>
              <a:t>&gt;</a:t>
            </a:r>
          </a:p>
          <a:p>
            <a:r>
              <a:rPr lang="en-US" altLang="id-ID" sz="1600"/>
              <a:t>  &lt;frame name="atas" src="atas.html“</a:t>
            </a:r>
          </a:p>
          <a:p>
            <a:r>
              <a:rPr lang="en-US" altLang="id-ID" sz="1600"/>
              <a:t>     scrolling="no"&gt;</a:t>
            </a:r>
          </a:p>
          <a:p>
            <a:r>
              <a:rPr lang="en-US" altLang="id-ID" sz="1600"/>
              <a:t>  &lt;frame name="bawah“</a:t>
            </a:r>
          </a:p>
          <a:p>
            <a:r>
              <a:rPr lang="en-US" altLang="id-ID" sz="1600"/>
              <a:t>      src="bawah.html"&gt;</a:t>
            </a:r>
          </a:p>
          <a:p>
            <a:r>
              <a:rPr lang="en-US" altLang="id-ID" sz="1600"/>
              <a:t>&lt;</a:t>
            </a:r>
            <a:r>
              <a:rPr lang="en-US" altLang="id-ID" sz="1600" b="1">
                <a:solidFill>
                  <a:srgbClr val="FF0000"/>
                </a:solidFill>
              </a:rPr>
              <a:t>/frameset</a:t>
            </a:r>
            <a:r>
              <a:rPr lang="en-US" altLang="id-ID" sz="1600"/>
              <a:t>&gt;</a:t>
            </a:r>
          </a:p>
          <a:p>
            <a:r>
              <a:rPr lang="en-US" altLang="id-ID" sz="1600"/>
              <a:t>&lt;/html&gt;</a:t>
            </a:r>
          </a:p>
        </p:txBody>
      </p:sp>
      <p:sp>
        <p:nvSpPr>
          <p:cNvPr id="76806" name="Rectangle 6"/>
          <p:cNvSpPr>
            <a:spLocks noChangeArrowheads="1"/>
          </p:cNvSpPr>
          <p:nvPr/>
        </p:nvSpPr>
        <p:spPr bwMode="auto">
          <a:xfrm>
            <a:off x="3810000" y="1600200"/>
            <a:ext cx="2362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id-ID" sz="2400" b="1"/>
              <a:t>Tampilan:</a:t>
            </a:r>
          </a:p>
        </p:txBody>
      </p:sp>
    </p:spTree>
    <p:extLst>
      <p:ext uri="{BB962C8B-B14F-4D97-AF65-F5344CB8AC3E}">
        <p14:creationId xmlns:p14="http://schemas.microsoft.com/office/powerpoint/2010/main" val="23452509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76804"/>
                                        </p:tgtEl>
                                        <p:attrNameLst>
                                          <p:attrName>style.visibility</p:attrName>
                                        </p:attrNameLst>
                                      </p:cBhvr>
                                      <p:to>
                                        <p:strVal val="visible"/>
                                      </p:to>
                                    </p:set>
                                    <p:animEffect transition="in" filter="checkerboard(across)">
                                      <p:cBhvr>
                                        <p:cTn id="7" dur="500"/>
                                        <p:tgtEl>
                                          <p:spTgt spid="76804"/>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76806"/>
                                        </p:tgtEl>
                                        <p:attrNameLst>
                                          <p:attrName>style.visibility</p:attrName>
                                        </p:attrNameLst>
                                      </p:cBhvr>
                                      <p:to>
                                        <p:strVal val="visible"/>
                                      </p:to>
                                    </p:set>
                                    <p:animEffect transition="in" filter="checkerboard(across)">
                                      <p:cBhvr>
                                        <p:cTn id="10" dur="500"/>
                                        <p:tgtEl>
                                          <p:spTgt spid="768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228600" y="228600"/>
            <a:ext cx="8686800" cy="1143000"/>
          </a:xfrm>
        </p:spPr>
        <p:txBody>
          <a:bodyPr/>
          <a:lstStyle/>
          <a:p>
            <a:pPr eaLnBrk="1" hangingPunct="1">
              <a:defRPr/>
            </a:pPr>
            <a:r>
              <a:rPr lang="en-US" sz="4000"/>
              <a:t>Gabungan </a:t>
            </a:r>
            <a:r>
              <a:rPr lang="en-US" sz="4000" i="1"/>
              <a:t>Frame </a:t>
            </a:r>
            <a:r>
              <a:rPr lang="en-US" sz="4000"/>
              <a:t>Vertikal-Horisontal</a:t>
            </a:r>
          </a:p>
        </p:txBody>
      </p:sp>
      <p:pic>
        <p:nvPicPr>
          <p:cNvPr id="788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1943100"/>
            <a:ext cx="4724400" cy="35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6" name="Rectangle 5"/>
          <p:cNvSpPr>
            <a:spLocks noChangeArrowheads="1"/>
          </p:cNvSpPr>
          <p:nvPr/>
        </p:nvSpPr>
        <p:spPr bwMode="auto">
          <a:xfrm>
            <a:off x="228600" y="1406525"/>
            <a:ext cx="4191000" cy="436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id-ID" sz="2400" b="1"/>
              <a:t>Contoh:</a:t>
            </a:r>
          </a:p>
          <a:p>
            <a:r>
              <a:rPr lang="en-US" altLang="id-ID" sz="1600"/>
              <a:t>&lt;html&gt;</a:t>
            </a:r>
          </a:p>
          <a:p>
            <a:r>
              <a:rPr lang="en-US" altLang="id-ID" sz="1600"/>
              <a:t>&lt;head&gt; </a:t>
            </a:r>
          </a:p>
          <a:p>
            <a:r>
              <a:rPr lang="en-US" altLang="id-ID" sz="1600"/>
              <a:t>&lt;title&gt;</a:t>
            </a:r>
          </a:p>
          <a:p>
            <a:r>
              <a:rPr lang="en-US" altLang="id-ID" sz="1600"/>
              <a:t>Membuat Frame Vertikal-Horisontal &lt;/title&gt;</a:t>
            </a:r>
          </a:p>
          <a:p>
            <a:r>
              <a:rPr lang="en-US" altLang="id-ID" sz="1600"/>
              <a:t>&lt;/head&gt;</a:t>
            </a:r>
          </a:p>
          <a:p>
            <a:r>
              <a:rPr lang="en-US" altLang="id-ID" sz="1600"/>
              <a:t>&lt;</a:t>
            </a:r>
            <a:r>
              <a:rPr lang="en-US" altLang="id-ID" sz="1600" b="1">
                <a:solidFill>
                  <a:srgbClr val="FF0000"/>
                </a:solidFill>
              </a:rPr>
              <a:t>frameset</a:t>
            </a:r>
            <a:r>
              <a:rPr lang="en-US" altLang="id-ID" sz="1600"/>
              <a:t> </a:t>
            </a:r>
            <a:r>
              <a:rPr lang="en-US" altLang="id-ID" sz="1600" b="1">
                <a:solidFill>
                  <a:srgbClr val="00CC00"/>
                </a:solidFill>
              </a:rPr>
              <a:t>rows="20%,*"</a:t>
            </a:r>
            <a:r>
              <a:rPr lang="en-US" altLang="id-ID" sz="1600"/>
              <a:t>&gt;</a:t>
            </a:r>
          </a:p>
          <a:p>
            <a:r>
              <a:rPr lang="en-US" altLang="id-ID" sz="1600"/>
              <a:t>  &lt;frame name="atas" src="atas.html“</a:t>
            </a:r>
          </a:p>
          <a:p>
            <a:r>
              <a:rPr lang="en-US" altLang="id-ID" sz="1600"/>
              <a:t>     scrolling="no"&gt;</a:t>
            </a:r>
          </a:p>
          <a:p>
            <a:r>
              <a:rPr lang="en-US" altLang="id-ID" sz="1600"/>
              <a:t>     &lt;</a:t>
            </a:r>
            <a:r>
              <a:rPr lang="en-US" altLang="id-ID" sz="1600" b="1">
                <a:solidFill>
                  <a:srgbClr val="FF0000"/>
                </a:solidFill>
              </a:rPr>
              <a:t>frameset </a:t>
            </a:r>
            <a:r>
              <a:rPr lang="en-US" altLang="id-ID" sz="1600" b="1">
                <a:solidFill>
                  <a:srgbClr val="00CC00"/>
                </a:solidFill>
              </a:rPr>
              <a:t>cols="40%,*"</a:t>
            </a:r>
            <a:r>
              <a:rPr lang="en-US" altLang="id-ID" sz="1600"/>
              <a:t>&gt;</a:t>
            </a:r>
          </a:p>
          <a:p>
            <a:r>
              <a:rPr lang="en-US" altLang="id-ID" sz="1600"/>
              <a:t>          &lt;frame name="kiri" </a:t>
            </a:r>
          </a:p>
          <a:p>
            <a:r>
              <a:rPr lang="en-US" altLang="id-ID" sz="1600"/>
              <a:t>               src="kiri.html"&gt;</a:t>
            </a:r>
          </a:p>
          <a:p>
            <a:r>
              <a:rPr lang="en-US" altLang="id-ID" sz="1600"/>
              <a:t>          &lt;frame name="kanan" </a:t>
            </a:r>
          </a:p>
          <a:p>
            <a:r>
              <a:rPr lang="en-US" altLang="id-ID" sz="1600"/>
              <a:t>               src="kanan.html"&gt;</a:t>
            </a:r>
          </a:p>
          <a:p>
            <a:r>
              <a:rPr lang="en-US" altLang="id-ID" sz="1600"/>
              <a:t>     &lt;</a:t>
            </a:r>
            <a:r>
              <a:rPr lang="en-US" altLang="id-ID" sz="1600" b="1">
                <a:solidFill>
                  <a:srgbClr val="FF0000"/>
                </a:solidFill>
              </a:rPr>
              <a:t>/frameset</a:t>
            </a:r>
            <a:r>
              <a:rPr lang="en-US" altLang="id-ID" sz="1600"/>
              <a:t>&gt;</a:t>
            </a:r>
          </a:p>
          <a:p>
            <a:r>
              <a:rPr lang="en-US" altLang="id-ID" sz="1600"/>
              <a:t>&lt;</a:t>
            </a:r>
            <a:r>
              <a:rPr lang="en-US" altLang="id-ID" sz="1600" b="1">
                <a:solidFill>
                  <a:srgbClr val="FF0000"/>
                </a:solidFill>
              </a:rPr>
              <a:t>/frameset</a:t>
            </a:r>
            <a:r>
              <a:rPr lang="en-US" altLang="id-ID" sz="1600"/>
              <a:t>&gt;</a:t>
            </a:r>
          </a:p>
          <a:p>
            <a:r>
              <a:rPr lang="en-US" altLang="id-ID" sz="1600"/>
              <a:t>&lt;/html&gt;</a:t>
            </a:r>
          </a:p>
        </p:txBody>
      </p:sp>
      <p:sp>
        <p:nvSpPr>
          <p:cNvPr id="78854" name="Rectangle 6"/>
          <p:cNvSpPr>
            <a:spLocks noChangeArrowheads="1"/>
          </p:cNvSpPr>
          <p:nvPr/>
        </p:nvSpPr>
        <p:spPr bwMode="auto">
          <a:xfrm>
            <a:off x="4114800" y="1371600"/>
            <a:ext cx="2362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id-ID" sz="2400" b="1"/>
              <a:t>Tampilan:</a:t>
            </a:r>
          </a:p>
        </p:txBody>
      </p:sp>
    </p:spTree>
    <p:extLst>
      <p:ext uri="{BB962C8B-B14F-4D97-AF65-F5344CB8AC3E}">
        <p14:creationId xmlns:p14="http://schemas.microsoft.com/office/powerpoint/2010/main" val="29383335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78852"/>
                                        </p:tgtEl>
                                        <p:attrNameLst>
                                          <p:attrName>style.visibility</p:attrName>
                                        </p:attrNameLst>
                                      </p:cBhvr>
                                      <p:to>
                                        <p:strVal val="visible"/>
                                      </p:to>
                                    </p:set>
                                    <p:animEffect transition="in" filter="checkerboard(across)">
                                      <p:cBhvr>
                                        <p:cTn id="7" dur="500"/>
                                        <p:tgtEl>
                                          <p:spTgt spid="78852"/>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78854"/>
                                        </p:tgtEl>
                                        <p:attrNameLst>
                                          <p:attrName>style.visibility</p:attrName>
                                        </p:attrNameLst>
                                      </p:cBhvr>
                                      <p:to>
                                        <p:strVal val="visible"/>
                                      </p:to>
                                    </p:set>
                                    <p:animEffect transition="in" filter="checkerboard(across)">
                                      <p:cBhvr>
                                        <p:cTn id="10" dur="500"/>
                                        <p:tgtEl>
                                          <p:spTgt spid="788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3"/>
          <p:cNvSpPr>
            <a:spLocks noGrp="1" noChangeArrowheads="1"/>
          </p:cNvSpPr>
          <p:nvPr>
            <p:ph type="title"/>
          </p:nvPr>
        </p:nvSpPr>
        <p:spPr>
          <a:xfrm>
            <a:off x="609600" y="457200"/>
            <a:ext cx="7086600" cy="1077913"/>
          </a:xfrm>
        </p:spPr>
        <p:txBody>
          <a:bodyPr anchor="ctr"/>
          <a:lstStyle/>
          <a:p>
            <a:pPr eaLnBrk="1" hangingPunct="1">
              <a:defRPr/>
            </a:pPr>
            <a:r>
              <a:rPr lang="it-IT" sz="3200" b="1" dirty="0" smtClean="0">
                <a:solidFill>
                  <a:schemeClr val="accent1">
                    <a:lumMod val="75000"/>
                  </a:schemeClr>
                </a:solidFill>
              </a:rPr>
              <a:t>PEMBAHASAN</a:t>
            </a:r>
            <a:r>
              <a:rPr lang="en-US" sz="3200" dirty="0" smtClean="0">
                <a:solidFill>
                  <a:schemeClr val="accent1">
                    <a:lumMod val="75000"/>
                  </a:schemeClr>
                </a:solidFill>
              </a:rPr>
              <a:t/>
            </a:r>
            <a:br>
              <a:rPr lang="en-US" sz="3200" dirty="0" smtClean="0">
                <a:solidFill>
                  <a:schemeClr val="accent1">
                    <a:lumMod val="75000"/>
                  </a:schemeClr>
                </a:solidFill>
              </a:rPr>
            </a:br>
            <a:endParaRPr lang="en-US" sz="3200" dirty="0" smtClean="0">
              <a:solidFill>
                <a:schemeClr val="accent1">
                  <a:lumMod val="75000"/>
                </a:schemeClr>
              </a:solidFill>
            </a:endParaRPr>
          </a:p>
        </p:txBody>
      </p:sp>
      <p:sp>
        <p:nvSpPr>
          <p:cNvPr id="4099" name="Rectangle 14"/>
          <p:cNvSpPr>
            <a:spLocks noGrp="1" noChangeArrowheads="1"/>
          </p:cNvSpPr>
          <p:nvPr>
            <p:ph idx="1"/>
          </p:nvPr>
        </p:nvSpPr>
        <p:spPr>
          <a:xfrm>
            <a:off x="381000" y="1295400"/>
            <a:ext cx="7239000" cy="4724400"/>
          </a:xfrm>
          <a:noFill/>
        </p:spPr>
        <p:txBody>
          <a:bodyPr/>
          <a:lstStyle/>
          <a:p>
            <a:pPr marL="609600" indent="-609600" algn="just" eaLnBrk="1" hangingPunct="1">
              <a:lnSpc>
                <a:spcPct val="80000"/>
              </a:lnSpc>
              <a:buFont typeface="Wingdings" pitchFamily="2" charset="2"/>
              <a:buNone/>
            </a:pPr>
            <a:r>
              <a:rPr lang="en-US" altLang="id-ID" sz="2400" dirty="0" smtClean="0">
                <a:latin typeface="Bookman Old Style" pitchFamily="18" charset="0"/>
              </a:rPr>
              <a:t>	</a:t>
            </a:r>
            <a:r>
              <a:rPr lang="en-US" altLang="id-ID" sz="2400" dirty="0" err="1" smtClean="0">
                <a:latin typeface="Bookman Old Style" pitchFamily="18" charset="0"/>
              </a:rPr>
              <a:t>Dalam</a:t>
            </a:r>
            <a:r>
              <a:rPr lang="en-US" altLang="id-ID" sz="2400" dirty="0" smtClean="0">
                <a:latin typeface="Bookman Old Style" pitchFamily="18" charset="0"/>
              </a:rPr>
              <a:t> </a:t>
            </a:r>
            <a:r>
              <a:rPr lang="en-US" altLang="id-ID" sz="2400" dirty="0" err="1" smtClean="0">
                <a:latin typeface="Bookman Old Style" pitchFamily="18" charset="0"/>
              </a:rPr>
              <a:t>pembahasan</a:t>
            </a:r>
            <a:r>
              <a:rPr lang="en-US" altLang="id-ID" sz="2400" dirty="0" smtClean="0">
                <a:latin typeface="Bookman Old Style" pitchFamily="18" charset="0"/>
              </a:rPr>
              <a:t> </a:t>
            </a:r>
            <a:r>
              <a:rPr lang="en-US" altLang="id-ID" sz="2400" dirty="0" err="1" smtClean="0">
                <a:latin typeface="Bookman Old Style" pitchFamily="18" charset="0"/>
              </a:rPr>
              <a:t>pertemuan</a:t>
            </a:r>
            <a:r>
              <a:rPr lang="en-US" altLang="id-ID" sz="2400" dirty="0" smtClean="0">
                <a:latin typeface="Bookman Old Style" pitchFamily="18" charset="0"/>
              </a:rPr>
              <a:t> kali </a:t>
            </a:r>
            <a:r>
              <a:rPr lang="en-US" altLang="id-ID" sz="2400" dirty="0" err="1" smtClean="0">
                <a:latin typeface="Bookman Old Style" pitchFamily="18" charset="0"/>
              </a:rPr>
              <a:t>ini</a:t>
            </a:r>
            <a:r>
              <a:rPr lang="en-US" altLang="id-ID" sz="2400" dirty="0" smtClean="0">
                <a:latin typeface="Bookman Old Style" pitchFamily="18" charset="0"/>
              </a:rPr>
              <a:t> </a:t>
            </a:r>
            <a:r>
              <a:rPr lang="en-US" altLang="id-ID" sz="2400" dirty="0" err="1" smtClean="0">
                <a:latin typeface="Bookman Old Style" pitchFamily="18" charset="0"/>
              </a:rPr>
              <a:t>dibahas</a:t>
            </a:r>
            <a:r>
              <a:rPr lang="en-US" altLang="id-ID" sz="2400" dirty="0" smtClean="0">
                <a:latin typeface="Bookman Old Style" pitchFamily="18" charset="0"/>
              </a:rPr>
              <a:t> </a:t>
            </a:r>
            <a:r>
              <a:rPr lang="en-US" altLang="id-ID" sz="2400" dirty="0" err="1" smtClean="0">
                <a:latin typeface="Bookman Old Style" pitchFamily="18" charset="0"/>
              </a:rPr>
              <a:t>antara</a:t>
            </a:r>
            <a:r>
              <a:rPr lang="en-US" altLang="id-ID" sz="2400" dirty="0" smtClean="0">
                <a:latin typeface="Bookman Old Style" pitchFamily="18" charset="0"/>
              </a:rPr>
              <a:t> lain :</a:t>
            </a:r>
          </a:p>
          <a:p>
            <a:pPr marL="609600" indent="-609600" algn="just" eaLnBrk="1" hangingPunct="1">
              <a:lnSpc>
                <a:spcPct val="80000"/>
              </a:lnSpc>
            </a:pPr>
            <a:endParaRPr lang="en-US" altLang="id-ID" sz="1800" dirty="0" smtClean="0">
              <a:latin typeface="Bookman Old Style" pitchFamily="18" charset="0"/>
            </a:endParaRPr>
          </a:p>
          <a:p>
            <a:pPr marL="609600" indent="-609600" algn="just" eaLnBrk="1" hangingPunct="1">
              <a:lnSpc>
                <a:spcPct val="80000"/>
              </a:lnSpc>
            </a:pPr>
            <a:r>
              <a:rPr lang="en-US" altLang="id-ID" sz="2400" dirty="0" err="1" smtClean="0">
                <a:latin typeface="Bookman Old Style" pitchFamily="18" charset="0"/>
              </a:rPr>
              <a:t>Penjelasan</a:t>
            </a:r>
            <a:r>
              <a:rPr lang="en-US" altLang="id-ID" sz="2400" dirty="0" smtClean="0">
                <a:latin typeface="Bookman Old Style" pitchFamily="18" charset="0"/>
              </a:rPr>
              <a:t> </a:t>
            </a:r>
            <a:r>
              <a:rPr lang="en-US" altLang="id-ID" sz="2400" dirty="0" err="1" smtClean="0">
                <a:latin typeface="Bookman Old Style" pitchFamily="18" charset="0"/>
              </a:rPr>
              <a:t>jenis</a:t>
            </a:r>
            <a:r>
              <a:rPr lang="en-US" altLang="id-ID" sz="2400" dirty="0" smtClean="0">
                <a:latin typeface="Bookman Old Style" pitchFamily="18" charset="0"/>
              </a:rPr>
              <a:t> tag-tag HTML yang </a:t>
            </a:r>
            <a:r>
              <a:rPr lang="en-US" altLang="id-ID" sz="2400" dirty="0" err="1" smtClean="0">
                <a:latin typeface="Bookman Old Style" pitchFamily="18" charset="0"/>
              </a:rPr>
              <a:t>digunakan</a:t>
            </a:r>
            <a:r>
              <a:rPr lang="en-US" altLang="id-ID" sz="2400" dirty="0" smtClean="0">
                <a:latin typeface="Bookman Old Style" pitchFamily="18" charset="0"/>
              </a:rPr>
              <a:t> </a:t>
            </a:r>
            <a:r>
              <a:rPr lang="en-US" altLang="id-ID" sz="2400" dirty="0" err="1" smtClean="0">
                <a:latin typeface="Bookman Old Style" pitchFamily="18" charset="0"/>
              </a:rPr>
              <a:t>untuk</a:t>
            </a:r>
            <a:r>
              <a:rPr lang="en-US" altLang="id-ID" sz="2400" dirty="0" smtClean="0">
                <a:latin typeface="Bookman Old Style" pitchFamily="18" charset="0"/>
              </a:rPr>
              <a:t> </a:t>
            </a:r>
            <a:r>
              <a:rPr lang="en-US" altLang="id-ID" sz="2400" dirty="0" err="1" smtClean="0">
                <a:latin typeface="Bookman Old Style" pitchFamily="18" charset="0"/>
              </a:rPr>
              <a:t>Membuat</a:t>
            </a:r>
            <a:r>
              <a:rPr lang="en-US" altLang="id-ID" sz="2400" dirty="0" smtClean="0">
                <a:latin typeface="Bookman Old Style" pitchFamily="18" charset="0"/>
              </a:rPr>
              <a:t> </a:t>
            </a:r>
            <a:r>
              <a:rPr lang="en-US" altLang="id-ID" sz="2400" dirty="0" err="1" smtClean="0">
                <a:latin typeface="Bookman Old Style" pitchFamily="18" charset="0"/>
              </a:rPr>
              <a:t>Tabel</a:t>
            </a:r>
            <a:r>
              <a:rPr lang="en-US" altLang="id-ID" sz="2400" dirty="0" smtClean="0">
                <a:latin typeface="Bookman Old Style" pitchFamily="18" charset="0"/>
              </a:rPr>
              <a:t>.</a:t>
            </a:r>
          </a:p>
          <a:p>
            <a:pPr marL="609600" indent="-609600" algn="just" eaLnBrk="1" hangingPunct="1">
              <a:lnSpc>
                <a:spcPct val="80000"/>
              </a:lnSpc>
            </a:pPr>
            <a:r>
              <a:rPr lang="en-US" altLang="id-ID" sz="2400" dirty="0" err="1" smtClean="0">
                <a:latin typeface="Bookman Old Style" pitchFamily="18" charset="0"/>
              </a:rPr>
              <a:t>Penjelasan</a:t>
            </a:r>
            <a:r>
              <a:rPr lang="en-US" altLang="id-ID" sz="2400" dirty="0" smtClean="0">
                <a:latin typeface="Bookman Old Style" pitchFamily="18" charset="0"/>
              </a:rPr>
              <a:t> </a:t>
            </a:r>
            <a:r>
              <a:rPr lang="en-US" altLang="id-ID" sz="2400" dirty="0" err="1" smtClean="0">
                <a:latin typeface="Bookman Old Style" pitchFamily="18" charset="0"/>
              </a:rPr>
              <a:t>jenis</a:t>
            </a:r>
            <a:r>
              <a:rPr lang="en-US" altLang="id-ID" sz="2400" dirty="0" smtClean="0">
                <a:latin typeface="Bookman Old Style" pitchFamily="18" charset="0"/>
              </a:rPr>
              <a:t> tag-tag yang </a:t>
            </a:r>
            <a:r>
              <a:rPr lang="en-US" altLang="id-ID" sz="2400" dirty="0" err="1" smtClean="0">
                <a:latin typeface="Bookman Old Style" pitchFamily="18" charset="0"/>
              </a:rPr>
              <a:t>digunakan</a:t>
            </a:r>
            <a:r>
              <a:rPr lang="en-US" altLang="id-ID" sz="2400" dirty="0" smtClean="0">
                <a:latin typeface="Bookman Old Style" pitchFamily="18" charset="0"/>
              </a:rPr>
              <a:t> </a:t>
            </a:r>
            <a:r>
              <a:rPr lang="en-US" altLang="id-ID" sz="2400" dirty="0" err="1" smtClean="0">
                <a:latin typeface="Bookman Old Style" pitchFamily="18" charset="0"/>
              </a:rPr>
              <a:t>untuk</a:t>
            </a:r>
            <a:r>
              <a:rPr lang="en-US" altLang="id-ID" sz="2400" dirty="0" smtClean="0">
                <a:latin typeface="Bookman Old Style" pitchFamily="18" charset="0"/>
              </a:rPr>
              <a:t> </a:t>
            </a:r>
            <a:r>
              <a:rPr lang="en-US" altLang="id-ID" sz="2400" dirty="0" err="1" smtClean="0">
                <a:latin typeface="Bookman Old Style" pitchFamily="18" charset="0"/>
              </a:rPr>
              <a:t>Membuat</a:t>
            </a:r>
            <a:r>
              <a:rPr lang="en-US" altLang="id-ID" sz="2400" dirty="0" smtClean="0">
                <a:latin typeface="Bookman Old Style" pitchFamily="18" charset="0"/>
              </a:rPr>
              <a:t> Form (Text Box, Text Area, Radio Button, Check Box, Combo Box, </a:t>
            </a:r>
            <a:r>
              <a:rPr lang="en-US" altLang="id-ID" sz="2400" dirty="0" err="1" smtClean="0">
                <a:latin typeface="Bookman Old Style" pitchFamily="18" charset="0"/>
              </a:rPr>
              <a:t>dll</a:t>
            </a:r>
            <a:r>
              <a:rPr lang="en-US" altLang="id-ID" sz="2400" dirty="0" smtClean="0">
                <a:latin typeface="Bookman Old Style" pitchFamily="18" charset="0"/>
              </a:rPr>
              <a:t>).</a:t>
            </a:r>
          </a:p>
          <a:p>
            <a:pPr marL="609600" indent="-609600" algn="just" eaLnBrk="1" hangingPunct="1">
              <a:lnSpc>
                <a:spcPct val="80000"/>
              </a:lnSpc>
            </a:pPr>
            <a:r>
              <a:rPr lang="en-US" altLang="id-ID" sz="2400" dirty="0" err="1" smtClean="0">
                <a:latin typeface="Bookman Old Style" pitchFamily="18" charset="0"/>
              </a:rPr>
              <a:t>Penjelasan</a:t>
            </a:r>
            <a:r>
              <a:rPr lang="en-US" altLang="id-ID" sz="2400" dirty="0" smtClean="0">
                <a:latin typeface="Bookman Old Style" pitchFamily="18" charset="0"/>
              </a:rPr>
              <a:t> </a:t>
            </a:r>
            <a:r>
              <a:rPr lang="en-US" altLang="id-ID" sz="2400" dirty="0" err="1" smtClean="0">
                <a:latin typeface="Bookman Old Style" pitchFamily="18" charset="0"/>
              </a:rPr>
              <a:t>jenis</a:t>
            </a:r>
            <a:r>
              <a:rPr lang="en-US" altLang="id-ID" sz="2400" dirty="0" smtClean="0">
                <a:latin typeface="Bookman Old Style" pitchFamily="18" charset="0"/>
              </a:rPr>
              <a:t> tag-tag yang </a:t>
            </a:r>
            <a:r>
              <a:rPr lang="en-US" altLang="id-ID" sz="2400" dirty="0" err="1" smtClean="0">
                <a:latin typeface="Bookman Old Style" pitchFamily="18" charset="0"/>
              </a:rPr>
              <a:t>digunakan</a:t>
            </a:r>
            <a:r>
              <a:rPr lang="en-US" altLang="id-ID" sz="2400" dirty="0" smtClean="0">
                <a:latin typeface="Bookman Old Style" pitchFamily="18" charset="0"/>
              </a:rPr>
              <a:t> </a:t>
            </a:r>
            <a:r>
              <a:rPr lang="en-US" altLang="id-ID" sz="2400" dirty="0" err="1" smtClean="0">
                <a:latin typeface="Bookman Old Style" pitchFamily="18" charset="0"/>
              </a:rPr>
              <a:t>untuk</a:t>
            </a:r>
            <a:r>
              <a:rPr lang="en-US" altLang="id-ID" sz="2400" dirty="0" smtClean="0">
                <a:latin typeface="Bookman Old Style" pitchFamily="18" charset="0"/>
              </a:rPr>
              <a:t> </a:t>
            </a:r>
            <a:r>
              <a:rPr lang="en-US" altLang="id-ID" sz="2400" dirty="0" err="1" smtClean="0">
                <a:latin typeface="Bookman Old Style" pitchFamily="18" charset="0"/>
              </a:rPr>
              <a:t>Membuat</a:t>
            </a:r>
            <a:r>
              <a:rPr lang="en-US" altLang="id-ID" sz="2400" dirty="0" smtClean="0">
                <a:latin typeface="Bookman Old Style" pitchFamily="18" charset="0"/>
              </a:rPr>
              <a:t> Frame.</a:t>
            </a:r>
          </a:p>
          <a:p>
            <a:pPr marL="609600" indent="-609600" algn="just" eaLnBrk="1" hangingPunct="1">
              <a:lnSpc>
                <a:spcPct val="80000"/>
              </a:lnSpc>
            </a:pPr>
            <a:r>
              <a:rPr lang="en-US" altLang="id-ID" sz="2400" dirty="0" err="1" smtClean="0">
                <a:latin typeface="Bookman Old Style" pitchFamily="18" charset="0"/>
              </a:rPr>
              <a:t>Membuat</a:t>
            </a:r>
            <a:r>
              <a:rPr lang="en-US" altLang="id-ID" sz="2400" dirty="0" smtClean="0">
                <a:latin typeface="Bookman Old Style" pitchFamily="18" charset="0"/>
              </a:rPr>
              <a:t> Program </a:t>
            </a:r>
            <a:r>
              <a:rPr lang="en-US" altLang="id-ID" sz="2400" dirty="0" err="1" smtClean="0">
                <a:latin typeface="Bookman Old Style" pitchFamily="18" charset="0"/>
              </a:rPr>
              <a:t>sederhana</a:t>
            </a:r>
            <a:r>
              <a:rPr lang="en-US" altLang="id-ID" sz="2400" dirty="0" smtClean="0">
                <a:latin typeface="Bookman Old Style" pitchFamily="18" charset="0"/>
              </a:rPr>
              <a:t> </a:t>
            </a:r>
            <a:r>
              <a:rPr lang="en-US" altLang="id-ID" sz="2400" dirty="0" err="1" smtClean="0">
                <a:latin typeface="Bookman Old Style" pitchFamily="18" charset="0"/>
              </a:rPr>
              <a:t>mengenai</a:t>
            </a:r>
            <a:r>
              <a:rPr lang="en-US" altLang="id-ID" sz="2400" dirty="0" smtClean="0">
                <a:latin typeface="Bookman Old Style" pitchFamily="18" charset="0"/>
              </a:rPr>
              <a:t> Form </a:t>
            </a:r>
            <a:r>
              <a:rPr lang="en-US" altLang="id-ID" sz="2400" dirty="0" err="1" smtClean="0">
                <a:latin typeface="Bookman Old Style" pitchFamily="18" charset="0"/>
              </a:rPr>
              <a:t>Isian</a:t>
            </a:r>
            <a:r>
              <a:rPr lang="en-US" altLang="id-ID" sz="2400" dirty="0" smtClean="0">
                <a:latin typeface="Bookman Old Style" pitchFamily="18" charset="0"/>
              </a:rPr>
              <a:t> Data </a:t>
            </a:r>
            <a:r>
              <a:rPr lang="en-US" altLang="id-ID" sz="2400" dirty="0" err="1" smtClean="0">
                <a:latin typeface="Bookman Old Style" pitchFamily="18" charset="0"/>
              </a:rPr>
              <a:t>Mahasiswa</a:t>
            </a:r>
            <a:r>
              <a:rPr lang="en-US" altLang="id-ID" sz="2400" dirty="0" smtClean="0">
                <a:latin typeface="Bookman Old Style" pitchFamily="18" charset="0"/>
              </a:rPr>
              <a:t>.</a:t>
            </a:r>
          </a:p>
          <a:p>
            <a:pPr marL="609600" indent="-609600" algn="just" eaLnBrk="1" hangingPunct="1">
              <a:lnSpc>
                <a:spcPct val="80000"/>
              </a:lnSpc>
            </a:pPr>
            <a:endParaRPr lang="en-US" altLang="id-ID" sz="1800" dirty="0" smtClean="0">
              <a:latin typeface="Bookman Old Style" pitchFamily="18" charset="0"/>
            </a:endParaRPr>
          </a:p>
        </p:txBody>
      </p:sp>
    </p:spTree>
    <p:extLst>
      <p:ext uri="{BB962C8B-B14F-4D97-AF65-F5344CB8AC3E}">
        <p14:creationId xmlns:p14="http://schemas.microsoft.com/office/powerpoint/2010/main" val="2798131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title"/>
          </p:nvPr>
        </p:nvSpPr>
        <p:spPr>
          <a:xfrm>
            <a:off x="381000" y="304800"/>
            <a:ext cx="7477125" cy="646113"/>
          </a:xfrm>
        </p:spPr>
        <p:txBody>
          <a:bodyPr anchor="ctr"/>
          <a:lstStyle/>
          <a:p>
            <a:pPr>
              <a:defRPr/>
            </a:pPr>
            <a:r>
              <a:rPr lang="en-US" sz="3600" b="1" dirty="0" smtClean="0">
                <a:solidFill>
                  <a:schemeClr val="accent1">
                    <a:lumMod val="75000"/>
                  </a:schemeClr>
                </a:solidFill>
              </a:rPr>
              <a:t>Tag-tag </a:t>
            </a:r>
            <a:r>
              <a:rPr lang="en-US" sz="3600" b="1" dirty="0" err="1" smtClean="0">
                <a:solidFill>
                  <a:schemeClr val="accent1">
                    <a:lumMod val="75000"/>
                  </a:schemeClr>
                </a:solidFill>
              </a:rPr>
              <a:t>Membuat</a:t>
            </a:r>
            <a:r>
              <a:rPr lang="en-US" sz="3600" b="1" dirty="0" smtClean="0">
                <a:solidFill>
                  <a:schemeClr val="accent1">
                    <a:lumMod val="75000"/>
                  </a:schemeClr>
                </a:solidFill>
              </a:rPr>
              <a:t> </a:t>
            </a:r>
            <a:r>
              <a:rPr lang="en-US" sz="3600" b="1" dirty="0" err="1" smtClean="0">
                <a:solidFill>
                  <a:schemeClr val="accent1">
                    <a:lumMod val="75000"/>
                  </a:schemeClr>
                </a:solidFill>
              </a:rPr>
              <a:t>Tabel</a:t>
            </a:r>
            <a:endParaRPr lang="en-US" sz="3600" b="1" dirty="0">
              <a:solidFill>
                <a:schemeClr val="accent1">
                  <a:lumMod val="75000"/>
                </a:schemeClr>
              </a:solidFill>
            </a:endParaRPr>
          </a:p>
        </p:txBody>
      </p:sp>
      <p:sp>
        <p:nvSpPr>
          <p:cNvPr id="5123" name="Rectangle 8"/>
          <p:cNvSpPr>
            <a:spLocks noGrp="1" noChangeArrowheads="1"/>
          </p:cNvSpPr>
          <p:nvPr>
            <p:ph idx="1"/>
          </p:nvPr>
        </p:nvSpPr>
        <p:spPr>
          <a:xfrm>
            <a:off x="381000" y="1219200"/>
            <a:ext cx="7386638" cy="4419600"/>
          </a:xfrm>
          <a:noFill/>
        </p:spPr>
        <p:txBody>
          <a:bodyPr/>
          <a:lstStyle/>
          <a:p>
            <a:pPr algn="just">
              <a:buFont typeface="Wingdings" pitchFamily="2" charset="2"/>
              <a:buNone/>
            </a:pPr>
            <a:r>
              <a:rPr lang="en-US" altLang="id-ID" sz="1800" smtClean="0">
                <a:latin typeface="Tahoma" pitchFamily="34" charset="0"/>
                <a:cs typeface="Tahoma" pitchFamily="34" charset="0"/>
              </a:rPr>
              <a:t>	</a:t>
            </a:r>
            <a:r>
              <a:rPr lang="en-US" altLang="id-ID" sz="2000" smtClean="0">
                <a:latin typeface="Tahoma" pitchFamily="34" charset="0"/>
                <a:cs typeface="Tahoma" pitchFamily="34" charset="0"/>
              </a:rPr>
              <a:t>Tabel merupakan sekumpulan baris dan kolom. Bentuk Umum pendeklarasian table adalah sebagai berikut :</a:t>
            </a:r>
          </a:p>
          <a:p>
            <a:pPr>
              <a:buFont typeface="Wingdings" pitchFamily="2" charset="2"/>
              <a:buNone/>
            </a:pPr>
            <a:r>
              <a:rPr lang="en-US" altLang="id-ID" sz="1800" smtClean="0"/>
              <a:t>		</a:t>
            </a:r>
            <a:r>
              <a:rPr lang="en-US" altLang="id-ID" sz="1800" b="1" smtClean="0">
                <a:solidFill>
                  <a:srgbClr val="C00000"/>
                </a:solidFill>
              </a:rPr>
              <a:t>&lt;Table&gt;</a:t>
            </a:r>
          </a:p>
          <a:p>
            <a:pPr>
              <a:buFont typeface="Wingdings" pitchFamily="2" charset="2"/>
              <a:buNone/>
            </a:pPr>
            <a:r>
              <a:rPr lang="en-US" altLang="id-ID" sz="1800" b="1" smtClean="0">
                <a:solidFill>
                  <a:srgbClr val="C00000"/>
                </a:solidFill>
              </a:rPr>
              <a:t>		………. tag untuk membuat baris,kolom, dll</a:t>
            </a:r>
          </a:p>
          <a:p>
            <a:pPr>
              <a:buFont typeface="Wingdings" pitchFamily="2" charset="2"/>
              <a:buNone/>
            </a:pPr>
            <a:r>
              <a:rPr lang="en-US" altLang="id-ID" sz="1800" b="1" smtClean="0">
                <a:solidFill>
                  <a:srgbClr val="C00000"/>
                </a:solidFill>
              </a:rPr>
              <a:t>		……….</a:t>
            </a:r>
          </a:p>
          <a:p>
            <a:pPr>
              <a:buFont typeface="Wingdings" pitchFamily="2" charset="2"/>
              <a:buNone/>
            </a:pPr>
            <a:r>
              <a:rPr lang="en-US" altLang="id-ID" sz="1800" b="1" smtClean="0">
                <a:solidFill>
                  <a:srgbClr val="C00000"/>
                </a:solidFill>
              </a:rPr>
              <a:t>		&lt;/Table&gt;</a:t>
            </a:r>
          </a:p>
          <a:p>
            <a:pPr>
              <a:buFont typeface="Wingdings" pitchFamily="2" charset="2"/>
              <a:buNone/>
            </a:pPr>
            <a:endParaRPr lang="en-US" altLang="id-ID" sz="1800" b="1" smtClean="0">
              <a:solidFill>
                <a:srgbClr val="C00000"/>
              </a:solidFill>
            </a:endParaRPr>
          </a:p>
          <a:p>
            <a:pPr>
              <a:buFont typeface="Wingdings" pitchFamily="2" charset="2"/>
              <a:buNone/>
            </a:pPr>
            <a:r>
              <a:rPr lang="en-US" altLang="id-ID" sz="1800" b="1" smtClean="0">
                <a:solidFill>
                  <a:srgbClr val="C00000"/>
                </a:solidFill>
              </a:rPr>
              <a:t>	</a:t>
            </a:r>
            <a:r>
              <a:rPr lang="en-US" altLang="id-ID" sz="2000" smtClean="0"/>
              <a:t>Jenis-jenis tag HTML yang digunakan dalam pembuatan table, yaitu :</a:t>
            </a:r>
            <a:endParaRPr lang="en-US" altLang="id-ID" sz="1800" smtClean="0"/>
          </a:p>
          <a:p>
            <a:r>
              <a:rPr lang="en-US" altLang="id-ID" sz="1800" smtClean="0"/>
              <a:t>tag Table Row &lt;TR&gt;	  → Untuk pembuatan Baris </a:t>
            </a:r>
          </a:p>
          <a:p>
            <a:r>
              <a:rPr lang="en-US" altLang="id-ID" sz="1800" smtClean="0"/>
              <a:t>tag Table Data &lt;TD&gt;	  → Untuk pembuatan Kolom</a:t>
            </a:r>
          </a:p>
          <a:p>
            <a:r>
              <a:rPr lang="en-US" altLang="id-ID" sz="1800" smtClean="0"/>
              <a:t>tag Table Header &lt;TH&gt;  → Untuk membuat judul Tabel</a:t>
            </a:r>
          </a:p>
          <a:p>
            <a:pPr algn="just">
              <a:buFont typeface="Wingdings" pitchFamily="2" charset="2"/>
              <a:buNone/>
            </a:pPr>
            <a:endParaRPr lang="en-US" altLang="id-ID" sz="1800" smtClean="0">
              <a:latin typeface="Tahoma" pitchFamily="34" charset="0"/>
              <a:cs typeface="Tahoma" pitchFamily="34" charset="0"/>
            </a:endParaRPr>
          </a:p>
        </p:txBody>
      </p:sp>
    </p:spTree>
    <p:extLst>
      <p:ext uri="{BB962C8B-B14F-4D97-AF65-F5344CB8AC3E}">
        <p14:creationId xmlns:p14="http://schemas.microsoft.com/office/powerpoint/2010/main" val="2426459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ChangeArrowheads="1"/>
          </p:cNvSpPr>
          <p:nvPr/>
        </p:nvSpPr>
        <p:spPr bwMode="auto">
          <a:xfrm>
            <a:off x="228600" y="228600"/>
            <a:ext cx="7477125" cy="1143000"/>
          </a:xfrm>
          <a:prstGeom prst="rect">
            <a:avLst/>
          </a:prstGeom>
          <a:noFill/>
          <a:ln w="9525">
            <a:noFill/>
            <a:miter lim="800000"/>
            <a:headEnd/>
            <a:tailEnd/>
          </a:ln>
        </p:spPr>
        <p:txBody>
          <a:bodyPr anchor="ctr"/>
          <a:lstStyle/>
          <a:p>
            <a:pPr algn="ctr">
              <a:defRPr/>
            </a:pPr>
            <a:r>
              <a:rPr lang="en-US" sz="3600" b="1" dirty="0">
                <a:solidFill>
                  <a:schemeClr val="accent1">
                    <a:lumMod val="75000"/>
                  </a:schemeClr>
                </a:solidFill>
                <a:latin typeface="Arial Black" pitchFamily="34" charset="0"/>
              </a:rPr>
              <a:t>Tag-tag </a:t>
            </a:r>
            <a:r>
              <a:rPr lang="en-US" sz="3600" b="1" dirty="0" err="1">
                <a:solidFill>
                  <a:schemeClr val="accent1">
                    <a:lumMod val="75000"/>
                  </a:schemeClr>
                </a:solidFill>
                <a:latin typeface="Arial Black" pitchFamily="34" charset="0"/>
              </a:rPr>
              <a:t>Membuat</a:t>
            </a:r>
            <a:r>
              <a:rPr lang="en-US" sz="3600" b="1" dirty="0">
                <a:solidFill>
                  <a:schemeClr val="accent1">
                    <a:lumMod val="75000"/>
                  </a:schemeClr>
                </a:solidFill>
                <a:latin typeface="Arial Black" pitchFamily="34" charset="0"/>
              </a:rPr>
              <a:t> </a:t>
            </a:r>
            <a:r>
              <a:rPr lang="en-US" sz="3600" b="1" dirty="0" err="1">
                <a:solidFill>
                  <a:schemeClr val="accent1">
                    <a:lumMod val="75000"/>
                  </a:schemeClr>
                </a:solidFill>
                <a:latin typeface="Arial Black" pitchFamily="34" charset="0"/>
              </a:rPr>
              <a:t>Tabel</a:t>
            </a:r>
            <a:endParaRPr lang="en-US" sz="3600" b="1" dirty="0">
              <a:solidFill>
                <a:schemeClr val="accent1">
                  <a:lumMod val="75000"/>
                </a:schemeClr>
              </a:solidFill>
              <a:latin typeface="Arial Black" pitchFamily="34" charset="0"/>
            </a:endParaRPr>
          </a:p>
        </p:txBody>
      </p:sp>
      <p:sp>
        <p:nvSpPr>
          <p:cNvPr id="6148" name="Rectangle 10"/>
          <p:cNvSpPr>
            <a:spLocks noChangeArrowheads="1"/>
          </p:cNvSpPr>
          <p:nvPr/>
        </p:nvSpPr>
        <p:spPr bwMode="auto">
          <a:xfrm>
            <a:off x="304800" y="1371600"/>
            <a:ext cx="7391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sz="2400">
                <a:solidFill>
                  <a:schemeClr val="tx1"/>
                </a:solidFill>
                <a:latin typeface="Times New Roman" pitchFamily="18" charset="0"/>
                <a:ea typeface="新細明體" charset="-120"/>
              </a:defRPr>
            </a:lvl1pPr>
            <a:lvl2pPr marL="742950" indent="-285750" eaLnBrk="0" hangingPunct="0">
              <a:defRPr kumimoji="1" sz="2400">
                <a:solidFill>
                  <a:schemeClr val="tx1"/>
                </a:solidFill>
                <a:latin typeface="Times New Roman" pitchFamily="18" charset="0"/>
                <a:ea typeface="新細明體" charset="-120"/>
              </a:defRPr>
            </a:lvl2pPr>
            <a:lvl3pPr marL="1143000" indent="-228600" eaLnBrk="0" hangingPunct="0">
              <a:defRPr kumimoji="1" sz="2400">
                <a:solidFill>
                  <a:schemeClr val="tx1"/>
                </a:solidFill>
                <a:latin typeface="Times New Roman" pitchFamily="18" charset="0"/>
                <a:ea typeface="新細明體" charset="-120"/>
              </a:defRPr>
            </a:lvl3pPr>
            <a:lvl4pPr marL="1600200" indent="-228600" eaLnBrk="0" hangingPunct="0">
              <a:defRPr kumimoji="1" sz="2400">
                <a:solidFill>
                  <a:schemeClr val="tx1"/>
                </a:solidFill>
                <a:latin typeface="Times New Roman" pitchFamily="18" charset="0"/>
                <a:ea typeface="新細明體" charset="-120"/>
              </a:defRPr>
            </a:lvl4pPr>
            <a:lvl5pPr marL="2057400" indent="-228600" eaLnBrk="0" hangingPunct="0">
              <a:defRPr kumimoji="1" sz="2400">
                <a:solidFill>
                  <a:schemeClr val="tx1"/>
                </a:solidFill>
                <a:latin typeface="Times New Roman" pitchFamily="18" charset="0"/>
                <a:ea typeface="新細明體"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charset="-120"/>
              </a:defRPr>
            </a:lvl9pPr>
          </a:lstStyle>
          <a:p>
            <a:pPr eaLnBrk="1" hangingPunct="1"/>
            <a:r>
              <a:rPr lang="en-US" altLang="id-ID" sz="2000"/>
              <a:t>Untuk membuat tabel,  HTML  menyediakan tag &lt;TABLE&gt;. Dalam tag&lt;TABLE&gt; terdapat banyak atribut, yaitu :</a:t>
            </a:r>
          </a:p>
        </p:txBody>
      </p:sp>
      <p:graphicFrame>
        <p:nvGraphicFramePr>
          <p:cNvPr id="7" name="Table 6"/>
          <p:cNvGraphicFramePr>
            <a:graphicFrameLocks noGrp="1"/>
          </p:cNvGraphicFramePr>
          <p:nvPr/>
        </p:nvGraphicFramePr>
        <p:xfrm>
          <a:off x="457200" y="2133600"/>
          <a:ext cx="6858000" cy="3502027"/>
        </p:xfrm>
        <a:graphic>
          <a:graphicData uri="http://schemas.openxmlformats.org/drawingml/2006/table">
            <a:tbl>
              <a:tblPr>
                <a:tableStyleId>{5DA37D80-6434-44D0-A028-1B22A696006F}</a:tableStyleId>
              </a:tblPr>
              <a:tblGrid>
                <a:gridCol w="2286000"/>
                <a:gridCol w="4572000"/>
              </a:tblGrid>
              <a:tr h="255295">
                <a:tc>
                  <a:txBody>
                    <a:bodyPr/>
                    <a:lstStyle/>
                    <a:p>
                      <a:pPr algn="ctr">
                        <a:spcAft>
                          <a:spcPts val="600"/>
                        </a:spcAft>
                      </a:pPr>
                      <a:r>
                        <a:rPr lang="en-US" sz="1600" b="1" dirty="0" err="1">
                          <a:solidFill>
                            <a:schemeClr val="tx1"/>
                          </a:solidFill>
                        </a:rPr>
                        <a:t>Atribut</a:t>
                      </a:r>
                      <a:endParaRPr lang="en-US" sz="1600" b="1" dirty="0">
                        <a:solidFill>
                          <a:schemeClr val="tx1"/>
                        </a:solidFill>
                        <a:latin typeface="Times New Roman"/>
                        <a:ea typeface="Times New Roman"/>
                      </a:endParaRPr>
                    </a:p>
                  </a:txBody>
                  <a:tcPr marL="67719" marR="67719" marT="0" marB="0">
                    <a:solidFill>
                      <a:srgbClr val="FFFF99"/>
                    </a:solidFill>
                  </a:tcPr>
                </a:tc>
                <a:tc>
                  <a:txBody>
                    <a:bodyPr/>
                    <a:lstStyle/>
                    <a:p>
                      <a:pPr algn="ctr">
                        <a:spcAft>
                          <a:spcPts val="600"/>
                        </a:spcAft>
                      </a:pPr>
                      <a:r>
                        <a:rPr lang="en-US" sz="1600" b="1">
                          <a:solidFill>
                            <a:schemeClr val="tx1"/>
                          </a:solidFill>
                        </a:rPr>
                        <a:t>Fungsi</a:t>
                      </a:r>
                      <a:endParaRPr lang="en-US" sz="1600" b="1">
                        <a:solidFill>
                          <a:schemeClr val="tx1"/>
                        </a:solidFill>
                        <a:latin typeface="Times New Roman"/>
                        <a:ea typeface="Times New Roman"/>
                      </a:endParaRPr>
                    </a:p>
                  </a:txBody>
                  <a:tcPr marL="67719" marR="67719" marT="0" marB="0">
                    <a:solidFill>
                      <a:srgbClr val="FFFF99"/>
                    </a:solidFill>
                  </a:tcPr>
                </a:tc>
              </a:tr>
              <a:tr h="243886">
                <a:tc>
                  <a:txBody>
                    <a:bodyPr/>
                    <a:lstStyle/>
                    <a:p>
                      <a:pPr>
                        <a:spcAft>
                          <a:spcPts val="600"/>
                        </a:spcAft>
                      </a:pPr>
                      <a:r>
                        <a:rPr lang="en-US" sz="1600" b="1" dirty="0">
                          <a:solidFill>
                            <a:schemeClr val="tx1"/>
                          </a:solidFill>
                        </a:rPr>
                        <a:t>BORDER</a:t>
                      </a:r>
                      <a:endParaRPr lang="en-US" sz="1600" b="1" dirty="0">
                        <a:solidFill>
                          <a:schemeClr val="tx1"/>
                        </a:solidFill>
                        <a:latin typeface="Times New Roman"/>
                        <a:ea typeface="Times New Roman"/>
                      </a:endParaRPr>
                    </a:p>
                  </a:txBody>
                  <a:tcPr marL="67719" marR="67719" marT="0" marB="0">
                    <a:solidFill>
                      <a:srgbClr val="FFFF99"/>
                    </a:solidFill>
                  </a:tcPr>
                </a:tc>
                <a:tc>
                  <a:txBody>
                    <a:bodyPr/>
                    <a:lstStyle/>
                    <a:p>
                      <a:pPr>
                        <a:spcAft>
                          <a:spcPts val="600"/>
                        </a:spcAft>
                      </a:pPr>
                      <a:r>
                        <a:rPr lang="en-US" sz="1600" b="1">
                          <a:solidFill>
                            <a:schemeClr val="tx1"/>
                          </a:solidFill>
                        </a:rPr>
                        <a:t>Menentukan ukuran border / garis tabel  </a:t>
                      </a:r>
                      <a:endParaRPr lang="en-US" sz="1600" b="1">
                        <a:solidFill>
                          <a:schemeClr val="tx1"/>
                        </a:solidFill>
                        <a:latin typeface="Times New Roman"/>
                        <a:ea typeface="Times New Roman"/>
                      </a:endParaRPr>
                    </a:p>
                  </a:txBody>
                  <a:tcPr marL="67719" marR="67719" marT="0" marB="0">
                    <a:solidFill>
                      <a:srgbClr val="FFFF99"/>
                    </a:solidFill>
                  </a:tcPr>
                </a:tc>
              </a:tr>
              <a:tr h="243886">
                <a:tc>
                  <a:txBody>
                    <a:bodyPr/>
                    <a:lstStyle/>
                    <a:p>
                      <a:pPr>
                        <a:spcAft>
                          <a:spcPts val="600"/>
                        </a:spcAft>
                      </a:pPr>
                      <a:r>
                        <a:rPr lang="en-US" sz="1600" b="1" dirty="0">
                          <a:solidFill>
                            <a:schemeClr val="tx1"/>
                          </a:solidFill>
                        </a:rPr>
                        <a:t>WIDTH</a:t>
                      </a:r>
                      <a:endParaRPr lang="en-US" sz="1600" b="1" dirty="0">
                        <a:solidFill>
                          <a:schemeClr val="tx1"/>
                        </a:solidFill>
                        <a:latin typeface="Times New Roman"/>
                        <a:ea typeface="Times New Roman"/>
                      </a:endParaRPr>
                    </a:p>
                  </a:txBody>
                  <a:tcPr marL="67719" marR="67719" marT="0" marB="0">
                    <a:solidFill>
                      <a:srgbClr val="FFFF99"/>
                    </a:solidFill>
                  </a:tcPr>
                </a:tc>
                <a:tc>
                  <a:txBody>
                    <a:bodyPr/>
                    <a:lstStyle/>
                    <a:p>
                      <a:pPr>
                        <a:spcAft>
                          <a:spcPts val="600"/>
                        </a:spcAft>
                      </a:pPr>
                      <a:r>
                        <a:rPr lang="en-US" sz="1600" b="1">
                          <a:solidFill>
                            <a:schemeClr val="tx1"/>
                          </a:solidFill>
                        </a:rPr>
                        <a:t>Menentukan lebar table</a:t>
                      </a:r>
                      <a:endParaRPr lang="en-US" sz="1600" b="1">
                        <a:solidFill>
                          <a:schemeClr val="tx1"/>
                        </a:solidFill>
                        <a:latin typeface="Times New Roman"/>
                        <a:ea typeface="Times New Roman"/>
                      </a:endParaRPr>
                    </a:p>
                  </a:txBody>
                  <a:tcPr marL="67719" marR="67719" marT="0" marB="0">
                    <a:solidFill>
                      <a:srgbClr val="FFFF99"/>
                    </a:solidFill>
                  </a:tcPr>
                </a:tc>
              </a:tr>
              <a:tr h="243886">
                <a:tc>
                  <a:txBody>
                    <a:bodyPr/>
                    <a:lstStyle/>
                    <a:p>
                      <a:pPr>
                        <a:spcAft>
                          <a:spcPts val="600"/>
                        </a:spcAft>
                      </a:pPr>
                      <a:r>
                        <a:rPr lang="en-US" sz="1600" b="1" dirty="0">
                          <a:solidFill>
                            <a:schemeClr val="tx1"/>
                          </a:solidFill>
                        </a:rPr>
                        <a:t>HEIGHT</a:t>
                      </a:r>
                      <a:endParaRPr lang="en-US" sz="1600" b="1" dirty="0">
                        <a:solidFill>
                          <a:schemeClr val="tx1"/>
                        </a:solidFill>
                        <a:latin typeface="Times New Roman"/>
                        <a:ea typeface="Times New Roman"/>
                      </a:endParaRPr>
                    </a:p>
                  </a:txBody>
                  <a:tcPr marL="67719" marR="67719" marT="0" marB="0">
                    <a:solidFill>
                      <a:srgbClr val="FFFF99"/>
                    </a:solidFill>
                  </a:tcPr>
                </a:tc>
                <a:tc>
                  <a:txBody>
                    <a:bodyPr/>
                    <a:lstStyle/>
                    <a:p>
                      <a:pPr>
                        <a:spcAft>
                          <a:spcPts val="600"/>
                        </a:spcAft>
                      </a:pPr>
                      <a:r>
                        <a:rPr lang="en-US" sz="1600" b="1" dirty="0" err="1">
                          <a:solidFill>
                            <a:schemeClr val="tx1"/>
                          </a:solidFill>
                        </a:rPr>
                        <a:t>Menentukan</a:t>
                      </a:r>
                      <a:r>
                        <a:rPr lang="en-US" sz="1600" b="1" dirty="0">
                          <a:solidFill>
                            <a:schemeClr val="tx1"/>
                          </a:solidFill>
                        </a:rPr>
                        <a:t> </a:t>
                      </a:r>
                      <a:r>
                        <a:rPr lang="en-US" sz="1600" b="1" dirty="0" err="1">
                          <a:solidFill>
                            <a:schemeClr val="tx1"/>
                          </a:solidFill>
                        </a:rPr>
                        <a:t>tinggi</a:t>
                      </a:r>
                      <a:r>
                        <a:rPr lang="en-US" sz="1600" b="1" dirty="0">
                          <a:solidFill>
                            <a:schemeClr val="tx1"/>
                          </a:solidFill>
                        </a:rPr>
                        <a:t> table</a:t>
                      </a:r>
                      <a:endParaRPr lang="en-US" sz="1600" b="1" dirty="0">
                        <a:solidFill>
                          <a:schemeClr val="tx1"/>
                        </a:solidFill>
                        <a:latin typeface="Times New Roman"/>
                        <a:ea typeface="Times New Roman"/>
                      </a:endParaRPr>
                    </a:p>
                  </a:txBody>
                  <a:tcPr marL="67719" marR="67719" marT="0" marB="0">
                    <a:solidFill>
                      <a:srgbClr val="FFFF99"/>
                    </a:solidFill>
                  </a:tcPr>
                </a:tc>
              </a:tr>
              <a:tr h="243886">
                <a:tc>
                  <a:txBody>
                    <a:bodyPr/>
                    <a:lstStyle/>
                    <a:p>
                      <a:pPr>
                        <a:spcAft>
                          <a:spcPts val="600"/>
                        </a:spcAft>
                      </a:pPr>
                      <a:r>
                        <a:rPr lang="en-US" sz="1600" b="1" dirty="0">
                          <a:solidFill>
                            <a:schemeClr val="tx1"/>
                          </a:solidFill>
                        </a:rPr>
                        <a:t>BGCOLOR</a:t>
                      </a:r>
                      <a:endParaRPr lang="en-US" sz="1600" b="1" dirty="0">
                        <a:solidFill>
                          <a:schemeClr val="tx1"/>
                        </a:solidFill>
                        <a:latin typeface="Times New Roman"/>
                        <a:ea typeface="Times New Roman"/>
                      </a:endParaRPr>
                    </a:p>
                  </a:txBody>
                  <a:tcPr marL="67719" marR="67719" marT="0" marB="0">
                    <a:solidFill>
                      <a:srgbClr val="FFFF99"/>
                    </a:solidFill>
                  </a:tcPr>
                </a:tc>
                <a:tc>
                  <a:txBody>
                    <a:bodyPr/>
                    <a:lstStyle/>
                    <a:p>
                      <a:pPr>
                        <a:spcAft>
                          <a:spcPts val="600"/>
                        </a:spcAft>
                      </a:pPr>
                      <a:r>
                        <a:rPr lang="en-US" sz="1600" b="1" dirty="0" err="1">
                          <a:solidFill>
                            <a:schemeClr val="tx1"/>
                          </a:solidFill>
                        </a:rPr>
                        <a:t>Menentukan</a:t>
                      </a:r>
                      <a:r>
                        <a:rPr lang="en-US" sz="1600" b="1" dirty="0">
                          <a:solidFill>
                            <a:schemeClr val="tx1"/>
                          </a:solidFill>
                        </a:rPr>
                        <a:t> background table</a:t>
                      </a:r>
                      <a:endParaRPr lang="en-US" sz="1600" b="1" dirty="0">
                        <a:solidFill>
                          <a:schemeClr val="tx1"/>
                        </a:solidFill>
                        <a:latin typeface="Times New Roman"/>
                        <a:ea typeface="Times New Roman"/>
                      </a:endParaRPr>
                    </a:p>
                  </a:txBody>
                  <a:tcPr marL="67719" marR="67719" marT="0" marB="0">
                    <a:solidFill>
                      <a:srgbClr val="FFFF99"/>
                    </a:solidFill>
                  </a:tcPr>
                </a:tc>
              </a:tr>
              <a:tr h="487772">
                <a:tc>
                  <a:txBody>
                    <a:bodyPr/>
                    <a:lstStyle/>
                    <a:p>
                      <a:pPr>
                        <a:spcAft>
                          <a:spcPts val="600"/>
                        </a:spcAft>
                      </a:pPr>
                      <a:r>
                        <a:rPr lang="en-US" sz="1600" b="1" dirty="0">
                          <a:solidFill>
                            <a:schemeClr val="tx1"/>
                          </a:solidFill>
                        </a:rPr>
                        <a:t>BACKGROUND</a:t>
                      </a:r>
                      <a:endParaRPr lang="en-US" sz="1600" b="1" dirty="0">
                        <a:solidFill>
                          <a:schemeClr val="tx1"/>
                        </a:solidFill>
                        <a:latin typeface="Times New Roman"/>
                        <a:ea typeface="Times New Roman"/>
                      </a:endParaRPr>
                    </a:p>
                  </a:txBody>
                  <a:tcPr marL="67719" marR="67719" marT="0" marB="0">
                    <a:solidFill>
                      <a:srgbClr val="FFFF99"/>
                    </a:solidFill>
                  </a:tcPr>
                </a:tc>
                <a:tc>
                  <a:txBody>
                    <a:bodyPr/>
                    <a:lstStyle/>
                    <a:p>
                      <a:pPr>
                        <a:spcAft>
                          <a:spcPts val="600"/>
                        </a:spcAft>
                      </a:pPr>
                      <a:r>
                        <a:rPr lang="en-US" sz="1600" b="1" dirty="0" err="1">
                          <a:solidFill>
                            <a:schemeClr val="tx1"/>
                          </a:solidFill>
                        </a:rPr>
                        <a:t>Menentukan</a:t>
                      </a:r>
                      <a:r>
                        <a:rPr lang="en-US" sz="1600" b="1" dirty="0">
                          <a:solidFill>
                            <a:schemeClr val="tx1"/>
                          </a:solidFill>
                        </a:rPr>
                        <a:t> </a:t>
                      </a:r>
                      <a:r>
                        <a:rPr lang="en-US" sz="1600" b="1" dirty="0" err="1">
                          <a:solidFill>
                            <a:schemeClr val="tx1"/>
                          </a:solidFill>
                        </a:rPr>
                        <a:t>gambar</a:t>
                      </a:r>
                      <a:r>
                        <a:rPr lang="en-US" sz="1600" b="1" dirty="0">
                          <a:solidFill>
                            <a:schemeClr val="tx1"/>
                          </a:solidFill>
                        </a:rPr>
                        <a:t> yang </a:t>
                      </a:r>
                      <a:r>
                        <a:rPr lang="en-US" sz="1600" b="1" dirty="0" err="1">
                          <a:solidFill>
                            <a:schemeClr val="tx1"/>
                          </a:solidFill>
                        </a:rPr>
                        <a:t>digunakan</a:t>
                      </a:r>
                      <a:r>
                        <a:rPr lang="en-US" sz="1600" b="1" dirty="0">
                          <a:solidFill>
                            <a:schemeClr val="tx1"/>
                          </a:solidFill>
                        </a:rPr>
                        <a:t> </a:t>
                      </a:r>
                      <a:r>
                        <a:rPr lang="en-US" sz="1600" b="1" dirty="0" err="1">
                          <a:solidFill>
                            <a:schemeClr val="tx1"/>
                          </a:solidFill>
                        </a:rPr>
                        <a:t>untuk</a:t>
                      </a:r>
                      <a:r>
                        <a:rPr lang="en-US" sz="1600" b="1" dirty="0">
                          <a:solidFill>
                            <a:schemeClr val="tx1"/>
                          </a:solidFill>
                        </a:rPr>
                        <a:t> background </a:t>
                      </a:r>
                      <a:r>
                        <a:rPr lang="en-US" sz="1600" b="1" dirty="0" err="1">
                          <a:solidFill>
                            <a:schemeClr val="tx1"/>
                          </a:solidFill>
                        </a:rPr>
                        <a:t>tabel</a:t>
                      </a:r>
                      <a:endParaRPr lang="en-US" sz="1600" b="1" dirty="0">
                        <a:solidFill>
                          <a:schemeClr val="tx1"/>
                        </a:solidFill>
                        <a:latin typeface="Times New Roman"/>
                        <a:ea typeface="Times New Roman"/>
                      </a:endParaRPr>
                    </a:p>
                  </a:txBody>
                  <a:tcPr marL="67719" marR="67719" marT="0" marB="0">
                    <a:solidFill>
                      <a:srgbClr val="FFFF99"/>
                    </a:solidFill>
                  </a:tcPr>
                </a:tc>
              </a:tr>
              <a:tr h="243886">
                <a:tc>
                  <a:txBody>
                    <a:bodyPr/>
                    <a:lstStyle/>
                    <a:p>
                      <a:pPr>
                        <a:spcAft>
                          <a:spcPts val="600"/>
                        </a:spcAft>
                      </a:pPr>
                      <a:r>
                        <a:rPr lang="en-US" sz="1600" b="1">
                          <a:solidFill>
                            <a:schemeClr val="tx1"/>
                          </a:solidFill>
                        </a:rPr>
                        <a:t>COLOR</a:t>
                      </a:r>
                      <a:endParaRPr lang="en-US" sz="1600" b="1">
                        <a:solidFill>
                          <a:schemeClr val="tx1"/>
                        </a:solidFill>
                        <a:latin typeface="Times New Roman"/>
                        <a:ea typeface="Times New Roman"/>
                      </a:endParaRPr>
                    </a:p>
                  </a:txBody>
                  <a:tcPr marL="67719" marR="67719" marT="0" marB="0">
                    <a:solidFill>
                      <a:srgbClr val="FFFF99"/>
                    </a:solidFill>
                  </a:tcPr>
                </a:tc>
                <a:tc>
                  <a:txBody>
                    <a:bodyPr/>
                    <a:lstStyle/>
                    <a:p>
                      <a:pPr>
                        <a:spcAft>
                          <a:spcPts val="600"/>
                        </a:spcAft>
                      </a:pPr>
                      <a:r>
                        <a:rPr lang="en-US" sz="1600" b="1" dirty="0" err="1">
                          <a:solidFill>
                            <a:schemeClr val="tx1"/>
                          </a:solidFill>
                        </a:rPr>
                        <a:t>Untuk</a:t>
                      </a:r>
                      <a:r>
                        <a:rPr lang="en-US" sz="1600" b="1" dirty="0">
                          <a:solidFill>
                            <a:schemeClr val="tx1"/>
                          </a:solidFill>
                        </a:rPr>
                        <a:t> </a:t>
                      </a:r>
                      <a:r>
                        <a:rPr lang="en-US" sz="1600" b="1" dirty="0" err="1">
                          <a:solidFill>
                            <a:schemeClr val="tx1"/>
                          </a:solidFill>
                        </a:rPr>
                        <a:t>mengatur</a:t>
                      </a:r>
                      <a:r>
                        <a:rPr lang="en-US" sz="1600" b="1" dirty="0">
                          <a:solidFill>
                            <a:schemeClr val="tx1"/>
                          </a:solidFill>
                        </a:rPr>
                        <a:t> </a:t>
                      </a:r>
                      <a:r>
                        <a:rPr lang="en-US" sz="1600" b="1" dirty="0" err="1">
                          <a:solidFill>
                            <a:schemeClr val="tx1"/>
                          </a:solidFill>
                        </a:rPr>
                        <a:t>warna</a:t>
                      </a:r>
                      <a:r>
                        <a:rPr lang="en-US" sz="1600" b="1" dirty="0">
                          <a:solidFill>
                            <a:schemeClr val="tx1"/>
                          </a:solidFill>
                        </a:rPr>
                        <a:t> </a:t>
                      </a:r>
                      <a:r>
                        <a:rPr lang="en-US" sz="1600" b="1" dirty="0" err="1">
                          <a:solidFill>
                            <a:schemeClr val="tx1"/>
                          </a:solidFill>
                        </a:rPr>
                        <a:t>suatu</a:t>
                      </a:r>
                      <a:r>
                        <a:rPr lang="en-US" sz="1600" b="1" dirty="0">
                          <a:solidFill>
                            <a:schemeClr val="tx1"/>
                          </a:solidFill>
                        </a:rPr>
                        <a:t> </a:t>
                      </a:r>
                      <a:r>
                        <a:rPr lang="en-US" sz="1600" b="1" dirty="0" err="1">
                          <a:solidFill>
                            <a:schemeClr val="tx1"/>
                          </a:solidFill>
                        </a:rPr>
                        <a:t>sel</a:t>
                      </a:r>
                      <a:r>
                        <a:rPr lang="en-US" sz="1600" b="1" dirty="0">
                          <a:solidFill>
                            <a:schemeClr val="tx1"/>
                          </a:solidFill>
                        </a:rPr>
                        <a:t> </a:t>
                      </a:r>
                      <a:r>
                        <a:rPr lang="en-US" sz="1600" b="1" dirty="0" err="1">
                          <a:solidFill>
                            <a:schemeClr val="tx1"/>
                          </a:solidFill>
                        </a:rPr>
                        <a:t>dalam</a:t>
                      </a:r>
                      <a:r>
                        <a:rPr lang="en-US" sz="1600" b="1" dirty="0">
                          <a:solidFill>
                            <a:schemeClr val="tx1"/>
                          </a:solidFill>
                        </a:rPr>
                        <a:t> </a:t>
                      </a:r>
                      <a:r>
                        <a:rPr lang="en-US" sz="1600" b="1" dirty="0" err="1">
                          <a:solidFill>
                            <a:schemeClr val="tx1"/>
                          </a:solidFill>
                        </a:rPr>
                        <a:t>tabel</a:t>
                      </a:r>
                      <a:endParaRPr lang="en-US" sz="1600" b="1" dirty="0">
                        <a:solidFill>
                          <a:schemeClr val="tx1"/>
                        </a:solidFill>
                        <a:latin typeface="Times New Roman"/>
                        <a:ea typeface="Times New Roman"/>
                      </a:endParaRPr>
                    </a:p>
                  </a:txBody>
                  <a:tcPr marL="67719" marR="67719" marT="0" marB="0">
                    <a:solidFill>
                      <a:srgbClr val="FFFF99"/>
                    </a:solidFill>
                  </a:tcPr>
                </a:tc>
              </a:tr>
              <a:tr h="243886">
                <a:tc>
                  <a:txBody>
                    <a:bodyPr/>
                    <a:lstStyle/>
                    <a:p>
                      <a:pPr>
                        <a:spcAft>
                          <a:spcPts val="600"/>
                        </a:spcAft>
                      </a:pPr>
                      <a:r>
                        <a:rPr lang="en-US" sz="1600" b="1">
                          <a:solidFill>
                            <a:schemeClr val="tx1"/>
                          </a:solidFill>
                        </a:rPr>
                        <a:t>ALIGN</a:t>
                      </a:r>
                      <a:endParaRPr lang="en-US" sz="1600" b="1">
                        <a:solidFill>
                          <a:schemeClr val="tx1"/>
                        </a:solidFill>
                        <a:latin typeface="Times New Roman"/>
                        <a:ea typeface="Times New Roman"/>
                      </a:endParaRPr>
                    </a:p>
                  </a:txBody>
                  <a:tcPr marL="67719" marR="67719" marT="0" marB="0">
                    <a:solidFill>
                      <a:srgbClr val="FFFF99"/>
                    </a:solidFill>
                  </a:tcPr>
                </a:tc>
                <a:tc>
                  <a:txBody>
                    <a:bodyPr/>
                    <a:lstStyle/>
                    <a:p>
                      <a:pPr>
                        <a:spcAft>
                          <a:spcPts val="600"/>
                        </a:spcAft>
                      </a:pPr>
                      <a:r>
                        <a:rPr lang="en-US" sz="1600" b="1" dirty="0" err="1">
                          <a:solidFill>
                            <a:schemeClr val="tx1"/>
                          </a:solidFill>
                        </a:rPr>
                        <a:t>Mengatur</a:t>
                      </a:r>
                      <a:r>
                        <a:rPr lang="en-US" sz="1600" b="1" dirty="0">
                          <a:solidFill>
                            <a:schemeClr val="tx1"/>
                          </a:solidFill>
                        </a:rPr>
                        <a:t> </a:t>
                      </a:r>
                      <a:r>
                        <a:rPr lang="en-US" sz="1600" b="1" dirty="0" err="1">
                          <a:solidFill>
                            <a:schemeClr val="tx1"/>
                          </a:solidFill>
                        </a:rPr>
                        <a:t>bentuk</a:t>
                      </a:r>
                      <a:r>
                        <a:rPr lang="en-US" sz="1600" b="1" dirty="0">
                          <a:solidFill>
                            <a:schemeClr val="tx1"/>
                          </a:solidFill>
                        </a:rPr>
                        <a:t> </a:t>
                      </a:r>
                      <a:r>
                        <a:rPr lang="en-US" sz="1600" b="1" dirty="0" err="1">
                          <a:solidFill>
                            <a:schemeClr val="tx1"/>
                          </a:solidFill>
                        </a:rPr>
                        <a:t>perataan</a:t>
                      </a:r>
                      <a:r>
                        <a:rPr lang="en-US" sz="1600" b="1" dirty="0">
                          <a:solidFill>
                            <a:schemeClr val="tx1"/>
                          </a:solidFill>
                        </a:rPr>
                        <a:t> horizontal</a:t>
                      </a:r>
                      <a:endParaRPr lang="en-US" sz="1600" b="1" dirty="0">
                        <a:solidFill>
                          <a:schemeClr val="tx1"/>
                        </a:solidFill>
                        <a:latin typeface="Times New Roman"/>
                        <a:ea typeface="Times New Roman"/>
                      </a:endParaRPr>
                    </a:p>
                  </a:txBody>
                  <a:tcPr marL="67719" marR="67719" marT="0" marB="0">
                    <a:solidFill>
                      <a:srgbClr val="FFFF99"/>
                    </a:solidFill>
                  </a:tcPr>
                </a:tc>
              </a:tr>
              <a:tr h="243886">
                <a:tc>
                  <a:txBody>
                    <a:bodyPr/>
                    <a:lstStyle/>
                    <a:p>
                      <a:pPr>
                        <a:spcAft>
                          <a:spcPts val="600"/>
                        </a:spcAft>
                      </a:pPr>
                      <a:r>
                        <a:rPr lang="en-US" sz="1600" b="1">
                          <a:solidFill>
                            <a:schemeClr val="tx1"/>
                          </a:solidFill>
                        </a:rPr>
                        <a:t>VALIGN</a:t>
                      </a:r>
                      <a:endParaRPr lang="en-US" sz="1600" b="1">
                        <a:solidFill>
                          <a:schemeClr val="tx1"/>
                        </a:solidFill>
                        <a:latin typeface="Times New Roman"/>
                        <a:ea typeface="Times New Roman"/>
                      </a:endParaRPr>
                    </a:p>
                  </a:txBody>
                  <a:tcPr marL="67719" marR="67719" marT="0" marB="0">
                    <a:solidFill>
                      <a:srgbClr val="FFFF99"/>
                    </a:solidFill>
                  </a:tcPr>
                </a:tc>
                <a:tc>
                  <a:txBody>
                    <a:bodyPr/>
                    <a:lstStyle/>
                    <a:p>
                      <a:pPr>
                        <a:spcAft>
                          <a:spcPts val="600"/>
                        </a:spcAft>
                      </a:pPr>
                      <a:r>
                        <a:rPr lang="en-US" sz="1600" b="1" dirty="0" err="1">
                          <a:solidFill>
                            <a:schemeClr val="tx1"/>
                          </a:solidFill>
                        </a:rPr>
                        <a:t>Mengatur</a:t>
                      </a:r>
                      <a:r>
                        <a:rPr lang="en-US" sz="1600" b="1" dirty="0">
                          <a:solidFill>
                            <a:schemeClr val="tx1"/>
                          </a:solidFill>
                        </a:rPr>
                        <a:t> </a:t>
                      </a:r>
                      <a:r>
                        <a:rPr lang="en-US" sz="1600" b="1" dirty="0" err="1">
                          <a:solidFill>
                            <a:schemeClr val="tx1"/>
                          </a:solidFill>
                        </a:rPr>
                        <a:t>bentuk</a:t>
                      </a:r>
                      <a:r>
                        <a:rPr lang="en-US" sz="1600" b="1" dirty="0">
                          <a:solidFill>
                            <a:schemeClr val="tx1"/>
                          </a:solidFill>
                        </a:rPr>
                        <a:t> </a:t>
                      </a:r>
                      <a:r>
                        <a:rPr lang="en-US" sz="1600" b="1" dirty="0" err="1">
                          <a:solidFill>
                            <a:schemeClr val="tx1"/>
                          </a:solidFill>
                        </a:rPr>
                        <a:t>perataan</a:t>
                      </a:r>
                      <a:r>
                        <a:rPr lang="en-US" sz="1600" b="1" dirty="0">
                          <a:solidFill>
                            <a:schemeClr val="tx1"/>
                          </a:solidFill>
                        </a:rPr>
                        <a:t> vertical</a:t>
                      </a:r>
                      <a:endParaRPr lang="en-US" sz="1600" b="1" dirty="0">
                        <a:solidFill>
                          <a:schemeClr val="tx1"/>
                        </a:solidFill>
                        <a:latin typeface="Times New Roman"/>
                        <a:ea typeface="Times New Roman"/>
                      </a:endParaRPr>
                    </a:p>
                  </a:txBody>
                  <a:tcPr marL="67719" marR="67719" marT="0" marB="0">
                    <a:solidFill>
                      <a:srgbClr val="FFFF99"/>
                    </a:solidFill>
                  </a:tcPr>
                </a:tc>
              </a:tr>
              <a:tr h="243886">
                <a:tc>
                  <a:txBody>
                    <a:bodyPr/>
                    <a:lstStyle/>
                    <a:p>
                      <a:pPr>
                        <a:spcAft>
                          <a:spcPts val="600"/>
                        </a:spcAft>
                      </a:pPr>
                      <a:r>
                        <a:rPr lang="en-US" sz="1600" b="1">
                          <a:solidFill>
                            <a:schemeClr val="tx1"/>
                          </a:solidFill>
                        </a:rPr>
                        <a:t>ROWSPAN</a:t>
                      </a:r>
                      <a:endParaRPr lang="en-US" sz="1600" b="1">
                        <a:solidFill>
                          <a:schemeClr val="tx1"/>
                        </a:solidFill>
                        <a:latin typeface="Times New Roman"/>
                        <a:ea typeface="Times New Roman"/>
                      </a:endParaRPr>
                    </a:p>
                  </a:txBody>
                  <a:tcPr marL="67719" marR="67719" marT="0" marB="0">
                    <a:solidFill>
                      <a:srgbClr val="FFFF99"/>
                    </a:solidFill>
                  </a:tcPr>
                </a:tc>
                <a:tc>
                  <a:txBody>
                    <a:bodyPr/>
                    <a:lstStyle/>
                    <a:p>
                      <a:pPr>
                        <a:spcAft>
                          <a:spcPts val="600"/>
                        </a:spcAft>
                      </a:pPr>
                      <a:r>
                        <a:rPr lang="en-US" sz="1600" b="1" dirty="0" err="1">
                          <a:solidFill>
                            <a:schemeClr val="tx1"/>
                          </a:solidFill>
                        </a:rPr>
                        <a:t>Menggabungkan</a:t>
                      </a:r>
                      <a:r>
                        <a:rPr lang="en-US" sz="1600" b="1" dirty="0">
                          <a:solidFill>
                            <a:schemeClr val="tx1"/>
                          </a:solidFill>
                        </a:rPr>
                        <a:t> </a:t>
                      </a:r>
                      <a:r>
                        <a:rPr lang="en-US" sz="1600" b="1" dirty="0" err="1">
                          <a:solidFill>
                            <a:schemeClr val="tx1"/>
                          </a:solidFill>
                        </a:rPr>
                        <a:t>beberapa</a:t>
                      </a:r>
                      <a:r>
                        <a:rPr lang="en-US" sz="1600" b="1" dirty="0">
                          <a:solidFill>
                            <a:schemeClr val="tx1"/>
                          </a:solidFill>
                        </a:rPr>
                        <a:t> </a:t>
                      </a:r>
                      <a:r>
                        <a:rPr lang="en-US" sz="1600" b="1" dirty="0" err="1">
                          <a:solidFill>
                            <a:schemeClr val="tx1"/>
                          </a:solidFill>
                        </a:rPr>
                        <a:t>baris</a:t>
                      </a:r>
                      <a:endParaRPr lang="en-US" sz="1600" b="1" dirty="0">
                        <a:solidFill>
                          <a:schemeClr val="tx1"/>
                        </a:solidFill>
                        <a:latin typeface="Times New Roman"/>
                        <a:ea typeface="Times New Roman"/>
                      </a:endParaRPr>
                    </a:p>
                  </a:txBody>
                  <a:tcPr marL="67719" marR="67719" marT="0" marB="0">
                    <a:solidFill>
                      <a:srgbClr val="FFFF99"/>
                    </a:solidFill>
                  </a:tcPr>
                </a:tc>
              </a:tr>
              <a:tr h="243886">
                <a:tc>
                  <a:txBody>
                    <a:bodyPr/>
                    <a:lstStyle/>
                    <a:p>
                      <a:pPr>
                        <a:spcAft>
                          <a:spcPts val="600"/>
                        </a:spcAft>
                      </a:pPr>
                      <a:r>
                        <a:rPr lang="en-US" sz="1600" b="1">
                          <a:solidFill>
                            <a:schemeClr val="tx1"/>
                          </a:solidFill>
                        </a:rPr>
                        <a:t>COLSPAN</a:t>
                      </a:r>
                      <a:endParaRPr lang="en-US" sz="1600" b="1">
                        <a:solidFill>
                          <a:schemeClr val="tx1"/>
                        </a:solidFill>
                        <a:latin typeface="Times New Roman"/>
                        <a:ea typeface="Times New Roman"/>
                      </a:endParaRPr>
                    </a:p>
                  </a:txBody>
                  <a:tcPr marL="67719" marR="67719" marT="0" marB="0">
                    <a:solidFill>
                      <a:srgbClr val="FFFF99"/>
                    </a:solidFill>
                  </a:tcPr>
                </a:tc>
                <a:tc>
                  <a:txBody>
                    <a:bodyPr/>
                    <a:lstStyle/>
                    <a:p>
                      <a:pPr>
                        <a:spcAft>
                          <a:spcPts val="600"/>
                        </a:spcAft>
                      </a:pPr>
                      <a:r>
                        <a:rPr lang="en-US" sz="1600" b="1" dirty="0" err="1">
                          <a:solidFill>
                            <a:schemeClr val="tx1"/>
                          </a:solidFill>
                        </a:rPr>
                        <a:t>Menggabungkan</a:t>
                      </a:r>
                      <a:r>
                        <a:rPr lang="en-US" sz="1600" b="1" dirty="0">
                          <a:solidFill>
                            <a:schemeClr val="tx1"/>
                          </a:solidFill>
                        </a:rPr>
                        <a:t> </a:t>
                      </a:r>
                      <a:r>
                        <a:rPr lang="en-US" sz="1600" b="1" dirty="0" err="1">
                          <a:solidFill>
                            <a:schemeClr val="tx1"/>
                          </a:solidFill>
                        </a:rPr>
                        <a:t>beberapa</a:t>
                      </a:r>
                      <a:r>
                        <a:rPr lang="en-US" sz="1600" b="1" dirty="0">
                          <a:solidFill>
                            <a:schemeClr val="tx1"/>
                          </a:solidFill>
                        </a:rPr>
                        <a:t> </a:t>
                      </a:r>
                      <a:r>
                        <a:rPr lang="en-US" sz="1600" b="1" dirty="0" err="1">
                          <a:solidFill>
                            <a:schemeClr val="tx1"/>
                          </a:solidFill>
                        </a:rPr>
                        <a:t>kolom</a:t>
                      </a:r>
                      <a:endParaRPr lang="en-US" sz="1600" b="1" dirty="0">
                        <a:solidFill>
                          <a:schemeClr val="tx1"/>
                        </a:solidFill>
                        <a:latin typeface="Times New Roman"/>
                        <a:ea typeface="Times New Roman"/>
                      </a:endParaRPr>
                    </a:p>
                  </a:txBody>
                  <a:tcPr marL="67719" marR="67719" marT="0" marB="0">
                    <a:solidFill>
                      <a:srgbClr val="FFFF99"/>
                    </a:solidFill>
                  </a:tcPr>
                </a:tc>
              </a:tr>
              <a:tr h="563986">
                <a:tc>
                  <a:txBody>
                    <a:bodyPr/>
                    <a:lstStyle/>
                    <a:p>
                      <a:pPr>
                        <a:spcAft>
                          <a:spcPts val="600"/>
                        </a:spcAft>
                      </a:pPr>
                      <a:r>
                        <a:rPr lang="en-US" sz="1600" b="1" dirty="0">
                          <a:solidFill>
                            <a:schemeClr val="tx1"/>
                          </a:solidFill>
                        </a:rPr>
                        <a:t>CELLSPACING  &amp;</a:t>
                      </a:r>
                    </a:p>
                    <a:p>
                      <a:pPr>
                        <a:spcAft>
                          <a:spcPts val="600"/>
                        </a:spcAft>
                      </a:pPr>
                      <a:r>
                        <a:rPr lang="en-US" sz="1600" b="1" dirty="0">
                          <a:solidFill>
                            <a:schemeClr val="tx1"/>
                          </a:solidFill>
                        </a:rPr>
                        <a:t>CELLPADDING</a:t>
                      </a:r>
                      <a:endParaRPr lang="en-US" sz="1600" b="1" dirty="0">
                        <a:solidFill>
                          <a:schemeClr val="tx1"/>
                        </a:solidFill>
                        <a:latin typeface="Times New Roman"/>
                        <a:ea typeface="Times New Roman"/>
                      </a:endParaRPr>
                    </a:p>
                  </a:txBody>
                  <a:tcPr marL="67719" marR="67719" marT="0" marB="0">
                    <a:solidFill>
                      <a:srgbClr val="FFFF99"/>
                    </a:solidFill>
                  </a:tcPr>
                </a:tc>
                <a:tc>
                  <a:txBody>
                    <a:bodyPr/>
                    <a:lstStyle/>
                    <a:p>
                      <a:pPr>
                        <a:spcAft>
                          <a:spcPts val="600"/>
                        </a:spcAft>
                      </a:pPr>
                      <a:r>
                        <a:rPr lang="en-US" sz="1600" b="1" dirty="0" err="1">
                          <a:solidFill>
                            <a:schemeClr val="tx1"/>
                          </a:solidFill>
                        </a:rPr>
                        <a:t>Mengatur</a:t>
                      </a:r>
                      <a:r>
                        <a:rPr lang="en-US" sz="1600" b="1" dirty="0">
                          <a:solidFill>
                            <a:schemeClr val="tx1"/>
                          </a:solidFill>
                        </a:rPr>
                        <a:t> </a:t>
                      </a:r>
                      <a:r>
                        <a:rPr lang="en-US" sz="1600" b="1" dirty="0" err="1">
                          <a:solidFill>
                            <a:schemeClr val="tx1"/>
                          </a:solidFill>
                        </a:rPr>
                        <a:t>spasi</a:t>
                      </a:r>
                      <a:r>
                        <a:rPr lang="en-US" sz="1600" b="1" dirty="0">
                          <a:solidFill>
                            <a:schemeClr val="tx1"/>
                          </a:solidFill>
                        </a:rPr>
                        <a:t> </a:t>
                      </a:r>
                      <a:r>
                        <a:rPr lang="en-US" sz="1600" b="1" dirty="0" err="1">
                          <a:solidFill>
                            <a:schemeClr val="tx1"/>
                          </a:solidFill>
                        </a:rPr>
                        <a:t>antarsel</a:t>
                      </a:r>
                      <a:r>
                        <a:rPr lang="en-US" sz="1600" b="1" dirty="0">
                          <a:solidFill>
                            <a:schemeClr val="tx1"/>
                          </a:solidFill>
                        </a:rPr>
                        <a:t> &amp; </a:t>
                      </a:r>
                      <a:r>
                        <a:rPr lang="en-US" sz="1600" b="1" dirty="0" err="1">
                          <a:solidFill>
                            <a:schemeClr val="tx1"/>
                          </a:solidFill>
                        </a:rPr>
                        <a:t>spasi</a:t>
                      </a:r>
                      <a:r>
                        <a:rPr lang="en-US" sz="1600" b="1" dirty="0">
                          <a:solidFill>
                            <a:schemeClr val="tx1"/>
                          </a:solidFill>
                        </a:rPr>
                        <a:t> </a:t>
                      </a:r>
                      <a:r>
                        <a:rPr lang="en-US" sz="1600" b="1" dirty="0" err="1">
                          <a:solidFill>
                            <a:schemeClr val="tx1"/>
                          </a:solidFill>
                        </a:rPr>
                        <a:t>dalam</a:t>
                      </a:r>
                      <a:r>
                        <a:rPr lang="en-US" sz="1600" b="1" dirty="0">
                          <a:solidFill>
                            <a:schemeClr val="tx1"/>
                          </a:solidFill>
                        </a:rPr>
                        <a:t> </a:t>
                      </a:r>
                      <a:r>
                        <a:rPr lang="en-US" sz="1600" b="1" dirty="0" err="1">
                          <a:solidFill>
                            <a:schemeClr val="tx1"/>
                          </a:solidFill>
                        </a:rPr>
                        <a:t>sel</a:t>
                      </a:r>
                      <a:endParaRPr lang="en-US" sz="1600" b="1" dirty="0">
                        <a:solidFill>
                          <a:schemeClr val="tx1"/>
                        </a:solidFill>
                        <a:latin typeface="Times New Roman"/>
                        <a:ea typeface="Times New Roman"/>
                      </a:endParaRPr>
                    </a:p>
                  </a:txBody>
                  <a:tcPr marL="67719" marR="67719" marT="0" marB="0">
                    <a:solidFill>
                      <a:srgbClr val="FFFF99"/>
                    </a:solidFill>
                  </a:tcPr>
                </a:tc>
              </a:tr>
            </a:tbl>
          </a:graphicData>
        </a:graphic>
      </p:graphicFrame>
    </p:spTree>
    <p:extLst>
      <p:ext uri="{BB962C8B-B14F-4D97-AF65-F5344CB8AC3E}">
        <p14:creationId xmlns:p14="http://schemas.microsoft.com/office/powerpoint/2010/main" val="894895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p:cNvSpPr>
          <p:nvPr/>
        </p:nvSpPr>
        <p:spPr bwMode="auto">
          <a:xfrm>
            <a:off x="219075" y="227013"/>
            <a:ext cx="7477125" cy="68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bIns="0" anchor="b"/>
          <a:lstStyle>
            <a:lvl1pPr eaLnBrk="0" hangingPunct="0">
              <a:defRPr kumimoji="1" sz="2400">
                <a:solidFill>
                  <a:schemeClr val="tx1"/>
                </a:solidFill>
                <a:latin typeface="Times New Roman" pitchFamily="18" charset="0"/>
                <a:ea typeface="新細明體" charset="-120"/>
              </a:defRPr>
            </a:lvl1pPr>
            <a:lvl2pPr marL="742950" indent="-285750" eaLnBrk="0" hangingPunct="0">
              <a:defRPr kumimoji="1" sz="2400">
                <a:solidFill>
                  <a:schemeClr val="tx1"/>
                </a:solidFill>
                <a:latin typeface="Times New Roman" pitchFamily="18" charset="0"/>
                <a:ea typeface="新細明體" charset="-120"/>
              </a:defRPr>
            </a:lvl2pPr>
            <a:lvl3pPr marL="1143000" indent="-228600" eaLnBrk="0" hangingPunct="0">
              <a:defRPr kumimoji="1" sz="2400">
                <a:solidFill>
                  <a:schemeClr val="tx1"/>
                </a:solidFill>
                <a:latin typeface="Times New Roman" pitchFamily="18" charset="0"/>
                <a:ea typeface="新細明體" charset="-120"/>
              </a:defRPr>
            </a:lvl3pPr>
            <a:lvl4pPr marL="1600200" indent="-228600" eaLnBrk="0" hangingPunct="0">
              <a:defRPr kumimoji="1" sz="2400">
                <a:solidFill>
                  <a:schemeClr val="tx1"/>
                </a:solidFill>
                <a:latin typeface="Times New Roman" pitchFamily="18" charset="0"/>
                <a:ea typeface="新細明體" charset="-120"/>
              </a:defRPr>
            </a:lvl4pPr>
            <a:lvl5pPr marL="2057400" indent="-228600" eaLnBrk="0" hangingPunct="0">
              <a:defRPr kumimoji="1" sz="2400">
                <a:solidFill>
                  <a:schemeClr val="tx1"/>
                </a:solidFill>
                <a:latin typeface="Times New Roman" pitchFamily="18" charset="0"/>
                <a:ea typeface="新細明體"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charset="-120"/>
              </a:defRPr>
            </a:lvl9pPr>
          </a:lstStyle>
          <a:p>
            <a:pPr algn="ctr" eaLnBrk="1" hangingPunct="1"/>
            <a:r>
              <a:rPr lang="en-US" altLang="id-ID" sz="3200" b="1">
                <a:solidFill>
                  <a:schemeClr val="tx2"/>
                </a:solidFill>
                <a:latin typeface="Arial Black" pitchFamily="34" charset="0"/>
              </a:rPr>
              <a:t>Contoh Pembuatan Tabel</a:t>
            </a:r>
          </a:p>
        </p:txBody>
      </p:sp>
      <p:sp>
        <p:nvSpPr>
          <p:cNvPr id="7171" name="Content Placeholder 2"/>
          <p:cNvSpPr>
            <a:spLocks/>
          </p:cNvSpPr>
          <p:nvPr/>
        </p:nvSpPr>
        <p:spPr bwMode="auto">
          <a:xfrm>
            <a:off x="381000" y="1600200"/>
            <a:ext cx="715803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kumimoji="1" sz="2400">
                <a:solidFill>
                  <a:schemeClr val="tx1"/>
                </a:solidFill>
                <a:latin typeface="Times New Roman" pitchFamily="18" charset="0"/>
                <a:ea typeface="新細明體" charset="-120"/>
              </a:defRPr>
            </a:lvl1pPr>
            <a:lvl2pPr marL="742950" indent="-285750" eaLnBrk="0" hangingPunct="0">
              <a:defRPr kumimoji="1" sz="2400">
                <a:solidFill>
                  <a:schemeClr val="tx1"/>
                </a:solidFill>
                <a:latin typeface="Times New Roman" pitchFamily="18" charset="0"/>
                <a:ea typeface="新細明體" charset="-120"/>
              </a:defRPr>
            </a:lvl2pPr>
            <a:lvl3pPr marL="1143000" indent="-228600" eaLnBrk="0" hangingPunct="0">
              <a:defRPr kumimoji="1" sz="2400">
                <a:solidFill>
                  <a:schemeClr val="tx1"/>
                </a:solidFill>
                <a:latin typeface="Times New Roman" pitchFamily="18" charset="0"/>
                <a:ea typeface="新細明體" charset="-120"/>
              </a:defRPr>
            </a:lvl3pPr>
            <a:lvl4pPr marL="1600200" indent="-228600" eaLnBrk="0" hangingPunct="0">
              <a:defRPr kumimoji="1" sz="2400">
                <a:solidFill>
                  <a:schemeClr val="tx1"/>
                </a:solidFill>
                <a:latin typeface="Times New Roman" pitchFamily="18" charset="0"/>
                <a:ea typeface="新細明體" charset="-120"/>
              </a:defRPr>
            </a:lvl4pPr>
            <a:lvl5pPr marL="2057400" indent="-228600" eaLnBrk="0" hangingPunct="0">
              <a:defRPr kumimoji="1" sz="2400">
                <a:solidFill>
                  <a:schemeClr val="tx1"/>
                </a:solidFill>
                <a:latin typeface="Times New Roman" pitchFamily="18" charset="0"/>
                <a:ea typeface="新細明體"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charset="-120"/>
              </a:defRPr>
            </a:lvl9pPr>
          </a:lstStyle>
          <a:p>
            <a:pPr algn="just" eaLnBrk="1" hangingPunct="1">
              <a:spcBef>
                <a:spcPct val="20000"/>
              </a:spcBef>
              <a:buClr>
                <a:schemeClr val="bg2"/>
              </a:buClr>
              <a:buSzPct val="65000"/>
              <a:buFont typeface="Wingdings" pitchFamily="2" charset="2"/>
              <a:buChar char="­"/>
            </a:pPr>
            <a:r>
              <a:rPr lang="en-US" altLang="id-ID" sz="2000">
                <a:latin typeface="Arial" charset="0"/>
              </a:rPr>
              <a:t>Membuat Tabel Sederhana</a:t>
            </a:r>
          </a:p>
        </p:txBody>
      </p:sp>
      <p:pic>
        <p:nvPicPr>
          <p:cNvPr id="1030" name="Picture 6"/>
          <p:cNvPicPr>
            <a:picLocks noChangeAspect="1" noChangeArrowheads="1"/>
          </p:cNvPicPr>
          <p:nvPr/>
        </p:nvPicPr>
        <p:blipFill>
          <a:blip r:embed="rId2"/>
          <a:srcRect/>
          <a:stretch>
            <a:fillRect/>
          </a:stretch>
        </p:blipFill>
        <p:spPr bwMode="auto">
          <a:xfrm>
            <a:off x="5638800" y="2286000"/>
            <a:ext cx="1809750" cy="2057400"/>
          </a:xfrm>
          <a:prstGeom prst="rect">
            <a:avLst/>
          </a:prstGeom>
          <a:ln>
            <a:noFill/>
          </a:ln>
          <a:effectLst>
            <a:outerShdw blurRad="292100" dist="139700" dir="2700000" algn="tl" rotWithShape="0">
              <a:srgbClr val="333333">
                <a:alpha val="65000"/>
              </a:srgbClr>
            </a:outerShdw>
          </a:effectLst>
        </p:spPr>
      </p:pic>
      <p:pic>
        <p:nvPicPr>
          <p:cNvPr id="1031" name="Picture 7"/>
          <p:cNvPicPr>
            <a:picLocks noChangeAspect="1" noChangeArrowheads="1"/>
          </p:cNvPicPr>
          <p:nvPr/>
        </p:nvPicPr>
        <p:blipFill>
          <a:blip r:embed="rId3"/>
          <a:srcRect/>
          <a:stretch>
            <a:fillRect/>
          </a:stretch>
        </p:blipFill>
        <p:spPr bwMode="auto">
          <a:xfrm>
            <a:off x="762000" y="2209800"/>
            <a:ext cx="3962400" cy="21336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91912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p:cNvSpPr>
          <p:nvPr/>
        </p:nvSpPr>
        <p:spPr bwMode="auto">
          <a:xfrm>
            <a:off x="228600" y="228600"/>
            <a:ext cx="747712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bIns="0" anchor="b"/>
          <a:lstStyle>
            <a:lvl1pPr eaLnBrk="0" hangingPunct="0">
              <a:defRPr kumimoji="1" sz="2400">
                <a:solidFill>
                  <a:schemeClr val="tx1"/>
                </a:solidFill>
                <a:latin typeface="Times New Roman" pitchFamily="18" charset="0"/>
                <a:ea typeface="新細明體" charset="-120"/>
              </a:defRPr>
            </a:lvl1pPr>
            <a:lvl2pPr marL="742950" indent="-285750" eaLnBrk="0" hangingPunct="0">
              <a:defRPr kumimoji="1" sz="2400">
                <a:solidFill>
                  <a:schemeClr val="tx1"/>
                </a:solidFill>
                <a:latin typeface="Times New Roman" pitchFamily="18" charset="0"/>
                <a:ea typeface="新細明體" charset="-120"/>
              </a:defRPr>
            </a:lvl2pPr>
            <a:lvl3pPr marL="1143000" indent="-228600" eaLnBrk="0" hangingPunct="0">
              <a:defRPr kumimoji="1" sz="2400">
                <a:solidFill>
                  <a:schemeClr val="tx1"/>
                </a:solidFill>
                <a:latin typeface="Times New Roman" pitchFamily="18" charset="0"/>
                <a:ea typeface="新細明體" charset="-120"/>
              </a:defRPr>
            </a:lvl3pPr>
            <a:lvl4pPr marL="1600200" indent="-228600" eaLnBrk="0" hangingPunct="0">
              <a:defRPr kumimoji="1" sz="2400">
                <a:solidFill>
                  <a:schemeClr val="tx1"/>
                </a:solidFill>
                <a:latin typeface="Times New Roman" pitchFamily="18" charset="0"/>
                <a:ea typeface="新細明體" charset="-120"/>
              </a:defRPr>
            </a:lvl4pPr>
            <a:lvl5pPr marL="2057400" indent="-228600" eaLnBrk="0" hangingPunct="0">
              <a:defRPr kumimoji="1" sz="2400">
                <a:solidFill>
                  <a:schemeClr val="tx1"/>
                </a:solidFill>
                <a:latin typeface="Times New Roman" pitchFamily="18" charset="0"/>
                <a:ea typeface="新細明體"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charset="-120"/>
              </a:defRPr>
            </a:lvl9pPr>
          </a:lstStyle>
          <a:p>
            <a:pPr algn="ctr" eaLnBrk="1" hangingPunct="1"/>
            <a:r>
              <a:rPr lang="en-US" altLang="id-ID" sz="3200" b="1">
                <a:solidFill>
                  <a:schemeClr val="tx2"/>
                </a:solidFill>
                <a:latin typeface="Arial Black" pitchFamily="34" charset="0"/>
              </a:rPr>
              <a:t>Tag-tag Membuat Form</a:t>
            </a:r>
          </a:p>
        </p:txBody>
      </p:sp>
      <p:sp>
        <p:nvSpPr>
          <p:cNvPr id="8195" name="Rectangle 13"/>
          <p:cNvSpPr>
            <a:spLocks noChangeArrowheads="1"/>
          </p:cNvSpPr>
          <p:nvPr/>
        </p:nvSpPr>
        <p:spPr bwMode="auto">
          <a:xfrm>
            <a:off x="609600" y="838200"/>
            <a:ext cx="7162800" cy="507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sz="2400">
                <a:solidFill>
                  <a:schemeClr val="tx1"/>
                </a:solidFill>
                <a:latin typeface="Times New Roman" pitchFamily="18" charset="0"/>
                <a:ea typeface="新細明體" charset="-120"/>
              </a:defRPr>
            </a:lvl1pPr>
            <a:lvl2pPr marL="742950" indent="-285750" eaLnBrk="0" hangingPunct="0">
              <a:defRPr kumimoji="1" sz="2400">
                <a:solidFill>
                  <a:schemeClr val="tx1"/>
                </a:solidFill>
                <a:latin typeface="Times New Roman" pitchFamily="18" charset="0"/>
                <a:ea typeface="新細明體" charset="-120"/>
              </a:defRPr>
            </a:lvl2pPr>
            <a:lvl3pPr marL="1143000" indent="-228600" eaLnBrk="0" hangingPunct="0">
              <a:defRPr kumimoji="1" sz="2400">
                <a:solidFill>
                  <a:schemeClr val="tx1"/>
                </a:solidFill>
                <a:latin typeface="Times New Roman" pitchFamily="18" charset="0"/>
                <a:ea typeface="新細明體" charset="-120"/>
              </a:defRPr>
            </a:lvl3pPr>
            <a:lvl4pPr marL="1600200" indent="-228600" eaLnBrk="0" hangingPunct="0">
              <a:defRPr kumimoji="1" sz="2400">
                <a:solidFill>
                  <a:schemeClr val="tx1"/>
                </a:solidFill>
                <a:latin typeface="Times New Roman" pitchFamily="18" charset="0"/>
                <a:ea typeface="新細明體" charset="-120"/>
              </a:defRPr>
            </a:lvl4pPr>
            <a:lvl5pPr marL="2057400" indent="-228600" eaLnBrk="0" hangingPunct="0">
              <a:defRPr kumimoji="1" sz="2400">
                <a:solidFill>
                  <a:schemeClr val="tx1"/>
                </a:solidFill>
                <a:latin typeface="Times New Roman" pitchFamily="18" charset="0"/>
                <a:ea typeface="新細明體"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charset="-120"/>
              </a:defRPr>
            </a:lvl9pPr>
          </a:lstStyle>
          <a:p>
            <a:pPr algn="just" eaLnBrk="1" hangingPunct="1"/>
            <a:r>
              <a:rPr lang="en-US" altLang="id-ID" sz="1800"/>
              <a:t>        Form digunakan untuk menerima masukan / input dari user dan memproses hasil inputan. </a:t>
            </a:r>
            <a:r>
              <a:rPr lang="en-US" altLang="id-ID" sz="1800" i="1"/>
              <a:t>User</a:t>
            </a:r>
            <a:r>
              <a:rPr lang="en-US" altLang="id-ID" sz="1800"/>
              <a:t> menerima informasi melalui sejumlah elemen yang disebut Kontrol. Kontrol ini bisa berupa </a:t>
            </a:r>
            <a:r>
              <a:rPr lang="en-US" altLang="id-ID" sz="1800" b="1" i="1"/>
              <a:t>textbox, checkbox, radio button, list menu</a:t>
            </a:r>
            <a:r>
              <a:rPr lang="en-US" altLang="id-ID" sz="1800"/>
              <a:t> dan lainya. </a:t>
            </a:r>
          </a:p>
          <a:p>
            <a:pPr algn="just" eaLnBrk="1" hangingPunct="1"/>
            <a:endParaRPr lang="en-US" altLang="id-ID" sz="1800"/>
          </a:p>
          <a:p>
            <a:pPr algn="just" eaLnBrk="1" hangingPunct="1"/>
            <a:r>
              <a:rPr lang="en-US" altLang="id-ID" sz="1800" b="1"/>
              <a:t>Standar Penulisan FORM, yaitu :</a:t>
            </a:r>
          </a:p>
          <a:p>
            <a:pPr eaLnBrk="1" hangingPunct="1"/>
            <a:r>
              <a:rPr lang="en-US" altLang="id-ID" sz="1800"/>
              <a:t>	</a:t>
            </a:r>
            <a:r>
              <a:rPr lang="id-ID" altLang="id-ID" sz="1800"/>
              <a:t>&lt;form method = “post/get” action=”...”&gt;</a:t>
            </a:r>
            <a:endParaRPr lang="en-US" altLang="id-ID" sz="1800"/>
          </a:p>
          <a:p>
            <a:pPr eaLnBrk="1" hangingPunct="1"/>
            <a:r>
              <a:rPr lang="en-US" altLang="id-ID" sz="1800"/>
              <a:t>	</a:t>
            </a:r>
            <a:r>
              <a:rPr lang="id-ID" altLang="id-ID" sz="1800"/>
              <a:t>----------------------------------------------</a:t>
            </a:r>
            <a:r>
              <a:rPr lang="en-US" altLang="id-ID" sz="1800"/>
              <a:t>---</a:t>
            </a:r>
          </a:p>
          <a:p>
            <a:pPr eaLnBrk="1" hangingPunct="1"/>
            <a:r>
              <a:rPr lang="en-US" altLang="id-ID" sz="1800"/>
              <a:t>	</a:t>
            </a:r>
            <a:r>
              <a:rPr lang="id-ID" altLang="id-ID" sz="1800"/>
              <a:t>&lt;/form&gt;</a:t>
            </a:r>
            <a:endParaRPr lang="en-US" altLang="id-ID" sz="1800"/>
          </a:p>
          <a:p>
            <a:pPr eaLnBrk="1" hangingPunct="1"/>
            <a:r>
              <a:rPr lang="en-US" altLang="id-ID" sz="1800" b="1"/>
              <a:t>Beberapa atribut yang terdapat dalam FORM, yaitu :</a:t>
            </a:r>
          </a:p>
          <a:p>
            <a:pPr eaLnBrk="1" hangingPunct="1"/>
            <a:endParaRPr lang="en-US" altLang="id-ID" sz="1800"/>
          </a:p>
          <a:p>
            <a:pPr algn="just" eaLnBrk="1" hangingPunct="1"/>
            <a:endParaRPr lang="en-US" altLang="id-ID" sz="1800"/>
          </a:p>
          <a:p>
            <a:pPr algn="just" eaLnBrk="1" hangingPunct="1"/>
            <a:endParaRPr lang="en-US" altLang="id-ID" sz="1800"/>
          </a:p>
          <a:p>
            <a:pPr algn="just" eaLnBrk="1" hangingPunct="1"/>
            <a:endParaRPr lang="en-US" altLang="id-ID" sz="1800"/>
          </a:p>
          <a:p>
            <a:pPr algn="just" eaLnBrk="1" hangingPunct="1"/>
            <a:endParaRPr lang="en-US" altLang="id-ID" sz="1800"/>
          </a:p>
          <a:p>
            <a:pPr algn="just" eaLnBrk="1" hangingPunct="1"/>
            <a:endParaRPr lang="en-US" altLang="id-ID" sz="1800"/>
          </a:p>
          <a:p>
            <a:pPr algn="just" eaLnBrk="1" hangingPunct="1"/>
            <a:endParaRPr lang="en-US" altLang="id-ID" sz="1800"/>
          </a:p>
          <a:p>
            <a:pPr algn="just" eaLnBrk="1" hangingPunct="1"/>
            <a:endParaRPr lang="id-ID" altLang="id-ID" sz="1800"/>
          </a:p>
        </p:txBody>
      </p:sp>
      <p:graphicFrame>
        <p:nvGraphicFramePr>
          <p:cNvPr id="6" name="Table 5"/>
          <p:cNvGraphicFramePr>
            <a:graphicFrameLocks noGrp="1"/>
          </p:cNvGraphicFramePr>
          <p:nvPr/>
        </p:nvGraphicFramePr>
        <p:xfrm>
          <a:off x="609600" y="3886200"/>
          <a:ext cx="7010400" cy="1905000"/>
        </p:xfrm>
        <a:graphic>
          <a:graphicData uri="http://schemas.openxmlformats.org/drawingml/2006/table">
            <a:tbl>
              <a:tblPr/>
              <a:tblGrid>
                <a:gridCol w="1219200"/>
                <a:gridCol w="5791200"/>
              </a:tblGrid>
              <a:tr h="317500">
                <a:tc>
                  <a:txBody>
                    <a:bodyPr/>
                    <a:lstStyle/>
                    <a:p>
                      <a:pPr algn="ctr">
                        <a:spcAft>
                          <a:spcPts val="600"/>
                        </a:spcAft>
                      </a:pPr>
                      <a:r>
                        <a:rPr lang="en-US" sz="1600" b="1" dirty="0" err="1">
                          <a:latin typeface="Times New Roman"/>
                          <a:ea typeface="Times New Roman"/>
                        </a:rPr>
                        <a:t>Atribut</a:t>
                      </a:r>
                      <a:endParaRPr lang="en-US" sz="1600" b="1"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600"/>
                        </a:spcAft>
                      </a:pPr>
                      <a:r>
                        <a:rPr lang="en-US" sz="1600" b="1" dirty="0" err="1">
                          <a:latin typeface="Times New Roman"/>
                          <a:ea typeface="Times New Roman"/>
                        </a:rPr>
                        <a:t>Fungsi</a:t>
                      </a:r>
                      <a:endParaRPr lang="en-US" sz="1600" b="1"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17500">
                <a:tc>
                  <a:txBody>
                    <a:bodyPr/>
                    <a:lstStyle/>
                    <a:p>
                      <a:pPr>
                        <a:spcAft>
                          <a:spcPts val="600"/>
                        </a:spcAft>
                      </a:pPr>
                      <a:r>
                        <a:rPr lang="en-US" sz="1600" b="1" dirty="0">
                          <a:latin typeface="Times New Roman"/>
                          <a:ea typeface="Times New Roman"/>
                        </a:rPr>
                        <a:t>METHOD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spcAft>
                          <a:spcPts val="600"/>
                        </a:spcAft>
                      </a:pPr>
                      <a:r>
                        <a:rPr lang="en-US" sz="1600" b="1" dirty="0" err="1">
                          <a:latin typeface="Times New Roman"/>
                          <a:ea typeface="Times New Roman"/>
                        </a:rPr>
                        <a:t>Metode</a:t>
                      </a:r>
                      <a:r>
                        <a:rPr lang="en-US" sz="1600" b="1" dirty="0">
                          <a:latin typeface="Times New Roman"/>
                          <a:ea typeface="Times New Roman"/>
                        </a:rPr>
                        <a:t> </a:t>
                      </a:r>
                      <a:r>
                        <a:rPr lang="en-US" sz="1600" b="1" dirty="0" err="1">
                          <a:latin typeface="Times New Roman"/>
                          <a:ea typeface="Times New Roman"/>
                        </a:rPr>
                        <a:t>pengiriman</a:t>
                      </a:r>
                      <a:r>
                        <a:rPr lang="en-US" sz="1600" b="1" dirty="0">
                          <a:latin typeface="Times New Roman"/>
                          <a:ea typeface="Times New Roman"/>
                        </a:rPr>
                        <a:t> data </a:t>
                      </a:r>
                      <a:r>
                        <a:rPr lang="en-US" sz="1600" b="1" dirty="0" err="1">
                          <a:latin typeface="Times New Roman"/>
                          <a:ea typeface="Times New Roman"/>
                        </a:rPr>
                        <a:t>ke</a:t>
                      </a:r>
                      <a:r>
                        <a:rPr lang="en-US" sz="1600" b="1" dirty="0">
                          <a:latin typeface="Times New Roman"/>
                          <a:ea typeface="Times New Roman"/>
                        </a:rPr>
                        <a:t> file </a:t>
                      </a:r>
                      <a:r>
                        <a:rPr lang="en-US" sz="1600" b="1" dirty="0" err="1">
                          <a:latin typeface="Times New Roman"/>
                          <a:ea typeface="Times New Roman"/>
                        </a:rPr>
                        <a:t>tujuan</a:t>
                      </a:r>
                      <a:r>
                        <a:rPr lang="en-US" sz="1600" b="1" dirty="0">
                          <a:latin typeface="Times New Roman"/>
                          <a:ea typeface="Times New Roman"/>
                        </a:rPr>
                        <a:t>, 2 </a:t>
                      </a:r>
                      <a:r>
                        <a:rPr lang="en-US" sz="1600" b="1" dirty="0" err="1">
                          <a:latin typeface="Times New Roman"/>
                          <a:ea typeface="Times New Roman"/>
                        </a:rPr>
                        <a:t>yaitu</a:t>
                      </a:r>
                      <a:r>
                        <a:rPr lang="en-US" sz="1600" b="1" dirty="0">
                          <a:latin typeface="Times New Roman"/>
                          <a:ea typeface="Times New Roman"/>
                        </a:rPr>
                        <a:t> POST </a:t>
                      </a:r>
                      <a:r>
                        <a:rPr lang="en-US" sz="1600" b="1" dirty="0" err="1">
                          <a:latin typeface="Times New Roman"/>
                          <a:ea typeface="Times New Roman"/>
                        </a:rPr>
                        <a:t>dan</a:t>
                      </a:r>
                      <a:r>
                        <a:rPr lang="en-US" sz="1600" b="1" dirty="0">
                          <a:latin typeface="Times New Roman"/>
                          <a:ea typeface="Times New Roman"/>
                        </a:rPr>
                        <a:t> GET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317500">
                <a:tc>
                  <a:txBody>
                    <a:bodyPr/>
                    <a:lstStyle/>
                    <a:p>
                      <a:pPr>
                        <a:spcAft>
                          <a:spcPts val="600"/>
                        </a:spcAft>
                      </a:pPr>
                      <a:r>
                        <a:rPr lang="en-US" sz="1600" b="1">
                          <a:latin typeface="Times New Roman"/>
                          <a:ea typeface="Times New Roman"/>
                        </a:rPr>
                        <a:t>ACTION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spcAft>
                          <a:spcPts val="600"/>
                        </a:spcAft>
                      </a:pPr>
                      <a:r>
                        <a:rPr lang="fi-FI" sz="1600" b="1" dirty="0">
                          <a:latin typeface="Times New Roman"/>
                          <a:ea typeface="Times New Roman"/>
                        </a:rPr>
                        <a:t>Aksi yang akan dilakukan jika user menekan tombol submit.</a:t>
                      </a:r>
                      <a:endParaRPr lang="en-US" sz="1600" b="1"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317500">
                <a:tc>
                  <a:txBody>
                    <a:bodyPr/>
                    <a:lstStyle/>
                    <a:p>
                      <a:pPr>
                        <a:spcAft>
                          <a:spcPts val="600"/>
                        </a:spcAft>
                      </a:pPr>
                      <a:r>
                        <a:rPr lang="en-US" sz="1600" b="1">
                          <a:latin typeface="Times New Roman"/>
                          <a:ea typeface="Times New Roman"/>
                        </a:rPr>
                        <a:t>NAME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spcAft>
                          <a:spcPts val="600"/>
                        </a:spcAft>
                      </a:pPr>
                      <a:r>
                        <a:rPr lang="en-US" sz="1600" b="1" dirty="0" err="1">
                          <a:latin typeface="Times New Roman"/>
                          <a:ea typeface="Times New Roman"/>
                        </a:rPr>
                        <a:t>Memberikan</a:t>
                      </a:r>
                      <a:r>
                        <a:rPr lang="en-US" sz="1600" b="1" dirty="0">
                          <a:latin typeface="Times New Roman"/>
                          <a:ea typeface="Times New Roman"/>
                        </a:rPr>
                        <a:t> </a:t>
                      </a:r>
                      <a:r>
                        <a:rPr lang="en-US" sz="1600" b="1" dirty="0" err="1">
                          <a:latin typeface="Times New Roman"/>
                          <a:ea typeface="Times New Roman"/>
                        </a:rPr>
                        <a:t>nama</a:t>
                      </a:r>
                      <a:r>
                        <a:rPr lang="en-US" sz="1600" b="1" dirty="0">
                          <a:latin typeface="Times New Roman"/>
                          <a:ea typeface="Times New Roman"/>
                        </a:rPr>
                        <a:t> </a:t>
                      </a:r>
                      <a:r>
                        <a:rPr lang="en-US" sz="1600" b="1" dirty="0" err="1">
                          <a:latin typeface="Times New Roman"/>
                          <a:ea typeface="Times New Roman"/>
                        </a:rPr>
                        <a:t>tiap</a:t>
                      </a:r>
                      <a:r>
                        <a:rPr lang="en-US" sz="1600" b="1" dirty="0">
                          <a:latin typeface="Times New Roman"/>
                          <a:ea typeface="Times New Roman"/>
                        </a:rPr>
                        <a:t> input.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317500">
                <a:tc>
                  <a:txBody>
                    <a:bodyPr/>
                    <a:lstStyle/>
                    <a:p>
                      <a:pPr>
                        <a:spcAft>
                          <a:spcPts val="600"/>
                        </a:spcAft>
                      </a:pPr>
                      <a:r>
                        <a:rPr lang="en-US" sz="1600" b="1">
                          <a:latin typeface="Times New Roman"/>
                          <a:ea typeface="Times New Roman"/>
                        </a:rPr>
                        <a:t>VALUE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spcAft>
                          <a:spcPts val="600"/>
                        </a:spcAft>
                      </a:pPr>
                      <a:r>
                        <a:rPr lang="en-US" sz="1600" b="1" dirty="0" err="1">
                          <a:latin typeface="Times New Roman"/>
                          <a:ea typeface="Times New Roman"/>
                        </a:rPr>
                        <a:t>Memberikan</a:t>
                      </a:r>
                      <a:r>
                        <a:rPr lang="en-US" sz="1600" b="1" dirty="0">
                          <a:latin typeface="Times New Roman"/>
                          <a:ea typeface="Times New Roman"/>
                        </a:rPr>
                        <a:t> </a:t>
                      </a:r>
                      <a:r>
                        <a:rPr lang="en-US" sz="1600" b="1" dirty="0" err="1">
                          <a:latin typeface="Times New Roman"/>
                          <a:ea typeface="Times New Roman"/>
                        </a:rPr>
                        <a:t>nilai</a:t>
                      </a:r>
                      <a:r>
                        <a:rPr lang="en-US" sz="1600" b="1" dirty="0">
                          <a:latin typeface="Times New Roman"/>
                          <a:ea typeface="Times New Roman"/>
                        </a:rPr>
                        <a:t> </a:t>
                      </a:r>
                      <a:r>
                        <a:rPr lang="en-US" sz="1600" b="1" dirty="0" err="1">
                          <a:latin typeface="Times New Roman"/>
                          <a:ea typeface="Times New Roman"/>
                        </a:rPr>
                        <a:t>suatu</a:t>
                      </a:r>
                      <a:r>
                        <a:rPr lang="en-US" sz="1600" b="1" dirty="0">
                          <a:latin typeface="Times New Roman"/>
                          <a:ea typeface="Times New Roman"/>
                        </a:rPr>
                        <a:t> input.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317500">
                <a:tc>
                  <a:txBody>
                    <a:bodyPr/>
                    <a:lstStyle/>
                    <a:p>
                      <a:pPr>
                        <a:spcAft>
                          <a:spcPts val="600"/>
                        </a:spcAft>
                      </a:pPr>
                      <a:r>
                        <a:rPr lang="en-US" sz="1600" b="1">
                          <a:latin typeface="Times New Roman"/>
                          <a:ea typeface="Times New Roman"/>
                        </a:rPr>
                        <a:t>TYPE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spcAft>
                          <a:spcPts val="600"/>
                        </a:spcAft>
                      </a:pPr>
                      <a:r>
                        <a:rPr lang="fi-FI" sz="1600" b="1" dirty="0">
                          <a:latin typeface="Times New Roman"/>
                          <a:ea typeface="Times New Roman"/>
                        </a:rPr>
                        <a:t>Tipe form yang akan kita gunakan </a:t>
                      </a:r>
                      <a:endParaRPr lang="en-US" sz="1600" b="1"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bl>
          </a:graphicData>
        </a:graphic>
      </p:graphicFrame>
    </p:spTree>
    <p:extLst>
      <p:ext uri="{BB962C8B-B14F-4D97-AF65-F5344CB8AC3E}">
        <p14:creationId xmlns:p14="http://schemas.microsoft.com/office/powerpoint/2010/main" val="3798870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p:cNvSpPr>
          <p:nvPr/>
        </p:nvSpPr>
        <p:spPr bwMode="auto">
          <a:xfrm>
            <a:off x="219075" y="227013"/>
            <a:ext cx="7477125" cy="611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bIns="0" anchor="b"/>
          <a:lstStyle>
            <a:lvl1pPr eaLnBrk="0" hangingPunct="0">
              <a:defRPr kumimoji="1" sz="2400">
                <a:solidFill>
                  <a:schemeClr val="tx1"/>
                </a:solidFill>
                <a:latin typeface="Times New Roman" pitchFamily="18" charset="0"/>
                <a:ea typeface="新細明體" charset="-120"/>
              </a:defRPr>
            </a:lvl1pPr>
            <a:lvl2pPr marL="742950" indent="-285750" eaLnBrk="0" hangingPunct="0">
              <a:defRPr kumimoji="1" sz="2400">
                <a:solidFill>
                  <a:schemeClr val="tx1"/>
                </a:solidFill>
                <a:latin typeface="Times New Roman" pitchFamily="18" charset="0"/>
                <a:ea typeface="新細明體" charset="-120"/>
              </a:defRPr>
            </a:lvl2pPr>
            <a:lvl3pPr marL="1143000" indent="-228600" eaLnBrk="0" hangingPunct="0">
              <a:defRPr kumimoji="1" sz="2400">
                <a:solidFill>
                  <a:schemeClr val="tx1"/>
                </a:solidFill>
                <a:latin typeface="Times New Roman" pitchFamily="18" charset="0"/>
                <a:ea typeface="新細明體" charset="-120"/>
              </a:defRPr>
            </a:lvl3pPr>
            <a:lvl4pPr marL="1600200" indent="-228600" eaLnBrk="0" hangingPunct="0">
              <a:defRPr kumimoji="1" sz="2400">
                <a:solidFill>
                  <a:schemeClr val="tx1"/>
                </a:solidFill>
                <a:latin typeface="Times New Roman" pitchFamily="18" charset="0"/>
                <a:ea typeface="新細明體" charset="-120"/>
              </a:defRPr>
            </a:lvl4pPr>
            <a:lvl5pPr marL="2057400" indent="-228600" eaLnBrk="0" hangingPunct="0">
              <a:defRPr kumimoji="1" sz="2400">
                <a:solidFill>
                  <a:schemeClr val="tx1"/>
                </a:solidFill>
                <a:latin typeface="Times New Roman" pitchFamily="18" charset="0"/>
                <a:ea typeface="新細明體"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charset="-120"/>
              </a:defRPr>
            </a:lvl9pPr>
          </a:lstStyle>
          <a:p>
            <a:pPr algn="ctr" eaLnBrk="1" hangingPunct="1"/>
            <a:r>
              <a:rPr lang="en-US" altLang="id-ID" sz="4000" b="1">
                <a:solidFill>
                  <a:schemeClr val="tx2"/>
                </a:solidFill>
                <a:latin typeface="Arial Black" pitchFamily="34" charset="0"/>
              </a:rPr>
              <a:t>Tag-tag Membuat Form</a:t>
            </a:r>
          </a:p>
        </p:txBody>
      </p:sp>
      <p:sp>
        <p:nvSpPr>
          <p:cNvPr id="9219" name="Rectangle 10"/>
          <p:cNvSpPr>
            <a:spLocks noChangeArrowheads="1"/>
          </p:cNvSpPr>
          <p:nvPr/>
        </p:nvSpPr>
        <p:spPr bwMode="auto">
          <a:xfrm>
            <a:off x="381000" y="1143000"/>
            <a:ext cx="7162800" cy="172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sz="2400">
                <a:solidFill>
                  <a:schemeClr val="tx1"/>
                </a:solidFill>
                <a:latin typeface="Times New Roman" pitchFamily="18" charset="0"/>
                <a:ea typeface="新細明體" charset="-120"/>
              </a:defRPr>
            </a:lvl1pPr>
            <a:lvl2pPr marL="742950" indent="-285750" eaLnBrk="0" hangingPunct="0">
              <a:defRPr kumimoji="1" sz="2400">
                <a:solidFill>
                  <a:schemeClr val="tx1"/>
                </a:solidFill>
                <a:latin typeface="Times New Roman" pitchFamily="18" charset="0"/>
                <a:ea typeface="新細明體" charset="-120"/>
              </a:defRPr>
            </a:lvl2pPr>
            <a:lvl3pPr marL="1143000" indent="-228600" eaLnBrk="0" hangingPunct="0">
              <a:defRPr kumimoji="1" sz="2400">
                <a:solidFill>
                  <a:schemeClr val="tx1"/>
                </a:solidFill>
                <a:latin typeface="Times New Roman" pitchFamily="18" charset="0"/>
                <a:ea typeface="新細明體" charset="-120"/>
              </a:defRPr>
            </a:lvl3pPr>
            <a:lvl4pPr marL="1600200" indent="-228600" eaLnBrk="0" hangingPunct="0">
              <a:defRPr kumimoji="1" sz="2400">
                <a:solidFill>
                  <a:schemeClr val="tx1"/>
                </a:solidFill>
                <a:latin typeface="Times New Roman" pitchFamily="18" charset="0"/>
                <a:ea typeface="新細明體" charset="-120"/>
              </a:defRPr>
            </a:lvl4pPr>
            <a:lvl5pPr marL="2057400" indent="-228600" eaLnBrk="0" hangingPunct="0">
              <a:defRPr kumimoji="1" sz="2400">
                <a:solidFill>
                  <a:schemeClr val="tx1"/>
                </a:solidFill>
                <a:latin typeface="Times New Roman" pitchFamily="18" charset="0"/>
                <a:ea typeface="新細明體"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charset="-120"/>
              </a:defRPr>
            </a:lvl9pPr>
          </a:lstStyle>
          <a:p>
            <a:pPr eaLnBrk="1" hangingPunct="1">
              <a:buFont typeface="Wingdings" pitchFamily="2" charset="2"/>
              <a:buChar char="v"/>
            </a:pPr>
            <a:r>
              <a:rPr lang="en-US" altLang="id-ID" sz="1600" b="1"/>
              <a:t> TEXTBOX</a:t>
            </a:r>
            <a:endParaRPr lang="en-US" altLang="id-ID" sz="1600"/>
          </a:p>
          <a:p>
            <a:pPr algn="just" eaLnBrk="1" hangingPunct="1"/>
            <a:r>
              <a:rPr lang="en-US" altLang="id-ID" sz="1800"/>
              <a:t>Textbox merupakan salah satu jenis control untuk memasukan data. HTML menyediakan tag &lt;input&gt; dengan atribut type=”text” untuk membuat kotak input. </a:t>
            </a:r>
          </a:p>
          <a:p>
            <a:pPr algn="just" eaLnBrk="1" hangingPunct="1"/>
            <a:r>
              <a:rPr lang="en-US" altLang="id-ID" sz="1800">
                <a:latin typeface="Bookman Old Style" pitchFamily="18" charset="0"/>
              </a:rPr>
              <a:t>CONTOH :</a:t>
            </a:r>
          </a:p>
          <a:p>
            <a:pPr algn="just" eaLnBrk="1" hangingPunct="1"/>
            <a:endParaRPr lang="id-ID" altLang="id-ID" sz="1800">
              <a:latin typeface="Bookman Old Style" pitchFamily="18" charset="0"/>
            </a:endParaRPr>
          </a:p>
        </p:txBody>
      </p:sp>
      <p:pic>
        <p:nvPicPr>
          <p:cNvPr id="9224" name="Picture 8"/>
          <p:cNvPicPr>
            <a:picLocks noChangeAspect="1" noChangeArrowheads="1"/>
          </p:cNvPicPr>
          <p:nvPr/>
        </p:nvPicPr>
        <p:blipFill>
          <a:blip r:embed="rId2"/>
          <a:srcRect/>
          <a:stretch>
            <a:fillRect/>
          </a:stretch>
        </p:blipFill>
        <p:spPr bwMode="auto">
          <a:xfrm>
            <a:off x="533400" y="4038600"/>
            <a:ext cx="3581400" cy="819150"/>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pic>
        <p:nvPicPr>
          <p:cNvPr id="9225" name="Picture 9"/>
          <p:cNvPicPr>
            <a:picLocks noChangeAspect="1" noChangeArrowheads="1"/>
          </p:cNvPicPr>
          <p:nvPr/>
        </p:nvPicPr>
        <p:blipFill>
          <a:blip r:embed="rId3"/>
          <a:srcRect/>
          <a:stretch>
            <a:fillRect/>
          </a:stretch>
        </p:blipFill>
        <p:spPr bwMode="auto">
          <a:xfrm>
            <a:off x="533400" y="2667000"/>
            <a:ext cx="6934200" cy="685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9223" name="Rectangle 9"/>
          <p:cNvSpPr>
            <a:spLocks noChangeArrowheads="1"/>
          </p:cNvSpPr>
          <p:nvPr/>
        </p:nvSpPr>
        <p:spPr bwMode="auto">
          <a:xfrm>
            <a:off x="457200" y="3505200"/>
            <a:ext cx="13033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Times New Roman" pitchFamily="18" charset="0"/>
                <a:ea typeface="新細明體" charset="-120"/>
              </a:defRPr>
            </a:lvl1pPr>
            <a:lvl2pPr marL="742950" indent="-285750" eaLnBrk="0" hangingPunct="0">
              <a:defRPr kumimoji="1" sz="2400">
                <a:solidFill>
                  <a:schemeClr val="tx1"/>
                </a:solidFill>
                <a:latin typeface="Times New Roman" pitchFamily="18" charset="0"/>
                <a:ea typeface="新細明體" charset="-120"/>
              </a:defRPr>
            </a:lvl2pPr>
            <a:lvl3pPr marL="1143000" indent="-228600" eaLnBrk="0" hangingPunct="0">
              <a:defRPr kumimoji="1" sz="2400">
                <a:solidFill>
                  <a:schemeClr val="tx1"/>
                </a:solidFill>
                <a:latin typeface="Times New Roman" pitchFamily="18" charset="0"/>
                <a:ea typeface="新細明體" charset="-120"/>
              </a:defRPr>
            </a:lvl3pPr>
            <a:lvl4pPr marL="1600200" indent="-228600" eaLnBrk="0" hangingPunct="0">
              <a:defRPr kumimoji="1" sz="2400">
                <a:solidFill>
                  <a:schemeClr val="tx1"/>
                </a:solidFill>
                <a:latin typeface="Times New Roman" pitchFamily="18" charset="0"/>
                <a:ea typeface="新細明體" charset="-120"/>
              </a:defRPr>
            </a:lvl4pPr>
            <a:lvl5pPr marL="2057400" indent="-228600" eaLnBrk="0" hangingPunct="0">
              <a:defRPr kumimoji="1" sz="2400">
                <a:solidFill>
                  <a:schemeClr val="tx1"/>
                </a:solidFill>
                <a:latin typeface="Times New Roman" pitchFamily="18" charset="0"/>
                <a:ea typeface="新細明體"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charset="-120"/>
              </a:defRPr>
            </a:lvl9pPr>
          </a:lstStyle>
          <a:p>
            <a:pPr algn="just" eaLnBrk="1" hangingPunct="1"/>
            <a:r>
              <a:rPr lang="en-US" altLang="id-ID" sz="1800">
                <a:latin typeface="Bookman Old Style" pitchFamily="18" charset="0"/>
              </a:rPr>
              <a:t>OUTPUT :</a:t>
            </a:r>
          </a:p>
        </p:txBody>
      </p:sp>
    </p:spTree>
    <p:extLst>
      <p:ext uri="{BB962C8B-B14F-4D97-AF65-F5344CB8AC3E}">
        <p14:creationId xmlns:p14="http://schemas.microsoft.com/office/powerpoint/2010/main" val="2691363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p:cNvSpPr>
          <p:nvPr/>
        </p:nvSpPr>
        <p:spPr bwMode="auto">
          <a:xfrm>
            <a:off x="219075" y="227013"/>
            <a:ext cx="7477125" cy="839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bIns="0" anchor="b"/>
          <a:lstStyle>
            <a:lvl1pPr eaLnBrk="0" hangingPunct="0">
              <a:defRPr kumimoji="1" sz="2400">
                <a:solidFill>
                  <a:schemeClr val="tx1"/>
                </a:solidFill>
                <a:latin typeface="Times New Roman" pitchFamily="18" charset="0"/>
                <a:ea typeface="新細明體" charset="-120"/>
              </a:defRPr>
            </a:lvl1pPr>
            <a:lvl2pPr marL="742950" indent="-285750" eaLnBrk="0" hangingPunct="0">
              <a:defRPr kumimoji="1" sz="2400">
                <a:solidFill>
                  <a:schemeClr val="tx1"/>
                </a:solidFill>
                <a:latin typeface="Times New Roman" pitchFamily="18" charset="0"/>
                <a:ea typeface="新細明體" charset="-120"/>
              </a:defRPr>
            </a:lvl2pPr>
            <a:lvl3pPr marL="1143000" indent="-228600" eaLnBrk="0" hangingPunct="0">
              <a:defRPr kumimoji="1" sz="2400">
                <a:solidFill>
                  <a:schemeClr val="tx1"/>
                </a:solidFill>
                <a:latin typeface="Times New Roman" pitchFamily="18" charset="0"/>
                <a:ea typeface="新細明體" charset="-120"/>
              </a:defRPr>
            </a:lvl3pPr>
            <a:lvl4pPr marL="1600200" indent="-228600" eaLnBrk="0" hangingPunct="0">
              <a:defRPr kumimoji="1" sz="2400">
                <a:solidFill>
                  <a:schemeClr val="tx1"/>
                </a:solidFill>
                <a:latin typeface="Times New Roman" pitchFamily="18" charset="0"/>
                <a:ea typeface="新細明體" charset="-120"/>
              </a:defRPr>
            </a:lvl4pPr>
            <a:lvl5pPr marL="2057400" indent="-228600" eaLnBrk="0" hangingPunct="0">
              <a:defRPr kumimoji="1" sz="2400">
                <a:solidFill>
                  <a:schemeClr val="tx1"/>
                </a:solidFill>
                <a:latin typeface="Times New Roman" pitchFamily="18" charset="0"/>
                <a:ea typeface="新細明體"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charset="-120"/>
              </a:defRPr>
            </a:lvl9pPr>
          </a:lstStyle>
          <a:p>
            <a:pPr algn="ctr" eaLnBrk="1" hangingPunct="1"/>
            <a:r>
              <a:rPr lang="en-US" altLang="id-ID" sz="3200" b="1">
                <a:solidFill>
                  <a:schemeClr val="tx2"/>
                </a:solidFill>
                <a:latin typeface="Arial Black" pitchFamily="34" charset="0"/>
              </a:rPr>
              <a:t>Tag-tag Membuat Form</a:t>
            </a:r>
          </a:p>
        </p:txBody>
      </p:sp>
      <p:sp>
        <p:nvSpPr>
          <p:cNvPr id="10244" name="Title 1"/>
          <p:cNvSpPr>
            <a:spLocks/>
          </p:cNvSpPr>
          <p:nvPr/>
        </p:nvSpPr>
        <p:spPr bwMode="auto">
          <a:xfrm>
            <a:off x="457200" y="1447800"/>
            <a:ext cx="7162800" cy="1068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bIns="0" anchor="b"/>
          <a:lstStyle>
            <a:lvl1pPr eaLnBrk="0" hangingPunct="0">
              <a:defRPr kumimoji="1" sz="2400">
                <a:solidFill>
                  <a:schemeClr val="tx1"/>
                </a:solidFill>
                <a:latin typeface="Times New Roman" pitchFamily="18" charset="0"/>
                <a:ea typeface="新細明體" charset="-120"/>
              </a:defRPr>
            </a:lvl1pPr>
            <a:lvl2pPr marL="742950" indent="-285750" eaLnBrk="0" hangingPunct="0">
              <a:defRPr kumimoji="1" sz="2400">
                <a:solidFill>
                  <a:schemeClr val="tx1"/>
                </a:solidFill>
                <a:latin typeface="Times New Roman" pitchFamily="18" charset="0"/>
                <a:ea typeface="新細明體" charset="-120"/>
              </a:defRPr>
            </a:lvl2pPr>
            <a:lvl3pPr marL="1143000" indent="-228600" eaLnBrk="0" hangingPunct="0">
              <a:defRPr kumimoji="1" sz="2400">
                <a:solidFill>
                  <a:schemeClr val="tx1"/>
                </a:solidFill>
                <a:latin typeface="Times New Roman" pitchFamily="18" charset="0"/>
                <a:ea typeface="新細明體" charset="-120"/>
              </a:defRPr>
            </a:lvl3pPr>
            <a:lvl4pPr marL="1600200" indent="-228600" eaLnBrk="0" hangingPunct="0">
              <a:defRPr kumimoji="1" sz="2400">
                <a:solidFill>
                  <a:schemeClr val="tx1"/>
                </a:solidFill>
                <a:latin typeface="Times New Roman" pitchFamily="18" charset="0"/>
                <a:ea typeface="新細明體" charset="-120"/>
              </a:defRPr>
            </a:lvl4pPr>
            <a:lvl5pPr marL="2057400" indent="-228600" eaLnBrk="0" hangingPunct="0">
              <a:defRPr kumimoji="1" sz="2400">
                <a:solidFill>
                  <a:schemeClr val="tx1"/>
                </a:solidFill>
                <a:latin typeface="Times New Roman" pitchFamily="18" charset="0"/>
                <a:ea typeface="新細明體"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charset="-120"/>
              </a:defRPr>
            </a:lvl9pPr>
          </a:lstStyle>
          <a:p>
            <a:pPr eaLnBrk="1" hangingPunct="1">
              <a:buFont typeface="Wingdings" pitchFamily="2" charset="2"/>
              <a:buChar char="v"/>
            </a:pPr>
            <a:r>
              <a:rPr lang="en-US" altLang="id-ID" sz="1600" b="1"/>
              <a:t> CHECKBOX</a:t>
            </a:r>
          </a:p>
          <a:p>
            <a:pPr algn="just" eaLnBrk="1" hangingPunct="1"/>
            <a:r>
              <a:rPr lang="en-US" altLang="id-ID" sz="1800"/>
              <a:t>Checkbox digunakan untuk memberi beberapa pilihan kepada user. Dengan checkbox user dapat memilih salah satu, lebih dari satu pilihan atau tidak sama sekali memilih. Atribut Checked  memberi tanda bahwa pilihan tersebut sedang diaktifkan.</a:t>
            </a:r>
            <a:endParaRPr lang="en-US" altLang="id-ID" sz="1800" b="1">
              <a:latin typeface="Arial Black" pitchFamily="34" charset="0"/>
            </a:endParaRPr>
          </a:p>
        </p:txBody>
      </p:sp>
      <p:pic>
        <p:nvPicPr>
          <p:cNvPr id="10247" name="Picture 7"/>
          <p:cNvPicPr>
            <a:picLocks noChangeAspect="1" noChangeArrowheads="1"/>
          </p:cNvPicPr>
          <p:nvPr/>
        </p:nvPicPr>
        <p:blipFill>
          <a:blip r:embed="rId2"/>
          <a:srcRect/>
          <a:stretch>
            <a:fillRect/>
          </a:stretch>
        </p:blipFill>
        <p:spPr bwMode="auto">
          <a:xfrm>
            <a:off x="533400" y="4876800"/>
            <a:ext cx="2667000" cy="1695450"/>
          </a:xfrm>
          <a:prstGeom prst="rect">
            <a:avLst/>
          </a:prstGeom>
          <a:ln>
            <a:noFill/>
          </a:ln>
          <a:effectLst>
            <a:outerShdw blurRad="190500" algn="tl" rotWithShape="0">
              <a:srgbClr val="000000">
                <a:alpha val="70000"/>
              </a:srgbClr>
            </a:outerShdw>
          </a:effectLst>
        </p:spPr>
      </p:pic>
      <p:sp>
        <p:nvSpPr>
          <p:cNvPr id="10246" name="Rectangle 8"/>
          <p:cNvSpPr>
            <a:spLocks noChangeArrowheads="1"/>
          </p:cNvSpPr>
          <p:nvPr/>
        </p:nvSpPr>
        <p:spPr bwMode="auto">
          <a:xfrm>
            <a:off x="457200" y="2590800"/>
            <a:ext cx="1371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Times New Roman" pitchFamily="18" charset="0"/>
                <a:ea typeface="新細明體" charset="-120"/>
              </a:defRPr>
            </a:lvl1pPr>
            <a:lvl2pPr marL="742950" indent="-285750" eaLnBrk="0" hangingPunct="0">
              <a:defRPr kumimoji="1" sz="2400">
                <a:solidFill>
                  <a:schemeClr val="tx1"/>
                </a:solidFill>
                <a:latin typeface="Times New Roman" pitchFamily="18" charset="0"/>
                <a:ea typeface="新細明體" charset="-120"/>
              </a:defRPr>
            </a:lvl2pPr>
            <a:lvl3pPr marL="1143000" indent="-228600" eaLnBrk="0" hangingPunct="0">
              <a:defRPr kumimoji="1" sz="2400">
                <a:solidFill>
                  <a:schemeClr val="tx1"/>
                </a:solidFill>
                <a:latin typeface="Times New Roman" pitchFamily="18" charset="0"/>
                <a:ea typeface="新細明體" charset="-120"/>
              </a:defRPr>
            </a:lvl3pPr>
            <a:lvl4pPr marL="1600200" indent="-228600" eaLnBrk="0" hangingPunct="0">
              <a:defRPr kumimoji="1" sz="2400">
                <a:solidFill>
                  <a:schemeClr val="tx1"/>
                </a:solidFill>
                <a:latin typeface="Times New Roman" pitchFamily="18" charset="0"/>
                <a:ea typeface="新細明體" charset="-120"/>
              </a:defRPr>
            </a:lvl4pPr>
            <a:lvl5pPr marL="2057400" indent="-228600" eaLnBrk="0" hangingPunct="0">
              <a:defRPr kumimoji="1" sz="2400">
                <a:solidFill>
                  <a:schemeClr val="tx1"/>
                </a:solidFill>
                <a:latin typeface="Times New Roman" pitchFamily="18" charset="0"/>
                <a:ea typeface="新細明體"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charset="-120"/>
              </a:defRPr>
            </a:lvl9pPr>
          </a:lstStyle>
          <a:p>
            <a:pPr algn="just" eaLnBrk="1" hangingPunct="1"/>
            <a:r>
              <a:rPr lang="en-US" altLang="id-ID" sz="1800">
                <a:latin typeface="Bookman Old Style" pitchFamily="18" charset="0"/>
              </a:rPr>
              <a:t>CONTOH :</a:t>
            </a:r>
          </a:p>
        </p:txBody>
      </p:sp>
      <p:sp>
        <p:nvSpPr>
          <p:cNvPr id="2" name="Rectangle 9"/>
          <p:cNvSpPr>
            <a:spLocks noChangeArrowheads="1"/>
          </p:cNvSpPr>
          <p:nvPr/>
        </p:nvSpPr>
        <p:spPr bwMode="auto">
          <a:xfrm>
            <a:off x="457200" y="4419600"/>
            <a:ext cx="13033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Times New Roman" pitchFamily="18" charset="0"/>
                <a:ea typeface="新細明體" charset="-120"/>
              </a:defRPr>
            </a:lvl1pPr>
            <a:lvl2pPr marL="742950" indent="-285750" eaLnBrk="0" hangingPunct="0">
              <a:defRPr kumimoji="1" sz="2400">
                <a:solidFill>
                  <a:schemeClr val="tx1"/>
                </a:solidFill>
                <a:latin typeface="Times New Roman" pitchFamily="18" charset="0"/>
                <a:ea typeface="新細明體" charset="-120"/>
              </a:defRPr>
            </a:lvl2pPr>
            <a:lvl3pPr marL="1143000" indent="-228600" eaLnBrk="0" hangingPunct="0">
              <a:defRPr kumimoji="1" sz="2400">
                <a:solidFill>
                  <a:schemeClr val="tx1"/>
                </a:solidFill>
                <a:latin typeface="Times New Roman" pitchFamily="18" charset="0"/>
                <a:ea typeface="新細明體" charset="-120"/>
              </a:defRPr>
            </a:lvl3pPr>
            <a:lvl4pPr marL="1600200" indent="-228600" eaLnBrk="0" hangingPunct="0">
              <a:defRPr kumimoji="1" sz="2400">
                <a:solidFill>
                  <a:schemeClr val="tx1"/>
                </a:solidFill>
                <a:latin typeface="Times New Roman" pitchFamily="18" charset="0"/>
                <a:ea typeface="新細明體" charset="-120"/>
              </a:defRPr>
            </a:lvl4pPr>
            <a:lvl5pPr marL="2057400" indent="-228600" eaLnBrk="0" hangingPunct="0">
              <a:defRPr kumimoji="1" sz="2400">
                <a:solidFill>
                  <a:schemeClr val="tx1"/>
                </a:solidFill>
                <a:latin typeface="Times New Roman" pitchFamily="18" charset="0"/>
                <a:ea typeface="新細明體"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charset="-120"/>
              </a:defRPr>
            </a:lvl9pPr>
          </a:lstStyle>
          <a:p>
            <a:pPr algn="just" eaLnBrk="1" hangingPunct="1"/>
            <a:r>
              <a:rPr lang="en-US" altLang="id-ID" sz="1800">
                <a:latin typeface="Bookman Old Style" pitchFamily="18" charset="0"/>
              </a:rPr>
              <a:t>OUTPUT :</a:t>
            </a:r>
          </a:p>
        </p:txBody>
      </p:sp>
      <p:pic>
        <p:nvPicPr>
          <p:cNvPr id="10248" name="Picture 8"/>
          <p:cNvPicPr>
            <a:picLocks noChangeAspect="1" noChangeArrowheads="1"/>
          </p:cNvPicPr>
          <p:nvPr/>
        </p:nvPicPr>
        <p:blipFill>
          <a:blip r:embed="rId3"/>
          <a:srcRect/>
          <a:stretch>
            <a:fillRect/>
          </a:stretch>
        </p:blipFill>
        <p:spPr bwMode="auto">
          <a:xfrm>
            <a:off x="457200" y="2971800"/>
            <a:ext cx="7086600" cy="1447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687703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9"/>
          <p:cNvSpPr>
            <a:spLocks noChangeArrowheads="1"/>
          </p:cNvSpPr>
          <p:nvPr/>
        </p:nvSpPr>
        <p:spPr bwMode="auto">
          <a:xfrm>
            <a:off x="219075" y="227013"/>
            <a:ext cx="7477125" cy="839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kumimoji="1" sz="2400">
                <a:solidFill>
                  <a:schemeClr val="tx1"/>
                </a:solidFill>
                <a:latin typeface="Times New Roman" pitchFamily="18" charset="0"/>
                <a:ea typeface="新細明體" charset="-120"/>
              </a:defRPr>
            </a:lvl1pPr>
            <a:lvl2pPr marL="742950" indent="-285750" eaLnBrk="0" hangingPunct="0">
              <a:defRPr kumimoji="1" sz="2400">
                <a:solidFill>
                  <a:schemeClr val="tx1"/>
                </a:solidFill>
                <a:latin typeface="Times New Roman" pitchFamily="18" charset="0"/>
                <a:ea typeface="新細明體" charset="-120"/>
              </a:defRPr>
            </a:lvl2pPr>
            <a:lvl3pPr marL="1143000" indent="-228600" eaLnBrk="0" hangingPunct="0">
              <a:defRPr kumimoji="1" sz="2400">
                <a:solidFill>
                  <a:schemeClr val="tx1"/>
                </a:solidFill>
                <a:latin typeface="Times New Roman" pitchFamily="18" charset="0"/>
                <a:ea typeface="新細明體" charset="-120"/>
              </a:defRPr>
            </a:lvl3pPr>
            <a:lvl4pPr marL="1600200" indent="-228600" eaLnBrk="0" hangingPunct="0">
              <a:defRPr kumimoji="1" sz="2400">
                <a:solidFill>
                  <a:schemeClr val="tx1"/>
                </a:solidFill>
                <a:latin typeface="Times New Roman" pitchFamily="18" charset="0"/>
                <a:ea typeface="新細明體" charset="-120"/>
              </a:defRPr>
            </a:lvl4pPr>
            <a:lvl5pPr marL="2057400" indent="-228600" eaLnBrk="0" hangingPunct="0">
              <a:defRPr kumimoji="1" sz="2400">
                <a:solidFill>
                  <a:schemeClr val="tx1"/>
                </a:solidFill>
                <a:latin typeface="Times New Roman" pitchFamily="18" charset="0"/>
                <a:ea typeface="新細明體"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charset="-120"/>
              </a:defRPr>
            </a:lvl9pPr>
          </a:lstStyle>
          <a:p>
            <a:pPr algn="ctr" eaLnBrk="1" hangingPunct="1"/>
            <a:r>
              <a:rPr lang="en-US" altLang="id-ID" sz="3200" b="1">
                <a:solidFill>
                  <a:schemeClr val="tx2"/>
                </a:solidFill>
                <a:latin typeface="Arial Black" pitchFamily="34" charset="0"/>
              </a:rPr>
              <a:t>Tag-tag Membuat Form</a:t>
            </a:r>
          </a:p>
        </p:txBody>
      </p:sp>
      <p:sp>
        <p:nvSpPr>
          <p:cNvPr id="11267" name="Rectangle 14"/>
          <p:cNvSpPr>
            <a:spLocks noChangeArrowheads="1"/>
          </p:cNvSpPr>
          <p:nvPr/>
        </p:nvSpPr>
        <p:spPr bwMode="auto">
          <a:xfrm>
            <a:off x="457200" y="1143000"/>
            <a:ext cx="7239000"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sz="2400">
                <a:solidFill>
                  <a:schemeClr val="tx1"/>
                </a:solidFill>
                <a:latin typeface="Times New Roman" pitchFamily="18" charset="0"/>
                <a:ea typeface="新細明體" charset="-120"/>
              </a:defRPr>
            </a:lvl1pPr>
            <a:lvl2pPr marL="742950" indent="-285750" eaLnBrk="0" hangingPunct="0">
              <a:defRPr kumimoji="1" sz="2400">
                <a:solidFill>
                  <a:schemeClr val="tx1"/>
                </a:solidFill>
                <a:latin typeface="Times New Roman" pitchFamily="18" charset="0"/>
                <a:ea typeface="新細明體" charset="-120"/>
              </a:defRPr>
            </a:lvl2pPr>
            <a:lvl3pPr marL="1143000" indent="-228600" eaLnBrk="0" hangingPunct="0">
              <a:defRPr kumimoji="1" sz="2400">
                <a:solidFill>
                  <a:schemeClr val="tx1"/>
                </a:solidFill>
                <a:latin typeface="Times New Roman" pitchFamily="18" charset="0"/>
                <a:ea typeface="新細明體" charset="-120"/>
              </a:defRPr>
            </a:lvl3pPr>
            <a:lvl4pPr marL="1600200" indent="-228600" eaLnBrk="0" hangingPunct="0">
              <a:defRPr kumimoji="1" sz="2400">
                <a:solidFill>
                  <a:schemeClr val="tx1"/>
                </a:solidFill>
                <a:latin typeface="Times New Roman" pitchFamily="18" charset="0"/>
                <a:ea typeface="新細明體" charset="-120"/>
              </a:defRPr>
            </a:lvl4pPr>
            <a:lvl5pPr marL="2057400" indent="-228600" eaLnBrk="0" hangingPunct="0">
              <a:defRPr kumimoji="1" sz="2400">
                <a:solidFill>
                  <a:schemeClr val="tx1"/>
                </a:solidFill>
                <a:latin typeface="Times New Roman" pitchFamily="18" charset="0"/>
                <a:ea typeface="新細明體"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charset="-120"/>
              </a:defRPr>
            </a:lvl9pPr>
          </a:lstStyle>
          <a:p>
            <a:pPr eaLnBrk="1" hangingPunct="1">
              <a:buFont typeface="Wingdings" pitchFamily="2" charset="2"/>
              <a:buChar char="v"/>
            </a:pPr>
            <a:r>
              <a:rPr lang="en-US" altLang="id-ID" sz="1600" b="1"/>
              <a:t> RADIO BUTTON</a:t>
            </a:r>
            <a:endParaRPr lang="en-US" altLang="id-ID" sz="1600"/>
          </a:p>
          <a:p>
            <a:pPr algn="just" eaLnBrk="1" hangingPunct="1"/>
            <a:r>
              <a:rPr lang="fi-FI" altLang="id-ID" sz="1800"/>
              <a:t>Pada type Radio, maka user memilih salah satu pilihan yang tersedia, sehingga user tidak bisa memilih kurang atau lebih dari satu pilihan.</a:t>
            </a:r>
          </a:p>
          <a:p>
            <a:pPr algn="just" eaLnBrk="1" hangingPunct="1"/>
            <a:endParaRPr lang="fi-FI" altLang="id-ID" sz="1800">
              <a:latin typeface="Bookman Old Style" pitchFamily="18" charset="0"/>
            </a:endParaRPr>
          </a:p>
          <a:p>
            <a:pPr algn="just" eaLnBrk="1" hangingPunct="1"/>
            <a:r>
              <a:rPr lang="fi-FI" altLang="id-ID" sz="1800">
                <a:latin typeface="Bookman Old Style" pitchFamily="18" charset="0"/>
              </a:rPr>
              <a:t>CONTOH :</a:t>
            </a:r>
            <a:endParaRPr lang="id-ID" altLang="id-ID" sz="1800">
              <a:latin typeface="Bookman Old Style" pitchFamily="18" charset="0"/>
            </a:endParaRPr>
          </a:p>
        </p:txBody>
      </p:sp>
      <p:pic>
        <p:nvPicPr>
          <p:cNvPr id="11269" name="Picture 5"/>
          <p:cNvPicPr>
            <a:picLocks noChangeAspect="1" noChangeArrowheads="1"/>
          </p:cNvPicPr>
          <p:nvPr/>
        </p:nvPicPr>
        <p:blipFill>
          <a:blip r:embed="rId2"/>
          <a:srcRect/>
          <a:stretch>
            <a:fillRect/>
          </a:stretch>
        </p:blipFill>
        <p:spPr bwMode="auto">
          <a:xfrm>
            <a:off x="533400" y="2667000"/>
            <a:ext cx="7010400" cy="1219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2" name="Rectangle 5"/>
          <p:cNvSpPr>
            <a:spLocks noChangeArrowheads="1"/>
          </p:cNvSpPr>
          <p:nvPr/>
        </p:nvSpPr>
        <p:spPr bwMode="auto">
          <a:xfrm>
            <a:off x="533400" y="3962400"/>
            <a:ext cx="13033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2400">
                <a:solidFill>
                  <a:schemeClr val="tx1"/>
                </a:solidFill>
                <a:latin typeface="Times New Roman" pitchFamily="18" charset="0"/>
                <a:ea typeface="新細明體" charset="-120"/>
              </a:defRPr>
            </a:lvl1pPr>
            <a:lvl2pPr marL="742950" indent="-285750" eaLnBrk="0" hangingPunct="0">
              <a:defRPr kumimoji="1" sz="2400">
                <a:solidFill>
                  <a:schemeClr val="tx1"/>
                </a:solidFill>
                <a:latin typeface="Times New Roman" pitchFamily="18" charset="0"/>
                <a:ea typeface="新細明體" charset="-120"/>
              </a:defRPr>
            </a:lvl2pPr>
            <a:lvl3pPr marL="1143000" indent="-228600" eaLnBrk="0" hangingPunct="0">
              <a:defRPr kumimoji="1" sz="2400">
                <a:solidFill>
                  <a:schemeClr val="tx1"/>
                </a:solidFill>
                <a:latin typeface="Times New Roman" pitchFamily="18" charset="0"/>
                <a:ea typeface="新細明體" charset="-120"/>
              </a:defRPr>
            </a:lvl3pPr>
            <a:lvl4pPr marL="1600200" indent="-228600" eaLnBrk="0" hangingPunct="0">
              <a:defRPr kumimoji="1" sz="2400">
                <a:solidFill>
                  <a:schemeClr val="tx1"/>
                </a:solidFill>
                <a:latin typeface="Times New Roman" pitchFamily="18" charset="0"/>
                <a:ea typeface="新細明體" charset="-120"/>
              </a:defRPr>
            </a:lvl4pPr>
            <a:lvl5pPr marL="2057400" indent="-228600" eaLnBrk="0" hangingPunct="0">
              <a:defRPr kumimoji="1" sz="2400">
                <a:solidFill>
                  <a:schemeClr val="tx1"/>
                </a:solidFill>
                <a:latin typeface="Times New Roman" pitchFamily="18" charset="0"/>
                <a:ea typeface="新細明體" charset="-120"/>
              </a:defRPr>
            </a:lvl5pPr>
            <a:lvl6pPr marL="2514600" indent="-228600" eaLnBrk="0" fontAlgn="base" hangingPunct="0">
              <a:spcBef>
                <a:spcPct val="0"/>
              </a:spcBef>
              <a:spcAft>
                <a:spcPct val="0"/>
              </a:spcAft>
              <a:defRPr kumimoji="1" sz="2400">
                <a:solidFill>
                  <a:schemeClr val="tx1"/>
                </a:solidFill>
                <a:latin typeface="Times New Roman" pitchFamily="18" charset="0"/>
                <a:ea typeface="新細明體" charset="-120"/>
              </a:defRPr>
            </a:lvl6pPr>
            <a:lvl7pPr marL="2971800" indent="-228600" eaLnBrk="0" fontAlgn="base" hangingPunct="0">
              <a:spcBef>
                <a:spcPct val="0"/>
              </a:spcBef>
              <a:spcAft>
                <a:spcPct val="0"/>
              </a:spcAft>
              <a:defRPr kumimoji="1" sz="2400">
                <a:solidFill>
                  <a:schemeClr val="tx1"/>
                </a:solidFill>
                <a:latin typeface="Times New Roman" pitchFamily="18" charset="0"/>
                <a:ea typeface="新細明體" charset="-120"/>
              </a:defRPr>
            </a:lvl7pPr>
            <a:lvl8pPr marL="3429000" indent="-228600" eaLnBrk="0" fontAlgn="base" hangingPunct="0">
              <a:spcBef>
                <a:spcPct val="0"/>
              </a:spcBef>
              <a:spcAft>
                <a:spcPct val="0"/>
              </a:spcAft>
              <a:defRPr kumimoji="1" sz="2400">
                <a:solidFill>
                  <a:schemeClr val="tx1"/>
                </a:solidFill>
                <a:latin typeface="Times New Roman" pitchFamily="18" charset="0"/>
                <a:ea typeface="新細明體" charset="-120"/>
              </a:defRPr>
            </a:lvl8pPr>
            <a:lvl9pPr marL="3886200" indent="-228600" eaLnBrk="0" fontAlgn="base" hangingPunct="0">
              <a:spcBef>
                <a:spcPct val="0"/>
              </a:spcBef>
              <a:spcAft>
                <a:spcPct val="0"/>
              </a:spcAft>
              <a:defRPr kumimoji="1" sz="2400">
                <a:solidFill>
                  <a:schemeClr val="tx1"/>
                </a:solidFill>
                <a:latin typeface="Times New Roman" pitchFamily="18" charset="0"/>
                <a:ea typeface="新細明體" charset="-120"/>
              </a:defRPr>
            </a:lvl9pPr>
          </a:lstStyle>
          <a:p>
            <a:pPr algn="just" eaLnBrk="1" hangingPunct="1"/>
            <a:r>
              <a:rPr lang="fi-FI" altLang="id-ID" sz="1800">
                <a:latin typeface="Bookman Old Style" pitchFamily="18" charset="0"/>
              </a:rPr>
              <a:t>OUTPUT :</a:t>
            </a:r>
            <a:endParaRPr lang="id-ID" altLang="id-ID" sz="1800">
              <a:latin typeface="Bookman Old Style" pitchFamily="18" charset="0"/>
            </a:endParaRPr>
          </a:p>
        </p:txBody>
      </p:sp>
      <p:pic>
        <p:nvPicPr>
          <p:cNvPr id="11270" name="Picture 6"/>
          <p:cNvPicPr>
            <a:picLocks noChangeAspect="1" noChangeArrowheads="1"/>
          </p:cNvPicPr>
          <p:nvPr/>
        </p:nvPicPr>
        <p:blipFill>
          <a:blip r:embed="rId3"/>
          <a:srcRect/>
          <a:stretch>
            <a:fillRect/>
          </a:stretch>
        </p:blipFill>
        <p:spPr bwMode="auto">
          <a:xfrm>
            <a:off x="533400" y="4419600"/>
            <a:ext cx="2895600" cy="1447800"/>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extLst>
      <p:ext uri="{BB962C8B-B14F-4D97-AF65-F5344CB8AC3E}">
        <p14:creationId xmlns:p14="http://schemas.microsoft.com/office/powerpoint/2010/main" val="42336292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8</TotalTime>
  <Words>771</Words>
  <Application>Microsoft Office PowerPoint</Application>
  <PresentationFormat>On-screen Show (4:3)</PresentationFormat>
  <Paragraphs>206</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Executive</vt:lpstr>
      <vt:lpstr>Membuat form dan frame</vt:lpstr>
      <vt:lpstr>PEMBAHASAN </vt:lpstr>
      <vt:lpstr>Tag-tag Membuat Tabel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Tag-tag Membuat Form</vt:lpstr>
      <vt:lpstr>Pembuatan Frame</vt:lpstr>
      <vt:lpstr>FRAME</vt:lpstr>
      <vt:lpstr>Nama dan Target Frame</vt:lpstr>
      <vt:lpstr>Frame Vertikal</vt:lpstr>
      <vt:lpstr>Frame Horisontal</vt:lpstr>
      <vt:lpstr>Gabungan Frame Vertikal-Horisontal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Membuat form dan frame</dc:title>
  <dc:creator>agus</dc:creator>
  <cp:lastModifiedBy>agus</cp:lastModifiedBy>
  <cp:revision>2</cp:revision>
  <dcterms:created xsi:type="dcterms:W3CDTF">2014-10-13T01:16:03Z</dcterms:created>
  <dcterms:modified xsi:type="dcterms:W3CDTF">2014-11-03T01:16:27Z</dcterms:modified>
</cp:coreProperties>
</file>