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9144000"/>
  <p:notesSz cx="6858000" cy="9144000"/>
  <p:embeddedFontLst>
    <p:embeddedFont>
      <p:font typeface="Arial Narrow"/>
      <p:regular r:id="rId27"/>
      <p:bold r:id="rId28"/>
      <p:italic r:id="rId29"/>
      <p:boldItalic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GoogleSlidesCustomDataVersion2">
      <go:slidesCustomData xmlns:go="http://customooxmlschemas.google.com/" r:id="rId31" roundtripDataSignature="AMtx7mim7Oxt+F9aPaSqmtlDORmdKpMh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ArialNarrow-bold.fntdata"/><Relationship Id="rId27" Type="http://schemas.openxmlformats.org/officeDocument/2006/relationships/font" Target="fonts/ArialNarrow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ArialNarrow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customschemas.google.com/relationships/presentationmetadata" Target="metadata"/><Relationship Id="rId30" Type="http://schemas.openxmlformats.org/officeDocument/2006/relationships/font" Target="fonts/ArialNarrow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9050" spcFirstLastPara="1" rIns="1905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9050" spcFirstLastPara="1" rIns="1905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fld id="{00000000-1234-1234-1234-123412341234}" type="slidenum">
              <a:rPr b="0" i="1" lang="en-US" sz="1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7" name="Google Shape;7;n"/>
          <p:cNvSpPr/>
          <p:nvPr>
            <p:ph idx="3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" name="Google Shape;8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n"/>
          <p:cNvSpPr txBox="1"/>
          <p:nvPr/>
        </p:nvSpPr>
        <p:spPr>
          <a:xfrm>
            <a:off x="6399212" y="8748712"/>
            <a:ext cx="390525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0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fld id="{00000000-1234-1234-1234-123412341234}" type="slidenum">
              <a:rPr b="0" i="1" lang="en-US" sz="1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65" name="Google Shape;165;p11:notes"/>
          <p:cNvSpPr/>
          <p:nvPr>
            <p:ph idx="2" type="sldImg"/>
          </p:nvPr>
        </p:nvSpPr>
        <p:spPr>
          <a:xfrm>
            <a:off x="1150937" y="692150"/>
            <a:ext cx="4556125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6" name="Google Shape;166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8676fa0707_0_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i="0"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g28676fa0707_0_0:notes"/>
          <p:cNvSpPr/>
          <p:nvPr>
            <p:ph idx="2" type="sldImg"/>
          </p:nvPr>
        </p:nvSpPr>
        <p:spPr>
          <a:xfrm>
            <a:off x="1149350" y="692150"/>
            <a:ext cx="4559400" cy="341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8676fa0707_0_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2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fld id="{00000000-1234-1234-1234-123412341234}" type="slidenum">
              <a:rPr b="0" i="1" lang="en-US" sz="1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82" name="Google Shape;182;p12:notes"/>
          <p:cNvSpPr/>
          <p:nvPr>
            <p:ph idx="2" type="sldImg"/>
          </p:nvPr>
        </p:nvSpPr>
        <p:spPr>
          <a:xfrm>
            <a:off x="1150937" y="692150"/>
            <a:ext cx="4556125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" name="Google Shape;183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3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4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5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6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7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8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9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0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fld id="{00000000-1234-1234-1234-123412341234}" type="slidenum">
              <a:rPr b="0" i="1" lang="en-US" sz="1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50937" y="692150"/>
            <a:ext cx="4556125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fld id="{00000000-1234-1234-1234-123412341234}" type="slidenum">
              <a:rPr b="0" i="1" lang="en-US" sz="1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50937" y="692150"/>
            <a:ext cx="4556125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9350" y="69215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fld id="{00000000-1234-1234-1234-123412341234}" type="slidenum">
              <a:rPr b="0" i="1" lang="en-US" sz="1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50937" y="692150"/>
            <a:ext cx="4556125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fld id="{00000000-1234-1234-1234-123412341234}" type="slidenum">
              <a:rPr b="0" i="1" lang="en-US" sz="1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32" name="Google Shape;132;p7:notes"/>
          <p:cNvSpPr/>
          <p:nvPr>
            <p:ph idx="2" type="sldImg"/>
          </p:nvPr>
        </p:nvSpPr>
        <p:spPr>
          <a:xfrm>
            <a:off x="1150937" y="692150"/>
            <a:ext cx="4556125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Google Shape;133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fld id="{00000000-1234-1234-1234-123412341234}" type="slidenum">
              <a:rPr b="0" i="1" lang="en-US" sz="1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42" name="Google Shape;142;p8:notes"/>
          <p:cNvSpPr/>
          <p:nvPr>
            <p:ph idx="2" type="sldImg"/>
          </p:nvPr>
        </p:nvSpPr>
        <p:spPr>
          <a:xfrm>
            <a:off x="1150937" y="692150"/>
            <a:ext cx="4556125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050" spcFirstLastPara="1" rIns="1905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</a:pPr>
            <a:fld id="{00000000-1234-1234-1234-123412341234}" type="slidenum">
              <a:rPr b="0" i="1" lang="en-US" sz="1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50" name="Google Shape;150;p9:notes"/>
          <p:cNvSpPr/>
          <p:nvPr>
            <p:ph idx="2" type="sldImg"/>
          </p:nvPr>
        </p:nvSpPr>
        <p:spPr>
          <a:xfrm>
            <a:off x="1150937" y="692150"/>
            <a:ext cx="4556125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1" name="Google Shape;151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9" name="Google Shape;19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5" name="Google Shape;75;p3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6" name="Google Shape;76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2" name="Google Shape;82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5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2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4" name="Google Shape;44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0" name="Google Shape;50;p2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1" name="Google Shape;51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6" name="Google Shape;66;p3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7" name="Google Shape;67;p3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8" name="Google Shape;68;p3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9" name="Google Shape;69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0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Bab 3 Syntax Bahasa dan Tipe Data Program Java</a:t>
            </a:r>
            <a:endParaRPr/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b="0" i="0" lang="en-US" sz="3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By : Zarnelly,S.Kom,MSc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0"/>
          <p:cNvSpPr txBox="1"/>
          <p:nvPr>
            <p:ph idx="1" type="body"/>
          </p:nvPr>
        </p:nvSpPr>
        <p:spPr>
          <a:xfrm>
            <a:off x="457200" y="188912"/>
            <a:ext cx="8229600" cy="593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package luassegitiga3;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class Main {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public static void main(String[] args) {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final double k=0.5;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final double alas=20.0;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double Luas,tinggi;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tinggi=10;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Luas=k*alas*tinggi;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System.out.println("Luas Segitiga adalah = "+Luas);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} }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1"/>
          <p:cNvSpPr txBox="1"/>
          <p:nvPr>
            <p:ph type="title"/>
          </p:nvPr>
        </p:nvSpPr>
        <p:spPr>
          <a:xfrm>
            <a:off x="457200" y="190500"/>
            <a:ext cx="8305800" cy="9144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Tipe Data Dasar</a:t>
            </a:r>
            <a:endParaRPr/>
          </a:p>
        </p:txBody>
      </p:sp>
      <p:sp>
        <p:nvSpPr>
          <p:cNvPr id="169" name="Google Shape;169;p11"/>
          <p:cNvSpPr txBox="1"/>
          <p:nvPr>
            <p:ph idx="1" type="body"/>
          </p:nvPr>
        </p:nvSpPr>
        <p:spPr>
          <a:xfrm>
            <a:off x="457200" y="1522412"/>
            <a:ext cx="8280400" cy="476250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Tipe Integer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Merupakan tipe data bilangan bulat yang terdiri dari  </a:t>
            </a:r>
            <a:r>
              <a:rPr b="1" i="0" lang="en-US" sz="2400" u="none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byte</a:t>
            </a: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i="0" lang="en-US" sz="2400" u="none" cap="none" strike="noStrik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400" u="none" cap="none" strike="noStrik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short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atau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400" u="none" cap="none" strike="noStrik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long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Karakter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Merupakan tipe data dari sebuah karakter dideklarasikan sebagai </a:t>
            </a:r>
            <a:r>
              <a:rPr b="1" i="0" lang="en-US" sz="2400" u="none" cap="none" strike="noStrik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char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Tipe Floating Point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Merupakan tipe data pecahan yang dideklarasikan sebagai </a:t>
            </a:r>
            <a:r>
              <a:rPr b="1" i="0" lang="en-US" sz="2400" u="none" cap="none" strike="noStrik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float</a:t>
            </a: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atau </a:t>
            </a:r>
            <a:r>
              <a:rPr b="1" i="0" lang="en-US" sz="2400" u="none" cap="none" strike="noStrik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double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Boolean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Merupakan tipe data yang bernilai true atau false</a:t>
            </a:r>
            <a:endParaRPr/>
          </a:p>
        </p:txBody>
      </p:sp>
      <p:sp>
        <p:nvSpPr>
          <p:cNvPr id="170" name="Google Shape;170;p1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8676fa0707_0_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g28676fa0707_0_0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28676fa0707_0_0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9" name="Google Shape;179;g28676fa0707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199" y="148653"/>
            <a:ext cx="8229601" cy="65607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2"/>
          <p:cNvSpPr txBox="1"/>
          <p:nvPr>
            <p:ph type="title"/>
          </p:nvPr>
        </p:nvSpPr>
        <p:spPr>
          <a:xfrm>
            <a:off x="457200" y="190500"/>
            <a:ext cx="8305800" cy="9144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Contoh Tipe Data</a:t>
            </a:r>
            <a:endParaRPr/>
          </a:p>
        </p:txBody>
      </p:sp>
      <p:sp>
        <p:nvSpPr>
          <p:cNvPr id="186" name="Google Shape;186;p12"/>
          <p:cNvSpPr txBox="1"/>
          <p:nvPr>
            <p:ph idx="1" type="body"/>
          </p:nvPr>
        </p:nvSpPr>
        <p:spPr>
          <a:xfrm>
            <a:off x="742950" y="1752600"/>
            <a:ext cx="8153400" cy="480060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609600" lvl="0" marL="609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3200"/>
              <a:buFont typeface="Arial"/>
              <a:buAutoNum type="arabicPeriod"/>
            </a:pPr>
            <a:r>
              <a:rPr b="0" i="0" lang="en-US" sz="3200" u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int 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contoh : 	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4578  -4578	0</a:t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90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3200"/>
              <a:buFont typeface="Arial"/>
              <a:buAutoNum type="arabicPeriod" startAt="2"/>
            </a:pPr>
            <a:r>
              <a:rPr b="0" i="0" lang="en-US" sz="3200" u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Double</a:t>
            </a:r>
            <a:r>
              <a:rPr b="0" i="0" lang="en-US" sz="3200" u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contoh :	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95.274	   95.	          .265</a:t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90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3200"/>
              <a:buFont typeface="Arial"/>
              <a:buAutoNum type="arabicPeriod" startAt="3"/>
            </a:pPr>
            <a:r>
              <a:rPr b="0" i="0" lang="en-US" sz="3200" u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char 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contoh :   </a:t>
            </a:r>
            <a:r>
              <a:rPr b="1" i="0" lang="en-US" sz="32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‘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b="1" i="0" lang="en-US" sz="32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’ 	‘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b="1" i="0" lang="en-US" sz="32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’   ‘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1" i="0" lang="en-US" sz="32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’	 ‘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r>
              <a:rPr b="1" i="0" lang="en-US" sz="32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’	‘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r>
              <a:rPr b="1" i="0" lang="en-US" sz="32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’</a:t>
            </a:r>
            <a:endParaRPr b="0" i="0" sz="3200" u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7" name="Google Shape;187;p1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Contoh Program</a:t>
            </a:r>
            <a:endParaRPr/>
          </a:p>
        </p:txBody>
      </p:sp>
      <p:sp>
        <p:nvSpPr>
          <p:cNvPr id="193" name="Google Shape;193;p1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Buatlah program untuk menghitung luas: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Segitiga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Lingkaran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Bujur Sangkar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Persegi Panjang</a:t>
            </a:r>
            <a:endParaRPr/>
          </a:p>
        </p:txBody>
      </p:sp>
      <p:sp>
        <p:nvSpPr>
          <p:cNvPr id="194" name="Google Shape;194;p1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Contoh Program Menghitung Luas Persegi Panjang</a:t>
            </a:r>
            <a:endParaRPr/>
          </a:p>
        </p:txBody>
      </p:sp>
      <p:sp>
        <p:nvSpPr>
          <p:cNvPr id="200" name="Google Shape;200;p1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package luaspersegipanjang;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class Main {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static void main(String[] args) {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int luas,p,l;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p=4;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l=8;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luas=p*l;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System.out.println("Luas Persegi panjang adalah = "+luas);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}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t/>
            </a:r>
            <a:endParaRPr b="0" i="0" sz="19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</p:txBody>
      </p:sp>
      <p:sp>
        <p:nvSpPr>
          <p:cNvPr id="201" name="Google Shape;201;p1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Menggunakan Fungsi Scanner untuk Input Data</a:t>
            </a:r>
            <a:endParaRPr/>
          </a:p>
        </p:txBody>
      </p:sp>
      <p:sp>
        <p:nvSpPr>
          <p:cNvPr id="207" name="Google Shape;207;p1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FUNGSI SCANNER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Scanner merupakan perintah untuk membuat objek atau menginisialisasi object yang diinginkan pengguna atau yang diinputkan pengguna</a:t>
            </a:r>
            <a:endParaRPr/>
          </a:p>
          <a:p>
            <a:pPr indent="-342900" lvl="0" marL="34290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Perintah-Perintah yang digunakan :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 java.util.Scanner;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Scanner input = new Scanner(System.in);</a:t>
            </a:r>
            <a:endParaRPr/>
          </a:p>
          <a:p>
            <a:pPr indent="-285750" lvl="1" marL="74295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pjg = input.nextInt(); 🡪Type Integer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nama = input.nextLine(); 🡪Type String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alas = input.nextDouble(); 🡪Type Double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b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</a:t>
            </a:r>
            <a:b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208" name="Google Shape;208;p1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Contoh Program Menghitung Luas Persegi Panjang</a:t>
            </a:r>
            <a:endParaRPr/>
          </a:p>
        </p:txBody>
      </p:sp>
      <p:sp>
        <p:nvSpPr>
          <p:cNvPr id="214" name="Google Shape;214;p16"/>
          <p:cNvSpPr txBox="1"/>
          <p:nvPr>
            <p:ph idx="1" type="body"/>
          </p:nvPr>
        </p:nvSpPr>
        <p:spPr>
          <a:xfrm>
            <a:off x="457200" y="1614487"/>
            <a:ext cx="8229600" cy="4525962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package luaspp;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 java.util.Scanner;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class Main {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public static void main(String[] args) {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Scanner input = new Scanner(System.in);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int p,l,L;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System.out.print("Masukan Panjang : ");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p = input.nextInt();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System.out.print("Masukan Lebar   : ");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l = input.nextInt();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L=p*l;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System.out.println("Luas Persegi Panjang Adalah : " + L);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}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rPr b="0" i="0" lang="en-US" sz="1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indent="-222250" lvl="0" marL="342900" marR="0" rtl="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t/>
            </a:r>
            <a:endParaRPr b="0" i="0" sz="19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7"/>
          <p:cNvSpPr txBox="1"/>
          <p:nvPr>
            <p:ph idx="1" type="body"/>
          </p:nvPr>
        </p:nvSpPr>
        <p:spPr>
          <a:xfrm>
            <a:off x="457200" y="420687"/>
            <a:ext cx="8229600" cy="5705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package luassegitiga3;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 java.util.Scanner;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class Main {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static void main(String[] args) {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Scanner input = new Scanner(System.in);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final double k=0.5;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double Luas,alas,tinggi;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System.out.println("Masukkan Alas = ");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alas = input.nextDouble();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System.out.println("Masukkan Tinggi = ");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tinggi = input.nextDouble();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Luas=k*alas*tinggi;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System.out.println("Luas Segitiga adalah = "+Luas);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} }</a:t>
            </a:r>
            <a:endParaRPr/>
          </a:p>
          <a:p>
            <a:pPr indent="-177800" lvl="0" marL="342900" marR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0" i="0" sz="26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Gunakan Scanner</a:t>
            </a:r>
            <a:endParaRPr/>
          </a:p>
        </p:txBody>
      </p:sp>
      <p:sp>
        <p:nvSpPr>
          <p:cNvPr id="228" name="Google Shape;228;p1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Pribadi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Nama 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Alamat 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Jurusan :</a:t>
            </a:r>
            <a:endParaRPr/>
          </a:p>
        </p:txBody>
      </p:sp>
      <p:sp>
        <p:nvSpPr>
          <p:cNvPr id="229" name="Google Shape;229;p1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Identifier</a:t>
            </a:r>
            <a:endParaRPr/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Identifier adalah nama yang digunakan untuk class, interface, variabel dan method.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 dapat menentukan sendiri identifier yang akan digunakan asal memenuhi aturan yang telah ditentukan</a:t>
            </a:r>
            <a:endParaRPr/>
          </a:p>
        </p:txBody>
      </p:sp>
      <p:sp>
        <p:nvSpPr>
          <p:cNvPr id="98" name="Google Shape;98;p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9"/>
          <p:cNvSpPr txBox="1"/>
          <p:nvPr>
            <p:ph idx="1" type="body"/>
          </p:nvPr>
        </p:nvSpPr>
        <p:spPr>
          <a:xfrm>
            <a:off x="457200" y="231775"/>
            <a:ext cx="8229600" cy="5894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package datapribadi;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 java.util.Scanner;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class Main {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static void main(String[] args) {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Scanner input = new Scanner(System.in);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String nama,alamat,jurusan;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System.out.println("Masukkan Nama = ");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nama = input.nextLine();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System.out.println("Masukkan Alamat = ");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alamat = input.nextLine();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System.out.println("Masukkan Jurusan = ");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jurusan = input.nextLine();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System.out.println("=========================================");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System.out.println("Nama anda adalah "+nama);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System.out.println("Alamat anda adalah "+alamat);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System.out.println("Jurusan anda adalah "+jurusan);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}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2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2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pic>
        <p:nvPicPr>
          <p:cNvPr id="244" name="Google Shape;24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11287" y="1798637"/>
            <a:ext cx="6877050" cy="332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762000" y="0"/>
            <a:ext cx="7772400" cy="11430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Java Identifiers</a:t>
            </a:r>
            <a:endParaRPr/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685800" y="1600200"/>
            <a:ext cx="7696200" cy="495300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Java identifier dimulai dengan huruf atau underscore atau tanda dollar, selebihnya bisa menggunakan karakter apa saja selain simbol khusus atau  operator +,-, * , /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82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Tidak ada batasan panjang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82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Tidak menggunakan Keyword java	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006633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06633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r>
              <a:rPr b="1" i="0" lang="en-US" sz="2800" u="none" cap="none" strike="noStrik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age_of_dog		  taxRateY2K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HourlyEmployee	  ageOfDog</a:t>
            </a: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3300"/>
                </a:solidFill>
                <a:latin typeface="Calibri"/>
                <a:ea typeface="Calibri"/>
                <a:cs typeface="Calibri"/>
                <a:sym typeface="Calibri"/>
              </a:rPr>
              <a:t>NOT VALID  (Why?)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endParaRPr b="0" i="0" sz="3200" u="none" cap="none" strike="noStrik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age#                2000TaxRate	        Age-Of-Dog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endParaRPr/>
          </a:p>
        </p:txBody>
      </p:sp>
      <p:sp>
        <p:nvSpPr>
          <p:cNvPr id="106" name="Google Shape;106;p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51 Java Reserved Words</a:t>
            </a:r>
            <a:endParaRPr/>
          </a:p>
        </p:txBody>
      </p:sp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152400" y="1676400"/>
            <a:ext cx="8839200" cy="495300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	boolean	break		byte		case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catch		char		class		const 		continue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default 		do		double		else		extends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false 		final		finally		float		for	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goto		if		implements	import		instanceof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	 		interface	long		native		new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null		package	private		protected	public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		short		static 		strictfp		super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switch 		synchronized	this		throw		throws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transient	true		try		void		volatile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/>
          <p:nvPr/>
        </p:nvSpPr>
        <p:spPr>
          <a:xfrm>
            <a:off x="511175" y="5676900"/>
            <a:ext cx="814387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 Narrow"/>
              <a:buNone/>
            </a:pPr>
            <a:r>
              <a:rPr b="1" i="0" lang="en-US" sz="2800" u="none" cap="none" strike="noStrik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Reserved words tidak dapat digunakan sebagai identifier.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2tahun- salah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Tahunke2-benar</a:t>
            </a:r>
            <a:endParaRPr/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Tahun 2-salah</a:t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Tahun*2-salah</a:t>
            </a:r>
            <a:endParaRPr/>
          </a:p>
        </p:txBody>
      </p:sp>
      <p:sp>
        <p:nvSpPr>
          <p:cNvPr id="121" name="Google Shape;121;p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/>
          <p:nvPr>
            <p:ph type="title"/>
          </p:nvPr>
        </p:nvSpPr>
        <p:spPr>
          <a:xfrm>
            <a:off x="685800" y="0"/>
            <a:ext cx="7772400" cy="11430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 itu Variabel?</a:t>
            </a:r>
            <a:endParaRPr/>
          </a:p>
        </p:txBody>
      </p:sp>
      <p:sp>
        <p:nvSpPr>
          <p:cNvPr id="128" name="Google Shape;128;p6"/>
          <p:cNvSpPr txBox="1"/>
          <p:nvPr>
            <p:ph idx="1" type="body"/>
          </p:nvPr>
        </p:nvSpPr>
        <p:spPr>
          <a:xfrm>
            <a:off x="990600" y="1676400"/>
            <a:ext cx="7485062" cy="3962400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Variabel  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terdiri dari data yang selalu berubah-ubah didalam program.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Mendeklarasikan variabel dengan menuliskan nama dan type datanya.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Contoh int umur;String nama;</a:t>
            </a:r>
            <a:endParaRPr/>
          </a:p>
        </p:txBody>
      </p:sp>
      <p:sp>
        <p:nvSpPr>
          <p:cNvPr id="129" name="Google Shape;129;p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36" name="Google Shape;136;p7"/>
          <p:cNvSpPr txBox="1"/>
          <p:nvPr/>
        </p:nvSpPr>
        <p:spPr>
          <a:xfrm>
            <a:off x="1314450" y="2971800"/>
            <a:ext cx="6305550" cy="15240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7"/>
          <p:cNvSpPr txBox="1"/>
          <p:nvPr/>
        </p:nvSpPr>
        <p:spPr>
          <a:xfrm>
            <a:off x="1314450" y="5162550"/>
            <a:ext cx="6305550" cy="150495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7"/>
          <p:cNvSpPr/>
          <p:nvPr/>
        </p:nvSpPr>
        <p:spPr>
          <a:xfrm>
            <a:off x="685800" y="342900"/>
            <a:ext cx="7772400" cy="857250"/>
          </a:xfrm>
          <a:prstGeom prst="rect">
            <a:avLst/>
          </a:prstGeom>
          <a:solidFill>
            <a:srgbClr val="C2D59B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Pemberian Nilai untuk Variabel</a:t>
            </a:r>
            <a:endParaRPr b="0" i="0" sz="4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Google Shape;139;p7"/>
          <p:cNvSpPr txBox="1"/>
          <p:nvPr/>
        </p:nvSpPr>
        <p:spPr>
          <a:xfrm>
            <a:off x="652462" y="1527175"/>
            <a:ext cx="7794625" cy="5232400"/>
          </a:xfrm>
          <a:prstGeom prst="rect">
            <a:avLst/>
          </a:prstGeom>
          <a:solidFill>
            <a:srgbClr val="D7E4BD"/>
          </a:solidFill>
          <a:ln cap="flat" cmpd="sng" w="9525">
            <a:solidFill>
              <a:srgbClr val="98B954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47"/>
              </a:srgbClr>
            </a:outerShdw>
          </a:effectLst>
        </p:spPr>
        <p:txBody>
          <a:bodyPr anchorCtr="0" anchor="t" bIns="46025" lIns="92075" spcFirstLastPara="1" rIns="92075" wrap="square" tIns="46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Pemberian nilai kepada variabel menggunakan operator penugasan </a:t>
            </a:r>
            <a:r>
              <a:rPr b="1" i="0" lang="en-US" sz="2400" u="none">
                <a:solidFill>
                  <a:srgbClr val="CC3300"/>
                </a:solidFill>
                <a:latin typeface="Calibri"/>
                <a:ea typeface="Calibri"/>
                <a:cs typeface="Calibri"/>
                <a:sym typeface="Calibri"/>
              </a:rPr>
              <a:t>= </a:t>
            </a:r>
            <a:endParaRPr b="1" i="0" sz="2400" u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i="0" sz="14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006600"/>
                </a:solidFill>
                <a:latin typeface="Calibri"/>
                <a:ea typeface="Calibri"/>
                <a:cs typeface="Calibri"/>
                <a:sym typeface="Calibri"/>
              </a:rPr>
              <a:t>VARIABLE DECLARATIONS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i="0" sz="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1" i="0" lang="en-US" sz="2400" u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String firstName 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1" i="0" lang="en-US" sz="2400" u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char   middleInitial 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1" i="0" lang="en-US" sz="2400" u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char   letter 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1" i="0" lang="en-US" sz="2400" u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int    ageOfDog;</a:t>
            </a:r>
            <a:endParaRPr b="1" i="0" sz="24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1" i="0" sz="16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CC3300"/>
                </a:solidFill>
                <a:latin typeface="Calibri"/>
                <a:ea typeface="Calibri"/>
                <a:cs typeface="Calibri"/>
                <a:sym typeface="Calibri"/>
              </a:rPr>
              <a:t>VALID ASSIGNMENT STATEMENTS</a:t>
            </a:r>
            <a:endParaRPr b="0" i="0" sz="24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i="0" sz="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1" i="0" lang="en-US" sz="2400" u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firstName = “Fido” 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1" i="0" lang="en-US" sz="2400" u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middleInitial = ‘X’ 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1" i="0" lang="en-US" sz="2400" u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letter = middleInitial 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ourier New"/>
              <a:buNone/>
            </a:pPr>
            <a:r>
              <a:rPr b="1" i="0" lang="en-US" sz="2400" u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ageOfDog = 12 ;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"/>
          <p:cNvSpPr txBox="1"/>
          <p:nvPr/>
        </p:nvSpPr>
        <p:spPr>
          <a:xfrm>
            <a:off x="1187450" y="1758950"/>
            <a:ext cx="5854700" cy="749300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8"/>
          <p:cNvSpPr txBox="1"/>
          <p:nvPr>
            <p:ph type="title"/>
          </p:nvPr>
        </p:nvSpPr>
        <p:spPr>
          <a:xfrm>
            <a:off x="609600" y="190500"/>
            <a:ext cx="8001000" cy="9906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Syntax Statement Penugasan</a:t>
            </a:r>
            <a:endParaRPr/>
          </a:p>
        </p:txBody>
      </p:sp>
      <p:sp>
        <p:nvSpPr>
          <p:cNvPr id="147" name="Google Shape;147;p8"/>
          <p:cNvSpPr txBox="1"/>
          <p:nvPr>
            <p:ph idx="1" type="body"/>
          </p:nvPr>
        </p:nvSpPr>
        <p:spPr>
          <a:xfrm>
            <a:off x="595312" y="1481137"/>
            <a:ext cx="8026400" cy="4595812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  Variable  </a:t>
            </a:r>
            <a:r>
              <a:rPr b="1" i="0" lang="en-US" sz="320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Expression </a:t>
            </a:r>
            <a:r>
              <a:rPr b="1" i="0" lang="en-US" sz="3200" u="none">
                <a:solidFill>
                  <a:srgbClr val="0000CC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Variabel disebelah kiri dan ekspresi disebelah kanan.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Variabel dan ekspresi harus mempunyai tipe yang sama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 txBox="1"/>
          <p:nvPr>
            <p:ph type="title"/>
          </p:nvPr>
        </p:nvSpPr>
        <p:spPr>
          <a:xfrm>
            <a:off x="762000" y="0"/>
            <a:ext cx="7772400" cy="1143000"/>
          </a:xfrm>
          <a:prstGeom prst="rect">
            <a:avLst/>
          </a:prstGeom>
          <a:solidFill>
            <a:srgbClr val="C3D69B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Apa itu Konstanta?</a:t>
            </a:r>
            <a:endParaRPr/>
          </a:p>
        </p:txBody>
      </p:sp>
      <p:sp>
        <p:nvSpPr>
          <p:cNvPr id="154" name="Google Shape;154;p9"/>
          <p:cNvSpPr txBox="1"/>
          <p:nvPr>
            <p:ph idx="1" type="body"/>
          </p:nvPr>
        </p:nvSpPr>
        <p:spPr>
          <a:xfrm>
            <a:off x="609600" y="1598612"/>
            <a:ext cx="7953375" cy="5106987"/>
          </a:xfrm>
          <a:prstGeom prst="rect">
            <a:avLst/>
          </a:prstGeom>
          <a:solidFill>
            <a:srgbClr val="D7E4BD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Konstanta  </a:t>
            </a:r>
            <a:r>
              <a:rPr b="0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terdiri dari data yang tetap didalam program.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			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0066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006600"/>
                </a:solidFill>
                <a:latin typeface="Calibri"/>
                <a:ea typeface="Calibri"/>
                <a:cs typeface="Calibri"/>
                <a:sym typeface="Calibri"/>
              </a:rPr>
              <a:t>  VALID</a:t>
            </a:r>
            <a:r>
              <a:rPr b="1" i="0" lang="en-US" sz="2800" u="non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1" i="0" lang="en-US" sz="2800" u="none">
                <a:solidFill>
                  <a:srgbClr val="006600"/>
                </a:solidFill>
                <a:latin typeface="Calibri"/>
                <a:ea typeface="Calibri"/>
                <a:cs typeface="Calibri"/>
                <a:sym typeface="Calibri"/>
              </a:rPr>
              <a:t>NAMED CONSTANT  DECLARATIONS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final  String  STARS  =  “****” ;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final  float   NORMAL_TEMP  =  98.6 ;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final  char    BLANK = ‘ ’ ;	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final  int     VOTING_AGE  =  18 ;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final  double  MAX_HOURS  =  40.0 ;</a:t>
            </a:r>
            <a:endParaRPr/>
          </a:p>
        </p:txBody>
      </p:sp>
      <p:sp>
        <p:nvSpPr>
          <p:cNvPr id="155" name="Google Shape;155;p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1995-11-15T14:37:07Z</dcterms:created>
  <dc:creator>Sylvia Sorkin</dc:creator>
</cp:coreProperties>
</file>