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arnchang" charset="1" panose="00000000000000000000"/>
      <p:regular r:id="rId10"/>
    </p:embeddedFont>
    <p:embeddedFont>
      <p:font typeface="Karnchang Bold" charset="1" panose="00000000000000000000"/>
      <p:regular r:id="rId11"/>
    </p:embeddedFont>
    <p:embeddedFont>
      <p:font typeface="Karnchang Italics" charset="1" panose="00000000000000000000"/>
      <p:regular r:id="rId12"/>
    </p:embeddedFont>
    <p:embeddedFont>
      <p:font typeface="Karnchang Bold Italics" charset="1" panose="00000000000000000000"/>
      <p:regular r:id="rId13"/>
    </p:embeddedFont>
    <p:embeddedFont>
      <p:font typeface="Karnchang Thin" charset="1" panose="00000000000000000000"/>
      <p:regular r:id="rId14"/>
    </p:embeddedFont>
    <p:embeddedFont>
      <p:font typeface="Karnchang Thin Italics" charset="1" panose="00000000000000000000"/>
      <p:regular r:id="rId15"/>
    </p:embeddedFont>
    <p:embeddedFont>
      <p:font typeface="Karnchang Light" charset="1" panose="00000000000000000000"/>
      <p:regular r:id="rId16"/>
    </p:embeddedFont>
    <p:embeddedFont>
      <p:font typeface="Karnchang Light Italics" charset="1" panose="00000000000000000000"/>
      <p:regular r:id="rId17"/>
    </p:embeddedFont>
    <p:embeddedFont>
      <p:font typeface="Karnchang Medium" charset="1" panose="00000000000000000000"/>
      <p:regular r:id="rId18"/>
    </p:embeddedFont>
    <p:embeddedFont>
      <p:font typeface="Karnchang Medium Italics" charset="1" panose="00000000000000000000"/>
      <p:regular r:id="rId19"/>
    </p:embeddedFont>
    <p:embeddedFont>
      <p:font typeface="Karnchang Semi-Bold" charset="1" panose="00000000000000000000"/>
      <p:regular r:id="rId20"/>
    </p:embeddedFont>
    <p:embeddedFont>
      <p:font typeface="Karnchang Semi-Bold Italics" charset="1" panose="00000000000000000000"/>
      <p:regular r:id="rId21"/>
    </p:embeddedFont>
    <p:embeddedFont>
      <p:font typeface="Karnchang Ultra-Bold" charset="1" panose="00000000000000000000"/>
      <p:regular r:id="rId22"/>
    </p:embeddedFont>
    <p:embeddedFont>
      <p:font typeface="Karnchang Ultra-Bold Italics" charset="1" panose="00000000000000000000"/>
      <p:regular r:id="rId23"/>
    </p:embeddedFont>
    <p:embeddedFont>
      <p:font typeface="Karnchang Heavy" charset="1" panose="00000000000000000000"/>
      <p:regular r:id="rId24"/>
    </p:embeddedFont>
    <p:embeddedFont>
      <p:font typeface="Karnchang Heavy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radiorodja.com/download/kajian/syaikh-abdur-razzaq-bin-abdil-muhsin-al-abbad-al-badr/" TargetMode="External" Type="http://schemas.openxmlformats.org/officeDocument/2006/relationships/hyperlink"/><Relationship Id="rId3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355203" cy="1511835"/>
          </a:xfrm>
          <a:custGeom>
            <a:avLst/>
            <a:gdLst/>
            <a:ahLst/>
            <a:cxnLst/>
            <a:rect r="r" b="b" t="t" l="l"/>
            <a:pathLst>
              <a:path h="1511835" w="1355203">
                <a:moveTo>
                  <a:pt x="0" y="0"/>
                </a:moveTo>
                <a:lnTo>
                  <a:pt x="1355203" y="0"/>
                </a:lnTo>
                <a:lnTo>
                  <a:pt x="1355203" y="1511835"/>
                </a:lnTo>
                <a:lnTo>
                  <a:pt x="0" y="151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33493" y="2398452"/>
            <a:ext cx="7901951" cy="5926464"/>
          </a:xfrm>
          <a:custGeom>
            <a:avLst/>
            <a:gdLst/>
            <a:ahLst/>
            <a:cxnLst/>
            <a:rect r="r" b="b" t="t" l="l"/>
            <a:pathLst>
              <a:path h="5926464" w="7901951">
                <a:moveTo>
                  <a:pt x="0" y="0"/>
                </a:moveTo>
                <a:lnTo>
                  <a:pt x="7901952" y="0"/>
                </a:lnTo>
                <a:lnTo>
                  <a:pt x="7901952" y="5926463"/>
                </a:lnTo>
                <a:lnTo>
                  <a:pt x="0" y="5926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43619" y="2328723"/>
            <a:ext cx="7867514" cy="3432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45"/>
              </a:lnSpc>
            </a:pPr>
            <a:r>
              <a:rPr lang="en-US" sz="11897">
                <a:solidFill>
                  <a:srgbClr val="000000"/>
                </a:solidFill>
                <a:latin typeface="Karnchang Bold"/>
              </a:rPr>
              <a:t>TAUHID </a:t>
            </a:r>
          </a:p>
          <a:p>
            <a:pPr>
              <a:lnSpc>
                <a:spcPts val="10945"/>
              </a:lnSpc>
            </a:pPr>
            <a:r>
              <a:rPr lang="en-US" sz="11897">
                <a:solidFill>
                  <a:srgbClr val="000000"/>
                </a:solidFill>
                <a:latin typeface="Karnchang Bold"/>
              </a:rPr>
              <a:t>ASMA’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43619" y="8386807"/>
            <a:ext cx="7644346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43619" y="5606311"/>
            <a:ext cx="5544493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Karnchang Bold"/>
              </a:rPr>
              <a:t>Sistem Informasi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24473" y="-622510"/>
            <a:ext cx="2463527" cy="2134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08"/>
              </a:lnSpc>
              <a:spcBef>
                <a:spcPct val="0"/>
              </a:spcBef>
            </a:pPr>
            <a:r>
              <a:rPr lang="en-US" sz="9720">
                <a:solidFill>
                  <a:srgbClr val="FF914D"/>
                </a:solidFill>
                <a:latin typeface="Karnchang Bold"/>
              </a:rPr>
              <a:t>8-9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75877" y="0"/>
            <a:ext cx="5612123" cy="10287000"/>
          </a:xfrm>
          <a:custGeom>
            <a:avLst/>
            <a:gdLst/>
            <a:ahLst/>
            <a:cxnLst/>
            <a:rect r="r" b="b" t="t" l="l"/>
            <a:pathLst>
              <a:path h="10287000" w="5612123">
                <a:moveTo>
                  <a:pt x="0" y="0"/>
                </a:moveTo>
                <a:lnTo>
                  <a:pt x="5612123" y="0"/>
                </a:lnTo>
                <a:lnTo>
                  <a:pt x="56121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10" t="0" r="-6807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83213"/>
            <a:ext cx="10550885" cy="4538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Pengertian tauhid </a:t>
            </a:r>
            <a:r>
              <a:rPr lang="en-US" sz="3559">
                <a:solidFill>
                  <a:srgbClr val="000000"/>
                </a:solidFill>
                <a:latin typeface="Karnchang"/>
              </a:rPr>
              <a:t>Asma’ dan Sifat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Dalil-dalil tauhid</a:t>
            </a:r>
            <a:r>
              <a:rPr lang="en-US" sz="3559">
                <a:solidFill>
                  <a:srgbClr val="000000"/>
                </a:solidFill>
                <a:latin typeface="Karnchang"/>
              </a:rPr>
              <a:t> </a:t>
            </a:r>
            <a:r>
              <a:rPr lang="en-US" sz="3559">
                <a:solidFill>
                  <a:srgbClr val="000000"/>
                </a:solidFill>
                <a:latin typeface="Karnchang"/>
              </a:rPr>
              <a:t>Asma’ &amp; Sifat dari al-Quran, alSunnah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Ayat-ayat kauniyah mendukung Tauhid Asma’ &amp; sifat serta pengaruhnya dalam kehidupan.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Tata cara beribadah dengan Asma’ dan Sifat Allah</a:t>
            </a:r>
          </a:p>
          <a:p>
            <a:pPr>
              <a:lnSpc>
                <a:spcPts val="498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43654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19924" y="2186099"/>
            <a:ext cx="7413025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Defenisi Asma’ wa sifat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44191" y="3615724"/>
            <a:ext cx="10389171" cy="2846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8"/>
              </a:lnSpc>
              <a:spcBef>
                <a:spcPct val="0"/>
              </a:spcBef>
            </a:pPr>
            <a:r>
              <a:rPr lang="en-US" sz="3077">
                <a:solidFill>
                  <a:srgbClr val="000000"/>
                </a:solidFill>
                <a:latin typeface="Karnchang"/>
              </a:rPr>
              <a:t>asma’ wa sifat yaitu kita menetapkan untuk Allah Tabaraka wa Ta’ala nama-nama yang indah dan sifat-sifat yang mulia yang telah Allah tetapkan untuk diriNya dalam Al-Qur’an dan ditetapkan oleh Rasulullah Shallallahu ‘Alaihi wa Sallam dalam sunnahnya sesuai keagungan Allah ‘Azza wa Jalla.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650449"/>
            <a:ext cx="7157179" cy="607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000000"/>
                </a:solidFill>
                <a:latin typeface="Karnchang Italics"/>
              </a:rPr>
              <a:t>Pembahasan ini disampaikan oleh </a:t>
            </a:r>
            <a:r>
              <a:rPr lang="en-US" sz="1568" u="sng">
                <a:solidFill>
                  <a:srgbClr val="000000"/>
                </a:solidFill>
                <a:latin typeface="Karnchang Italics"/>
                <a:hlinkClick r:id="rId2" tooltip="https://www.radiorodja.com/download/kajian/syaikh-abdur-razzaq-bin-abdil-muhsin-al-abbad-al-badr/"/>
              </a:rPr>
              <a:t>Syaikh Prof. Dr. ‘Abdurrazzaq bin ‘Abdil Muhsin Al-‘Abbad Al-Badr</a:t>
            </a:r>
            <a:r>
              <a:rPr lang="en-US" sz="1568">
                <a:solidFill>
                  <a:srgbClr val="000000"/>
                </a:solidFill>
                <a:latin typeface="Karnchang Italics"/>
              </a:rPr>
              <a:t> pada 4 Rajab 1440 H / 11 Maret 2019 M.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675877" y="0"/>
            <a:ext cx="5612123" cy="10287000"/>
          </a:xfrm>
          <a:custGeom>
            <a:avLst/>
            <a:gdLst/>
            <a:ahLst/>
            <a:cxnLst/>
            <a:rect r="r" b="b" t="t" l="l"/>
            <a:pathLst>
              <a:path h="10287000" w="5612123">
                <a:moveTo>
                  <a:pt x="0" y="0"/>
                </a:moveTo>
                <a:lnTo>
                  <a:pt x="5612123" y="0"/>
                </a:lnTo>
                <a:lnTo>
                  <a:pt x="56121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10" t="0" r="-68071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43654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9767" y="6516403"/>
            <a:ext cx="10865057" cy="1023167"/>
          </a:xfrm>
          <a:custGeom>
            <a:avLst/>
            <a:gdLst/>
            <a:ahLst/>
            <a:cxnLst/>
            <a:rect r="r" b="b" t="t" l="l"/>
            <a:pathLst>
              <a:path h="1023167" w="10865057">
                <a:moveTo>
                  <a:pt x="0" y="0"/>
                </a:moveTo>
                <a:lnTo>
                  <a:pt x="10865057" y="0"/>
                </a:lnTo>
                <a:lnTo>
                  <a:pt x="10865057" y="1023167"/>
                </a:lnTo>
                <a:lnTo>
                  <a:pt x="0" y="1023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0847" y="2869909"/>
            <a:ext cx="10886137" cy="1257954"/>
          </a:xfrm>
          <a:custGeom>
            <a:avLst/>
            <a:gdLst/>
            <a:ahLst/>
            <a:cxnLst/>
            <a:rect r="r" b="b" t="t" l="l"/>
            <a:pathLst>
              <a:path h="1257954" w="10886137">
                <a:moveTo>
                  <a:pt x="0" y="0"/>
                </a:moveTo>
                <a:lnTo>
                  <a:pt x="10886137" y="0"/>
                </a:lnTo>
                <a:lnTo>
                  <a:pt x="10886137" y="1257953"/>
                </a:lnTo>
                <a:lnTo>
                  <a:pt x="0" y="1257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27734" y="442015"/>
            <a:ext cx="6202562" cy="1210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5571">
                <a:solidFill>
                  <a:srgbClr val="000000"/>
                </a:solidFill>
                <a:latin typeface="Karnchang Bold"/>
              </a:rPr>
              <a:t>Dalil Asma’ wa sifat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02740" y="1938058"/>
            <a:ext cx="5107781" cy="408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Karnchang"/>
              </a:rPr>
              <a:t>Dalilnya adalah Firman Allah Tabaraka wa Ta’ala: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2740" y="4526948"/>
            <a:ext cx="9252550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Karnchang"/>
              </a:rPr>
              <a:t>“Tidak ada sesuatupun yang serupa dengan Dia, dan Dialah yang Maha Mendengar dan Melihat.” (QS. Asy-Syura[42]: 11)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02740" y="5555013"/>
            <a:ext cx="1876723" cy="408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Karnchang"/>
              </a:rPr>
              <a:t>Juga firman Allah: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2740" y="7392703"/>
            <a:ext cx="9252550" cy="74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Karnchang"/>
              </a:rPr>
              <a:t>“karena itu janganlah kamu mengadakan tandingan-tandingan bagi Allah,”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Karnchang"/>
              </a:rPr>
              <a:t>(QS. Al-Baqarah[2]: 22)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675877" y="0"/>
            <a:ext cx="5612123" cy="10287000"/>
          </a:xfrm>
          <a:custGeom>
            <a:avLst/>
            <a:gdLst/>
            <a:ahLst/>
            <a:cxnLst/>
            <a:rect r="r" b="b" t="t" l="l"/>
            <a:pathLst>
              <a:path h="10287000" w="5612123">
                <a:moveTo>
                  <a:pt x="0" y="0"/>
                </a:moveTo>
                <a:lnTo>
                  <a:pt x="5612123" y="0"/>
                </a:lnTo>
                <a:lnTo>
                  <a:pt x="56121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510" t="0" r="-68071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43654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82230" y="0"/>
            <a:ext cx="5805770" cy="10491219"/>
          </a:xfrm>
          <a:custGeom>
            <a:avLst/>
            <a:gdLst/>
            <a:ahLst/>
            <a:cxnLst/>
            <a:rect r="r" b="b" t="t" l="l"/>
            <a:pathLst>
              <a:path h="10491219" w="5805770">
                <a:moveTo>
                  <a:pt x="0" y="0"/>
                </a:moveTo>
                <a:lnTo>
                  <a:pt x="5805770" y="0"/>
                </a:lnTo>
                <a:lnTo>
                  <a:pt x="5805770" y="10491219"/>
                </a:lnTo>
                <a:lnTo>
                  <a:pt x="0" y="1049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550" t="0" r="-5238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3533" y="2578480"/>
            <a:ext cx="7692591" cy="1468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arnchang"/>
                <a:ea typeface="Karnchang"/>
              </a:rPr>
              <a:t>Dalil dari as-Sunnah di antaranya adalah perkataan Nabi ﷺ: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5729" y="4653280"/>
            <a:ext cx="9150615" cy="1523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52"/>
              </a:lnSpc>
              <a:spcBef>
                <a:spcPct val="0"/>
              </a:spcBef>
            </a:pPr>
            <a:r>
              <a:rPr lang="en-US" sz="2680">
                <a:solidFill>
                  <a:srgbClr val="000000"/>
                </a:solidFill>
                <a:latin typeface="Karnchang"/>
              </a:rPr>
              <a:t>“Sesungguhnya Allah memiliki sembilan puluh sembilan nama, barangsiapa menghafalnya maka ia akan masuk surga.” (HR. at-Tirmidzi 3508)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43927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9585" y="3715389"/>
            <a:ext cx="9663151" cy="262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39"/>
              </a:lnSpc>
            </a:pPr>
          </a:p>
          <a:p>
            <a:pPr marL="761814" indent="-380907" lvl="1">
              <a:lnSpc>
                <a:spcPts val="4939"/>
              </a:lnSpc>
              <a:buFont typeface="Arial"/>
              <a:buChar char="•"/>
            </a:pPr>
            <a:r>
              <a:rPr lang="en-US" sz="3528">
                <a:solidFill>
                  <a:srgbClr val="000000"/>
                </a:solidFill>
                <a:latin typeface="Karnchang"/>
              </a:rPr>
              <a:t> Bagaimana sifat serta pengaruhnya dalam kehidupan ?</a:t>
            </a:r>
          </a:p>
          <a:p>
            <a:pPr>
              <a:lnSpc>
                <a:spcPts val="493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353842" y="0"/>
            <a:ext cx="5934158" cy="10491219"/>
          </a:xfrm>
          <a:custGeom>
            <a:avLst/>
            <a:gdLst/>
            <a:ahLst/>
            <a:cxnLst/>
            <a:rect r="r" b="b" t="t" l="l"/>
            <a:pathLst>
              <a:path h="10491219" w="5934158">
                <a:moveTo>
                  <a:pt x="0" y="0"/>
                </a:moveTo>
                <a:lnTo>
                  <a:pt x="5934158" y="0"/>
                </a:lnTo>
                <a:lnTo>
                  <a:pt x="5934158" y="10491219"/>
                </a:lnTo>
                <a:lnTo>
                  <a:pt x="0" y="1049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470" t="0" r="-5125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38733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94106" y="4017132"/>
            <a:ext cx="10550885" cy="2024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Tata cara beribadah dengan Asma’  ?</a:t>
            </a:r>
          </a:p>
          <a:p>
            <a:pPr marL="768515" indent="-384258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000000"/>
                </a:solidFill>
                <a:latin typeface="Karnchang"/>
              </a:rPr>
              <a:t>Sifat Allah ?</a:t>
            </a:r>
          </a:p>
          <a:p>
            <a:pPr>
              <a:lnSpc>
                <a:spcPts val="498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337794" y="0"/>
            <a:ext cx="5950206" cy="10491219"/>
          </a:xfrm>
          <a:custGeom>
            <a:avLst/>
            <a:gdLst/>
            <a:ahLst/>
            <a:cxnLst/>
            <a:rect r="r" b="b" t="t" l="l"/>
            <a:pathLst>
              <a:path h="10491219" w="5950206">
                <a:moveTo>
                  <a:pt x="0" y="0"/>
                </a:moveTo>
                <a:lnTo>
                  <a:pt x="5950206" y="0"/>
                </a:lnTo>
                <a:lnTo>
                  <a:pt x="5950206" y="10491219"/>
                </a:lnTo>
                <a:lnTo>
                  <a:pt x="0" y="1049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973" t="0" r="-5111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6518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Arif Marsal, Lc., MA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306636" y="9683426"/>
            <a:ext cx="7644346" cy="477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Karnchang"/>
              </a:rPr>
              <a:t>Tauhid Asma’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DAF6bcGVx3E</dc:identifier>
  <dcterms:modified xsi:type="dcterms:W3CDTF">2011-08-01T06:04:30Z</dcterms:modified>
  <cp:revision>1</cp:revision>
  <dc:title>Aqidah Tauhid part 8-9</dc:title>
</cp:coreProperties>
</file>