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73"/>
    <p:sldId id="257" r:id="rId74"/>
    <p:sldId id="258" r:id="rId75"/>
    <p:sldId id="259" r:id="rId76"/>
    <p:sldId id="260" r:id="rId77"/>
    <p:sldId id="261" r:id="rId78"/>
    <p:sldId id="262" r:id="rId79"/>
    <p:sldId id="263" r:id="rId80"/>
    <p:sldId id="264" r:id="rId81"/>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Source Sans Pro" charset="1" panose="020B0503030403020204"/>
      <p:regular r:id="rId8"/>
    </p:embeddedFont>
    <p:embeddedFont>
      <p:font typeface="Source Sans Pro Bold" charset="1" panose="020B0703030403020204"/>
      <p:regular r:id="rId9"/>
    </p:embeddedFont>
    <p:embeddedFont>
      <p:font typeface="Source Sans Pro Italics" charset="1" panose="020B0503030403090204"/>
      <p:regular r:id="rId10"/>
    </p:embeddedFont>
    <p:embeddedFont>
      <p:font typeface="Source Sans Pro Bold Italics" charset="1" panose="020B0703030403090204"/>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Public Sans" charset="1" panose="00000000000000000000"/>
      <p:regular r:id="rId16"/>
    </p:embeddedFont>
    <p:embeddedFont>
      <p:font typeface="Public Sans Bold" charset="1" panose="00000000000000000000"/>
      <p:regular r:id="rId17"/>
    </p:embeddedFont>
    <p:embeddedFont>
      <p:font typeface="Public Sans Italics" charset="1" panose="00000000000000000000"/>
      <p:regular r:id="rId18"/>
    </p:embeddedFont>
    <p:embeddedFont>
      <p:font typeface="Public Sans Bold Italics" charset="1" panose="00000000000000000000"/>
      <p:regular r:id="rId19"/>
    </p:embeddedFont>
    <p:embeddedFont>
      <p:font typeface="Public Sans Thin" charset="1" panose="00000000000000000000"/>
      <p:regular r:id="rId20"/>
    </p:embeddedFont>
    <p:embeddedFont>
      <p:font typeface="Public Sans Thin Italics" charset="1" panose="00000000000000000000"/>
      <p:regular r:id="rId21"/>
    </p:embeddedFont>
    <p:embeddedFont>
      <p:font typeface="Public Sans Medium" charset="1" panose="00000000000000000000"/>
      <p:regular r:id="rId22"/>
    </p:embeddedFont>
    <p:embeddedFont>
      <p:font typeface="Public Sans Medium Italics" charset="1" panose="00000000000000000000"/>
      <p:regular r:id="rId23"/>
    </p:embeddedFont>
    <p:embeddedFont>
      <p:font typeface="Public Sans Heavy" charset="1" panose="00000000000000000000"/>
      <p:regular r:id="rId24"/>
    </p:embeddedFont>
    <p:embeddedFont>
      <p:font typeface="Public Sans Heavy Italics" charset="1" panose="00000000000000000000"/>
      <p:regular r:id="rId25"/>
    </p:embeddedFont>
    <p:embeddedFont>
      <p:font typeface="Martel Sans" charset="1" panose="00000500000000000000"/>
      <p:regular r:id="rId26"/>
    </p:embeddedFont>
    <p:embeddedFont>
      <p:font typeface="Martel Sans Bold" charset="1" panose="00000800000000000000"/>
      <p:regular r:id="rId27"/>
    </p:embeddedFont>
    <p:embeddedFont>
      <p:font typeface="Martel Sans Extra-Light" charset="1" panose="00000300000000000000"/>
      <p:regular r:id="rId28"/>
    </p:embeddedFont>
    <p:embeddedFont>
      <p:font typeface="Martel Sans Light" charset="1" panose="00000400000000000000"/>
      <p:regular r:id="rId29"/>
    </p:embeddedFont>
    <p:embeddedFont>
      <p:font typeface="Martel Sans Semi-Bold" charset="1" panose="00000700000000000000"/>
      <p:regular r:id="rId30"/>
    </p:embeddedFont>
    <p:embeddedFont>
      <p:font typeface="Martel Sans Ultra-Bold" charset="1" panose="00000900000000000000"/>
      <p:regular r:id="rId31"/>
    </p:embeddedFont>
    <p:embeddedFont>
      <p:font typeface="Martel Sans Heavy" charset="1" panose="00000A00000000000000"/>
      <p:regular r:id="rId32"/>
    </p:embeddedFont>
    <p:embeddedFont>
      <p:font typeface="Open Sans" charset="1" panose="020B0606030504020204"/>
      <p:regular r:id="rId33"/>
    </p:embeddedFont>
    <p:embeddedFont>
      <p:font typeface="Open Sans Bold" charset="1" panose="020B0806030504020204"/>
      <p:regular r:id="rId34"/>
    </p:embeddedFont>
    <p:embeddedFont>
      <p:font typeface="Open Sans Italics" charset="1" panose="020B0606030504020204"/>
      <p:regular r:id="rId35"/>
    </p:embeddedFont>
    <p:embeddedFont>
      <p:font typeface="Open Sans Bold Italics" charset="1" panose="020B0806030504020204"/>
      <p:regular r:id="rId36"/>
    </p:embeddedFont>
    <p:embeddedFont>
      <p:font typeface="Open Sans Light" charset="1" panose="020B0306030504020204"/>
      <p:regular r:id="rId37"/>
    </p:embeddedFont>
    <p:embeddedFont>
      <p:font typeface="Open Sans Light Italics" charset="1" panose="020B0306030504020204"/>
      <p:regular r:id="rId38"/>
    </p:embeddedFont>
    <p:embeddedFont>
      <p:font typeface="Open Sans Ultra-Bold" charset="1" panose="00000000000000000000"/>
      <p:regular r:id="rId39"/>
    </p:embeddedFont>
    <p:embeddedFont>
      <p:font typeface="Open Sans Ultra-Bold Italics" charset="1" panose="00000000000000000000"/>
      <p:regular r:id="rId40"/>
    </p:embeddedFont>
    <p:embeddedFont>
      <p:font typeface="Montserrat" charset="1" panose="00000500000000000000"/>
      <p:regular r:id="rId41"/>
    </p:embeddedFont>
    <p:embeddedFont>
      <p:font typeface="Montserrat Bold" charset="1" panose="00000800000000000000"/>
      <p:regular r:id="rId42"/>
    </p:embeddedFont>
    <p:embeddedFont>
      <p:font typeface="Montserrat Italics" charset="1" panose="00000500000000000000"/>
      <p:regular r:id="rId43"/>
    </p:embeddedFont>
    <p:embeddedFont>
      <p:font typeface="Montserrat Bold Italics" charset="1" panose="00000800000000000000"/>
      <p:regular r:id="rId44"/>
    </p:embeddedFont>
    <p:embeddedFont>
      <p:font typeface="Montserrat Thin" charset="1" panose="00000300000000000000"/>
      <p:regular r:id="rId45"/>
    </p:embeddedFont>
    <p:embeddedFont>
      <p:font typeface="Montserrat Thin Italics" charset="1" panose="00000300000000000000"/>
      <p:regular r:id="rId46"/>
    </p:embeddedFont>
    <p:embeddedFont>
      <p:font typeface="Montserrat Extra-Light" charset="1" panose="00000300000000000000"/>
      <p:regular r:id="rId47"/>
    </p:embeddedFont>
    <p:embeddedFont>
      <p:font typeface="Montserrat Extra-Light Italics" charset="1" panose="00000300000000000000"/>
      <p:regular r:id="rId48"/>
    </p:embeddedFont>
    <p:embeddedFont>
      <p:font typeface="Montserrat Light" charset="1" panose="00000400000000000000"/>
      <p:regular r:id="rId49"/>
    </p:embeddedFont>
    <p:embeddedFont>
      <p:font typeface="Montserrat Light Italics" charset="1" panose="00000400000000000000"/>
      <p:regular r:id="rId50"/>
    </p:embeddedFont>
    <p:embeddedFont>
      <p:font typeface="Montserrat Medium" charset="1" panose="00000600000000000000"/>
      <p:regular r:id="rId51"/>
    </p:embeddedFont>
    <p:embeddedFont>
      <p:font typeface="Montserrat Medium Italics" charset="1" panose="00000600000000000000"/>
      <p:regular r:id="rId52"/>
    </p:embeddedFont>
    <p:embeddedFont>
      <p:font typeface="Montserrat Semi-Bold" charset="1" panose="00000700000000000000"/>
      <p:regular r:id="rId53"/>
    </p:embeddedFont>
    <p:embeddedFont>
      <p:font typeface="Montserrat Semi-Bold Italics" charset="1" panose="00000700000000000000"/>
      <p:regular r:id="rId54"/>
    </p:embeddedFont>
    <p:embeddedFont>
      <p:font typeface="Montserrat Ultra-Bold" charset="1" panose="00000900000000000000"/>
      <p:regular r:id="rId55"/>
    </p:embeddedFont>
    <p:embeddedFont>
      <p:font typeface="Montserrat Ultra-Bold Italics" charset="1" panose="00000900000000000000"/>
      <p:regular r:id="rId56"/>
    </p:embeddedFont>
    <p:embeddedFont>
      <p:font typeface="Montserrat Heavy" charset="1" panose="00000A00000000000000"/>
      <p:regular r:id="rId57"/>
    </p:embeddedFont>
    <p:embeddedFont>
      <p:font typeface="Montserrat Heavy Italics" charset="1" panose="00000A00000000000000"/>
      <p:regular r:id="rId58"/>
    </p:embeddedFont>
    <p:embeddedFont>
      <p:font typeface="Muli" charset="1" panose="00000500000000000000"/>
      <p:regular r:id="rId59"/>
    </p:embeddedFont>
    <p:embeddedFont>
      <p:font typeface="Muli Bold" charset="1" panose="00000800000000000000"/>
      <p:regular r:id="rId60"/>
    </p:embeddedFont>
    <p:embeddedFont>
      <p:font typeface="Muli Italics" charset="1" panose="00000500000000000000"/>
      <p:regular r:id="rId61"/>
    </p:embeddedFont>
    <p:embeddedFont>
      <p:font typeface="Muli Bold Italics" charset="1" panose="00000800000000000000"/>
      <p:regular r:id="rId62"/>
    </p:embeddedFont>
    <p:embeddedFont>
      <p:font typeface="Muli Extra-Light" charset="1" panose="00000300000000000000"/>
      <p:regular r:id="rId63"/>
    </p:embeddedFont>
    <p:embeddedFont>
      <p:font typeface="Muli Extra-Light Italics" charset="1" panose="00000300000000000000"/>
      <p:regular r:id="rId64"/>
    </p:embeddedFont>
    <p:embeddedFont>
      <p:font typeface="Muli Light" charset="1" panose="00000400000000000000"/>
      <p:regular r:id="rId65"/>
    </p:embeddedFont>
    <p:embeddedFont>
      <p:font typeface="Muli Light Italics" charset="1" panose="00000400000000000000"/>
      <p:regular r:id="rId66"/>
    </p:embeddedFont>
    <p:embeddedFont>
      <p:font typeface="Muli Semi-Bold" charset="1" panose="00000700000000000000"/>
      <p:regular r:id="rId67"/>
    </p:embeddedFont>
    <p:embeddedFont>
      <p:font typeface="Muli Semi-Bold Italics" charset="1" panose="00000700000000000000"/>
      <p:regular r:id="rId68"/>
    </p:embeddedFont>
    <p:embeddedFont>
      <p:font typeface="Muli Ultra-Bold" charset="1" panose="00000900000000000000"/>
      <p:regular r:id="rId69"/>
    </p:embeddedFont>
    <p:embeddedFont>
      <p:font typeface="Muli Ultra-Bold Italics" charset="1" panose="00000900000000000000"/>
      <p:regular r:id="rId70"/>
    </p:embeddedFont>
    <p:embeddedFont>
      <p:font typeface="Muli Heavy" charset="1" panose="00000A00000000000000"/>
      <p:regular r:id="rId71"/>
    </p:embeddedFont>
    <p:embeddedFont>
      <p:font typeface="Muli Heavy Italics" charset="1" panose="00000A0000000000000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fonts/font7.fntdata" Type="http://schemas.openxmlformats.org/officeDocument/2006/relationships/font"/><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slides/slide1.xml" Type="http://schemas.openxmlformats.org/officeDocument/2006/relationships/slide"/><Relationship Id="rId74" Target="slides/slide2.xml" Type="http://schemas.openxmlformats.org/officeDocument/2006/relationships/slide"/><Relationship Id="rId75" Target="slides/slide3.xml" Type="http://schemas.openxmlformats.org/officeDocument/2006/relationships/slide"/><Relationship Id="rId76" Target="slides/slide4.xml" Type="http://schemas.openxmlformats.org/officeDocument/2006/relationships/slide"/><Relationship Id="rId77" Target="slides/slide5.xml" Type="http://schemas.openxmlformats.org/officeDocument/2006/relationships/slide"/><Relationship Id="rId78" Target="slides/slide6.xml" Type="http://schemas.openxmlformats.org/officeDocument/2006/relationships/slide"/><Relationship Id="rId79" Target="slides/slide7.xml" Type="http://schemas.openxmlformats.org/officeDocument/2006/relationships/slide"/><Relationship Id="rId8" Target="fonts/font8.fntdata" Type="http://schemas.openxmlformats.org/officeDocument/2006/relationships/font"/><Relationship Id="rId80" Target="slides/slide8.xml" Type="http://schemas.openxmlformats.org/officeDocument/2006/relationships/slide"/><Relationship Id="rId81" Target="slides/slide9.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6703944" y="8702944"/>
            <a:ext cx="555356" cy="555356"/>
            <a:chOff x="0" y="0"/>
            <a:chExt cx="740475" cy="740475"/>
          </a:xfrm>
        </p:grpSpPr>
        <p:grpSp>
          <p:nvGrpSpPr>
            <p:cNvPr name="Group 3" id="3"/>
            <p:cNvGrpSpPr/>
            <p:nvPr/>
          </p:nvGrpSpPr>
          <p:grpSpPr>
            <a:xfrm rot="5400000">
              <a:off x="0" y="0"/>
              <a:ext cx="740475" cy="740475"/>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D6"/>
              </a:solidFill>
            </p:spPr>
          </p:sp>
        </p:grpSp>
        <p:sp>
          <p:nvSpPr>
            <p:cNvPr name="Freeform 5" id="5"/>
            <p:cNvSpPr/>
            <p:nvPr/>
          </p:nvSpPr>
          <p:spPr>
            <a:xfrm flipH="false" flipV="false" rot="5400000">
              <a:off x="198386" y="248008"/>
              <a:ext cx="343703" cy="244459"/>
            </a:xfrm>
            <a:custGeom>
              <a:avLst/>
              <a:gdLst/>
              <a:ahLst/>
              <a:cxnLst/>
              <a:rect r="r" b="b" t="t" l="l"/>
              <a:pathLst>
                <a:path h="244459" w="343703">
                  <a:moveTo>
                    <a:pt x="0" y="0"/>
                  </a:moveTo>
                  <a:lnTo>
                    <a:pt x="343703" y="0"/>
                  </a:lnTo>
                  <a:lnTo>
                    <a:pt x="343703" y="244459"/>
                  </a:lnTo>
                  <a:lnTo>
                    <a:pt x="0" y="2444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6" id="6"/>
          <p:cNvSpPr txBox="true"/>
          <p:nvPr/>
        </p:nvSpPr>
        <p:spPr>
          <a:xfrm rot="0">
            <a:off x="7989512" y="3526764"/>
            <a:ext cx="9269788" cy="2898879"/>
          </a:xfrm>
          <a:prstGeom prst="rect">
            <a:avLst/>
          </a:prstGeom>
        </p:spPr>
        <p:txBody>
          <a:bodyPr anchor="t" rtlCol="false" tIns="0" lIns="0" bIns="0" rIns="0">
            <a:spAutoFit/>
          </a:bodyPr>
          <a:lstStyle/>
          <a:p>
            <a:pPr>
              <a:lnSpc>
                <a:spcPts val="11304"/>
              </a:lnSpc>
            </a:pPr>
            <a:r>
              <a:rPr lang="en-US" sz="10276" spc="-205">
                <a:solidFill>
                  <a:srgbClr val="141414"/>
                </a:solidFill>
                <a:latin typeface="Public Sans Bold"/>
              </a:rPr>
              <a:t>AQIDAH</a:t>
            </a:r>
          </a:p>
          <a:p>
            <a:pPr>
              <a:lnSpc>
                <a:spcPts val="11304"/>
              </a:lnSpc>
            </a:pPr>
            <a:r>
              <a:rPr lang="en-US" sz="10276" spc="-205">
                <a:solidFill>
                  <a:srgbClr val="141414"/>
                </a:solidFill>
                <a:latin typeface="Public Sans Bold"/>
              </a:rPr>
              <a:t>TAUHID</a:t>
            </a:r>
          </a:p>
        </p:txBody>
      </p:sp>
      <p:sp>
        <p:nvSpPr>
          <p:cNvPr name="Freeform 7" id="7"/>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4"/>
            <a:stretch>
              <a:fillRect l="0" t="0" r="0" b="0"/>
            </a:stretch>
          </a:blipFill>
        </p:spPr>
      </p:sp>
      <p:sp>
        <p:nvSpPr>
          <p:cNvPr name="TextBox 8" id="8"/>
          <p:cNvSpPr txBox="true"/>
          <p:nvPr/>
        </p:nvSpPr>
        <p:spPr>
          <a:xfrm rot="0">
            <a:off x="13283033" y="3821145"/>
            <a:ext cx="1210381" cy="1755122"/>
          </a:xfrm>
          <a:prstGeom prst="rect">
            <a:avLst/>
          </a:prstGeom>
        </p:spPr>
        <p:txBody>
          <a:bodyPr anchor="t" rtlCol="false" tIns="0" lIns="0" bIns="0" rIns="0">
            <a:spAutoFit/>
          </a:bodyPr>
          <a:lstStyle/>
          <a:p>
            <a:pPr>
              <a:lnSpc>
                <a:spcPts val="13906"/>
              </a:lnSpc>
            </a:pPr>
            <a:r>
              <a:rPr lang="en-US" sz="11588" spc="-115">
                <a:solidFill>
                  <a:srgbClr val="866025"/>
                </a:solidFill>
                <a:latin typeface="Martel Sans Bold"/>
              </a:rPr>
              <a:t>&amp;</a:t>
            </a:r>
          </a:p>
        </p:txBody>
      </p:sp>
      <p:sp>
        <p:nvSpPr>
          <p:cNvPr name="TextBox 9" id="9"/>
          <p:cNvSpPr txBox="true"/>
          <p:nvPr/>
        </p:nvSpPr>
        <p:spPr>
          <a:xfrm rot="0">
            <a:off x="7989512" y="6677995"/>
            <a:ext cx="4762223" cy="417992"/>
          </a:xfrm>
          <a:prstGeom prst="rect">
            <a:avLst/>
          </a:prstGeom>
        </p:spPr>
        <p:txBody>
          <a:bodyPr anchor="t" rtlCol="false" tIns="0" lIns="0" bIns="0" rIns="0">
            <a:spAutoFit/>
          </a:bodyPr>
          <a:lstStyle/>
          <a:p>
            <a:pPr>
              <a:lnSpc>
                <a:spcPts val="3203"/>
              </a:lnSpc>
              <a:spcBef>
                <a:spcPct val="0"/>
              </a:spcBef>
            </a:pPr>
            <a:r>
              <a:rPr lang="en-US" sz="2912">
                <a:solidFill>
                  <a:srgbClr val="000000"/>
                </a:solidFill>
                <a:latin typeface="Montserrat Classic Bold"/>
              </a:rPr>
              <a:t>ARIF MARSAL, LC., MA</a:t>
            </a:r>
          </a:p>
        </p:txBody>
      </p:sp>
      <p:sp>
        <p:nvSpPr>
          <p:cNvPr name="TextBox 10" id="10"/>
          <p:cNvSpPr txBox="true"/>
          <p:nvPr/>
        </p:nvSpPr>
        <p:spPr>
          <a:xfrm rot="0">
            <a:off x="8113014" y="2614838"/>
            <a:ext cx="3203042" cy="592900"/>
          </a:xfrm>
          <a:prstGeom prst="rect">
            <a:avLst/>
          </a:prstGeom>
        </p:spPr>
        <p:txBody>
          <a:bodyPr anchor="t" rtlCol="false" tIns="0" lIns="0" bIns="0" rIns="0">
            <a:spAutoFit/>
          </a:bodyPr>
          <a:lstStyle/>
          <a:p>
            <a:pPr algn="ctr">
              <a:lnSpc>
                <a:spcPts val="4617"/>
              </a:lnSpc>
              <a:spcBef>
                <a:spcPct val="0"/>
              </a:spcBef>
            </a:pPr>
            <a:r>
              <a:rPr lang="en-US" sz="3847" spc="-119">
                <a:solidFill>
                  <a:srgbClr val="000000"/>
                </a:solidFill>
                <a:latin typeface="Source Sans Pro"/>
              </a:rPr>
              <a:t>Sistem Informasi</a:t>
            </a:r>
          </a:p>
        </p:txBody>
      </p:sp>
      <p:sp>
        <p:nvSpPr>
          <p:cNvPr name="Freeform 11" id="11"/>
          <p:cNvSpPr/>
          <p:nvPr/>
        </p:nvSpPr>
        <p:spPr>
          <a:xfrm flipH="false" flipV="false" rot="0">
            <a:off x="15744994" y="1028700"/>
            <a:ext cx="1514306" cy="1689326"/>
          </a:xfrm>
          <a:custGeom>
            <a:avLst/>
            <a:gdLst/>
            <a:ahLst/>
            <a:cxnLst/>
            <a:rect r="r" b="b" t="t" l="l"/>
            <a:pathLst>
              <a:path h="1689326" w="1514306">
                <a:moveTo>
                  <a:pt x="0" y="0"/>
                </a:moveTo>
                <a:lnTo>
                  <a:pt x="1514306" y="0"/>
                </a:lnTo>
                <a:lnTo>
                  <a:pt x="1514306" y="1689326"/>
                </a:lnTo>
                <a:lnTo>
                  <a:pt x="0" y="1689326"/>
                </a:lnTo>
                <a:lnTo>
                  <a:pt x="0" y="0"/>
                </a:lnTo>
                <a:close/>
              </a:path>
            </a:pathLst>
          </a:custGeom>
          <a:blipFill>
            <a:blip r:embed="rId5"/>
            <a:stretch>
              <a:fillRect l="0" t="0" r="0" b="0"/>
            </a:stretch>
          </a:blipFill>
        </p:spPr>
      </p:sp>
      <p:sp>
        <p:nvSpPr>
          <p:cNvPr name="TextBox 12" id="12"/>
          <p:cNvSpPr txBox="true"/>
          <p:nvPr/>
        </p:nvSpPr>
        <p:spPr>
          <a:xfrm rot="0">
            <a:off x="1028700" y="8837747"/>
            <a:ext cx="1118012" cy="1303307"/>
          </a:xfrm>
          <a:prstGeom prst="rect">
            <a:avLst/>
          </a:prstGeom>
        </p:spPr>
        <p:txBody>
          <a:bodyPr anchor="t" rtlCol="false" tIns="0" lIns="0" bIns="0" rIns="0">
            <a:spAutoFit/>
          </a:bodyPr>
          <a:lstStyle/>
          <a:p>
            <a:pPr algn="ctr">
              <a:lnSpc>
                <a:spcPts val="10795"/>
              </a:lnSpc>
              <a:spcBef>
                <a:spcPct val="0"/>
              </a:spcBef>
            </a:pPr>
            <a:r>
              <a:rPr lang="en-US" sz="7711">
                <a:solidFill>
                  <a:srgbClr val="866025"/>
                </a:solidFill>
                <a:latin typeface="Open Sans Bold"/>
              </a:rPr>
              <a:t>14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9915963" y="2165142"/>
            <a:ext cx="5446171" cy="608965"/>
          </a:xfrm>
          <a:prstGeom prst="rect">
            <a:avLst/>
          </a:prstGeom>
        </p:spPr>
        <p:txBody>
          <a:bodyPr anchor="t" rtlCol="false" tIns="0" lIns="0" bIns="0" rIns="0">
            <a:spAutoFit/>
          </a:bodyPr>
          <a:lstStyle/>
          <a:p>
            <a:pPr>
              <a:lnSpc>
                <a:spcPts val="4880"/>
              </a:lnSpc>
            </a:pPr>
            <a:r>
              <a:rPr lang="en-US" sz="4000">
                <a:solidFill>
                  <a:srgbClr val="201E1E"/>
                </a:solidFill>
                <a:latin typeface="Montserrat Bold"/>
              </a:rPr>
              <a:t>Wasilah (Tawassul)</a:t>
            </a:r>
          </a:p>
        </p:txBody>
      </p:sp>
      <p:sp>
        <p:nvSpPr>
          <p:cNvPr name="TextBox 4" id="4"/>
          <p:cNvSpPr txBox="true"/>
          <p:nvPr/>
        </p:nvSpPr>
        <p:spPr>
          <a:xfrm rot="0">
            <a:off x="8644499" y="3562306"/>
            <a:ext cx="7989100" cy="1147605"/>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a:cs typeface="Open Sans"/>
              </a:rPr>
              <a:t>Al-Wasilah (اَلْوَسِيْلَةُ) secara bahasa (etimologi) berarti segala hal yang dapat menyampaikan serta dapat mendekatkan kepada sesuatu. Bentuk jamaknya adalah wasaa-il (وَسَائِلٌ)</a:t>
            </a:r>
          </a:p>
        </p:txBody>
      </p:sp>
      <p:sp>
        <p:nvSpPr>
          <p:cNvPr name="TextBox 5" id="5"/>
          <p:cNvSpPr txBox="true"/>
          <p:nvPr/>
        </p:nvSpPr>
        <p:spPr>
          <a:xfrm rot="0">
            <a:off x="8644499" y="5132337"/>
            <a:ext cx="7989100" cy="762146"/>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a:rPr>
              <a:t>Selain itu wasilah juga mempunyai makna yang lainnya, yaitu kedudukan di sisi raja, derajat dan kedekatan.</a:t>
            </a:r>
          </a:p>
        </p:txBody>
      </p:sp>
      <p:sp>
        <p:nvSpPr>
          <p:cNvPr name="TextBox 6" id="6"/>
          <p:cNvSpPr txBox="true"/>
          <p:nvPr/>
        </p:nvSpPr>
        <p:spPr>
          <a:xfrm rot="0">
            <a:off x="8644499" y="6232317"/>
            <a:ext cx="7989100" cy="1533063"/>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a:rPr>
              <a:t>Wasilah secara syar’i (terminologi) yaitu yang diperintahkan di dalam Al-Qur-an adalah segala hal yang dapat mendekatkan seseorang kepada Allah Azza wa Jalla, yaitu berupa amal ketaatan yang disyari’atkan.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Freeform 3" id="3"/>
          <p:cNvSpPr/>
          <p:nvPr/>
        </p:nvSpPr>
        <p:spPr>
          <a:xfrm flipH="false" flipV="false" rot="0">
            <a:off x="7348323" y="2714899"/>
            <a:ext cx="10561487" cy="531551"/>
          </a:xfrm>
          <a:custGeom>
            <a:avLst/>
            <a:gdLst/>
            <a:ahLst/>
            <a:cxnLst/>
            <a:rect r="r" b="b" t="t" l="l"/>
            <a:pathLst>
              <a:path h="531551" w="10561487">
                <a:moveTo>
                  <a:pt x="0" y="0"/>
                </a:moveTo>
                <a:lnTo>
                  <a:pt x="10561487" y="0"/>
                </a:lnTo>
                <a:lnTo>
                  <a:pt x="10561487" y="531551"/>
                </a:lnTo>
                <a:lnTo>
                  <a:pt x="0" y="531551"/>
                </a:lnTo>
                <a:lnTo>
                  <a:pt x="0" y="0"/>
                </a:lnTo>
                <a:close/>
              </a:path>
            </a:pathLst>
          </a:custGeom>
          <a:blipFill>
            <a:blip r:embed="rId3"/>
            <a:stretch>
              <a:fillRect l="0" t="0" r="-3174" b="0"/>
            </a:stretch>
          </a:blipFill>
        </p:spPr>
      </p:sp>
      <p:sp>
        <p:nvSpPr>
          <p:cNvPr name="TextBox 4" id="4"/>
          <p:cNvSpPr txBox="true"/>
          <p:nvPr/>
        </p:nvSpPr>
        <p:spPr>
          <a:xfrm rot="0">
            <a:off x="8334560" y="1667504"/>
            <a:ext cx="7989100" cy="381755"/>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Bold"/>
              </a:rPr>
              <a:t>Allah Subhanahu wa Ta’ala berfirman:</a:t>
            </a:r>
          </a:p>
        </p:txBody>
      </p:sp>
      <p:sp>
        <p:nvSpPr>
          <p:cNvPr name="TextBox 5" id="5"/>
          <p:cNvSpPr txBox="true"/>
          <p:nvPr/>
        </p:nvSpPr>
        <p:spPr>
          <a:xfrm rot="0">
            <a:off x="8334560" y="3847643"/>
            <a:ext cx="7989100" cy="1533063"/>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a:rPr>
              <a:t>“Hai orang-orang yang beriman bertaqwalah kepada Allah dan carilah jalan yang mendekatkan diri kepada-Nya, dan berjihadlah pada jalan-Nya, supaya kamu mendapat keberuntungan.” [Al-Maa-idah/5: 35]</a:t>
            </a:r>
          </a:p>
        </p:txBody>
      </p:sp>
      <p:sp>
        <p:nvSpPr>
          <p:cNvPr name="TextBox 6" id="6"/>
          <p:cNvSpPr txBox="true"/>
          <p:nvPr/>
        </p:nvSpPr>
        <p:spPr>
          <a:xfrm rot="0">
            <a:off x="8334560" y="5597681"/>
            <a:ext cx="7989100" cy="1918521"/>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a:rPr>
              <a:t>Ibnu ‘Abbas Radhiyallahu anhu berkata: “Makna wasilah dalam ayat tersebut adalah peribadahan yang dapat mendekatkan diri kepada Allah (al-Qurbah).” Demikian pula yang diriwayatkan dari Mujahid, Abu Wa’il, al-Hasan, ‘Abdullah bin Katsir, as-Suddi, Ibnu Zaid dan yang lainnya.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8334560" y="2095514"/>
            <a:ext cx="7989100" cy="772280"/>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Bold"/>
              </a:rPr>
              <a:t>Adapun tawassul (mendekatkan diri kepada Allah dengan cara tertentu) ada tiga macam:</a:t>
            </a:r>
          </a:p>
        </p:txBody>
      </p:sp>
      <p:sp>
        <p:nvSpPr>
          <p:cNvPr name="TextBox 4" id="4"/>
          <p:cNvSpPr txBox="true"/>
          <p:nvPr/>
        </p:nvSpPr>
        <p:spPr>
          <a:xfrm rot="0">
            <a:off x="8334560" y="3198248"/>
            <a:ext cx="7989100" cy="5068055"/>
          </a:xfrm>
          <a:prstGeom prst="rect">
            <a:avLst/>
          </a:prstGeom>
        </p:spPr>
        <p:txBody>
          <a:bodyPr anchor="t" rtlCol="false" tIns="0" lIns="0" bIns="0" rIns="0">
            <a:spAutoFit/>
          </a:bodyPr>
          <a:lstStyle/>
          <a:p>
            <a:pPr marL="479361" indent="-239681" lvl="1">
              <a:lnSpc>
                <a:spcPts val="3108"/>
              </a:lnSpc>
              <a:buFont typeface="Arial"/>
              <a:buChar char="•"/>
            </a:pPr>
            <a:r>
              <a:rPr lang="en-US" sz="2220">
                <a:solidFill>
                  <a:srgbClr val="201E1E"/>
                </a:solidFill>
                <a:latin typeface="Open Sans Bold"/>
              </a:rPr>
              <a:t>Masyru’</a:t>
            </a:r>
            <a:r>
              <a:rPr lang="en-US" sz="2220">
                <a:solidFill>
                  <a:srgbClr val="201E1E"/>
                </a:solidFill>
                <a:latin typeface="Open Sans"/>
              </a:rPr>
              <a:t>, yaitu tawassul kepada Allah Azza wa Jalla dengan Asma’ dan Sifat-Nya dengan amal shalih yang dikerjakannya atau melalui do’a orang shalih yang masih hidup.</a:t>
            </a:r>
          </a:p>
          <a:p>
            <a:pPr marL="479361" indent="-239681" lvl="1">
              <a:lnSpc>
                <a:spcPts val="3108"/>
              </a:lnSpc>
              <a:buFont typeface="Arial"/>
              <a:buChar char="•"/>
            </a:pPr>
            <a:r>
              <a:rPr lang="en-US" sz="2220">
                <a:solidFill>
                  <a:srgbClr val="201E1E"/>
                </a:solidFill>
                <a:latin typeface="Open Sans Bold"/>
              </a:rPr>
              <a:t>Bid’ah</a:t>
            </a:r>
            <a:r>
              <a:rPr lang="en-US" sz="2220">
                <a:solidFill>
                  <a:srgbClr val="201E1E"/>
                </a:solidFill>
                <a:latin typeface="Open Sans"/>
              </a:rPr>
              <a:t>, yaitu mendekatkan diri kepada Allah Azza wa Jalla dengan cara yang tidak disebutkan dalam syari’at, seperti tawassul dengan pribadi para Nabi dan orang-orang shalih, dengan kedudukan mereka, kehormatan mereka, dan sebagainya.</a:t>
            </a:r>
          </a:p>
          <a:p>
            <a:pPr marL="479361" indent="-239681" lvl="1">
              <a:lnSpc>
                <a:spcPts val="3108"/>
              </a:lnSpc>
              <a:buFont typeface="Arial"/>
              <a:buChar char="•"/>
            </a:pPr>
            <a:r>
              <a:rPr lang="en-US" sz="2220">
                <a:solidFill>
                  <a:srgbClr val="201E1E"/>
                </a:solidFill>
                <a:latin typeface="Open Sans Bold"/>
              </a:rPr>
              <a:t>Syirik</a:t>
            </a:r>
            <a:r>
              <a:rPr lang="en-US" sz="2220">
                <a:solidFill>
                  <a:srgbClr val="201E1E"/>
                </a:solidFill>
                <a:latin typeface="Open Sans"/>
              </a:rPr>
              <a:t>, bila menjadikan orang-orang yang sudah meninggal sebagai perantara dalam ibadah, termasuk berdo’a kepada mereka, meminta hajat dan memohon pertolongan kepada mereka.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7923223" y="2754860"/>
            <a:ext cx="8400437" cy="936015"/>
          </a:xfrm>
          <a:prstGeom prst="rect">
            <a:avLst/>
          </a:prstGeom>
        </p:spPr>
        <p:txBody>
          <a:bodyPr anchor="t" rtlCol="false" tIns="0" lIns="0" bIns="0" rIns="0">
            <a:spAutoFit/>
          </a:bodyPr>
          <a:lstStyle/>
          <a:p>
            <a:pPr>
              <a:lnSpc>
                <a:spcPts val="3769"/>
              </a:lnSpc>
              <a:spcBef>
                <a:spcPct val="0"/>
              </a:spcBef>
            </a:pPr>
            <a:r>
              <a:rPr lang="en-US" sz="2692">
                <a:solidFill>
                  <a:srgbClr val="201E1E"/>
                </a:solidFill>
                <a:latin typeface="Open Sans Bold"/>
              </a:rPr>
              <a:t>Tawassul yang masyru’ (yang disyari’atkan) ada 3 macam, yaitu:</a:t>
            </a:r>
          </a:p>
        </p:txBody>
      </p:sp>
      <p:sp>
        <p:nvSpPr>
          <p:cNvPr name="TextBox 4" id="4"/>
          <p:cNvSpPr txBox="true"/>
          <p:nvPr/>
        </p:nvSpPr>
        <p:spPr>
          <a:xfrm rot="0">
            <a:off x="8128892" y="4201859"/>
            <a:ext cx="7989100" cy="3057149"/>
          </a:xfrm>
          <a:prstGeom prst="rect">
            <a:avLst/>
          </a:prstGeom>
        </p:spPr>
        <p:txBody>
          <a:bodyPr anchor="t" rtlCol="false" tIns="0" lIns="0" bIns="0" rIns="0">
            <a:spAutoFit/>
          </a:bodyPr>
          <a:lstStyle/>
          <a:p>
            <a:pPr marL="630872" indent="-315436" lvl="1">
              <a:lnSpc>
                <a:spcPts val="4090"/>
              </a:lnSpc>
              <a:buFont typeface="Arial"/>
              <a:buChar char="•"/>
            </a:pPr>
            <a:r>
              <a:rPr lang="en-US" sz="2922">
                <a:solidFill>
                  <a:srgbClr val="201E1E"/>
                </a:solidFill>
                <a:latin typeface="Open Sans"/>
              </a:rPr>
              <a:t>Tawassul dengan Nama-Nama dan Sifat-Sifat Allah.</a:t>
            </a:r>
          </a:p>
          <a:p>
            <a:pPr marL="630872" indent="-315436" lvl="1">
              <a:lnSpc>
                <a:spcPts val="4090"/>
              </a:lnSpc>
              <a:buFont typeface="Arial"/>
              <a:buChar char="•"/>
            </a:pPr>
            <a:r>
              <a:rPr lang="en-US" sz="2922">
                <a:solidFill>
                  <a:srgbClr val="201E1E"/>
                </a:solidFill>
                <a:latin typeface="Open Sans"/>
              </a:rPr>
              <a:t>Seorang Muslim bertawassul dengan amal shalihnya.</a:t>
            </a:r>
          </a:p>
          <a:p>
            <a:pPr marL="630872" indent="-315436" lvl="1">
              <a:lnSpc>
                <a:spcPts val="4090"/>
              </a:lnSpc>
              <a:buFont typeface="Arial"/>
              <a:buChar char="•"/>
            </a:pPr>
            <a:r>
              <a:rPr lang="en-US" sz="2922">
                <a:solidFill>
                  <a:srgbClr val="201E1E"/>
                </a:solidFill>
                <a:latin typeface="Open Sans"/>
              </a:rPr>
              <a:t>Tawassul kepada Allah dengan do’a orang shalih yang masih hidup.</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8091294" y="3072444"/>
            <a:ext cx="4425238" cy="499015"/>
          </a:xfrm>
          <a:prstGeom prst="rect">
            <a:avLst/>
          </a:prstGeom>
        </p:spPr>
        <p:txBody>
          <a:bodyPr anchor="t" rtlCol="false" tIns="0" lIns="0" bIns="0" rIns="0">
            <a:spAutoFit/>
          </a:bodyPr>
          <a:lstStyle/>
          <a:p>
            <a:pPr>
              <a:lnSpc>
                <a:spcPts val="4199"/>
              </a:lnSpc>
              <a:spcBef>
                <a:spcPct val="0"/>
              </a:spcBef>
            </a:pPr>
            <a:r>
              <a:rPr lang="en-US" sz="2999">
                <a:solidFill>
                  <a:srgbClr val="201E1E"/>
                </a:solidFill>
                <a:latin typeface="Open Sans Bold"/>
              </a:rPr>
              <a:t>Tawassul Yang Bid’ah:</a:t>
            </a:r>
          </a:p>
        </p:txBody>
      </p:sp>
      <p:sp>
        <p:nvSpPr>
          <p:cNvPr name="TextBox 4" id="4"/>
          <p:cNvSpPr txBox="true"/>
          <p:nvPr/>
        </p:nvSpPr>
        <p:spPr>
          <a:xfrm rot="0">
            <a:off x="8091294" y="4089469"/>
            <a:ext cx="8775281" cy="2686573"/>
          </a:xfrm>
          <a:prstGeom prst="rect">
            <a:avLst/>
          </a:prstGeom>
        </p:spPr>
        <p:txBody>
          <a:bodyPr anchor="t" rtlCol="false" tIns="0" lIns="0" bIns="0" rIns="0">
            <a:spAutoFit/>
          </a:bodyPr>
          <a:lstStyle/>
          <a:p>
            <a:pPr marL="664710" indent="-332355" lvl="1">
              <a:lnSpc>
                <a:spcPts val="4310"/>
              </a:lnSpc>
              <a:buFont typeface="Arial"/>
              <a:buChar char="•"/>
            </a:pPr>
            <a:r>
              <a:rPr lang="en-US" sz="3078">
                <a:solidFill>
                  <a:srgbClr val="201E1E"/>
                </a:solidFill>
                <a:latin typeface="Open Sans"/>
              </a:rPr>
              <a:t>Tawassul dengan kedudukan Nabi Muhammad Shallallahu ‘alaihi wa sallam atau kedudukan orang selainnya.</a:t>
            </a:r>
          </a:p>
          <a:p>
            <a:pPr marL="664710" indent="-332355" lvl="1">
              <a:lnSpc>
                <a:spcPts val="4310"/>
              </a:lnSpc>
              <a:buFont typeface="Arial"/>
              <a:buChar char="•"/>
            </a:pPr>
            <a:r>
              <a:rPr lang="en-US" sz="3078">
                <a:solidFill>
                  <a:srgbClr val="201E1E"/>
                </a:solidFill>
                <a:latin typeface="Open Sans"/>
              </a:rPr>
              <a:t>Tawassul dengan dzat makhluk.</a:t>
            </a:r>
          </a:p>
          <a:p>
            <a:pPr marL="664710" indent="-332355" lvl="1">
              <a:lnSpc>
                <a:spcPts val="4310"/>
              </a:lnSpc>
              <a:buFont typeface="Arial"/>
              <a:buChar char="•"/>
            </a:pPr>
            <a:r>
              <a:rPr lang="en-US" sz="3078">
                <a:solidFill>
                  <a:srgbClr val="201E1E"/>
                </a:solidFill>
                <a:latin typeface="Open Sans"/>
              </a:rPr>
              <a:t>Tawassul dengan hak makhluk.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8091294" y="2009525"/>
            <a:ext cx="4425238" cy="499015"/>
          </a:xfrm>
          <a:prstGeom prst="rect">
            <a:avLst/>
          </a:prstGeom>
        </p:spPr>
        <p:txBody>
          <a:bodyPr anchor="t" rtlCol="false" tIns="0" lIns="0" bIns="0" rIns="0">
            <a:spAutoFit/>
          </a:bodyPr>
          <a:lstStyle/>
          <a:p>
            <a:pPr>
              <a:lnSpc>
                <a:spcPts val="4199"/>
              </a:lnSpc>
              <a:spcBef>
                <a:spcPct val="0"/>
              </a:spcBef>
            </a:pPr>
            <a:r>
              <a:rPr lang="en-US" sz="2999">
                <a:solidFill>
                  <a:srgbClr val="201E1E"/>
                </a:solidFill>
                <a:latin typeface="Open Sans Bold"/>
              </a:rPr>
              <a:t> Tawassul Yang Syirik:</a:t>
            </a:r>
          </a:p>
        </p:txBody>
      </p:sp>
      <p:sp>
        <p:nvSpPr>
          <p:cNvPr name="TextBox 4" id="4"/>
          <p:cNvSpPr txBox="true"/>
          <p:nvPr/>
        </p:nvSpPr>
        <p:spPr>
          <a:xfrm rot="0">
            <a:off x="8615938" y="2829352"/>
            <a:ext cx="8848606" cy="1679763"/>
          </a:xfrm>
          <a:prstGeom prst="rect">
            <a:avLst/>
          </a:prstGeom>
        </p:spPr>
        <p:txBody>
          <a:bodyPr anchor="t" rtlCol="false" tIns="0" lIns="0" bIns="0" rIns="0">
            <a:spAutoFit/>
          </a:bodyPr>
          <a:lstStyle/>
          <a:p>
            <a:pPr>
              <a:lnSpc>
                <a:spcPts val="3399"/>
              </a:lnSpc>
            </a:pPr>
            <a:r>
              <a:rPr lang="en-US" sz="2428">
                <a:solidFill>
                  <a:srgbClr val="201E1E"/>
                </a:solidFill>
                <a:latin typeface="Open Sans"/>
              </a:rPr>
              <a:t>Tawassul yang syirik, yaitu menjadikan orang yang sudah meninggal sebagai perantara dalam ibadah seperti berdo’a kepada mereka, meminta hajat, atau memohon pertolongan sesuatu kepada mereka.</a:t>
            </a:r>
          </a:p>
        </p:txBody>
      </p:sp>
      <p:sp>
        <p:nvSpPr>
          <p:cNvPr name="TextBox 5" id="5"/>
          <p:cNvSpPr txBox="true"/>
          <p:nvPr/>
        </p:nvSpPr>
        <p:spPr>
          <a:xfrm rot="0">
            <a:off x="8232205" y="4832965"/>
            <a:ext cx="3520612" cy="405045"/>
          </a:xfrm>
          <a:prstGeom prst="rect">
            <a:avLst/>
          </a:prstGeom>
        </p:spPr>
        <p:txBody>
          <a:bodyPr anchor="t" rtlCol="false" tIns="0" lIns="0" bIns="0" rIns="0">
            <a:spAutoFit/>
          </a:bodyPr>
          <a:lstStyle/>
          <a:p>
            <a:pPr>
              <a:lnSpc>
                <a:spcPts val="3399"/>
              </a:lnSpc>
            </a:pPr>
            <a:r>
              <a:rPr lang="en-US" sz="2428">
                <a:solidFill>
                  <a:srgbClr val="201E1E"/>
                </a:solidFill>
                <a:latin typeface="Open Sans Bold"/>
              </a:rPr>
              <a:t>Allah Ta’ala berfirman:</a:t>
            </a:r>
          </a:p>
        </p:txBody>
      </p:sp>
      <p:sp>
        <p:nvSpPr>
          <p:cNvPr name="TextBox 6" id="6"/>
          <p:cNvSpPr txBox="true"/>
          <p:nvPr/>
        </p:nvSpPr>
        <p:spPr>
          <a:xfrm rot="0">
            <a:off x="8615938" y="5561860"/>
            <a:ext cx="8848606" cy="2667990"/>
          </a:xfrm>
          <a:prstGeom prst="rect">
            <a:avLst/>
          </a:prstGeom>
        </p:spPr>
        <p:txBody>
          <a:bodyPr anchor="t" rtlCol="false" tIns="0" lIns="0" bIns="0" rIns="0">
            <a:spAutoFit/>
          </a:bodyPr>
          <a:lstStyle/>
          <a:p>
            <a:pPr>
              <a:lnSpc>
                <a:spcPts val="3042"/>
              </a:lnSpc>
            </a:pPr>
            <a:r>
              <a:rPr lang="en-US" sz="2173">
                <a:solidFill>
                  <a:srgbClr val="201E1E"/>
                </a:solidFill>
                <a:latin typeface="Open Sans Italics"/>
              </a:rPr>
              <a:t>“Ingatlah, hanya milik Allah-lah agama yang bersih (dari syirik). Dan orang-orang yang mengambil pelindung selain Allah (berkata): ‘Kami tidak menyembah mereka melainkan agar mereka mendekatkan kami kepada Allah dengan sedekat-dekatnya.’ Sesungguhnya Allah akan memutuskan di antara mereka tentang apa yang mereka berselisih padanya.Sesungguhnya Allah tidak memberi petunjuk bagi orang-orang yang pendusta dan sangat ingkar.” [Az-Zumar/39: 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8069856" y="2040851"/>
            <a:ext cx="8848606" cy="6363956"/>
          </a:xfrm>
          <a:prstGeom prst="rect">
            <a:avLst/>
          </a:prstGeom>
        </p:spPr>
        <p:txBody>
          <a:bodyPr anchor="t" rtlCol="false" tIns="0" lIns="0" bIns="0" rIns="0">
            <a:spAutoFit/>
          </a:bodyPr>
          <a:lstStyle/>
          <a:p>
            <a:pPr>
              <a:lnSpc>
                <a:spcPts val="3399"/>
              </a:lnSpc>
            </a:pPr>
            <a:r>
              <a:rPr lang="en-US" sz="2428">
                <a:solidFill>
                  <a:srgbClr val="201E1E"/>
                </a:solidFill>
                <a:latin typeface="Open Sans"/>
              </a:rPr>
              <a:t>Tawassul dengan meminta do’a kepada orang mati tidak diperbolehkan bahkan perbuatan ini adalah syirik akbar. Karena mayit tidak mampu berdo’a seperti ketika ia masih hidup. Demikian juga meminta syafa’at kepada orang mati, karena ‘Umar bin al-Khaththab Radhiyallahu anhu, Mu’awiyah bin Abi Sufyan Radhiyallahu anhuma dan para Sahabat yang bersama mereka, juga para Tabi’in yang mengikuti mereka dengan baik ketika ditimpa kekeringan mereka memohon diturunkannya hujan, bertawassul, dan meminta syafa’at kepada orang yang masih hidup, seperti kepada al-‘Abbas bin ‘Abdil Muthalib dan Yazid bin al-Aswad. Mereka tidak bertawassul, meminta syafa’at dan memohon diturunkannya hujan melalui Nabi Muhammad Shallallahu ‘alaihi wa sallam, baik di kuburan beliau atau pun di kuburan orang lain, tetapi mereka mencari pengganti (dengan orang yang masih hidup).</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882194"/>
            <a:ext cx="5862198" cy="6522613"/>
          </a:xfrm>
          <a:custGeom>
            <a:avLst/>
            <a:gdLst/>
            <a:ahLst/>
            <a:cxnLst/>
            <a:rect r="r" b="b" t="t" l="l"/>
            <a:pathLst>
              <a:path h="6522613" w="5862198">
                <a:moveTo>
                  <a:pt x="0" y="0"/>
                </a:moveTo>
                <a:lnTo>
                  <a:pt x="5862198" y="0"/>
                </a:lnTo>
                <a:lnTo>
                  <a:pt x="5862198" y="6522612"/>
                </a:lnTo>
                <a:lnTo>
                  <a:pt x="0" y="6522612"/>
                </a:lnTo>
                <a:lnTo>
                  <a:pt x="0" y="0"/>
                </a:lnTo>
                <a:close/>
              </a:path>
            </a:pathLst>
          </a:custGeom>
          <a:blipFill>
            <a:blip r:embed="rId2"/>
            <a:stretch>
              <a:fillRect l="-33449" t="0" r="-33449" b="0"/>
            </a:stretch>
          </a:blipFill>
        </p:spPr>
      </p:sp>
      <p:sp>
        <p:nvSpPr>
          <p:cNvPr name="TextBox 3" id="3"/>
          <p:cNvSpPr txBox="true"/>
          <p:nvPr/>
        </p:nvSpPr>
        <p:spPr>
          <a:xfrm rot="0">
            <a:off x="7922266" y="2135660"/>
            <a:ext cx="9174685" cy="5694612"/>
          </a:xfrm>
          <a:prstGeom prst="rect">
            <a:avLst/>
          </a:prstGeom>
        </p:spPr>
        <p:txBody>
          <a:bodyPr anchor="t" rtlCol="false" tIns="0" lIns="0" bIns="0" rIns="0">
            <a:spAutoFit/>
          </a:bodyPr>
          <a:lstStyle/>
          <a:p>
            <a:pPr>
              <a:lnSpc>
                <a:spcPts val="2843"/>
              </a:lnSpc>
            </a:pPr>
            <a:r>
              <a:rPr lang="en-US" sz="2031">
                <a:solidFill>
                  <a:srgbClr val="201E1E"/>
                </a:solidFill>
                <a:latin typeface="Open Sans"/>
              </a:rPr>
              <a:t>‘Umar bin al-Khaththab Radhiyallahu anhu berkata, ‘Ya Allah, dahulu kami bertawassul kepada-Mu dengan perantaran Nabi-Mu, sehingga Engkau menurunkan hujan kepada kami dan kini kami bertawassul kepada paman Nabi kami, karena itu turunkanlah hujan kepada kami.’ Ia (Anas) berkata: ‘Lalu Allah menurunkan hujan.’ Mereka menjadikan al-‘Abbas Radhiyallahu anhu sebagai pengganti dalam bertawassul ketika mereka tidak lagi bertawassul kepada Nabi Muhammad Shallallahu ‘alaihi wa sallam, sesuai dengan yang disyari’atkan sebagaimana yang telah mereka lakukan sebelumnya. Padahal sangat mungkin bagi mereka untuk datang ke kubur Nabi Shallallahu ‘alaihi wa sallam dan bertawassul melalui beliau, jika memang hal itu dibolehkan. Dan mereka (para Sahabat Radhiyallahu anhum) yang meninggalkan praktek-praktek tersebut merupakan bukti tidak diperbolehkannya bertawassul dengan orang mati, baik meminta do’a maupun syafa’at kepada mereka. Seandainya meminta do’a atau syafa’at, baik kepada orang mati atau maupun yang masih hidup itu sama saja, tentu mereka tidak berpaling kepada orang yang lebih rendah derajatnya.</a:t>
            </a:r>
          </a:p>
        </p:txBody>
      </p:sp>
      <p:sp>
        <p:nvSpPr>
          <p:cNvPr name="TextBox 4" id="4"/>
          <p:cNvSpPr txBox="true"/>
          <p:nvPr/>
        </p:nvSpPr>
        <p:spPr>
          <a:xfrm rot="0">
            <a:off x="7922266" y="8480789"/>
            <a:ext cx="6993220" cy="495374"/>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HR.Al-Bukhari (no.1010) dari Sahabat Anas Radhiyallahu anhu. &amp; ‘Aqiidatut Tauhiid (hal.142-143).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DAF6hNXWLV8</dc:identifier>
  <dcterms:modified xsi:type="dcterms:W3CDTF">2011-08-01T06:04:30Z</dcterms:modified>
  <cp:revision>1</cp:revision>
  <dc:title>Aqidah Tauhid part 14</dc:title>
</cp:coreProperties>
</file>