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Glacial Indifference" charset="1" panose="00000000000000000000"/>
      <p:regular r:id="rId8"/>
    </p:embeddedFont>
    <p:embeddedFont>
      <p:font typeface="Glacial Indifference Bold" charset="1" panose="00000800000000000000"/>
      <p:regular r:id="rId9"/>
    </p:embeddedFont>
    <p:embeddedFont>
      <p:font typeface="Glacial Indifference Italics" charset="1" panose="00000000000000000000"/>
      <p:regular r:id="rId10"/>
    </p:embeddedFont>
    <p:embeddedFont>
      <p:font typeface="Glacial Indifference Bold Italics" charset="1" panose="000008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Martel Sans" charset="1" panose="00000500000000000000"/>
      <p:regular r:id="rId16"/>
    </p:embeddedFont>
    <p:embeddedFont>
      <p:font typeface="Martel Sans Bold" charset="1" panose="00000800000000000000"/>
      <p:regular r:id="rId17"/>
    </p:embeddedFont>
    <p:embeddedFont>
      <p:font typeface="Martel Sans Extra-Light" charset="1" panose="00000300000000000000"/>
      <p:regular r:id="rId18"/>
    </p:embeddedFont>
    <p:embeddedFont>
      <p:font typeface="Martel Sans Light" charset="1" panose="00000400000000000000"/>
      <p:regular r:id="rId19"/>
    </p:embeddedFont>
    <p:embeddedFont>
      <p:font typeface="Martel Sans Semi-Bold" charset="1" panose="00000700000000000000"/>
      <p:regular r:id="rId20"/>
    </p:embeddedFont>
    <p:embeddedFont>
      <p:font typeface="Martel Sans Ultra-Bold" charset="1" panose="00000900000000000000"/>
      <p:regular r:id="rId21"/>
    </p:embeddedFont>
    <p:embeddedFont>
      <p:font typeface="Martel Sans Heavy" charset="1" panose="00000A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slides/slide1.xml" Type="http://schemas.openxmlformats.org/officeDocument/2006/relationships/slide"/><Relationship Id="rId24" Target="slides/slide2.xml" Type="http://schemas.openxmlformats.org/officeDocument/2006/relationships/slide"/><Relationship Id="rId25" Target="slides/slide3.xml" Type="http://schemas.openxmlformats.org/officeDocument/2006/relationships/slide"/><Relationship Id="rId26" Target="slides/slide4.xml" Type="http://schemas.openxmlformats.org/officeDocument/2006/relationships/slide"/><Relationship Id="rId27" Target="slides/slide5.xml" Type="http://schemas.openxmlformats.org/officeDocument/2006/relationships/slide"/><Relationship Id="rId28" Target="slides/slide6.xml" Type="http://schemas.openxmlformats.org/officeDocument/2006/relationships/slide"/><Relationship Id="rId29" Target="slides/slide7.xml" Type="http://schemas.openxmlformats.org/officeDocument/2006/relationships/slide"/><Relationship Id="rId3" Target="viewProps.xml" Type="http://schemas.openxmlformats.org/officeDocument/2006/relationships/viewProps"/><Relationship Id="rId30" Target="slides/slide8.xml" Type="http://schemas.openxmlformats.org/officeDocument/2006/relationships/slide"/><Relationship Id="rId31" Target="slides/slide9.xml" Type="http://schemas.openxmlformats.org/officeDocument/2006/relationships/slide"/><Relationship Id="rId32" Target="slides/slide10.xml" Type="http://schemas.openxmlformats.org/officeDocument/2006/relationships/slide"/><Relationship Id="rId33" Target="slides/slide11.xml" Type="http://schemas.openxmlformats.org/officeDocument/2006/relationships/slide"/><Relationship Id="rId34" Target="slides/slide12.xml" Type="http://schemas.openxmlformats.org/officeDocument/2006/relationships/slide"/><Relationship Id="rId35"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 Id="rId4" Target="../media/image8.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sp>
        <p:nvSpPr>
          <p:cNvPr name="AutoShape 3" id="3"/>
          <p:cNvSpPr/>
          <p:nvPr/>
        </p:nvSpPr>
        <p:spPr>
          <a:xfrm rot="0">
            <a:off x="5168115" y="9583375"/>
            <a:ext cx="6492240" cy="0"/>
          </a:xfrm>
          <a:prstGeom prst="line">
            <a:avLst/>
          </a:prstGeom>
          <a:ln cap="flat" w="47625">
            <a:solidFill>
              <a:srgbClr val="254B70"/>
            </a:solidFill>
            <a:prstDash val="solid"/>
            <a:headEnd type="none" len="sm" w="sm"/>
            <a:tailEnd type="none" len="sm" w="sm"/>
          </a:ln>
        </p:spPr>
      </p:sp>
      <p:grpSp>
        <p:nvGrpSpPr>
          <p:cNvPr name="Group 4" id="4"/>
          <p:cNvGrpSpPr/>
          <p:nvPr/>
        </p:nvGrpSpPr>
        <p:grpSpPr>
          <a:xfrm rot="0">
            <a:off x="9144000" y="2036281"/>
            <a:ext cx="8115300" cy="6150429"/>
            <a:chOff x="0" y="0"/>
            <a:chExt cx="10820400" cy="8200571"/>
          </a:xfrm>
        </p:grpSpPr>
        <p:pic>
          <p:nvPicPr>
            <p:cNvPr name="Picture 5" id="5"/>
            <p:cNvPicPr>
              <a:picLocks noChangeAspect="true"/>
            </p:cNvPicPr>
            <p:nvPr/>
          </p:nvPicPr>
          <p:blipFill>
            <a:blip r:embed="rId3"/>
            <a:srcRect l="6292" t="0" r="6292" b="0"/>
            <a:stretch>
              <a:fillRect/>
            </a:stretch>
          </p:blipFill>
          <p:spPr>
            <a:xfrm flipH="false" flipV="false">
              <a:off x="0" y="0"/>
              <a:ext cx="10820400" cy="8200571"/>
            </a:xfrm>
            <a:prstGeom prst="rect">
              <a:avLst/>
            </a:prstGeom>
          </p:spPr>
        </p:pic>
      </p:grpSp>
      <p:grpSp>
        <p:nvGrpSpPr>
          <p:cNvPr name="Group 6" id="6"/>
          <p:cNvGrpSpPr/>
          <p:nvPr/>
        </p:nvGrpSpPr>
        <p:grpSpPr>
          <a:xfrm rot="0">
            <a:off x="660837" y="8885600"/>
            <a:ext cx="3598312" cy="745399"/>
            <a:chOff x="0" y="0"/>
            <a:chExt cx="1312674" cy="271924"/>
          </a:xfrm>
        </p:grpSpPr>
        <p:sp>
          <p:nvSpPr>
            <p:cNvPr name="Freeform 7" id="7"/>
            <p:cNvSpPr/>
            <p:nvPr/>
          </p:nvSpPr>
          <p:spPr>
            <a:xfrm flipH="false" flipV="false" rot="0">
              <a:off x="0" y="0"/>
              <a:ext cx="1312674" cy="271924"/>
            </a:xfrm>
            <a:custGeom>
              <a:avLst/>
              <a:gdLst/>
              <a:ahLst/>
              <a:cxnLst/>
              <a:rect r="r" b="b" t="t" l="l"/>
              <a:pathLst>
                <a:path h="271924" w="1312674">
                  <a:moveTo>
                    <a:pt x="0" y="0"/>
                  </a:moveTo>
                  <a:lnTo>
                    <a:pt x="1312674" y="0"/>
                  </a:lnTo>
                  <a:lnTo>
                    <a:pt x="1312674" y="271924"/>
                  </a:lnTo>
                  <a:lnTo>
                    <a:pt x="0" y="271924"/>
                  </a:lnTo>
                  <a:close/>
                </a:path>
              </a:pathLst>
            </a:custGeom>
            <a:solidFill>
              <a:srgbClr val="254B70"/>
            </a:solidFill>
          </p:spPr>
        </p:sp>
      </p:grpSp>
      <p:grpSp>
        <p:nvGrpSpPr>
          <p:cNvPr name="Group 8" id="8"/>
          <p:cNvGrpSpPr/>
          <p:nvPr/>
        </p:nvGrpSpPr>
        <p:grpSpPr>
          <a:xfrm rot="0">
            <a:off x="4336246" y="9264292"/>
            <a:ext cx="366707" cy="366707"/>
            <a:chOff x="0" y="0"/>
            <a:chExt cx="1913890" cy="1913890"/>
          </a:xfrm>
        </p:grpSpPr>
        <p:sp>
          <p:nvSpPr>
            <p:cNvPr name="Freeform 9" id="9"/>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254B70"/>
            </a:solidFill>
          </p:spPr>
        </p:sp>
      </p:grpSp>
      <p:grpSp>
        <p:nvGrpSpPr>
          <p:cNvPr name="Group 10" id="10"/>
          <p:cNvGrpSpPr/>
          <p:nvPr/>
        </p:nvGrpSpPr>
        <p:grpSpPr>
          <a:xfrm rot="0">
            <a:off x="4769629" y="9342367"/>
            <a:ext cx="288633" cy="288633"/>
            <a:chOff x="0" y="0"/>
            <a:chExt cx="1913890" cy="1913890"/>
          </a:xfrm>
        </p:grpSpPr>
        <p:sp>
          <p:nvSpPr>
            <p:cNvPr name="Freeform 11" id="11"/>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254B70"/>
            </a:solidFill>
          </p:spPr>
        </p:sp>
      </p:grpSp>
      <p:sp>
        <p:nvSpPr>
          <p:cNvPr name="TextBox 12" id="12"/>
          <p:cNvSpPr txBox="true"/>
          <p:nvPr/>
        </p:nvSpPr>
        <p:spPr>
          <a:xfrm rot="0">
            <a:off x="498015" y="9095422"/>
            <a:ext cx="3923956" cy="344805"/>
          </a:xfrm>
          <a:prstGeom prst="rect">
            <a:avLst/>
          </a:prstGeom>
        </p:spPr>
        <p:txBody>
          <a:bodyPr anchor="t" rtlCol="false" tIns="0" lIns="0" bIns="0" rIns="0">
            <a:spAutoFit/>
          </a:bodyPr>
          <a:lstStyle/>
          <a:p>
            <a:pPr algn="ctr">
              <a:lnSpc>
                <a:spcPts val="2640"/>
              </a:lnSpc>
              <a:spcBef>
                <a:spcPct val="0"/>
              </a:spcBef>
            </a:pPr>
            <a:r>
              <a:rPr lang="en-US" sz="2400">
                <a:solidFill>
                  <a:srgbClr val="FFFFFF"/>
                </a:solidFill>
                <a:latin typeface="Montserrat Classic Bold"/>
              </a:rPr>
              <a:t>ARIF MARSAL, LC., MA</a:t>
            </a:r>
          </a:p>
        </p:txBody>
      </p:sp>
      <p:sp>
        <p:nvSpPr>
          <p:cNvPr name="TextBox 13" id="13"/>
          <p:cNvSpPr txBox="true"/>
          <p:nvPr/>
        </p:nvSpPr>
        <p:spPr>
          <a:xfrm rot="0">
            <a:off x="660837" y="3222876"/>
            <a:ext cx="5464159" cy="2439395"/>
          </a:xfrm>
          <a:prstGeom prst="rect">
            <a:avLst/>
          </a:prstGeom>
        </p:spPr>
        <p:txBody>
          <a:bodyPr anchor="t" rtlCol="false" tIns="0" lIns="0" bIns="0" rIns="0">
            <a:spAutoFit/>
          </a:bodyPr>
          <a:lstStyle/>
          <a:p>
            <a:pPr>
              <a:lnSpc>
                <a:spcPts val="9484"/>
              </a:lnSpc>
            </a:pPr>
            <a:r>
              <a:rPr lang="en-US" sz="8622">
                <a:solidFill>
                  <a:srgbClr val="254B70"/>
                </a:solidFill>
                <a:latin typeface="Montserrat Classic Bold"/>
              </a:rPr>
              <a:t>AQIDAH</a:t>
            </a:r>
          </a:p>
          <a:p>
            <a:pPr>
              <a:lnSpc>
                <a:spcPts val="9484"/>
              </a:lnSpc>
              <a:spcBef>
                <a:spcPct val="0"/>
              </a:spcBef>
            </a:pPr>
            <a:r>
              <a:rPr lang="en-US" sz="8622">
                <a:solidFill>
                  <a:srgbClr val="254B70"/>
                </a:solidFill>
                <a:latin typeface="Montserrat Classic Bold"/>
              </a:rPr>
              <a:t>TAUHID</a:t>
            </a:r>
          </a:p>
        </p:txBody>
      </p:sp>
      <p:sp>
        <p:nvSpPr>
          <p:cNvPr name="TextBox 14" id="14"/>
          <p:cNvSpPr txBox="true"/>
          <p:nvPr/>
        </p:nvSpPr>
        <p:spPr>
          <a:xfrm rot="0">
            <a:off x="3724664" y="6968421"/>
            <a:ext cx="3590284" cy="438150"/>
          </a:xfrm>
          <a:prstGeom prst="rect">
            <a:avLst/>
          </a:prstGeom>
        </p:spPr>
        <p:txBody>
          <a:bodyPr anchor="t" rtlCol="false" tIns="0" lIns="0" bIns="0" rIns="0">
            <a:spAutoFit/>
          </a:bodyPr>
          <a:lstStyle/>
          <a:p>
            <a:pPr>
              <a:lnSpc>
                <a:spcPts val="3300"/>
              </a:lnSpc>
              <a:spcBef>
                <a:spcPct val="0"/>
              </a:spcBef>
            </a:pPr>
            <a:r>
              <a:rPr lang="en-US" sz="3000">
                <a:solidFill>
                  <a:srgbClr val="254B70"/>
                </a:solidFill>
                <a:latin typeface="Glacial Indifference"/>
              </a:rPr>
              <a:t>Sistem Informasi</a:t>
            </a:r>
          </a:p>
        </p:txBody>
      </p:sp>
      <p:grpSp>
        <p:nvGrpSpPr>
          <p:cNvPr name="Group 15" id="15"/>
          <p:cNvGrpSpPr/>
          <p:nvPr/>
        </p:nvGrpSpPr>
        <p:grpSpPr>
          <a:xfrm rot="0">
            <a:off x="0" y="-372700"/>
            <a:ext cx="2048657" cy="745399"/>
            <a:chOff x="0" y="0"/>
            <a:chExt cx="747355" cy="271924"/>
          </a:xfrm>
        </p:grpSpPr>
        <p:sp>
          <p:nvSpPr>
            <p:cNvPr name="Freeform 16" id="16"/>
            <p:cNvSpPr/>
            <p:nvPr/>
          </p:nvSpPr>
          <p:spPr>
            <a:xfrm flipH="false" flipV="false" rot="0">
              <a:off x="0" y="0"/>
              <a:ext cx="747355" cy="271924"/>
            </a:xfrm>
            <a:custGeom>
              <a:avLst/>
              <a:gdLst/>
              <a:ahLst/>
              <a:cxnLst/>
              <a:rect r="r" b="b" t="t" l="l"/>
              <a:pathLst>
                <a:path h="271924" w="747355">
                  <a:moveTo>
                    <a:pt x="0" y="0"/>
                  </a:moveTo>
                  <a:lnTo>
                    <a:pt x="747355" y="0"/>
                  </a:lnTo>
                  <a:lnTo>
                    <a:pt x="747355" y="271924"/>
                  </a:lnTo>
                  <a:lnTo>
                    <a:pt x="0" y="271924"/>
                  </a:lnTo>
                  <a:close/>
                </a:path>
              </a:pathLst>
            </a:custGeom>
            <a:solidFill>
              <a:srgbClr val="254B70"/>
            </a:solidFill>
          </p:spPr>
        </p:sp>
      </p:grpSp>
      <p:sp>
        <p:nvSpPr>
          <p:cNvPr name="TextBox 17" id="17"/>
          <p:cNvSpPr txBox="true"/>
          <p:nvPr/>
        </p:nvSpPr>
        <p:spPr>
          <a:xfrm rot="0">
            <a:off x="5519805" y="3715220"/>
            <a:ext cx="1210381" cy="1755122"/>
          </a:xfrm>
          <a:prstGeom prst="rect">
            <a:avLst/>
          </a:prstGeom>
        </p:spPr>
        <p:txBody>
          <a:bodyPr anchor="t" rtlCol="false" tIns="0" lIns="0" bIns="0" rIns="0">
            <a:spAutoFit/>
          </a:bodyPr>
          <a:lstStyle/>
          <a:p>
            <a:pPr>
              <a:lnSpc>
                <a:spcPts val="13906"/>
              </a:lnSpc>
            </a:pPr>
            <a:r>
              <a:rPr lang="en-US" sz="11588" spc="-115">
                <a:solidFill>
                  <a:srgbClr val="FF914D"/>
                </a:solidFill>
                <a:latin typeface="Martel Sans Bold"/>
              </a:rPr>
              <a:t>&amp;</a:t>
            </a:r>
          </a:p>
        </p:txBody>
      </p:sp>
      <p:sp>
        <p:nvSpPr>
          <p:cNvPr name="TextBox 18" id="18"/>
          <p:cNvSpPr txBox="true"/>
          <p:nvPr/>
        </p:nvSpPr>
        <p:spPr>
          <a:xfrm rot="0">
            <a:off x="16997679" y="104775"/>
            <a:ext cx="1180378" cy="1609911"/>
          </a:xfrm>
          <a:prstGeom prst="rect">
            <a:avLst/>
          </a:prstGeom>
        </p:spPr>
        <p:txBody>
          <a:bodyPr anchor="t" rtlCol="false" tIns="0" lIns="0" bIns="0" rIns="0">
            <a:spAutoFit/>
          </a:bodyPr>
          <a:lstStyle/>
          <a:p>
            <a:pPr algn="ctr">
              <a:lnSpc>
                <a:spcPts val="12526"/>
              </a:lnSpc>
              <a:spcBef>
                <a:spcPct val="0"/>
              </a:spcBef>
            </a:pPr>
            <a:r>
              <a:rPr lang="en-US" sz="11387">
                <a:solidFill>
                  <a:srgbClr val="FF914D"/>
                </a:solidFill>
                <a:latin typeface="Glacial Indifference Bold"/>
              </a:rPr>
              <a:t>12</a:t>
            </a:r>
          </a:p>
        </p:txBody>
      </p:sp>
      <p:sp>
        <p:nvSpPr>
          <p:cNvPr name="Freeform 19" id="19"/>
          <p:cNvSpPr/>
          <p:nvPr/>
        </p:nvSpPr>
        <p:spPr>
          <a:xfrm flipH="false" flipV="false" rot="0">
            <a:off x="1494570" y="6032699"/>
            <a:ext cx="1930847" cy="2154011"/>
          </a:xfrm>
          <a:custGeom>
            <a:avLst/>
            <a:gdLst/>
            <a:ahLst/>
            <a:cxnLst/>
            <a:rect r="r" b="b" t="t" l="l"/>
            <a:pathLst>
              <a:path h="2154011" w="1930847">
                <a:moveTo>
                  <a:pt x="0" y="0"/>
                </a:moveTo>
                <a:lnTo>
                  <a:pt x="1930847" y="0"/>
                </a:lnTo>
                <a:lnTo>
                  <a:pt x="1930847" y="2154011"/>
                </a:lnTo>
                <a:lnTo>
                  <a:pt x="0" y="2154011"/>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9094084" y="2119761"/>
            <a:ext cx="7569217" cy="5123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Syarat-syarat Syahadatain :</a:t>
            </a:r>
          </a:p>
        </p:txBody>
      </p:sp>
      <p:sp>
        <p:nvSpPr>
          <p:cNvPr name="TextBox 10" id="10"/>
          <p:cNvSpPr txBox="true"/>
          <p:nvPr/>
        </p:nvSpPr>
        <p:spPr>
          <a:xfrm rot="0">
            <a:off x="8712596" y="3104529"/>
            <a:ext cx="8332194" cy="4106517"/>
          </a:xfrm>
          <a:prstGeom prst="rect">
            <a:avLst/>
          </a:prstGeom>
        </p:spPr>
        <p:txBody>
          <a:bodyPr anchor="t" rtlCol="false" tIns="0" lIns="0" bIns="0" rIns="0">
            <a:spAutoFit/>
          </a:bodyPr>
          <a:lstStyle/>
          <a:p>
            <a:pPr marL="638991" indent="-319495" lvl="1">
              <a:lnSpc>
                <a:spcPts val="3255"/>
              </a:lnSpc>
              <a:buFont typeface="Arial"/>
              <a:buChar char="•"/>
            </a:pPr>
            <a:r>
              <a:rPr lang="en-US" sz="2959">
                <a:solidFill>
                  <a:srgbClr val="254B70"/>
                </a:solidFill>
                <a:latin typeface="Glacial Indifference"/>
              </a:rPr>
              <a:t>‘Ilmu, yang menafikan jahl (kebodohan).</a:t>
            </a:r>
          </a:p>
          <a:p>
            <a:pPr marL="638991" indent="-319495" lvl="1">
              <a:lnSpc>
                <a:spcPts val="3255"/>
              </a:lnSpc>
              <a:buFont typeface="Arial"/>
              <a:buChar char="•"/>
            </a:pPr>
            <a:r>
              <a:rPr lang="en-US" sz="2959">
                <a:solidFill>
                  <a:srgbClr val="254B70"/>
                </a:solidFill>
                <a:latin typeface="Glacial Indifference"/>
              </a:rPr>
              <a:t>Yaqin (yakin), yang menafikan syak (keraguan).</a:t>
            </a:r>
          </a:p>
          <a:p>
            <a:pPr marL="638991" indent="-319495" lvl="1">
              <a:lnSpc>
                <a:spcPts val="3255"/>
              </a:lnSpc>
              <a:buFont typeface="Arial"/>
              <a:buChar char="•"/>
            </a:pPr>
            <a:r>
              <a:rPr lang="en-US" sz="2959">
                <a:solidFill>
                  <a:srgbClr val="254B70"/>
                </a:solidFill>
                <a:latin typeface="Glacial Indifference"/>
              </a:rPr>
              <a:t>Qabul (menerima), yang menafikan radd (penolakan).</a:t>
            </a:r>
          </a:p>
          <a:p>
            <a:pPr marL="638991" indent="-319495" lvl="1">
              <a:lnSpc>
                <a:spcPts val="3255"/>
              </a:lnSpc>
              <a:buFont typeface="Arial"/>
              <a:buChar char="•"/>
            </a:pPr>
            <a:r>
              <a:rPr lang="en-US" sz="2959">
                <a:solidFill>
                  <a:srgbClr val="254B70"/>
                </a:solidFill>
                <a:latin typeface="Glacial Indifference"/>
              </a:rPr>
              <a:t>Inqiyad (patuh), yang menafikan tark (meninggalkan).</a:t>
            </a:r>
          </a:p>
          <a:p>
            <a:pPr marL="638991" indent="-319495" lvl="1">
              <a:lnSpc>
                <a:spcPts val="3255"/>
              </a:lnSpc>
              <a:buFont typeface="Arial"/>
              <a:buChar char="•"/>
            </a:pPr>
            <a:r>
              <a:rPr lang="en-US" sz="2959">
                <a:solidFill>
                  <a:srgbClr val="254B70"/>
                </a:solidFill>
                <a:latin typeface="Glacial Indifference"/>
              </a:rPr>
              <a:t>Ikhlash, yang menafikan syirik.</a:t>
            </a:r>
          </a:p>
          <a:p>
            <a:pPr marL="638991" indent="-319495" lvl="1">
              <a:lnSpc>
                <a:spcPts val="3255"/>
              </a:lnSpc>
              <a:buFont typeface="Arial"/>
              <a:buChar char="•"/>
            </a:pPr>
            <a:r>
              <a:rPr lang="en-US" sz="2959">
                <a:solidFill>
                  <a:srgbClr val="254B70"/>
                </a:solidFill>
                <a:latin typeface="Glacial Indifference"/>
              </a:rPr>
              <a:t>Shidq (jujur), yang menafikan kadzib (dusta).</a:t>
            </a:r>
          </a:p>
          <a:p>
            <a:pPr marL="638991" indent="-319495" lvl="1">
              <a:lnSpc>
                <a:spcPts val="3255"/>
              </a:lnSpc>
              <a:buFont typeface="Arial"/>
              <a:buChar char="•"/>
            </a:pPr>
            <a:r>
              <a:rPr lang="en-US" sz="2959">
                <a:solidFill>
                  <a:srgbClr val="254B70"/>
                </a:solidFill>
                <a:latin typeface="Glacial Indifference"/>
              </a:rPr>
              <a:t>Mahabbah (kecintaan), yang menafikan baghdha’ (kebencian).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8931735" y="1601650"/>
            <a:ext cx="7569217" cy="10076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Syarat Syahadat “Anna Muhammadan Rasulullah”</a:t>
            </a:r>
          </a:p>
        </p:txBody>
      </p:sp>
      <p:sp>
        <p:nvSpPr>
          <p:cNvPr name="TextBox 10" id="10"/>
          <p:cNvSpPr txBox="true"/>
          <p:nvPr/>
        </p:nvSpPr>
        <p:spPr>
          <a:xfrm rot="0">
            <a:off x="8931735" y="2916047"/>
            <a:ext cx="7826698" cy="5662356"/>
          </a:xfrm>
          <a:prstGeom prst="rect">
            <a:avLst/>
          </a:prstGeom>
        </p:spPr>
        <p:txBody>
          <a:bodyPr anchor="t" rtlCol="false" tIns="0" lIns="0" bIns="0" rIns="0">
            <a:spAutoFit/>
          </a:bodyPr>
          <a:lstStyle/>
          <a:p>
            <a:pPr marL="587073" indent="-293536" lvl="1">
              <a:lnSpc>
                <a:spcPts val="2991"/>
              </a:lnSpc>
              <a:buFont typeface="Arial"/>
              <a:buChar char="•"/>
            </a:pPr>
            <a:r>
              <a:rPr lang="en-US" sz="2719">
                <a:solidFill>
                  <a:srgbClr val="254B70"/>
                </a:solidFill>
                <a:latin typeface="Glacial Indifference"/>
              </a:rPr>
              <a:t>Mengakui kerasulannya dan meyakininya di dalam hati.</a:t>
            </a:r>
          </a:p>
          <a:p>
            <a:pPr marL="587073" indent="-293536" lvl="1">
              <a:lnSpc>
                <a:spcPts val="2991"/>
              </a:lnSpc>
              <a:buFont typeface="Arial"/>
              <a:buChar char="•"/>
            </a:pPr>
            <a:r>
              <a:rPr lang="en-US" sz="2719">
                <a:solidFill>
                  <a:srgbClr val="254B70"/>
                </a:solidFill>
                <a:latin typeface="Glacial Indifference"/>
              </a:rPr>
              <a:t>Mengucapkan dan mengikrarkan dengan lisan.</a:t>
            </a:r>
          </a:p>
          <a:p>
            <a:pPr marL="587073" indent="-293536" lvl="1">
              <a:lnSpc>
                <a:spcPts val="2991"/>
              </a:lnSpc>
              <a:buFont typeface="Arial"/>
              <a:buChar char="•"/>
            </a:pPr>
            <a:r>
              <a:rPr lang="en-US" sz="2719">
                <a:solidFill>
                  <a:srgbClr val="254B70"/>
                </a:solidFill>
                <a:latin typeface="Glacial Indifference"/>
              </a:rPr>
              <a:t>Mengikutinya dengan mengamalkan ajaran kebenaran yang telah dibawanya serta meninggalkan kebatilan yang telah dicegahnya.</a:t>
            </a:r>
          </a:p>
          <a:p>
            <a:pPr marL="587073" indent="-293536" lvl="1">
              <a:lnSpc>
                <a:spcPts val="2991"/>
              </a:lnSpc>
              <a:buFont typeface="Arial"/>
              <a:buChar char="•"/>
            </a:pPr>
            <a:r>
              <a:rPr lang="en-US" sz="2719">
                <a:solidFill>
                  <a:srgbClr val="254B70"/>
                </a:solidFill>
                <a:latin typeface="Glacial Indifference"/>
              </a:rPr>
              <a:t>Membenarkan segala apa yang dikabarkan dari hal-hal yang gha-ib, baik yang sudah lewat maupun yang akan datang.</a:t>
            </a:r>
          </a:p>
          <a:p>
            <a:pPr marL="587073" indent="-293536" lvl="1">
              <a:lnSpc>
                <a:spcPts val="2991"/>
              </a:lnSpc>
              <a:buFont typeface="Arial"/>
              <a:buChar char="•"/>
            </a:pPr>
            <a:r>
              <a:rPr lang="en-US" sz="2719">
                <a:solidFill>
                  <a:srgbClr val="254B70"/>
                </a:solidFill>
                <a:latin typeface="Glacial Indifference"/>
              </a:rPr>
              <a:t>Mencintainya melebihi cintanya kepada dirinya sendiri, harta, anak, orangtua serta seluruh umat manusia.</a:t>
            </a:r>
          </a:p>
          <a:p>
            <a:pPr marL="587073" indent="-293536" lvl="1">
              <a:lnSpc>
                <a:spcPts val="2991"/>
              </a:lnSpc>
              <a:buFont typeface="Arial"/>
              <a:buChar char="•"/>
            </a:pPr>
            <a:r>
              <a:rPr lang="en-US" sz="2719">
                <a:solidFill>
                  <a:srgbClr val="254B70"/>
                </a:solidFill>
                <a:latin typeface="Glacial Indifference"/>
              </a:rPr>
              <a:t>Mendahulukan sabdanya atas segala pendapat dan ucapan orang lain serta mengamalkan sunnahnya.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Freeform 9" id="9"/>
          <p:cNvSpPr/>
          <p:nvPr/>
        </p:nvSpPr>
        <p:spPr>
          <a:xfrm flipH="false" flipV="false" rot="0">
            <a:off x="9322849" y="4600158"/>
            <a:ext cx="8101807" cy="846372"/>
          </a:xfrm>
          <a:custGeom>
            <a:avLst/>
            <a:gdLst/>
            <a:ahLst/>
            <a:cxnLst/>
            <a:rect r="r" b="b" t="t" l="l"/>
            <a:pathLst>
              <a:path h="846372" w="8101807">
                <a:moveTo>
                  <a:pt x="0" y="0"/>
                </a:moveTo>
                <a:lnTo>
                  <a:pt x="8101806" y="0"/>
                </a:lnTo>
                <a:lnTo>
                  <a:pt x="8101806" y="846372"/>
                </a:lnTo>
                <a:lnTo>
                  <a:pt x="0" y="846372"/>
                </a:lnTo>
                <a:lnTo>
                  <a:pt x="0" y="0"/>
                </a:lnTo>
                <a:close/>
              </a:path>
            </a:pathLst>
          </a:custGeom>
          <a:blipFill>
            <a:blip r:embed="rId4"/>
            <a:stretch>
              <a:fillRect l="-4885" t="0" r="-2533" b="0"/>
            </a:stretch>
          </a:blipFill>
        </p:spPr>
      </p:sp>
      <p:sp>
        <p:nvSpPr>
          <p:cNvPr name="TextBox 10" id="10"/>
          <p:cNvSpPr txBox="true"/>
          <p:nvPr/>
        </p:nvSpPr>
        <p:spPr>
          <a:xfrm rot="0">
            <a:off x="8961253" y="2119761"/>
            <a:ext cx="7569217" cy="5123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Yang Membatalkan Syahadatain :</a:t>
            </a:r>
          </a:p>
        </p:txBody>
      </p:sp>
      <p:sp>
        <p:nvSpPr>
          <p:cNvPr name="TextBox 11" id="11"/>
          <p:cNvSpPr txBox="true"/>
          <p:nvPr/>
        </p:nvSpPr>
        <p:spPr>
          <a:xfrm rot="0">
            <a:off x="8703773" y="3124219"/>
            <a:ext cx="7826698" cy="386959"/>
          </a:xfrm>
          <a:prstGeom prst="rect">
            <a:avLst/>
          </a:prstGeom>
        </p:spPr>
        <p:txBody>
          <a:bodyPr anchor="t" rtlCol="false" tIns="0" lIns="0" bIns="0" rIns="0">
            <a:spAutoFit/>
          </a:bodyPr>
          <a:lstStyle/>
          <a:p>
            <a:pPr marL="587074" indent="-293537" lvl="1">
              <a:lnSpc>
                <a:spcPts val="2991"/>
              </a:lnSpc>
              <a:buFont typeface="Arial"/>
              <a:buChar char="•"/>
            </a:pPr>
            <a:r>
              <a:rPr lang="en-US" sz="2719">
                <a:solidFill>
                  <a:srgbClr val="254B70"/>
                </a:solidFill>
                <a:latin typeface="Glacial Indifference Bold"/>
              </a:rPr>
              <a:t>Syirik dalam beribadah kepada Allah</a:t>
            </a:r>
          </a:p>
        </p:txBody>
      </p:sp>
      <p:sp>
        <p:nvSpPr>
          <p:cNvPr name="TextBox 12" id="12"/>
          <p:cNvSpPr txBox="true"/>
          <p:nvPr/>
        </p:nvSpPr>
        <p:spPr>
          <a:xfrm rot="0">
            <a:off x="9322849" y="5788968"/>
            <a:ext cx="6846027" cy="1501384"/>
          </a:xfrm>
          <a:prstGeom prst="rect">
            <a:avLst/>
          </a:prstGeom>
        </p:spPr>
        <p:txBody>
          <a:bodyPr anchor="t" rtlCol="false" tIns="0" lIns="0" bIns="0" rIns="0">
            <a:spAutoFit/>
          </a:bodyPr>
          <a:lstStyle/>
          <a:p>
            <a:pPr>
              <a:lnSpc>
                <a:spcPts val="2991"/>
              </a:lnSpc>
            </a:pPr>
            <a:r>
              <a:rPr lang="en-US" sz="2719">
                <a:solidFill>
                  <a:srgbClr val="254B70"/>
                </a:solidFill>
                <a:latin typeface="Glacial Indifference Italics"/>
              </a:rPr>
              <a:t>“Sesungguhnya Allah tidak akan mengampuni dosa syirik, dan Dia mengampuni segala dosa yang selain dari (syirik) itu, bagi siapa yang dikehendakiNya.” [An-Nisa/4′: 48]</a:t>
            </a:r>
          </a:p>
        </p:txBody>
      </p:sp>
      <p:sp>
        <p:nvSpPr>
          <p:cNvPr name="TextBox 13" id="13"/>
          <p:cNvSpPr txBox="true"/>
          <p:nvPr/>
        </p:nvSpPr>
        <p:spPr>
          <a:xfrm rot="0">
            <a:off x="9475249" y="4022699"/>
            <a:ext cx="6846027" cy="386959"/>
          </a:xfrm>
          <a:prstGeom prst="rect">
            <a:avLst/>
          </a:prstGeom>
        </p:spPr>
        <p:txBody>
          <a:bodyPr anchor="t" rtlCol="false" tIns="0" lIns="0" bIns="0" rIns="0">
            <a:spAutoFit/>
          </a:bodyPr>
          <a:lstStyle/>
          <a:p>
            <a:pPr>
              <a:lnSpc>
                <a:spcPts val="2991"/>
              </a:lnSpc>
            </a:pPr>
            <a:r>
              <a:rPr lang="en-US" sz="2719">
                <a:solidFill>
                  <a:srgbClr val="254B70"/>
                </a:solidFill>
                <a:latin typeface="Glacial Indifference"/>
              </a:rPr>
              <a:t>Allah Subhanahu wa Ta’ala berfirman: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8961253" y="2119761"/>
            <a:ext cx="7569217" cy="5123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Yang Membatalkan Syahadatain :</a:t>
            </a:r>
          </a:p>
        </p:txBody>
      </p:sp>
      <p:sp>
        <p:nvSpPr>
          <p:cNvPr name="TextBox 10" id="10"/>
          <p:cNvSpPr txBox="true"/>
          <p:nvPr/>
        </p:nvSpPr>
        <p:spPr>
          <a:xfrm rot="0">
            <a:off x="8832513" y="3020907"/>
            <a:ext cx="7826698" cy="5216134"/>
          </a:xfrm>
          <a:prstGeom prst="rect">
            <a:avLst/>
          </a:prstGeom>
        </p:spPr>
        <p:txBody>
          <a:bodyPr anchor="t" rtlCol="false" tIns="0" lIns="0" bIns="0" rIns="0">
            <a:spAutoFit/>
          </a:bodyPr>
          <a:lstStyle/>
          <a:p>
            <a:pPr marL="587074" indent="-293537" lvl="1">
              <a:lnSpc>
                <a:spcPts val="2991"/>
              </a:lnSpc>
              <a:buFont typeface="Arial"/>
              <a:buChar char="•"/>
            </a:pPr>
            <a:r>
              <a:rPr lang="en-US" sz="2719">
                <a:solidFill>
                  <a:srgbClr val="254B70"/>
                </a:solidFill>
                <a:latin typeface="Glacial Indifference"/>
              </a:rPr>
              <a:t>Beribadah selain kepada Allah SWT</a:t>
            </a:r>
          </a:p>
          <a:p>
            <a:pPr marL="587074" indent="-293537" lvl="1">
              <a:lnSpc>
                <a:spcPts val="2991"/>
              </a:lnSpc>
              <a:buFont typeface="Arial"/>
              <a:buChar char="•"/>
            </a:pPr>
            <a:r>
              <a:rPr lang="en-US" sz="2719">
                <a:solidFill>
                  <a:srgbClr val="254B70"/>
                </a:solidFill>
                <a:latin typeface="Glacial Indifference"/>
              </a:rPr>
              <a:t>Berhukum selain kepada Allah SWT</a:t>
            </a:r>
          </a:p>
          <a:p>
            <a:pPr marL="587074" indent="-293537" lvl="1">
              <a:lnSpc>
                <a:spcPts val="2991"/>
              </a:lnSpc>
              <a:buFont typeface="Arial"/>
              <a:buChar char="•"/>
            </a:pPr>
            <a:r>
              <a:rPr lang="en-US" sz="2719">
                <a:solidFill>
                  <a:srgbClr val="254B70"/>
                </a:solidFill>
                <a:latin typeface="Glacial Indifference"/>
              </a:rPr>
              <a:t>Memberikan hak memerintah dan melarang kepada selain Allah SWT</a:t>
            </a:r>
          </a:p>
          <a:p>
            <a:pPr marL="587074" indent="-293537" lvl="1">
              <a:lnSpc>
                <a:spcPts val="2991"/>
              </a:lnSpc>
              <a:buFont typeface="Arial"/>
              <a:buChar char="•"/>
            </a:pPr>
            <a:r>
              <a:rPr lang="en-US" sz="2719">
                <a:solidFill>
                  <a:srgbClr val="254B70"/>
                </a:solidFill>
                <a:latin typeface="Glacial Indifference"/>
              </a:rPr>
              <a:t>Taat kepada selain Allah SWT dengan tanpa mendapatkan ijin dari Allah SWT</a:t>
            </a:r>
          </a:p>
          <a:p>
            <a:pPr marL="587074" indent="-293537" lvl="1">
              <a:lnSpc>
                <a:spcPts val="2991"/>
              </a:lnSpc>
              <a:buFont typeface="Arial"/>
              <a:buChar char="•"/>
            </a:pPr>
            <a:r>
              <a:rPr lang="en-US" sz="2719">
                <a:solidFill>
                  <a:srgbClr val="254B70"/>
                </a:solidFill>
                <a:latin typeface="Glacial Indifference"/>
              </a:rPr>
              <a:t>Membenci Ajaran yang Dibawa oleh Nabi</a:t>
            </a:r>
          </a:p>
          <a:p>
            <a:pPr marL="587074" indent="-293537" lvl="1">
              <a:lnSpc>
                <a:spcPts val="2991"/>
              </a:lnSpc>
              <a:buFont typeface="Arial"/>
              <a:buChar char="•"/>
            </a:pPr>
            <a:r>
              <a:rPr lang="en-US" sz="2719">
                <a:solidFill>
                  <a:srgbClr val="254B70"/>
                </a:solidFill>
                <a:latin typeface="Glacial Indifference"/>
              </a:rPr>
              <a:t>Mengolok-olok Seluruh atau Sebagian dari Ajaran Islam</a:t>
            </a:r>
          </a:p>
          <a:p>
            <a:pPr marL="587074" indent="-293537" lvl="1">
              <a:lnSpc>
                <a:spcPts val="2991"/>
              </a:lnSpc>
              <a:buFont typeface="Arial"/>
              <a:buChar char="•"/>
            </a:pPr>
            <a:r>
              <a:rPr lang="en-US" sz="2719">
                <a:solidFill>
                  <a:srgbClr val="254B70"/>
                </a:solidFill>
                <a:latin typeface="Glacial Indifference"/>
              </a:rPr>
              <a:t>Mempelajari atau Mengamalkan Ilmu Sihir</a:t>
            </a:r>
          </a:p>
          <a:p>
            <a:pPr marL="587074" indent="-293537" lvl="1">
              <a:lnSpc>
                <a:spcPts val="2991"/>
              </a:lnSpc>
              <a:buFont typeface="Arial"/>
              <a:buChar char="•"/>
            </a:pPr>
            <a:r>
              <a:rPr lang="en-US" sz="2719">
                <a:solidFill>
                  <a:srgbClr val="254B70"/>
                </a:solidFill>
                <a:latin typeface="Glacial Indifference"/>
              </a:rPr>
              <a:t>Mendahulukan Orang Kafir daripada Orang Muslim</a:t>
            </a:r>
          </a:p>
          <a:p>
            <a:pPr marL="587074" indent="-293537" lvl="1">
              <a:lnSpc>
                <a:spcPts val="2991"/>
              </a:lnSpc>
              <a:buFont typeface="Arial"/>
              <a:buChar char="•"/>
            </a:pPr>
            <a:r>
              <a:rPr lang="en-US" sz="2719">
                <a:solidFill>
                  <a:srgbClr val="254B70"/>
                </a:solidFill>
                <a:latin typeface="Glacial Indifference"/>
              </a:rPr>
              <a:t>Membenarkan Perbuatan Orang yang Keluar dari Islam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990680" y="0"/>
            <a:ext cx="2424924" cy="5301588"/>
            <a:chOff x="0" y="0"/>
            <a:chExt cx="981244" cy="2145283"/>
          </a:xfrm>
        </p:grpSpPr>
        <p:sp>
          <p:nvSpPr>
            <p:cNvPr name="Freeform 4" id="4"/>
            <p:cNvSpPr/>
            <p:nvPr/>
          </p:nvSpPr>
          <p:spPr>
            <a:xfrm flipH="false" flipV="false" rot="0">
              <a:off x="0" y="0"/>
              <a:ext cx="981243" cy="2145283"/>
            </a:xfrm>
            <a:custGeom>
              <a:avLst/>
              <a:gdLst/>
              <a:ahLst/>
              <a:cxnLst/>
              <a:rect r="r" b="b" t="t" l="l"/>
              <a:pathLst>
                <a:path h="2145283" w="981243">
                  <a:moveTo>
                    <a:pt x="0" y="0"/>
                  </a:moveTo>
                  <a:lnTo>
                    <a:pt x="981243" y="0"/>
                  </a:lnTo>
                  <a:lnTo>
                    <a:pt x="981243" y="2145283"/>
                  </a:lnTo>
                  <a:lnTo>
                    <a:pt x="0" y="2145283"/>
                  </a:lnTo>
                  <a:close/>
                </a:path>
              </a:pathLst>
            </a:custGeom>
            <a:solidFill>
              <a:srgbClr val="254B70"/>
            </a:solidFill>
          </p:spPr>
        </p:sp>
      </p:grpSp>
      <p:grpSp>
        <p:nvGrpSpPr>
          <p:cNvPr name="Group 5" id="5"/>
          <p:cNvGrpSpPr/>
          <p:nvPr/>
        </p:nvGrpSpPr>
        <p:grpSpPr>
          <a:xfrm rot="0">
            <a:off x="4358010" y="6336776"/>
            <a:ext cx="3664173" cy="1270246"/>
            <a:chOff x="0" y="0"/>
            <a:chExt cx="1482705" cy="514004"/>
          </a:xfrm>
        </p:grpSpPr>
        <p:sp>
          <p:nvSpPr>
            <p:cNvPr name="Freeform 6" id="6"/>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7" id="7"/>
          <p:cNvGrpSpPr/>
          <p:nvPr/>
        </p:nvGrpSpPr>
        <p:grpSpPr>
          <a:xfrm rot="0">
            <a:off x="221782" y="2091186"/>
            <a:ext cx="7648295" cy="5361269"/>
            <a:chOff x="0" y="0"/>
            <a:chExt cx="10197727" cy="7148358"/>
          </a:xfrm>
        </p:grpSpPr>
        <p:pic>
          <p:nvPicPr>
            <p:cNvPr name="Picture 8" id="8"/>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9" id="9"/>
          <p:cNvGrpSpPr/>
          <p:nvPr/>
        </p:nvGrpSpPr>
        <p:grpSpPr>
          <a:xfrm rot="0">
            <a:off x="-345505" y="293080"/>
            <a:ext cx="1290352" cy="1270246"/>
            <a:chOff x="0" y="0"/>
            <a:chExt cx="2046517" cy="2014630"/>
          </a:xfrm>
        </p:grpSpPr>
        <p:sp>
          <p:nvSpPr>
            <p:cNvPr name="Freeform 10" id="10"/>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grpSp>
        <p:nvGrpSpPr>
          <p:cNvPr name="Group 11" id="11"/>
          <p:cNvGrpSpPr/>
          <p:nvPr/>
        </p:nvGrpSpPr>
        <p:grpSpPr>
          <a:xfrm rot="0">
            <a:off x="7003846" y="6606655"/>
            <a:ext cx="1309609" cy="828626"/>
            <a:chOff x="0" y="0"/>
            <a:chExt cx="2077060" cy="1314214"/>
          </a:xfrm>
        </p:grpSpPr>
        <p:sp>
          <p:nvSpPr>
            <p:cNvPr name="Freeform 12" id="12"/>
            <p:cNvSpPr/>
            <p:nvPr/>
          </p:nvSpPr>
          <p:spPr>
            <a:xfrm flipH="false" flipV="false" rot="0">
              <a:off x="0" y="0"/>
              <a:ext cx="2077060" cy="1314214"/>
            </a:xfrm>
            <a:custGeom>
              <a:avLst/>
              <a:gdLst/>
              <a:ahLst/>
              <a:cxnLst/>
              <a:rect r="r" b="b" t="t" l="l"/>
              <a:pathLst>
                <a:path h="1314214" w="2077060">
                  <a:moveTo>
                    <a:pt x="0" y="0"/>
                  </a:moveTo>
                  <a:lnTo>
                    <a:pt x="2077060" y="0"/>
                  </a:lnTo>
                  <a:lnTo>
                    <a:pt x="2077060" y="1314214"/>
                  </a:lnTo>
                  <a:lnTo>
                    <a:pt x="0" y="1314214"/>
                  </a:lnTo>
                  <a:close/>
                </a:path>
              </a:pathLst>
            </a:custGeom>
            <a:solidFill>
              <a:srgbClr val="FFFFFF">
                <a:alpha val="62745"/>
              </a:srgbClr>
            </a:solidFill>
          </p:spPr>
        </p:sp>
      </p:grpSp>
      <p:sp>
        <p:nvSpPr>
          <p:cNvPr name="TextBox 13" id="13"/>
          <p:cNvSpPr txBox="true"/>
          <p:nvPr/>
        </p:nvSpPr>
        <p:spPr>
          <a:xfrm rot="0">
            <a:off x="9276831" y="1340790"/>
            <a:ext cx="5545413" cy="909954"/>
          </a:xfrm>
          <a:prstGeom prst="rect">
            <a:avLst/>
          </a:prstGeom>
        </p:spPr>
        <p:txBody>
          <a:bodyPr anchor="t" rtlCol="false" tIns="0" lIns="0" bIns="0" rIns="0">
            <a:spAutoFit/>
          </a:bodyPr>
          <a:lstStyle/>
          <a:p>
            <a:pPr>
              <a:lnSpc>
                <a:spcPts val="7039"/>
              </a:lnSpc>
              <a:spcBef>
                <a:spcPct val="0"/>
              </a:spcBef>
            </a:pPr>
            <a:r>
              <a:rPr lang="en-US" sz="6399">
                <a:solidFill>
                  <a:srgbClr val="254B70"/>
                </a:solidFill>
                <a:latin typeface="Montserrat Classic Bold"/>
              </a:rPr>
              <a:t>SYAHADAT</a:t>
            </a:r>
          </a:p>
        </p:txBody>
      </p:sp>
      <p:sp>
        <p:nvSpPr>
          <p:cNvPr name="TextBox 14" id="14"/>
          <p:cNvSpPr txBox="true"/>
          <p:nvPr/>
        </p:nvSpPr>
        <p:spPr>
          <a:xfrm rot="0">
            <a:off x="9276831" y="2669844"/>
            <a:ext cx="8223960" cy="2070100"/>
          </a:xfrm>
          <a:prstGeom prst="rect">
            <a:avLst/>
          </a:prstGeom>
        </p:spPr>
        <p:txBody>
          <a:bodyPr anchor="t" rtlCol="false" tIns="0" lIns="0" bIns="0" rIns="0">
            <a:spAutoFit/>
          </a:bodyPr>
          <a:lstStyle/>
          <a:p>
            <a:pPr>
              <a:lnSpc>
                <a:spcPts val="2750"/>
              </a:lnSpc>
              <a:spcBef>
                <a:spcPct val="0"/>
              </a:spcBef>
            </a:pPr>
            <a:r>
              <a:rPr lang="en-US" sz="2500">
                <a:solidFill>
                  <a:srgbClr val="254B70"/>
                </a:solidFill>
                <a:latin typeface="Glacial Indifference"/>
              </a:rPr>
              <a:t>beri’tikad dan berikrar bahwasanya </a:t>
            </a:r>
            <a:r>
              <a:rPr lang="en-US" sz="2500">
                <a:solidFill>
                  <a:srgbClr val="254B70"/>
                </a:solidFill>
                <a:latin typeface="Glacial Indifference Bold"/>
              </a:rPr>
              <a:t>tidak ada yang berhak disembah dan menerima ibadah kecuali Allah Subhanahu wa Ta’ala</a:t>
            </a:r>
            <a:r>
              <a:rPr lang="en-US" sz="2500">
                <a:solidFill>
                  <a:srgbClr val="254B70"/>
                </a:solidFill>
                <a:latin typeface="Glacial Indifference"/>
              </a:rPr>
              <a:t>, menta’ati hal terse-but dan mengamalkannya. La ilaaha menafikan hak penyembahan dari selain Allah, siapa pun orangnya. Illallah adalah penetapan hak Allah semata untuk disembah.</a:t>
            </a:r>
          </a:p>
        </p:txBody>
      </p:sp>
      <p:sp>
        <p:nvSpPr>
          <p:cNvPr name="TextBox 15" id="15"/>
          <p:cNvSpPr txBox="true"/>
          <p:nvPr/>
        </p:nvSpPr>
        <p:spPr>
          <a:xfrm rot="0">
            <a:off x="9276831" y="5162550"/>
            <a:ext cx="8223960" cy="2755900"/>
          </a:xfrm>
          <a:prstGeom prst="rect">
            <a:avLst/>
          </a:prstGeom>
        </p:spPr>
        <p:txBody>
          <a:bodyPr anchor="t" rtlCol="false" tIns="0" lIns="0" bIns="0" rIns="0">
            <a:spAutoFit/>
          </a:bodyPr>
          <a:lstStyle/>
          <a:p>
            <a:pPr>
              <a:lnSpc>
                <a:spcPts val="2750"/>
              </a:lnSpc>
              <a:spcBef>
                <a:spcPct val="0"/>
              </a:spcBef>
            </a:pPr>
            <a:r>
              <a:rPr lang="en-US" sz="2500">
                <a:solidFill>
                  <a:srgbClr val="254B70"/>
                </a:solidFill>
                <a:latin typeface="Glacial Indifference"/>
              </a:rPr>
              <a:t>Jadi makna kalimat ini secara ijmal (global) adalah, </a:t>
            </a:r>
            <a:r>
              <a:rPr lang="en-US" sz="2500">
                <a:solidFill>
                  <a:srgbClr val="254B70"/>
                </a:solidFill>
                <a:latin typeface="Glacial Indifference Bold"/>
              </a:rPr>
              <a:t>“Tidak ada sesembahan yang hak selain Allah”</a:t>
            </a:r>
            <a:r>
              <a:rPr lang="en-US" sz="2500">
                <a:solidFill>
                  <a:srgbClr val="254B70"/>
                </a:solidFill>
                <a:latin typeface="Glacial Indifference"/>
              </a:rPr>
              <a:t>. Khabar “Laa ” harus ditaqdirkan “bi haqqi” (yang hak), tidak boleh ditaqdirkan dengan “maujud ” (ada). Karena ini menyalahi kenyataan yang ada, sebab tuhan yang disembah selain Allah banyak sekali. Hal itu akan berarti bahwa menyembah tuhan-tuhan tersebut adalah ibadah pula untuk Allah. Ini Tentu kebatilan yang nyata.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8819302" y="1813823"/>
            <a:ext cx="8109791" cy="737774"/>
          </a:xfrm>
          <a:prstGeom prst="rect">
            <a:avLst/>
          </a:prstGeom>
        </p:spPr>
        <p:txBody>
          <a:bodyPr anchor="t" rtlCol="false" tIns="0" lIns="0" bIns="0" rIns="0">
            <a:spAutoFit/>
          </a:bodyPr>
          <a:lstStyle/>
          <a:p>
            <a:pPr>
              <a:lnSpc>
                <a:spcPts val="2851"/>
              </a:lnSpc>
              <a:spcBef>
                <a:spcPct val="0"/>
              </a:spcBef>
            </a:pPr>
            <a:r>
              <a:rPr lang="en-US" sz="2592">
                <a:solidFill>
                  <a:srgbClr val="254B70"/>
                </a:solidFill>
                <a:latin typeface="Glacial Indifference"/>
              </a:rPr>
              <a:t>Kalimat “</a:t>
            </a:r>
            <a:r>
              <a:rPr lang="en-US" sz="2592">
                <a:solidFill>
                  <a:srgbClr val="254B70"/>
                </a:solidFill>
                <a:latin typeface="Glacial Indifference Bold"/>
              </a:rPr>
              <a:t>Laa ilaaha illallah</a:t>
            </a:r>
            <a:r>
              <a:rPr lang="en-US" sz="2592">
                <a:solidFill>
                  <a:srgbClr val="254B70"/>
                </a:solidFill>
                <a:latin typeface="Glacial Indifference"/>
              </a:rPr>
              <a:t> </a:t>
            </a:r>
            <a:r>
              <a:rPr lang="en-US" sz="2592">
                <a:solidFill>
                  <a:srgbClr val="254B70"/>
                </a:solidFill>
                <a:latin typeface="Glacial Indifference Bold"/>
                <a:cs typeface="Glacial Indifference Bold"/>
              </a:rPr>
              <a:t>( لَا إِلَهَ إِلَّا اللَّهُ )</a:t>
            </a:r>
            <a:r>
              <a:rPr lang="en-US" sz="2592">
                <a:solidFill>
                  <a:srgbClr val="254B70"/>
                </a:solidFill>
                <a:latin typeface="Glacial Indifference"/>
              </a:rPr>
              <a:t> telah ditafsiri dengan beberapa penafsiran yang batil, antara lain:</a:t>
            </a:r>
          </a:p>
        </p:txBody>
      </p:sp>
      <p:sp>
        <p:nvSpPr>
          <p:cNvPr name="TextBox 10" id="10"/>
          <p:cNvSpPr txBox="true"/>
          <p:nvPr/>
        </p:nvSpPr>
        <p:spPr>
          <a:xfrm rot="0">
            <a:off x="8819302" y="2940316"/>
            <a:ext cx="8109791" cy="1823624"/>
          </a:xfrm>
          <a:prstGeom prst="rect">
            <a:avLst/>
          </a:prstGeom>
        </p:spPr>
        <p:txBody>
          <a:bodyPr anchor="t" rtlCol="false" tIns="0" lIns="0" bIns="0" rIns="0">
            <a:spAutoFit/>
          </a:bodyPr>
          <a:lstStyle/>
          <a:p>
            <a:pPr marL="559700" indent="-279850" lvl="1">
              <a:lnSpc>
                <a:spcPts val="2851"/>
              </a:lnSpc>
              <a:buFont typeface="Arial"/>
              <a:buChar char="•"/>
            </a:pPr>
            <a:r>
              <a:rPr lang="en-US" sz="2592">
                <a:solidFill>
                  <a:srgbClr val="254B70"/>
                </a:solidFill>
                <a:latin typeface="Glacial Indifference"/>
              </a:rPr>
              <a:t>“</a:t>
            </a:r>
            <a:r>
              <a:rPr lang="en-US" sz="2592">
                <a:solidFill>
                  <a:srgbClr val="254B70"/>
                </a:solidFill>
                <a:latin typeface="Glacial Indifference Bold"/>
              </a:rPr>
              <a:t>Laa ilaaha illallah</a:t>
            </a:r>
            <a:r>
              <a:rPr lang="en-US" sz="2592">
                <a:solidFill>
                  <a:srgbClr val="254B70"/>
                </a:solidFill>
                <a:latin typeface="Glacial Indifference"/>
              </a:rPr>
              <a:t> </a:t>
            </a:r>
            <a:r>
              <a:rPr lang="en-US" sz="2592">
                <a:solidFill>
                  <a:srgbClr val="254B70"/>
                </a:solidFill>
                <a:latin typeface="Glacial Indifference Bold"/>
                <a:cs typeface="Glacial Indifference Bold"/>
              </a:rPr>
              <a:t>( لَا إِلَهَ إِلَّا اللَّهُ )</a:t>
            </a:r>
            <a:r>
              <a:rPr lang="en-US" sz="2592">
                <a:solidFill>
                  <a:srgbClr val="254B70"/>
                </a:solidFill>
                <a:latin typeface="Glacial Indifference"/>
              </a:rPr>
              <a:t>  artinya: “Tidak ada sesembahan kecuali Allah”, Ini adalah batil, karena maknanya: Sesungguhnya setiap yang disembah, baik yang hak maupun yang batil, itu adalah Allah.</a:t>
            </a:r>
          </a:p>
        </p:txBody>
      </p:sp>
      <p:sp>
        <p:nvSpPr>
          <p:cNvPr name="TextBox 11" id="11"/>
          <p:cNvSpPr txBox="true"/>
          <p:nvPr/>
        </p:nvSpPr>
        <p:spPr>
          <a:xfrm rot="0">
            <a:off x="8819302" y="4937589"/>
            <a:ext cx="8109791" cy="2185574"/>
          </a:xfrm>
          <a:prstGeom prst="rect">
            <a:avLst/>
          </a:prstGeom>
        </p:spPr>
        <p:txBody>
          <a:bodyPr anchor="t" rtlCol="false" tIns="0" lIns="0" bIns="0" rIns="0">
            <a:spAutoFit/>
          </a:bodyPr>
          <a:lstStyle/>
          <a:p>
            <a:pPr marL="559700" indent="-279850" lvl="1">
              <a:lnSpc>
                <a:spcPts val="2851"/>
              </a:lnSpc>
              <a:buFont typeface="Arial"/>
              <a:buChar char="•"/>
            </a:pPr>
            <a:r>
              <a:rPr lang="en-US" sz="2592">
                <a:solidFill>
                  <a:srgbClr val="254B70"/>
                </a:solidFill>
                <a:latin typeface="Glacial Indifference"/>
              </a:rPr>
              <a:t>“</a:t>
            </a:r>
            <a:r>
              <a:rPr lang="en-US" sz="2592">
                <a:solidFill>
                  <a:srgbClr val="254B70"/>
                </a:solidFill>
                <a:latin typeface="Glacial Indifference Bold"/>
              </a:rPr>
              <a:t>Laa ilaaha illallah</a:t>
            </a:r>
            <a:r>
              <a:rPr lang="en-US" sz="2592">
                <a:solidFill>
                  <a:srgbClr val="254B70"/>
                </a:solidFill>
                <a:latin typeface="Glacial Indifference"/>
              </a:rPr>
              <a:t> </a:t>
            </a:r>
            <a:r>
              <a:rPr lang="en-US" sz="2592">
                <a:solidFill>
                  <a:srgbClr val="254B70"/>
                </a:solidFill>
                <a:latin typeface="Glacial Indifference Bold"/>
                <a:cs typeface="Glacial Indifference Bold"/>
              </a:rPr>
              <a:t>( لَا إِلَهَ إِلَّا اللَّهُ )</a:t>
            </a:r>
            <a:r>
              <a:rPr lang="en-US" sz="2592">
                <a:solidFill>
                  <a:srgbClr val="254B70"/>
                </a:solidFill>
                <a:latin typeface="Glacial Indifference"/>
              </a:rPr>
              <a:t>  artinya : “Tidak ada pencipta selain Allah” . Ini adalah sebagian dari arti kalimat tersebut. Akan tetapi bukan ini yang dimaksud, karena arti ini hanya mengakui tauhid rububiyah saja, dan itu belum cukup.</a:t>
            </a:r>
          </a:p>
          <a:p>
            <a:pPr>
              <a:lnSpc>
                <a:spcPts val="2851"/>
              </a:lnSpc>
            </a:pPr>
          </a:p>
        </p:txBody>
      </p:sp>
      <p:sp>
        <p:nvSpPr>
          <p:cNvPr name="TextBox 12" id="12"/>
          <p:cNvSpPr txBox="true"/>
          <p:nvPr/>
        </p:nvSpPr>
        <p:spPr>
          <a:xfrm rot="0">
            <a:off x="8819302" y="6990949"/>
            <a:ext cx="8109791" cy="1461674"/>
          </a:xfrm>
          <a:prstGeom prst="rect">
            <a:avLst/>
          </a:prstGeom>
        </p:spPr>
        <p:txBody>
          <a:bodyPr anchor="t" rtlCol="false" tIns="0" lIns="0" bIns="0" rIns="0">
            <a:spAutoFit/>
          </a:bodyPr>
          <a:lstStyle/>
          <a:p>
            <a:pPr marL="559700" indent="-279850" lvl="1">
              <a:lnSpc>
                <a:spcPts val="2851"/>
              </a:lnSpc>
              <a:buFont typeface="Arial"/>
              <a:buChar char="•"/>
            </a:pPr>
            <a:r>
              <a:rPr lang="en-US" sz="2592">
                <a:solidFill>
                  <a:srgbClr val="254B70"/>
                </a:solidFill>
                <a:latin typeface="Glacial Indifference"/>
              </a:rPr>
              <a:t>“</a:t>
            </a:r>
            <a:r>
              <a:rPr lang="en-US" sz="2592">
                <a:solidFill>
                  <a:srgbClr val="254B70"/>
                </a:solidFill>
                <a:latin typeface="Glacial Indifference Bold"/>
              </a:rPr>
              <a:t>Laa ilaaha illallah</a:t>
            </a:r>
            <a:r>
              <a:rPr lang="en-US" sz="2592">
                <a:solidFill>
                  <a:srgbClr val="254B70"/>
                </a:solidFill>
                <a:latin typeface="Glacial Indifference"/>
              </a:rPr>
              <a:t> </a:t>
            </a:r>
            <a:r>
              <a:rPr lang="en-US" sz="2592">
                <a:solidFill>
                  <a:srgbClr val="254B70"/>
                </a:solidFill>
                <a:latin typeface="Glacial Indifference Bold"/>
                <a:cs typeface="Glacial Indifference Bold"/>
              </a:rPr>
              <a:t>( لَا إِلَهَ إِلَّا اللَّهُ )</a:t>
            </a:r>
            <a:r>
              <a:rPr lang="en-US" sz="2592">
                <a:solidFill>
                  <a:srgbClr val="254B70"/>
                </a:solidFill>
                <a:latin typeface="Glacial Indifference"/>
              </a:rPr>
              <a:t>  artinya: “Tidak ada hakim (penentu hukum) selain Allah”. Ini juga sebagian dari makna kalimat ” “. Tapi bukan itu yang dimaksud, karena makna tersebut belum cukup</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9144000" y="2119761"/>
            <a:ext cx="8380962" cy="10076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Makna Syahadat “Anna Muhammadan Rasulullah”</a:t>
            </a:r>
          </a:p>
        </p:txBody>
      </p:sp>
      <p:sp>
        <p:nvSpPr>
          <p:cNvPr name="TextBox 10" id="10"/>
          <p:cNvSpPr txBox="true"/>
          <p:nvPr/>
        </p:nvSpPr>
        <p:spPr>
          <a:xfrm rot="0">
            <a:off x="9278036" y="3635240"/>
            <a:ext cx="8112890" cy="4329585"/>
          </a:xfrm>
          <a:prstGeom prst="rect">
            <a:avLst/>
          </a:prstGeom>
        </p:spPr>
        <p:txBody>
          <a:bodyPr anchor="t" rtlCol="false" tIns="0" lIns="0" bIns="0" rIns="0">
            <a:spAutoFit/>
          </a:bodyPr>
          <a:lstStyle/>
          <a:p>
            <a:pPr>
              <a:lnSpc>
                <a:spcPts val="3776"/>
              </a:lnSpc>
            </a:pPr>
            <a:r>
              <a:rPr lang="en-US" sz="3433">
                <a:solidFill>
                  <a:srgbClr val="254B70"/>
                </a:solidFill>
                <a:latin typeface="Glacial Indifference"/>
              </a:rPr>
              <a:t>Yaitu mengakui secara lahir batin bahwa beliau adalah hamba Allah dan RasulNya yang diutus kepada manusia secara keseluruhan, serta mengamalkan konsekuensinya: menta’ati perintahnya, membenarkan ucapannya, menjauhi larangannya, dan tidak menyembah</a:t>
            </a:r>
          </a:p>
          <a:p>
            <a:pPr>
              <a:lnSpc>
                <a:spcPts val="3776"/>
              </a:lnSpc>
              <a:spcBef>
                <a:spcPct val="0"/>
              </a:spcBef>
            </a:pPr>
            <a:r>
              <a:rPr lang="en-US" sz="3433">
                <a:solidFill>
                  <a:srgbClr val="254B70"/>
                </a:solidFill>
                <a:latin typeface="Glacial Indifference"/>
              </a:rPr>
              <a:t>Allah kecuali dengan apa yang disyari’atkan.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9144000" y="2227024"/>
            <a:ext cx="4765010" cy="5123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Rukun Syahadatain</a:t>
            </a:r>
          </a:p>
        </p:txBody>
      </p:sp>
      <p:sp>
        <p:nvSpPr>
          <p:cNvPr name="TextBox 10" id="10"/>
          <p:cNvSpPr txBox="true"/>
          <p:nvPr/>
        </p:nvSpPr>
        <p:spPr>
          <a:xfrm rot="0">
            <a:off x="9144000" y="3389019"/>
            <a:ext cx="8112890" cy="967531"/>
          </a:xfrm>
          <a:prstGeom prst="rect">
            <a:avLst/>
          </a:prstGeom>
        </p:spPr>
        <p:txBody>
          <a:bodyPr anchor="t" rtlCol="false" tIns="0" lIns="0" bIns="0" rIns="0">
            <a:spAutoFit/>
          </a:bodyPr>
          <a:lstStyle/>
          <a:p>
            <a:pPr>
              <a:lnSpc>
                <a:spcPts val="3776"/>
              </a:lnSpc>
              <a:spcBef>
                <a:spcPct val="0"/>
              </a:spcBef>
            </a:pPr>
            <a:r>
              <a:rPr lang="en-US" sz="3433">
                <a:solidFill>
                  <a:srgbClr val="254B70"/>
                </a:solidFill>
                <a:latin typeface="Glacial Indifference Bold"/>
                <a:cs typeface="Glacial Indifference Bold"/>
              </a:rPr>
              <a:t>“Laa ilaaha illallah ( لَا إِلَهَ إِلَّا اللَّهُ ) </a:t>
            </a:r>
            <a:r>
              <a:rPr lang="en-US" sz="3433">
                <a:solidFill>
                  <a:srgbClr val="254B70"/>
                </a:solidFill>
                <a:latin typeface="Glacial Indifference"/>
              </a:rPr>
              <a:t>mempunyai dua rukun:</a:t>
            </a:r>
          </a:p>
        </p:txBody>
      </p:sp>
      <p:sp>
        <p:nvSpPr>
          <p:cNvPr name="TextBox 11" id="11"/>
          <p:cNvSpPr txBox="true"/>
          <p:nvPr/>
        </p:nvSpPr>
        <p:spPr>
          <a:xfrm rot="0">
            <a:off x="9144000" y="4697549"/>
            <a:ext cx="8109791" cy="2909474"/>
          </a:xfrm>
          <a:prstGeom prst="rect">
            <a:avLst/>
          </a:prstGeom>
        </p:spPr>
        <p:txBody>
          <a:bodyPr anchor="t" rtlCol="false" tIns="0" lIns="0" bIns="0" rIns="0">
            <a:spAutoFit/>
          </a:bodyPr>
          <a:lstStyle/>
          <a:p>
            <a:pPr>
              <a:lnSpc>
                <a:spcPts val="2851"/>
              </a:lnSpc>
            </a:pPr>
            <a:r>
              <a:rPr lang="en-US" sz="2592">
                <a:solidFill>
                  <a:srgbClr val="254B70"/>
                </a:solidFill>
                <a:latin typeface="Glacial Indifference"/>
              </a:rPr>
              <a:t>An-Nafyu atau peniadaan: “Laa ilaha” membatalkan syirik dengan segala bentuknya dan mewajibkan kekafiran terhadap segala apa yang disembah selain Allah.</a:t>
            </a:r>
          </a:p>
          <a:p>
            <a:pPr>
              <a:lnSpc>
                <a:spcPts val="2851"/>
              </a:lnSpc>
            </a:pPr>
          </a:p>
          <a:p>
            <a:pPr>
              <a:lnSpc>
                <a:spcPts val="2851"/>
              </a:lnSpc>
              <a:spcBef>
                <a:spcPct val="0"/>
              </a:spcBef>
            </a:pPr>
            <a:r>
              <a:rPr lang="en-US" sz="2592">
                <a:solidFill>
                  <a:srgbClr val="254B70"/>
                </a:solidFill>
                <a:latin typeface="Glacial Indifference"/>
              </a:rPr>
              <a:t>Al-Itsbat (penetapan): “illallah” menetapkan bahwa tidak ada yang berhak disembah kecuali Allah dan mewajibkan pengamalan sesuai dengan konsekuensinya.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TextBox 9" id="9"/>
          <p:cNvSpPr txBox="true"/>
          <p:nvPr/>
        </p:nvSpPr>
        <p:spPr>
          <a:xfrm rot="0">
            <a:off x="9144000" y="2119761"/>
            <a:ext cx="7569217" cy="10076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Rukun Syahadat “Muhammad Rasulullah”</a:t>
            </a:r>
          </a:p>
        </p:txBody>
      </p:sp>
      <p:sp>
        <p:nvSpPr>
          <p:cNvPr name="TextBox 10" id="10"/>
          <p:cNvSpPr txBox="true"/>
          <p:nvPr/>
        </p:nvSpPr>
        <p:spPr>
          <a:xfrm rot="0">
            <a:off x="9146410" y="3456852"/>
            <a:ext cx="8112890" cy="3995603"/>
          </a:xfrm>
          <a:prstGeom prst="rect">
            <a:avLst/>
          </a:prstGeom>
        </p:spPr>
        <p:txBody>
          <a:bodyPr anchor="t" rtlCol="false" tIns="0" lIns="0" bIns="0" rIns="0">
            <a:spAutoFit/>
          </a:bodyPr>
          <a:lstStyle/>
          <a:p>
            <a:pPr>
              <a:lnSpc>
                <a:spcPts val="2875"/>
              </a:lnSpc>
              <a:spcBef>
                <a:spcPct val="0"/>
              </a:spcBef>
            </a:pPr>
            <a:r>
              <a:rPr lang="en-US" sz="2614">
                <a:solidFill>
                  <a:srgbClr val="254B70"/>
                </a:solidFill>
                <a:latin typeface="Glacial Indifference"/>
              </a:rPr>
              <a:t>Syahadat ini juga mempunyai dua rukun, yaitu kalimat “‘abduhu wa rasuluh ” hamba dan utusanNya). Dua rukun ini menafikan ifrath (berlebih-lebihan) dan tafrith (meremehkan) pada hak Rasulullah Shallallahu ‘alaihi wa sallam. Beliau adalah hamba dan rasulNya. Beliau adalah makhluk yang paling sempurna dalam dua sifat yang mulia ini, di sini artinya hamba yang menyembah. Maksudnya, beliau adalah manusia yang diciptakan dari bahan yang sama dengan bahan ciptaan manusia lainnya. Juga berlaku atasnya apa yang berlaku atas orang lain.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4358010" y="6336776"/>
            <a:ext cx="3664173" cy="1270246"/>
            <a:chOff x="0" y="0"/>
            <a:chExt cx="1482705" cy="514004"/>
          </a:xfrm>
        </p:grpSpPr>
        <p:sp>
          <p:nvSpPr>
            <p:cNvPr name="Freeform 4" id="4"/>
            <p:cNvSpPr/>
            <p:nvPr/>
          </p:nvSpPr>
          <p:spPr>
            <a:xfrm flipH="false" flipV="false" rot="0">
              <a:off x="0" y="0"/>
              <a:ext cx="1482705" cy="514004"/>
            </a:xfrm>
            <a:custGeom>
              <a:avLst/>
              <a:gdLst/>
              <a:ahLst/>
              <a:cxnLst/>
              <a:rect r="r" b="b" t="t" l="l"/>
              <a:pathLst>
                <a:path h="514004" w="1482705">
                  <a:moveTo>
                    <a:pt x="0" y="0"/>
                  </a:moveTo>
                  <a:lnTo>
                    <a:pt x="1482705" y="0"/>
                  </a:lnTo>
                  <a:lnTo>
                    <a:pt x="1482705" y="514004"/>
                  </a:lnTo>
                  <a:lnTo>
                    <a:pt x="0" y="514004"/>
                  </a:lnTo>
                  <a:close/>
                </a:path>
              </a:pathLst>
            </a:custGeom>
            <a:solidFill>
              <a:srgbClr val="254B70"/>
            </a:solidFill>
          </p:spPr>
        </p:sp>
      </p:grpSp>
      <p:grpSp>
        <p:nvGrpSpPr>
          <p:cNvPr name="Group 5" id="5"/>
          <p:cNvGrpSpPr/>
          <p:nvPr/>
        </p:nvGrpSpPr>
        <p:grpSpPr>
          <a:xfrm rot="0">
            <a:off x="221782" y="2091186"/>
            <a:ext cx="7648295" cy="5361269"/>
            <a:chOff x="0" y="0"/>
            <a:chExt cx="10197727" cy="7148358"/>
          </a:xfrm>
        </p:grpSpPr>
        <p:pic>
          <p:nvPicPr>
            <p:cNvPr name="Picture 6" id="6"/>
            <p:cNvPicPr>
              <a:picLocks noChangeAspect="true"/>
            </p:cNvPicPr>
            <p:nvPr/>
          </p:nvPicPr>
          <p:blipFill>
            <a:blip r:embed="rId3"/>
            <a:srcRect l="2476" t="0" r="2476" b="0"/>
            <a:stretch>
              <a:fillRect/>
            </a:stretch>
          </p:blipFill>
          <p:spPr>
            <a:xfrm flipH="false" flipV="false">
              <a:off x="0" y="0"/>
              <a:ext cx="10197727" cy="7148358"/>
            </a:xfrm>
            <a:prstGeom prst="rect">
              <a:avLst/>
            </a:prstGeom>
          </p:spPr>
        </p:pic>
      </p:grpSp>
      <p:grpSp>
        <p:nvGrpSpPr>
          <p:cNvPr name="Group 7" id="7"/>
          <p:cNvGrpSpPr/>
          <p:nvPr/>
        </p:nvGrpSpPr>
        <p:grpSpPr>
          <a:xfrm rot="0">
            <a:off x="-345505" y="293080"/>
            <a:ext cx="1290352" cy="1270246"/>
            <a:chOff x="0" y="0"/>
            <a:chExt cx="2046517" cy="2014630"/>
          </a:xfrm>
        </p:grpSpPr>
        <p:sp>
          <p:nvSpPr>
            <p:cNvPr name="Freeform 8" id="8"/>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Freeform 9" id="9"/>
          <p:cNvSpPr/>
          <p:nvPr/>
        </p:nvSpPr>
        <p:spPr>
          <a:xfrm flipH="false" flipV="false" rot="0">
            <a:off x="12878693" y="4503877"/>
            <a:ext cx="3396998" cy="745780"/>
          </a:xfrm>
          <a:custGeom>
            <a:avLst/>
            <a:gdLst/>
            <a:ahLst/>
            <a:cxnLst/>
            <a:rect r="r" b="b" t="t" l="l"/>
            <a:pathLst>
              <a:path h="745780" w="3396998">
                <a:moveTo>
                  <a:pt x="0" y="0"/>
                </a:moveTo>
                <a:lnTo>
                  <a:pt x="3396998" y="0"/>
                </a:lnTo>
                <a:lnTo>
                  <a:pt x="3396998" y="745780"/>
                </a:lnTo>
                <a:lnTo>
                  <a:pt x="0" y="745780"/>
                </a:lnTo>
                <a:lnTo>
                  <a:pt x="0" y="0"/>
                </a:lnTo>
                <a:close/>
              </a:path>
            </a:pathLst>
          </a:custGeom>
          <a:blipFill>
            <a:blip r:embed="rId4"/>
            <a:stretch>
              <a:fillRect l="-10655" t="-18452" r="-10914" b="-19334"/>
            </a:stretch>
          </a:blipFill>
        </p:spPr>
      </p:sp>
      <p:sp>
        <p:nvSpPr>
          <p:cNvPr name="TextBox 10" id="10"/>
          <p:cNvSpPr txBox="true"/>
          <p:nvPr/>
        </p:nvSpPr>
        <p:spPr>
          <a:xfrm rot="0">
            <a:off x="9144000" y="3055540"/>
            <a:ext cx="7569217" cy="1007648"/>
          </a:xfrm>
          <a:prstGeom prst="rect">
            <a:avLst/>
          </a:prstGeom>
        </p:spPr>
        <p:txBody>
          <a:bodyPr anchor="t" rtlCol="false" tIns="0" lIns="0" bIns="0" rIns="0">
            <a:spAutoFit/>
          </a:bodyPr>
          <a:lstStyle/>
          <a:p>
            <a:pPr>
              <a:lnSpc>
                <a:spcPts val="3951"/>
              </a:lnSpc>
              <a:spcBef>
                <a:spcPct val="0"/>
              </a:spcBef>
            </a:pPr>
            <a:r>
              <a:rPr lang="en-US" sz="3592">
                <a:solidFill>
                  <a:srgbClr val="254B70"/>
                </a:solidFill>
                <a:latin typeface="Glacial Indifference Bold"/>
              </a:rPr>
              <a:t>Sebagaimana firman Allah Subhanahu wa Ta’ala :</a:t>
            </a:r>
          </a:p>
        </p:txBody>
      </p:sp>
      <p:sp>
        <p:nvSpPr>
          <p:cNvPr name="TextBox 11" id="11"/>
          <p:cNvSpPr txBox="true"/>
          <p:nvPr/>
        </p:nvSpPr>
        <p:spPr>
          <a:xfrm rot="0">
            <a:off x="9146410" y="5778624"/>
            <a:ext cx="8112890" cy="738053"/>
          </a:xfrm>
          <a:prstGeom prst="rect">
            <a:avLst/>
          </a:prstGeom>
        </p:spPr>
        <p:txBody>
          <a:bodyPr anchor="t" rtlCol="false" tIns="0" lIns="0" bIns="0" rIns="0">
            <a:spAutoFit/>
          </a:bodyPr>
          <a:lstStyle/>
          <a:p>
            <a:pPr>
              <a:lnSpc>
                <a:spcPts val="2875"/>
              </a:lnSpc>
              <a:spcBef>
                <a:spcPct val="0"/>
              </a:spcBef>
            </a:pPr>
            <a:r>
              <a:rPr lang="en-US" sz="2614">
                <a:solidFill>
                  <a:srgbClr val="254B70"/>
                </a:solidFill>
                <a:latin typeface="Glacial Indifference Italics"/>
              </a:rPr>
              <a:t>“Katakanlah: ‘Sesungguhnya aku ini hanya seorang manusia seperti kamu, …’.”</a:t>
            </a:r>
            <a:r>
              <a:rPr lang="en-US" sz="2614">
                <a:solidFill>
                  <a:srgbClr val="254B70"/>
                </a:solidFill>
                <a:latin typeface="Glacial Indifference"/>
              </a:rPr>
              <a:t> [Al-Kahfi/18 : 110]</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345505" y="293080"/>
            <a:ext cx="1290352" cy="1270246"/>
            <a:chOff x="0" y="0"/>
            <a:chExt cx="2046517" cy="2014630"/>
          </a:xfrm>
        </p:grpSpPr>
        <p:sp>
          <p:nvSpPr>
            <p:cNvPr name="Freeform 4" id="4"/>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Freeform 5" id="5"/>
          <p:cNvSpPr/>
          <p:nvPr/>
        </p:nvSpPr>
        <p:spPr>
          <a:xfrm flipH="false" flipV="false" rot="0">
            <a:off x="1379043" y="2487230"/>
            <a:ext cx="15529913" cy="5312540"/>
          </a:xfrm>
          <a:custGeom>
            <a:avLst/>
            <a:gdLst/>
            <a:ahLst/>
            <a:cxnLst/>
            <a:rect r="r" b="b" t="t" l="l"/>
            <a:pathLst>
              <a:path h="5312540" w="15529913">
                <a:moveTo>
                  <a:pt x="0" y="0"/>
                </a:moveTo>
                <a:lnTo>
                  <a:pt x="15529914" y="0"/>
                </a:lnTo>
                <a:lnTo>
                  <a:pt x="15529914" y="5312540"/>
                </a:lnTo>
                <a:lnTo>
                  <a:pt x="0" y="5312540"/>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500" r="0" b="-9499"/>
            </a:stretch>
          </a:blipFill>
        </p:spPr>
      </p:sp>
      <p:grpSp>
        <p:nvGrpSpPr>
          <p:cNvPr name="Group 3" id="3"/>
          <p:cNvGrpSpPr/>
          <p:nvPr/>
        </p:nvGrpSpPr>
        <p:grpSpPr>
          <a:xfrm rot="0">
            <a:off x="-345505" y="293080"/>
            <a:ext cx="1290352" cy="1270246"/>
            <a:chOff x="0" y="0"/>
            <a:chExt cx="2046517" cy="2014630"/>
          </a:xfrm>
        </p:grpSpPr>
        <p:sp>
          <p:nvSpPr>
            <p:cNvPr name="Freeform 4" id="4"/>
            <p:cNvSpPr/>
            <p:nvPr/>
          </p:nvSpPr>
          <p:spPr>
            <a:xfrm flipH="false" flipV="false" rot="0">
              <a:off x="0" y="0"/>
              <a:ext cx="2046517" cy="2014630"/>
            </a:xfrm>
            <a:custGeom>
              <a:avLst/>
              <a:gdLst/>
              <a:ahLst/>
              <a:cxnLst/>
              <a:rect r="r" b="b" t="t" l="l"/>
              <a:pathLst>
                <a:path h="2014630" w="2046517">
                  <a:moveTo>
                    <a:pt x="0" y="0"/>
                  </a:moveTo>
                  <a:lnTo>
                    <a:pt x="2046517" y="0"/>
                  </a:lnTo>
                  <a:lnTo>
                    <a:pt x="2046517" y="2014630"/>
                  </a:lnTo>
                  <a:lnTo>
                    <a:pt x="0" y="2014630"/>
                  </a:lnTo>
                  <a:close/>
                </a:path>
              </a:pathLst>
            </a:custGeom>
            <a:solidFill>
              <a:srgbClr val="FFFFFF">
                <a:alpha val="62745"/>
              </a:srgbClr>
            </a:solidFill>
          </p:spPr>
        </p:sp>
      </p:grpSp>
      <p:sp>
        <p:nvSpPr>
          <p:cNvPr name="Freeform 5" id="5"/>
          <p:cNvSpPr/>
          <p:nvPr/>
        </p:nvSpPr>
        <p:spPr>
          <a:xfrm flipH="false" flipV="false" rot="0">
            <a:off x="1300229" y="3020559"/>
            <a:ext cx="15687541" cy="4245882"/>
          </a:xfrm>
          <a:custGeom>
            <a:avLst/>
            <a:gdLst/>
            <a:ahLst/>
            <a:cxnLst/>
            <a:rect r="r" b="b" t="t" l="l"/>
            <a:pathLst>
              <a:path h="4245882" w="15687541">
                <a:moveTo>
                  <a:pt x="0" y="0"/>
                </a:moveTo>
                <a:lnTo>
                  <a:pt x="15687542" y="0"/>
                </a:lnTo>
                <a:lnTo>
                  <a:pt x="15687542" y="4245882"/>
                </a:lnTo>
                <a:lnTo>
                  <a:pt x="0" y="4245882"/>
                </a:lnTo>
                <a:lnTo>
                  <a:pt x="0" y="0"/>
                </a:lnTo>
                <a:close/>
              </a:path>
            </a:pathLst>
          </a:custGeom>
          <a:blipFill>
            <a:blip r:embed="rId3"/>
            <a:stretch>
              <a:fillRect l="0" t="0" r="0" b="-4401"/>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DAF6gfAFkaE</dc:identifier>
  <dcterms:modified xsi:type="dcterms:W3CDTF">2011-08-01T06:04:30Z</dcterms:modified>
  <cp:revision>1</cp:revision>
  <dc:title>Aqidah Tauhid part 12</dc:title>
</cp:coreProperties>
</file>