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7"/>
    <p:sldId id="257" r:id="rId48"/>
    <p:sldId id="258" r:id="rId49"/>
    <p:sldId id="259" r:id="rId50"/>
    <p:sldId id="260" r:id="rId51"/>
    <p:sldId id="261" r:id="rId52"/>
    <p:sldId id="262" r:id="rId53"/>
    <p:sldId id="263" r:id="rId54"/>
    <p:sldId id="264" r:id="rId55"/>
    <p:sldId id="265" r:id="rId56"/>
    <p:sldId id="266" r:id="rId57"/>
    <p:sldId id="267" r:id="rId58"/>
    <p:sldId id="268" r:id="rId59"/>
    <p:sldId id="269" r:id="rId6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Karnchang" charset="1" panose="00000000000000000000"/>
      <p:regular r:id="rId10"/>
    </p:embeddedFont>
    <p:embeddedFont>
      <p:font typeface="Karnchang Bold" charset="1" panose="00000000000000000000"/>
      <p:regular r:id="rId11"/>
    </p:embeddedFont>
    <p:embeddedFont>
      <p:font typeface="Karnchang Italics" charset="1" panose="00000000000000000000"/>
      <p:regular r:id="rId12"/>
    </p:embeddedFont>
    <p:embeddedFont>
      <p:font typeface="Karnchang Bold Italics" charset="1" panose="00000000000000000000"/>
      <p:regular r:id="rId13"/>
    </p:embeddedFont>
    <p:embeddedFont>
      <p:font typeface="Karnchang Thin" charset="1" panose="00000000000000000000"/>
      <p:regular r:id="rId14"/>
    </p:embeddedFont>
    <p:embeddedFont>
      <p:font typeface="Karnchang Thin Italics" charset="1" panose="00000000000000000000"/>
      <p:regular r:id="rId15"/>
    </p:embeddedFont>
    <p:embeddedFont>
      <p:font typeface="Karnchang Light" charset="1" panose="00000000000000000000"/>
      <p:regular r:id="rId16"/>
    </p:embeddedFont>
    <p:embeddedFont>
      <p:font typeface="Karnchang Light Italics" charset="1" panose="00000000000000000000"/>
      <p:regular r:id="rId17"/>
    </p:embeddedFont>
    <p:embeddedFont>
      <p:font typeface="Karnchang Medium" charset="1" panose="00000000000000000000"/>
      <p:regular r:id="rId18"/>
    </p:embeddedFont>
    <p:embeddedFont>
      <p:font typeface="Karnchang Medium Italics" charset="1" panose="00000000000000000000"/>
      <p:regular r:id="rId19"/>
    </p:embeddedFont>
    <p:embeddedFont>
      <p:font typeface="Karnchang Semi-Bold" charset="1" panose="00000000000000000000"/>
      <p:regular r:id="rId20"/>
    </p:embeddedFont>
    <p:embeddedFont>
      <p:font typeface="Karnchang Semi-Bold Italics" charset="1" panose="00000000000000000000"/>
      <p:regular r:id="rId21"/>
    </p:embeddedFont>
    <p:embeddedFont>
      <p:font typeface="Karnchang Ultra-Bold" charset="1" panose="00000000000000000000"/>
      <p:regular r:id="rId22"/>
    </p:embeddedFont>
    <p:embeddedFont>
      <p:font typeface="Karnchang Ultra-Bold Italics" charset="1" panose="00000000000000000000"/>
      <p:regular r:id="rId23"/>
    </p:embeddedFont>
    <p:embeddedFont>
      <p:font typeface="Karnchang Heavy" charset="1" panose="00000000000000000000"/>
      <p:regular r:id="rId24"/>
    </p:embeddedFont>
    <p:embeddedFont>
      <p:font typeface="Karnchang Heavy Italics" charset="1" panose="00000000000000000000"/>
      <p:regular r:id="rId25"/>
    </p:embeddedFont>
    <p:embeddedFont>
      <p:font typeface="Martel Sans" charset="1" panose="00000500000000000000"/>
      <p:regular r:id="rId26"/>
    </p:embeddedFont>
    <p:embeddedFont>
      <p:font typeface="Martel Sans Bold" charset="1" panose="00000800000000000000"/>
      <p:regular r:id="rId27"/>
    </p:embeddedFont>
    <p:embeddedFont>
      <p:font typeface="Martel Sans Extra-Light" charset="1" panose="00000300000000000000"/>
      <p:regular r:id="rId28"/>
    </p:embeddedFont>
    <p:embeddedFont>
      <p:font typeface="Martel Sans Light" charset="1" panose="00000400000000000000"/>
      <p:regular r:id="rId29"/>
    </p:embeddedFont>
    <p:embeddedFont>
      <p:font typeface="Martel Sans Semi-Bold" charset="1" panose="00000700000000000000"/>
      <p:regular r:id="rId30"/>
    </p:embeddedFont>
    <p:embeddedFont>
      <p:font typeface="Martel Sans Ultra-Bold" charset="1" panose="00000900000000000000"/>
      <p:regular r:id="rId31"/>
    </p:embeddedFont>
    <p:embeddedFont>
      <p:font typeface="Martel Sans Heavy" charset="1" panose="00000A00000000000000"/>
      <p:regular r:id="rId32"/>
    </p:embeddedFont>
    <p:embeddedFont>
      <p:font typeface="Muli" charset="1" panose="00000500000000000000"/>
      <p:regular r:id="rId33"/>
    </p:embeddedFont>
    <p:embeddedFont>
      <p:font typeface="Muli Bold" charset="1" panose="00000800000000000000"/>
      <p:regular r:id="rId34"/>
    </p:embeddedFont>
    <p:embeddedFont>
      <p:font typeface="Muli Italics" charset="1" panose="00000500000000000000"/>
      <p:regular r:id="rId35"/>
    </p:embeddedFont>
    <p:embeddedFont>
      <p:font typeface="Muli Bold Italics" charset="1" panose="00000800000000000000"/>
      <p:regular r:id="rId36"/>
    </p:embeddedFont>
    <p:embeddedFont>
      <p:font typeface="Muli Extra-Light" charset="1" panose="00000300000000000000"/>
      <p:regular r:id="rId37"/>
    </p:embeddedFont>
    <p:embeddedFont>
      <p:font typeface="Muli Extra-Light Italics" charset="1" panose="00000300000000000000"/>
      <p:regular r:id="rId38"/>
    </p:embeddedFont>
    <p:embeddedFont>
      <p:font typeface="Muli Light" charset="1" panose="00000400000000000000"/>
      <p:regular r:id="rId39"/>
    </p:embeddedFont>
    <p:embeddedFont>
      <p:font typeface="Muli Light Italics" charset="1" panose="00000400000000000000"/>
      <p:regular r:id="rId40"/>
    </p:embeddedFont>
    <p:embeddedFont>
      <p:font typeface="Muli Semi-Bold" charset="1" panose="00000700000000000000"/>
      <p:regular r:id="rId41"/>
    </p:embeddedFont>
    <p:embeddedFont>
      <p:font typeface="Muli Semi-Bold Italics" charset="1" panose="00000700000000000000"/>
      <p:regular r:id="rId42"/>
    </p:embeddedFont>
    <p:embeddedFont>
      <p:font typeface="Muli Ultra-Bold" charset="1" panose="00000900000000000000"/>
      <p:regular r:id="rId43"/>
    </p:embeddedFont>
    <p:embeddedFont>
      <p:font typeface="Muli Ultra-Bold Italics" charset="1" panose="00000900000000000000"/>
      <p:regular r:id="rId44"/>
    </p:embeddedFont>
    <p:embeddedFont>
      <p:font typeface="Muli Heavy" charset="1" panose="00000A00000000000000"/>
      <p:regular r:id="rId45"/>
    </p:embeddedFont>
    <p:embeddedFont>
      <p:font typeface="Muli Heavy Italics" charset="1" panose="00000A0000000000000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slides/slide1.xml" Type="http://schemas.openxmlformats.org/officeDocument/2006/relationships/slide"/><Relationship Id="rId48" Target="slides/slide2.xml" Type="http://schemas.openxmlformats.org/officeDocument/2006/relationships/slide"/><Relationship Id="rId49" Target="slides/slide3.xml" Type="http://schemas.openxmlformats.org/officeDocument/2006/relationships/slide"/><Relationship Id="rId5" Target="tableStyles.xml" Type="http://schemas.openxmlformats.org/officeDocument/2006/relationships/tableStyles"/><Relationship Id="rId50" Target="slides/slide4.xml" Type="http://schemas.openxmlformats.org/officeDocument/2006/relationships/slide"/><Relationship Id="rId51" Target="slides/slide5.xml" Type="http://schemas.openxmlformats.org/officeDocument/2006/relationships/slide"/><Relationship Id="rId52" Target="slides/slide6.xml" Type="http://schemas.openxmlformats.org/officeDocument/2006/relationships/slide"/><Relationship Id="rId53" Target="slides/slide7.xml" Type="http://schemas.openxmlformats.org/officeDocument/2006/relationships/slide"/><Relationship Id="rId54" Target="slides/slide8.xml" Type="http://schemas.openxmlformats.org/officeDocument/2006/relationships/slide"/><Relationship Id="rId55" Target="slides/slide9.xml" Type="http://schemas.openxmlformats.org/officeDocument/2006/relationships/slide"/><Relationship Id="rId56" Target="slides/slide10.xml" Type="http://schemas.openxmlformats.org/officeDocument/2006/relationships/slide"/><Relationship Id="rId57" Target="slides/slide11.xml" Type="http://schemas.openxmlformats.org/officeDocument/2006/relationships/slide"/><Relationship Id="rId58" Target="slides/slide12.xml" Type="http://schemas.openxmlformats.org/officeDocument/2006/relationships/slide"/><Relationship Id="rId59" Target="slides/slide13.xml" Type="http://schemas.openxmlformats.org/officeDocument/2006/relationships/slide"/><Relationship Id="rId6" Target="fonts/font6.fntdata" Type="http://schemas.openxmlformats.org/officeDocument/2006/relationships/font"/><Relationship Id="rId60" Target="slides/slide14.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711372" y="1028700"/>
            <a:ext cx="6612721" cy="6612721"/>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F9FD"/>
            </a:solidFill>
          </p:spPr>
        </p:sp>
      </p:grpSp>
      <p:grpSp>
        <p:nvGrpSpPr>
          <p:cNvPr name="Group 4" id="4"/>
          <p:cNvGrpSpPr/>
          <p:nvPr/>
        </p:nvGrpSpPr>
        <p:grpSpPr>
          <a:xfrm rot="0">
            <a:off x="5648325" y="8190415"/>
            <a:ext cx="825500" cy="825500"/>
            <a:chOff x="0" y="0"/>
            <a:chExt cx="1100667" cy="1100667"/>
          </a:xfrm>
        </p:grpSpPr>
        <p:grpSp>
          <p:nvGrpSpPr>
            <p:cNvPr name="Group 5" id="5"/>
            <p:cNvGrpSpPr/>
            <p:nvPr/>
          </p:nvGrpSpPr>
          <p:grpSpPr>
            <a:xfrm rot="0">
              <a:off x="0" y="0"/>
              <a:ext cx="1100667" cy="1100667"/>
              <a:chOff x="0" y="0"/>
              <a:chExt cx="660400" cy="660400"/>
            </a:xfrm>
          </p:grpSpPr>
          <p:sp>
            <p:nvSpPr>
              <p:cNvPr name="Freeform 6" id="6"/>
              <p:cNvSpPr/>
              <p:nvPr/>
            </p:nvSpPr>
            <p:spPr>
              <a:xfrm flipH="false" flipV="false" rot="0">
                <a:off x="0" y="0"/>
                <a:ext cx="660400" cy="660400"/>
              </a:xfrm>
              <a:custGeom>
                <a:avLst/>
                <a:gdLst/>
                <a:ahLst/>
                <a:cxnLst/>
                <a:rect r="r" b="b" t="t" l="l"/>
                <a:pathLst>
                  <a:path h="660400" w="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F36825"/>
              </a:solidFill>
            </p:spPr>
          </p:sp>
        </p:grpSp>
        <p:grpSp>
          <p:nvGrpSpPr>
            <p:cNvPr name="Group 7" id="7"/>
            <p:cNvGrpSpPr/>
            <p:nvPr/>
          </p:nvGrpSpPr>
          <p:grpSpPr>
            <a:xfrm rot="-5400000">
              <a:off x="436385" y="452780"/>
              <a:ext cx="290178" cy="195107"/>
              <a:chOff x="0" y="0"/>
              <a:chExt cx="1930400" cy="1297940"/>
            </a:xfrm>
          </p:grpSpPr>
          <p:sp>
            <p:nvSpPr>
              <p:cNvPr name="Freeform 8" id="8"/>
              <p:cNvSpPr/>
              <p:nvPr/>
            </p:nvSpPr>
            <p:spPr>
              <a:xfrm flipH="false" flipV="false" rot="0">
                <a:off x="0" y="0"/>
                <a:ext cx="1930400" cy="1297940"/>
              </a:xfrm>
              <a:custGeom>
                <a:avLst/>
                <a:gdLst/>
                <a:ahLst/>
                <a:cxnLst/>
                <a:rect r="r" b="b" t="t" l="l"/>
                <a:pathLst>
                  <a:path h="1297940" w="1930400">
                    <a:moveTo>
                      <a:pt x="0" y="0"/>
                    </a:moveTo>
                    <a:lnTo>
                      <a:pt x="965200" y="1297940"/>
                    </a:lnTo>
                    <a:lnTo>
                      <a:pt x="1930400" y="0"/>
                    </a:lnTo>
                    <a:close/>
                  </a:path>
                </a:pathLst>
              </a:custGeom>
              <a:solidFill>
                <a:srgbClr val="FFFFFF"/>
              </a:solidFill>
            </p:spPr>
          </p:sp>
        </p:grpSp>
      </p:grpSp>
      <p:sp>
        <p:nvSpPr>
          <p:cNvPr name="Freeform 9" id="9"/>
          <p:cNvSpPr/>
          <p:nvPr/>
        </p:nvSpPr>
        <p:spPr>
          <a:xfrm flipH="false" flipV="false" rot="0">
            <a:off x="10396333" y="1436843"/>
            <a:ext cx="6862967" cy="6485504"/>
          </a:xfrm>
          <a:custGeom>
            <a:avLst/>
            <a:gdLst/>
            <a:ahLst/>
            <a:cxnLst/>
            <a:rect r="r" b="b" t="t" l="l"/>
            <a:pathLst>
              <a:path h="6485504" w="6862967">
                <a:moveTo>
                  <a:pt x="0" y="0"/>
                </a:moveTo>
                <a:lnTo>
                  <a:pt x="6862967" y="0"/>
                </a:lnTo>
                <a:lnTo>
                  <a:pt x="6862967" y="6485503"/>
                </a:lnTo>
                <a:lnTo>
                  <a:pt x="0" y="6485503"/>
                </a:lnTo>
                <a:lnTo>
                  <a:pt x="0" y="0"/>
                </a:lnTo>
                <a:close/>
              </a:path>
            </a:pathLst>
          </a:custGeom>
          <a:blipFill>
            <a:blip r:embed="rId2"/>
            <a:stretch>
              <a:fillRect l="0" t="0" r="0" b="0"/>
            </a:stretch>
          </a:blipFill>
        </p:spPr>
      </p:sp>
      <p:sp>
        <p:nvSpPr>
          <p:cNvPr name="TextBox 10" id="10"/>
          <p:cNvSpPr txBox="true"/>
          <p:nvPr/>
        </p:nvSpPr>
        <p:spPr>
          <a:xfrm rot="0">
            <a:off x="16658304" y="-180975"/>
            <a:ext cx="1629696" cy="1629732"/>
          </a:xfrm>
          <a:prstGeom prst="rect">
            <a:avLst/>
          </a:prstGeom>
        </p:spPr>
        <p:txBody>
          <a:bodyPr anchor="t" rtlCol="false" tIns="0" lIns="0" bIns="0" rIns="0">
            <a:spAutoFit/>
          </a:bodyPr>
          <a:lstStyle/>
          <a:p>
            <a:pPr>
              <a:lnSpc>
                <a:spcPts val="13534"/>
              </a:lnSpc>
            </a:pPr>
            <a:r>
              <a:rPr lang="en-US" sz="9667">
                <a:solidFill>
                  <a:srgbClr val="0E2C4B"/>
                </a:solidFill>
                <a:latin typeface="Muli"/>
              </a:rPr>
              <a:t>10</a:t>
            </a:r>
          </a:p>
        </p:txBody>
      </p:sp>
      <p:sp>
        <p:nvSpPr>
          <p:cNvPr name="TextBox 11" id="11"/>
          <p:cNvSpPr txBox="true"/>
          <p:nvPr/>
        </p:nvSpPr>
        <p:spPr>
          <a:xfrm rot="0">
            <a:off x="1028700" y="2013981"/>
            <a:ext cx="6337347" cy="3038475"/>
          </a:xfrm>
          <a:prstGeom prst="rect">
            <a:avLst/>
          </a:prstGeom>
        </p:spPr>
        <p:txBody>
          <a:bodyPr anchor="t" rtlCol="false" tIns="0" lIns="0" bIns="0" rIns="0">
            <a:spAutoFit/>
          </a:bodyPr>
          <a:lstStyle/>
          <a:p>
            <a:pPr>
              <a:lnSpc>
                <a:spcPts val="11999"/>
              </a:lnSpc>
            </a:pPr>
            <a:r>
              <a:rPr lang="en-US" sz="9999">
                <a:solidFill>
                  <a:srgbClr val="F36825"/>
                </a:solidFill>
                <a:latin typeface="Muli Ultra-Bold"/>
              </a:rPr>
              <a:t>AQIDAH</a:t>
            </a:r>
          </a:p>
          <a:p>
            <a:pPr>
              <a:lnSpc>
                <a:spcPts val="12000"/>
              </a:lnSpc>
            </a:pPr>
            <a:r>
              <a:rPr lang="en-US" sz="10000">
                <a:solidFill>
                  <a:srgbClr val="F36825"/>
                </a:solidFill>
                <a:latin typeface="Muli Ultra-Bold"/>
              </a:rPr>
              <a:t>TAUHID</a:t>
            </a:r>
          </a:p>
        </p:txBody>
      </p:sp>
      <p:sp>
        <p:nvSpPr>
          <p:cNvPr name="TextBox 12" id="12"/>
          <p:cNvSpPr txBox="true"/>
          <p:nvPr/>
        </p:nvSpPr>
        <p:spPr>
          <a:xfrm rot="0">
            <a:off x="1141284" y="8315192"/>
            <a:ext cx="5013259" cy="528320"/>
          </a:xfrm>
          <a:prstGeom prst="rect">
            <a:avLst/>
          </a:prstGeom>
        </p:spPr>
        <p:txBody>
          <a:bodyPr anchor="t" rtlCol="false" tIns="0" lIns="0" bIns="0" rIns="0">
            <a:spAutoFit/>
          </a:bodyPr>
          <a:lstStyle/>
          <a:p>
            <a:pPr>
              <a:lnSpc>
                <a:spcPts val="4480"/>
              </a:lnSpc>
            </a:pPr>
            <a:r>
              <a:rPr lang="en-US" sz="3200">
                <a:solidFill>
                  <a:srgbClr val="0E2C4B"/>
                </a:solidFill>
                <a:latin typeface="Muli Ultra-Bold"/>
              </a:rPr>
              <a:t>Arif Marsal, Lc., MA</a:t>
            </a:r>
          </a:p>
        </p:txBody>
      </p:sp>
      <p:sp>
        <p:nvSpPr>
          <p:cNvPr name="TextBox 13" id="13"/>
          <p:cNvSpPr txBox="true"/>
          <p:nvPr/>
        </p:nvSpPr>
        <p:spPr>
          <a:xfrm rot="0">
            <a:off x="1294362" y="6483885"/>
            <a:ext cx="5544493" cy="869950"/>
          </a:xfrm>
          <a:prstGeom prst="rect">
            <a:avLst/>
          </a:prstGeom>
        </p:spPr>
        <p:txBody>
          <a:bodyPr anchor="t" rtlCol="false" tIns="0" lIns="0" bIns="0" rIns="0">
            <a:spAutoFit/>
          </a:bodyPr>
          <a:lstStyle/>
          <a:p>
            <a:pPr>
              <a:lnSpc>
                <a:spcPts val="5599"/>
              </a:lnSpc>
            </a:pPr>
            <a:r>
              <a:rPr lang="en-US" sz="3999">
                <a:solidFill>
                  <a:srgbClr val="0E2C4B"/>
                </a:solidFill>
                <a:latin typeface="Karnchang Bold"/>
              </a:rPr>
              <a:t>Sistem Informasi</a:t>
            </a:r>
          </a:p>
        </p:txBody>
      </p:sp>
      <p:sp>
        <p:nvSpPr>
          <p:cNvPr name="TextBox 14" id="14"/>
          <p:cNvSpPr txBox="true"/>
          <p:nvPr/>
        </p:nvSpPr>
        <p:spPr>
          <a:xfrm rot="0">
            <a:off x="6473825" y="2751797"/>
            <a:ext cx="1329463" cy="1927797"/>
          </a:xfrm>
          <a:prstGeom prst="rect">
            <a:avLst/>
          </a:prstGeom>
        </p:spPr>
        <p:txBody>
          <a:bodyPr anchor="t" rtlCol="false" tIns="0" lIns="0" bIns="0" rIns="0">
            <a:spAutoFit/>
          </a:bodyPr>
          <a:lstStyle/>
          <a:p>
            <a:pPr>
              <a:lnSpc>
                <a:spcPts val="15274"/>
              </a:lnSpc>
            </a:pPr>
            <a:r>
              <a:rPr lang="en-US" sz="12729" spc="-127">
                <a:solidFill>
                  <a:srgbClr val="FFBD59"/>
                </a:solidFill>
                <a:latin typeface="Martel Sans Bold"/>
              </a:rPr>
              <a:t>&amp;</a:t>
            </a:r>
          </a:p>
        </p:txBody>
      </p:sp>
      <p:sp>
        <p:nvSpPr>
          <p:cNvPr name="Freeform 15" id="15"/>
          <p:cNvSpPr/>
          <p:nvPr/>
        </p:nvSpPr>
        <p:spPr>
          <a:xfrm flipH="false" flipV="false" rot="0">
            <a:off x="2558328" y="5143500"/>
            <a:ext cx="1355203" cy="1511835"/>
          </a:xfrm>
          <a:custGeom>
            <a:avLst/>
            <a:gdLst/>
            <a:ahLst/>
            <a:cxnLst/>
            <a:rect r="r" b="b" t="t" l="l"/>
            <a:pathLst>
              <a:path h="1511835" w="1355203">
                <a:moveTo>
                  <a:pt x="0" y="0"/>
                </a:moveTo>
                <a:lnTo>
                  <a:pt x="1355203" y="0"/>
                </a:lnTo>
                <a:lnTo>
                  <a:pt x="1355203" y="1511835"/>
                </a:lnTo>
                <a:lnTo>
                  <a:pt x="0" y="1511835"/>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7934" t="0" r="-7934" b="0"/>
            </a:stretch>
          </a:blipFill>
        </p:spPr>
      </p:sp>
      <p:sp>
        <p:nvSpPr>
          <p:cNvPr name="TextBox 5" id="5"/>
          <p:cNvSpPr txBox="true"/>
          <p:nvPr/>
        </p:nvSpPr>
        <p:spPr>
          <a:xfrm rot="0">
            <a:off x="9631789" y="1744125"/>
            <a:ext cx="6717484" cy="4057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Allah Azza wa Jalla juga berfirman:</a:t>
            </a:r>
          </a:p>
        </p:txBody>
      </p:sp>
      <p:sp>
        <p:nvSpPr>
          <p:cNvPr name="TextBox 6" id="6"/>
          <p:cNvSpPr txBox="true"/>
          <p:nvPr/>
        </p:nvSpPr>
        <p:spPr>
          <a:xfrm rot="0">
            <a:off x="9631789" y="2493152"/>
            <a:ext cx="6815987" cy="2920365"/>
          </a:xfrm>
          <a:prstGeom prst="rect">
            <a:avLst/>
          </a:prstGeom>
        </p:spPr>
        <p:txBody>
          <a:bodyPr anchor="t" rtlCol="false" tIns="0" lIns="0" bIns="0" rIns="0">
            <a:spAutoFit/>
          </a:bodyPr>
          <a:lstStyle/>
          <a:p>
            <a:pPr>
              <a:lnSpc>
                <a:spcPts val="3359"/>
              </a:lnSpc>
            </a:pPr>
            <a:r>
              <a:rPr lang="en-US" sz="2400">
                <a:solidFill>
                  <a:srgbClr val="0E2C4B"/>
                </a:solidFill>
                <a:latin typeface="Muli Italics"/>
              </a:rPr>
              <a:t>“Sesungguhnya agama di sisi Allah ialah Islam. Tidaklah berselisih orang-orang yang telah diberi Kitab kecuali setelah mereka memperoleh ilmu, karena kedengkian di antara mereka. Barangsiapa ingkar terhadap ayat-ayat Allah, maka sungguh, Allah sangat cepat perhitungan-Nya.” [Ali ‘Imran/3: 19]</a:t>
            </a:r>
          </a:p>
        </p:txBody>
      </p:sp>
      <p:sp>
        <p:nvSpPr>
          <p:cNvPr name="TextBox 7" id="7"/>
          <p:cNvSpPr txBox="true"/>
          <p:nvPr/>
        </p:nvSpPr>
        <p:spPr>
          <a:xfrm rot="0">
            <a:off x="9681040" y="5959790"/>
            <a:ext cx="6717484" cy="4057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Allah Subhanahu wa Ta’ala juga berfirman:</a:t>
            </a:r>
          </a:p>
        </p:txBody>
      </p:sp>
      <p:sp>
        <p:nvSpPr>
          <p:cNvPr name="TextBox 8" id="8"/>
          <p:cNvSpPr txBox="true"/>
          <p:nvPr/>
        </p:nvSpPr>
        <p:spPr>
          <a:xfrm rot="0">
            <a:off x="9681040" y="6908480"/>
            <a:ext cx="6815987" cy="1243965"/>
          </a:xfrm>
          <a:prstGeom prst="rect">
            <a:avLst/>
          </a:prstGeom>
        </p:spPr>
        <p:txBody>
          <a:bodyPr anchor="t" rtlCol="false" tIns="0" lIns="0" bIns="0" rIns="0">
            <a:spAutoFit/>
          </a:bodyPr>
          <a:lstStyle/>
          <a:p>
            <a:pPr>
              <a:lnSpc>
                <a:spcPts val="3359"/>
              </a:lnSpc>
            </a:pPr>
            <a:r>
              <a:rPr lang="en-US" sz="2400">
                <a:solidFill>
                  <a:srgbClr val="0E2C4B"/>
                </a:solidFill>
                <a:latin typeface="Muli Italics"/>
              </a:rPr>
              <a:t>“Dan barangsiapa mencari agama selain Islam, dia tidak akan diterima, dan di akhirat dia termasuk orang yang rugi.” [Ali ‘Imran/3: 85]</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7934" t="0" r="-7934" b="0"/>
            </a:stretch>
          </a:blipFill>
        </p:spPr>
      </p:sp>
      <p:sp>
        <p:nvSpPr>
          <p:cNvPr name="TextBox 5" id="5"/>
          <p:cNvSpPr txBox="true"/>
          <p:nvPr/>
        </p:nvSpPr>
        <p:spPr>
          <a:xfrm rot="0">
            <a:off x="9882691" y="1780635"/>
            <a:ext cx="6820797" cy="2334479"/>
          </a:xfrm>
          <a:prstGeom prst="rect">
            <a:avLst/>
          </a:prstGeom>
        </p:spPr>
        <p:txBody>
          <a:bodyPr anchor="t" rtlCol="false" tIns="0" lIns="0" bIns="0" rIns="0">
            <a:spAutoFit/>
          </a:bodyPr>
          <a:lstStyle/>
          <a:p>
            <a:pPr>
              <a:lnSpc>
                <a:spcPts val="3102"/>
              </a:lnSpc>
            </a:pPr>
            <a:r>
              <a:rPr lang="en-US" sz="2216">
                <a:solidFill>
                  <a:srgbClr val="0E2C4B"/>
                </a:solidFill>
                <a:latin typeface="Muli Bold"/>
              </a:rPr>
              <a:t>Kedua:</a:t>
            </a:r>
            <a:r>
              <a:rPr lang="en-US" sz="2216">
                <a:solidFill>
                  <a:srgbClr val="0E2C4B"/>
                </a:solidFill>
                <a:latin typeface="Muli"/>
              </a:rPr>
              <a:t> Apabila kata Islam disebutkan bersamaan dengan kata iman, maka yang dimaksud Islam adalah perkataan dan amal-amal lahiriyah yang dengannya terjaga diri dan hartanya, baik dia meyakini Islam atau tidak. Sedangkan kata iman berkaitan dengan amal hati</a:t>
            </a:r>
          </a:p>
        </p:txBody>
      </p:sp>
      <p:sp>
        <p:nvSpPr>
          <p:cNvPr name="TextBox 6" id="6"/>
          <p:cNvSpPr txBox="true"/>
          <p:nvPr/>
        </p:nvSpPr>
        <p:spPr>
          <a:xfrm rot="0">
            <a:off x="9882691" y="4737735"/>
            <a:ext cx="6717484" cy="4057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Sebagaimana firman Allah Azza wa Jalla:</a:t>
            </a:r>
          </a:p>
        </p:txBody>
      </p:sp>
      <p:sp>
        <p:nvSpPr>
          <p:cNvPr name="TextBox 7" id="7"/>
          <p:cNvSpPr txBox="true"/>
          <p:nvPr/>
        </p:nvSpPr>
        <p:spPr>
          <a:xfrm rot="0">
            <a:off x="9887502" y="5448300"/>
            <a:ext cx="6815987" cy="3106420"/>
          </a:xfrm>
          <a:prstGeom prst="rect">
            <a:avLst/>
          </a:prstGeom>
        </p:spPr>
        <p:txBody>
          <a:bodyPr anchor="t" rtlCol="false" tIns="0" lIns="0" bIns="0" rIns="0">
            <a:spAutoFit/>
          </a:bodyPr>
          <a:lstStyle/>
          <a:p>
            <a:pPr>
              <a:lnSpc>
                <a:spcPts val="3080"/>
              </a:lnSpc>
            </a:pPr>
            <a:r>
              <a:rPr lang="en-US" sz="2200">
                <a:solidFill>
                  <a:srgbClr val="0E2C4B"/>
                </a:solidFill>
                <a:latin typeface="Muli Italics"/>
              </a:rPr>
              <a:t>“Orang-orang Arab Badui berkata, ‘Kami telah beriman.’ Katakanlah (kepada mereka), ‘Kamu belum beriman, tetapi katakanlah, ‘Kami telah tunduk (Islam),’ karena iman belum masuk ke dalam hatimu. Dan jika kamu taat kepada Allah dan Rasul-Nya, Dia tidak akan mengurangi sedikit pun (pahala) amalmu. Sungguh, Allah Maha Pengampun, Maha Penyayang.’” [Al-Hujuraat/49: 14]</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7934" t="0" r="-7934" b="0"/>
            </a:stretch>
          </a:blipFill>
        </p:spPr>
      </p:sp>
      <p:sp>
        <p:nvSpPr>
          <p:cNvPr name="TextBox 5" id="5"/>
          <p:cNvSpPr txBox="true"/>
          <p:nvPr/>
        </p:nvSpPr>
        <p:spPr>
          <a:xfrm rot="0">
            <a:off x="9676066" y="1603009"/>
            <a:ext cx="7277675" cy="762000"/>
          </a:xfrm>
          <a:prstGeom prst="rect">
            <a:avLst/>
          </a:prstGeom>
        </p:spPr>
        <p:txBody>
          <a:bodyPr anchor="t" rtlCol="false" tIns="0" lIns="0" bIns="0" rIns="0">
            <a:spAutoFit/>
          </a:bodyPr>
          <a:lstStyle/>
          <a:p>
            <a:pPr>
              <a:lnSpc>
                <a:spcPts val="6000"/>
              </a:lnSpc>
            </a:pPr>
            <a:r>
              <a:rPr lang="en-US" sz="5000">
                <a:solidFill>
                  <a:srgbClr val="0E2C4B"/>
                </a:solidFill>
                <a:latin typeface="Muli Ultra-Bold"/>
              </a:rPr>
              <a:t>TINGKATAN ISLAM</a:t>
            </a:r>
          </a:p>
        </p:txBody>
      </p:sp>
      <p:sp>
        <p:nvSpPr>
          <p:cNvPr name="TextBox 6" id="6"/>
          <p:cNvSpPr txBox="true"/>
          <p:nvPr/>
        </p:nvSpPr>
        <p:spPr>
          <a:xfrm rot="0">
            <a:off x="9676066" y="2965737"/>
            <a:ext cx="6717484" cy="4057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Islam memiliki lima rukun, yaitu:</a:t>
            </a:r>
          </a:p>
        </p:txBody>
      </p:sp>
      <p:sp>
        <p:nvSpPr>
          <p:cNvPr name="TextBox 7" id="7"/>
          <p:cNvSpPr txBox="true"/>
          <p:nvPr/>
        </p:nvSpPr>
        <p:spPr>
          <a:xfrm rot="0">
            <a:off x="9676066" y="3773969"/>
            <a:ext cx="6717484" cy="3896579"/>
          </a:xfrm>
          <a:prstGeom prst="rect">
            <a:avLst/>
          </a:prstGeom>
        </p:spPr>
        <p:txBody>
          <a:bodyPr anchor="t" rtlCol="false" tIns="0" lIns="0" bIns="0" rIns="0">
            <a:spAutoFit/>
          </a:bodyPr>
          <a:lstStyle/>
          <a:p>
            <a:pPr marL="478513" indent="-239256" lvl="1">
              <a:lnSpc>
                <a:spcPts val="3102"/>
              </a:lnSpc>
              <a:buFont typeface="Arial"/>
              <a:buChar char="•"/>
            </a:pPr>
            <a:r>
              <a:rPr lang="en-US" sz="2216">
                <a:solidFill>
                  <a:srgbClr val="0E2C4B"/>
                </a:solidFill>
                <a:latin typeface="Muli"/>
              </a:rPr>
              <a:t>Bersaksi bahwa tidak ada ilah yang berhak diibadahi dengan benar melainkan hanya Allah, dan bersaksi bahwa Nabi Muhammad Shallallahu ‘alaihi wa sallam adalah utusan Allah.</a:t>
            </a:r>
          </a:p>
          <a:p>
            <a:pPr marL="478513" indent="-239256" lvl="1">
              <a:lnSpc>
                <a:spcPts val="3102"/>
              </a:lnSpc>
              <a:buFont typeface="Arial"/>
              <a:buChar char="•"/>
            </a:pPr>
            <a:r>
              <a:rPr lang="en-US" sz="2216">
                <a:solidFill>
                  <a:srgbClr val="0E2C4B"/>
                </a:solidFill>
                <a:latin typeface="Muli"/>
              </a:rPr>
              <a:t>Menegakkan shalat.</a:t>
            </a:r>
          </a:p>
          <a:p>
            <a:pPr marL="478513" indent="-239256" lvl="1">
              <a:lnSpc>
                <a:spcPts val="3102"/>
              </a:lnSpc>
              <a:buFont typeface="Arial"/>
              <a:buChar char="•"/>
            </a:pPr>
            <a:r>
              <a:rPr lang="en-US" sz="2216">
                <a:solidFill>
                  <a:srgbClr val="0E2C4B"/>
                </a:solidFill>
                <a:latin typeface="Muli"/>
              </a:rPr>
              <a:t>Membayar zakat.</a:t>
            </a:r>
          </a:p>
          <a:p>
            <a:pPr marL="478513" indent="-239256" lvl="1">
              <a:lnSpc>
                <a:spcPts val="3102"/>
              </a:lnSpc>
              <a:buFont typeface="Arial"/>
              <a:buChar char="•"/>
            </a:pPr>
            <a:r>
              <a:rPr lang="en-US" sz="2216">
                <a:solidFill>
                  <a:srgbClr val="0E2C4B"/>
                </a:solidFill>
                <a:latin typeface="Muli"/>
              </a:rPr>
              <a:t>Puasa di bulan Ramadhan.</a:t>
            </a:r>
          </a:p>
          <a:p>
            <a:pPr marL="478513" indent="-239256" lvl="1">
              <a:lnSpc>
                <a:spcPts val="3102"/>
              </a:lnSpc>
              <a:buFont typeface="Arial"/>
              <a:buChar char="•"/>
            </a:pPr>
            <a:r>
              <a:rPr lang="en-US" sz="2216">
                <a:solidFill>
                  <a:srgbClr val="0E2C4B"/>
                </a:solidFill>
                <a:latin typeface="Muli"/>
              </a:rPr>
              <a:t>Menunaikan haji ke Baitullah bagi yang mampu menuju ke sana.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7934" t="0" r="-7934" b="0"/>
            </a:stretch>
          </a:blipFill>
        </p:spPr>
      </p:sp>
      <p:sp>
        <p:nvSpPr>
          <p:cNvPr name="TextBox 5" id="5"/>
          <p:cNvSpPr txBox="true"/>
          <p:nvPr/>
        </p:nvSpPr>
        <p:spPr>
          <a:xfrm rot="0">
            <a:off x="9764620" y="2123884"/>
            <a:ext cx="6717484" cy="12439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Kelima rukun Islam ini berdasarkan sabda Nabi Muhammad Shallallahu ‘alaihi wa sallam ;</a:t>
            </a:r>
          </a:p>
        </p:txBody>
      </p:sp>
      <p:sp>
        <p:nvSpPr>
          <p:cNvPr name="TextBox 6" id="6"/>
          <p:cNvSpPr txBox="true"/>
          <p:nvPr/>
        </p:nvSpPr>
        <p:spPr>
          <a:xfrm rot="0">
            <a:off x="9764620" y="3886824"/>
            <a:ext cx="6717484" cy="2855814"/>
          </a:xfrm>
          <a:prstGeom prst="rect">
            <a:avLst/>
          </a:prstGeom>
        </p:spPr>
        <p:txBody>
          <a:bodyPr anchor="t" rtlCol="false" tIns="0" lIns="0" bIns="0" rIns="0">
            <a:spAutoFit/>
          </a:bodyPr>
          <a:lstStyle/>
          <a:p>
            <a:pPr>
              <a:lnSpc>
                <a:spcPts val="3242"/>
              </a:lnSpc>
            </a:pPr>
            <a:r>
              <a:rPr lang="en-US" sz="2316">
                <a:solidFill>
                  <a:srgbClr val="0E2C4B"/>
                </a:solidFill>
                <a:latin typeface="Muli Italics"/>
              </a:rPr>
              <a:t>“Islam itu adalah engkau bersaksi bahwa tidak ada ilah yang berhak diibadahi dengan benar melainkan hanya Allah dan bahwa Muhammad adalah utusan Allah, menegakkan shalat, membayar zakat, berpuasa di bulan Ramadhan dan menunaikan haji ke Baitullah jika engkau mampu menuju ke sana.”</a:t>
            </a:r>
          </a:p>
        </p:txBody>
      </p:sp>
      <p:sp>
        <p:nvSpPr>
          <p:cNvPr name="TextBox 7" id="7"/>
          <p:cNvSpPr txBox="true"/>
          <p:nvPr/>
        </p:nvSpPr>
        <p:spPr>
          <a:xfrm rot="0">
            <a:off x="9764620" y="7393501"/>
            <a:ext cx="7390785" cy="861769"/>
          </a:xfrm>
          <a:prstGeom prst="rect">
            <a:avLst/>
          </a:prstGeom>
        </p:spPr>
        <p:txBody>
          <a:bodyPr anchor="t" rtlCol="false" tIns="0" lIns="0" bIns="0" rIns="0">
            <a:spAutoFit/>
          </a:bodyPr>
          <a:lstStyle/>
          <a:p>
            <a:pPr>
              <a:lnSpc>
                <a:spcPts val="2375"/>
              </a:lnSpc>
              <a:spcBef>
                <a:spcPct val="0"/>
              </a:spcBef>
            </a:pPr>
            <a:r>
              <a:rPr lang="en-US" sz="1697">
                <a:solidFill>
                  <a:srgbClr val="0E2C4B"/>
                </a:solidFill>
                <a:latin typeface="Muli Bold"/>
              </a:rPr>
              <a:t>HR. Muslim (no. 8), Ahmad (I/27), Abu Dawud (no. 4695), at-Tirmidzi (no. 2610), an-Nasa-i (VIII/97-98) dan Ibnu Majah (no. 63), dari Shahabat ‘Umar bin al-Khaththab.</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7934" t="0" r="-7934" b="0"/>
            </a:stretch>
          </a:blipFill>
        </p:spPr>
      </p:sp>
      <p:sp>
        <p:nvSpPr>
          <p:cNvPr name="TextBox 5" id="5"/>
          <p:cNvSpPr txBox="true"/>
          <p:nvPr/>
        </p:nvSpPr>
        <p:spPr>
          <a:xfrm rot="0">
            <a:off x="9764620" y="2123884"/>
            <a:ext cx="6717484" cy="12439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Kelima rukun Islam ini berdasarkan sabda Nabi Muhammad Shallallahu ‘alaihi wa sallam ;</a:t>
            </a:r>
          </a:p>
        </p:txBody>
      </p:sp>
      <p:sp>
        <p:nvSpPr>
          <p:cNvPr name="TextBox 6" id="6"/>
          <p:cNvSpPr txBox="true"/>
          <p:nvPr/>
        </p:nvSpPr>
        <p:spPr>
          <a:xfrm rot="0">
            <a:off x="9764620" y="3886824"/>
            <a:ext cx="6717484" cy="2855814"/>
          </a:xfrm>
          <a:prstGeom prst="rect">
            <a:avLst/>
          </a:prstGeom>
        </p:spPr>
        <p:txBody>
          <a:bodyPr anchor="t" rtlCol="false" tIns="0" lIns="0" bIns="0" rIns="0">
            <a:spAutoFit/>
          </a:bodyPr>
          <a:lstStyle/>
          <a:p>
            <a:pPr>
              <a:lnSpc>
                <a:spcPts val="3242"/>
              </a:lnSpc>
            </a:pPr>
            <a:r>
              <a:rPr lang="en-US" sz="2316">
                <a:solidFill>
                  <a:srgbClr val="0E2C4B"/>
                </a:solidFill>
                <a:latin typeface="Muli Italics"/>
              </a:rPr>
              <a:t>“Islam itu adalah engkau bersaksi bahwa tidak ada ilah yang berhak diibadahi dengan benar melainkan hanya Allah dan bahwa Muhammad adalah utusan Allah, menegakkan shalat, membayar zakat, berpuasa di bulan Ramadhan dan menunaikan haji ke Baitullah jika engkau mampu menuju ke sana.”</a:t>
            </a:r>
          </a:p>
        </p:txBody>
      </p:sp>
      <p:sp>
        <p:nvSpPr>
          <p:cNvPr name="TextBox 7" id="7"/>
          <p:cNvSpPr txBox="true"/>
          <p:nvPr/>
        </p:nvSpPr>
        <p:spPr>
          <a:xfrm rot="0">
            <a:off x="9764620" y="7393501"/>
            <a:ext cx="7390785" cy="861769"/>
          </a:xfrm>
          <a:prstGeom prst="rect">
            <a:avLst/>
          </a:prstGeom>
        </p:spPr>
        <p:txBody>
          <a:bodyPr anchor="t" rtlCol="false" tIns="0" lIns="0" bIns="0" rIns="0">
            <a:spAutoFit/>
          </a:bodyPr>
          <a:lstStyle/>
          <a:p>
            <a:pPr>
              <a:lnSpc>
                <a:spcPts val="2375"/>
              </a:lnSpc>
              <a:spcBef>
                <a:spcPct val="0"/>
              </a:spcBef>
            </a:pPr>
            <a:r>
              <a:rPr lang="en-US" sz="1697">
                <a:solidFill>
                  <a:srgbClr val="0E2C4B"/>
                </a:solidFill>
                <a:latin typeface="Muli Bold"/>
              </a:rPr>
              <a:t>HR. Muslim (no. 8), Ahmad (I/27), Abu Dawud (no. 4695), at-Tirmidzi (no. 2610), an-Nasa-i (VIII/97-98) dan Ibnu Majah (no. 63), dari Shahabat ‘Umar bin al-Khaththab.</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601276" y="5686425"/>
            <a:ext cx="4792274" cy="748295"/>
          </a:xfrm>
          <a:custGeom>
            <a:avLst/>
            <a:gdLst/>
            <a:ahLst/>
            <a:cxnLst/>
            <a:rect r="r" b="b" t="t" l="l"/>
            <a:pathLst>
              <a:path h="748295" w="4792274">
                <a:moveTo>
                  <a:pt x="0" y="0"/>
                </a:moveTo>
                <a:lnTo>
                  <a:pt x="4792274" y="0"/>
                </a:lnTo>
                <a:lnTo>
                  <a:pt x="4792274" y="748295"/>
                </a:lnTo>
                <a:lnTo>
                  <a:pt x="0" y="748295"/>
                </a:lnTo>
                <a:lnTo>
                  <a:pt x="0" y="0"/>
                </a:lnTo>
                <a:close/>
              </a:path>
            </a:pathLst>
          </a:custGeom>
          <a:blipFill>
            <a:blip r:embed="rId2"/>
            <a:stretch>
              <a:fillRect l="0" t="0" r="0" b="0"/>
            </a:stretch>
          </a:blipFill>
        </p:spPr>
      </p:sp>
      <p:sp>
        <p:nvSpPr>
          <p:cNvPr name="Freeform 5" id="5"/>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3"/>
            <a:stretch>
              <a:fillRect l="0" t="0" r="-16086" b="0"/>
            </a:stretch>
          </a:blipFill>
        </p:spPr>
      </p:sp>
      <p:sp>
        <p:nvSpPr>
          <p:cNvPr name="TextBox 6" id="6"/>
          <p:cNvSpPr txBox="true"/>
          <p:nvPr/>
        </p:nvSpPr>
        <p:spPr>
          <a:xfrm rot="0">
            <a:off x="9676066" y="1603009"/>
            <a:ext cx="7277675" cy="762000"/>
          </a:xfrm>
          <a:prstGeom prst="rect">
            <a:avLst/>
          </a:prstGeom>
        </p:spPr>
        <p:txBody>
          <a:bodyPr anchor="t" rtlCol="false" tIns="0" lIns="0" bIns="0" rIns="0">
            <a:spAutoFit/>
          </a:bodyPr>
          <a:lstStyle/>
          <a:p>
            <a:pPr>
              <a:lnSpc>
                <a:spcPts val="6000"/>
              </a:lnSpc>
            </a:pPr>
            <a:r>
              <a:rPr lang="en-US" sz="5000">
                <a:solidFill>
                  <a:srgbClr val="0E2C4B"/>
                </a:solidFill>
                <a:latin typeface="Muli Ultra-Bold"/>
              </a:rPr>
              <a:t>IMAN</a:t>
            </a:r>
          </a:p>
        </p:txBody>
      </p:sp>
      <p:sp>
        <p:nvSpPr>
          <p:cNvPr name="TextBox 7" id="7"/>
          <p:cNvSpPr txBox="true"/>
          <p:nvPr/>
        </p:nvSpPr>
        <p:spPr>
          <a:xfrm rot="0">
            <a:off x="9676066" y="2860558"/>
            <a:ext cx="6717484" cy="16630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Iman</a:t>
            </a:r>
            <a:r>
              <a:rPr lang="en-US" sz="2400">
                <a:solidFill>
                  <a:srgbClr val="0E2C4B"/>
                </a:solidFill>
                <a:latin typeface="Muli"/>
              </a:rPr>
              <a:t> menurut Ahlus Sunnah adalah perkataaan dalam lisan, keyakinan dalam hati dan amalan dengan anggota badan.</a:t>
            </a:r>
          </a:p>
          <a:p>
            <a:pPr>
              <a:lnSpc>
                <a:spcPts val="3359"/>
              </a:lnSpc>
            </a:pPr>
          </a:p>
        </p:txBody>
      </p:sp>
      <p:sp>
        <p:nvSpPr>
          <p:cNvPr name="TextBox 8" id="8"/>
          <p:cNvSpPr txBox="true"/>
          <p:nvPr/>
        </p:nvSpPr>
        <p:spPr>
          <a:xfrm rot="0">
            <a:off x="9676066" y="4604904"/>
            <a:ext cx="6717484" cy="4057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Imam Ahmad berkata,</a:t>
            </a:r>
          </a:p>
        </p:txBody>
      </p:sp>
      <p:sp>
        <p:nvSpPr>
          <p:cNvPr name="TextBox 9" id="9"/>
          <p:cNvSpPr txBox="true"/>
          <p:nvPr/>
        </p:nvSpPr>
        <p:spPr>
          <a:xfrm rot="0">
            <a:off x="9676066" y="6772741"/>
            <a:ext cx="6815987" cy="1663065"/>
          </a:xfrm>
          <a:prstGeom prst="rect">
            <a:avLst/>
          </a:prstGeom>
        </p:spPr>
        <p:txBody>
          <a:bodyPr anchor="t" rtlCol="false" tIns="0" lIns="0" bIns="0" rIns="0">
            <a:spAutoFit/>
          </a:bodyPr>
          <a:lstStyle/>
          <a:p>
            <a:pPr>
              <a:lnSpc>
                <a:spcPts val="3359"/>
              </a:lnSpc>
            </a:pPr>
            <a:r>
              <a:rPr lang="en-US" sz="2400">
                <a:solidFill>
                  <a:srgbClr val="0E2C4B"/>
                </a:solidFill>
                <a:latin typeface="Muli Italics"/>
              </a:rPr>
              <a:t>“Iman adalah perkataan dan amalan, bisa bertambah dan berkurang.” </a:t>
            </a:r>
          </a:p>
          <a:p>
            <a:pPr>
              <a:lnSpc>
                <a:spcPts val="3359"/>
              </a:lnSpc>
            </a:pPr>
            <a:r>
              <a:rPr lang="en-US" sz="2400">
                <a:solidFill>
                  <a:srgbClr val="0E2C4B"/>
                </a:solidFill>
                <a:latin typeface="Muli Italics"/>
              </a:rPr>
              <a:t>(Diriwayatkan oleh anaknya ‘Abdullah dalam kitab As Sunnah, 1: 207)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0" t="0" r="-16086" b="0"/>
            </a:stretch>
          </a:blipFill>
        </p:spPr>
      </p:sp>
      <p:sp>
        <p:nvSpPr>
          <p:cNvPr name="TextBox 5" id="5"/>
          <p:cNvSpPr txBox="true"/>
          <p:nvPr/>
        </p:nvSpPr>
        <p:spPr>
          <a:xfrm rot="0">
            <a:off x="9980463" y="2811410"/>
            <a:ext cx="7278837" cy="4607030"/>
          </a:xfrm>
          <a:prstGeom prst="rect">
            <a:avLst/>
          </a:prstGeom>
        </p:spPr>
        <p:txBody>
          <a:bodyPr anchor="t" rtlCol="false" tIns="0" lIns="0" bIns="0" rIns="0">
            <a:spAutoFit/>
          </a:bodyPr>
          <a:lstStyle/>
          <a:p>
            <a:pPr>
              <a:lnSpc>
                <a:spcPts val="3319"/>
              </a:lnSpc>
            </a:pPr>
            <a:r>
              <a:rPr lang="en-US" sz="2370">
                <a:solidFill>
                  <a:srgbClr val="0E2C4B"/>
                </a:solidFill>
                <a:latin typeface="Muli"/>
              </a:rPr>
              <a:t>I</a:t>
            </a:r>
            <a:r>
              <a:rPr lang="en-US" sz="2370">
                <a:solidFill>
                  <a:srgbClr val="0E2C4B"/>
                </a:solidFill>
                <a:latin typeface="Muli Bold"/>
              </a:rPr>
              <a:t>bnu ‘Abdil Barr </a:t>
            </a:r>
            <a:r>
              <a:rPr lang="en-US" sz="2370">
                <a:solidFill>
                  <a:srgbClr val="0E2C4B"/>
                </a:solidFill>
                <a:latin typeface="Muli"/>
              </a:rPr>
              <a:t>dalam kitab beliau At Tamhid berkata, “Iman menurut ulama Ahlus Sunnah -di mana mereka adalah Ahlul Atsar dari ulama fikih dan hadits-, mereka telah bersepakat, iman itu perkataan dan perbuatan dan tidak ada amalan kecuali dengan niat. Imam menurut Ahlus Sunnah bertambah dengan ketaatan dan berkurang karena maksiat. Segala ketaatan termasuk bagian dari iman.” Lalu Imam Ibnu ‘Abdil Barr menyebutkan perselisihan para ulama tentang hal iman. Lihat At Tamhid, 9: 238 dan Fathul Bari, 1: 47.</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0" t="0" r="-16086" b="0"/>
            </a:stretch>
          </a:blipFill>
        </p:spPr>
      </p:sp>
      <p:sp>
        <p:nvSpPr>
          <p:cNvPr name="TextBox 5" id="5"/>
          <p:cNvSpPr txBox="true"/>
          <p:nvPr/>
        </p:nvSpPr>
        <p:spPr>
          <a:xfrm rot="0">
            <a:off x="9980463" y="3230510"/>
            <a:ext cx="7278837" cy="3768830"/>
          </a:xfrm>
          <a:prstGeom prst="rect">
            <a:avLst/>
          </a:prstGeom>
        </p:spPr>
        <p:txBody>
          <a:bodyPr anchor="t" rtlCol="false" tIns="0" lIns="0" bIns="0" rIns="0">
            <a:spAutoFit/>
          </a:bodyPr>
          <a:lstStyle/>
          <a:p>
            <a:pPr>
              <a:lnSpc>
                <a:spcPts val="3319"/>
              </a:lnSpc>
            </a:pPr>
            <a:r>
              <a:rPr lang="en-US" sz="2370">
                <a:solidFill>
                  <a:srgbClr val="0E2C4B"/>
                </a:solidFill>
                <a:latin typeface="Muli Bold"/>
              </a:rPr>
              <a:t>Ibnu Katsir</a:t>
            </a:r>
            <a:r>
              <a:rPr lang="en-US" sz="2370">
                <a:solidFill>
                  <a:srgbClr val="0E2C4B"/>
                </a:solidFill>
                <a:latin typeface="Muli"/>
              </a:rPr>
              <a:t> berkata, “Iman menurut pengertian syar’i tidaklah bisa terwujud kecuali dengan adanya keyakinan (i’tiqod), perkataan dan perbuatan. Demikian definisi yang disampaikan oleh kebanyakan ulama. Bahkan Imam Syafi’i dan Imam Ahmad bin Hambal serta Abu ‘Ubaid juga ulama lainnya bersepakat bahwa iman adalah perkataan dan perbuatan, bisa bertambah dan berkurang.” (Tafsir Ibnu Katsir pada surat Al Baqarah ayat 2).</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TextBox 4" id="4"/>
          <p:cNvSpPr txBox="true"/>
          <p:nvPr/>
        </p:nvSpPr>
        <p:spPr>
          <a:xfrm rot="0">
            <a:off x="9676066" y="1603009"/>
            <a:ext cx="7277675" cy="762000"/>
          </a:xfrm>
          <a:prstGeom prst="rect">
            <a:avLst/>
          </a:prstGeom>
        </p:spPr>
        <p:txBody>
          <a:bodyPr anchor="t" rtlCol="false" tIns="0" lIns="0" bIns="0" rIns="0">
            <a:spAutoFit/>
          </a:bodyPr>
          <a:lstStyle/>
          <a:p>
            <a:pPr>
              <a:lnSpc>
                <a:spcPts val="6000"/>
              </a:lnSpc>
            </a:pPr>
            <a:r>
              <a:rPr lang="en-US" sz="5000">
                <a:solidFill>
                  <a:srgbClr val="0E2C4B"/>
                </a:solidFill>
                <a:latin typeface="Muli Ultra-Bold"/>
              </a:rPr>
              <a:t>TINGKATAN IMAN</a:t>
            </a:r>
          </a:p>
        </p:txBody>
      </p:sp>
      <p:sp>
        <p:nvSpPr>
          <p:cNvPr name="Freeform 5" id="5"/>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0" t="0" r="-16086" b="0"/>
            </a:stretch>
          </a:blipFill>
        </p:spPr>
      </p:sp>
      <p:sp>
        <p:nvSpPr>
          <p:cNvPr name="TextBox 6" id="6"/>
          <p:cNvSpPr txBox="true"/>
          <p:nvPr/>
        </p:nvSpPr>
        <p:spPr>
          <a:xfrm rot="0">
            <a:off x="9676066" y="2884653"/>
            <a:ext cx="6717484" cy="1243965"/>
          </a:xfrm>
          <a:prstGeom prst="rect">
            <a:avLst/>
          </a:prstGeom>
        </p:spPr>
        <p:txBody>
          <a:bodyPr anchor="t" rtlCol="false" tIns="0" lIns="0" bIns="0" rIns="0">
            <a:spAutoFit/>
          </a:bodyPr>
          <a:lstStyle/>
          <a:p>
            <a:pPr>
              <a:lnSpc>
                <a:spcPts val="3359"/>
              </a:lnSpc>
            </a:pPr>
            <a:r>
              <a:rPr lang="en-US" sz="2400">
                <a:solidFill>
                  <a:srgbClr val="0E2C4B"/>
                </a:solidFill>
                <a:latin typeface="Muli"/>
              </a:rPr>
              <a:t>Iman memiliki beberapa </a:t>
            </a:r>
            <a:r>
              <a:rPr lang="en-US" sz="2400">
                <a:solidFill>
                  <a:srgbClr val="0E2C4B"/>
                </a:solidFill>
                <a:latin typeface="Muli Bold"/>
              </a:rPr>
              <a:t>tingkatan</a:t>
            </a:r>
            <a:r>
              <a:rPr lang="en-US" sz="2400">
                <a:solidFill>
                  <a:srgbClr val="0E2C4B"/>
                </a:solidFill>
                <a:latin typeface="Muli"/>
              </a:rPr>
              <a:t>, sebagaimana terdapat dalam sabda beliau Shallallahu ‘alaihi wa sallam :</a:t>
            </a:r>
          </a:p>
        </p:txBody>
      </p:sp>
      <p:sp>
        <p:nvSpPr>
          <p:cNvPr name="TextBox 7" id="7"/>
          <p:cNvSpPr txBox="true"/>
          <p:nvPr/>
        </p:nvSpPr>
        <p:spPr>
          <a:xfrm rot="0">
            <a:off x="9676066" y="4652493"/>
            <a:ext cx="6717484" cy="2501265"/>
          </a:xfrm>
          <a:prstGeom prst="rect">
            <a:avLst/>
          </a:prstGeom>
        </p:spPr>
        <p:txBody>
          <a:bodyPr anchor="t" rtlCol="false" tIns="0" lIns="0" bIns="0" rIns="0">
            <a:spAutoFit/>
          </a:bodyPr>
          <a:lstStyle/>
          <a:p>
            <a:pPr>
              <a:lnSpc>
                <a:spcPts val="3359"/>
              </a:lnSpc>
            </a:pPr>
            <a:r>
              <a:rPr lang="en-US" sz="2400">
                <a:solidFill>
                  <a:srgbClr val="0E2C4B"/>
                </a:solidFill>
                <a:latin typeface="Muli Italics"/>
              </a:rPr>
              <a:t>“Iman memiliki lebih dari tujuh puluh cabang atau lebih dari enam puluh cabang, cabang yang paling tinggi adalah ucapan laa ilaaha illallaah, dan yang paling rendah adalah menyingkirkan duri (rintangan) dari jalan, dan malu adalah salah satu cabang iman.”</a:t>
            </a:r>
          </a:p>
        </p:txBody>
      </p:sp>
      <p:sp>
        <p:nvSpPr>
          <p:cNvPr name="TextBox 8" id="8"/>
          <p:cNvSpPr txBox="true"/>
          <p:nvPr/>
        </p:nvSpPr>
        <p:spPr>
          <a:xfrm rot="0">
            <a:off x="9676066" y="7570609"/>
            <a:ext cx="7390785" cy="566494"/>
          </a:xfrm>
          <a:prstGeom prst="rect">
            <a:avLst/>
          </a:prstGeom>
        </p:spPr>
        <p:txBody>
          <a:bodyPr anchor="t" rtlCol="false" tIns="0" lIns="0" bIns="0" rIns="0">
            <a:spAutoFit/>
          </a:bodyPr>
          <a:lstStyle/>
          <a:p>
            <a:pPr>
              <a:lnSpc>
                <a:spcPts val="2375"/>
              </a:lnSpc>
              <a:spcBef>
                <a:spcPct val="0"/>
              </a:spcBef>
            </a:pPr>
            <a:r>
              <a:rPr lang="en-US" sz="1697">
                <a:solidFill>
                  <a:srgbClr val="0E2C4B"/>
                </a:solidFill>
                <a:latin typeface="Muli Bold"/>
              </a:rPr>
              <a:t>HR. Al-Bukhari (no. 9) dan Muslim (no. 35). Lafazh ini milik Muslim dari Shahabat Abu Hurairah Radhiyallahu anhu.</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TextBox 4" id="4"/>
          <p:cNvSpPr txBox="true"/>
          <p:nvPr/>
        </p:nvSpPr>
        <p:spPr>
          <a:xfrm rot="0">
            <a:off x="9646548" y="3128957"/>
            <a:ext cx="6717484" cy="4057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Rukun Iman ada enam, yaitu:</a:t>
            </a:r>
          </a:p>
        </p:txBody>
      </p:sp>
      <p:sp>
        <p:nvSpPr>
          <p:cNvPr name="TextBox 5" id="5"/>
          <p:cNvSpPr txBox="true"/>
          <p:nvPr/>
        </p:nvSpPr>
        <p:spPr>
          <a:xfrm rot="0">
            <a:off x="9646548" y="4133319"/>
            <a:ext cx="6717484" cy="2977100"/>
          </a:xfrm>
          <a:prstGeom prst="rect">
            <a:avLst/>
          </a:prstGeom>
        </p:spPr>
        <p:txBody>
          <a:bodyPr anchor="t" rtlCol="false" tIns="0" lIns="0" bIns="0" rIns="0">
            <a:spAutoFit/>
          </a:bodyPr>
          <a:lstStyle/>
          <a:p>
            <a:pPr marL="521692" indent="-260846" lvl="1">
              <a:lnSpc>
                <a:spcPts val="3382"/>
              </a:lnSpc>
              <a:buFont typeface="Arial"/>
              <a:buChar char="•"/>
            </a:pPr>
            <a:r>
              <a:rPr lang="en-US" sz="2416">
                <a:solidFill>
                  <a:srgbClr val="0E2C4B"/>
                </a:solidFill>
                <a:latin typeface="Muli"/>
              </a:rPr>
              <a:t>Iman kepada Allah.</a:t>
            </a:r>
          </a:p>
          <a:p>
            <a:pPr marL="521692" indent="-260846" lvl="1">
              <a:lnSpc>
                <a:spcPts val="3382"/>
              </a:lnSpc>
              <a:buFont typeface="Arial"/>
              <a:buChar char="•"/>
            </a:pPr>
            <a:r>
              <a:rPr lang="en-US" sz="2416">
                <a:solidFill>
                  <a:srgbClr val="0E2C4B"/>
                </a:solidFill>
                <a:latin typeface="Muli"/>
              </a:rPr>
              <a:t>Iman kepada Malaikat-Malaikat-Nya.</a:t>
            </a:r>
          </a:p>
          <a:p>
            <a:pPr marL="521692" indent="-260846" lvl="1">
              <a:lnSpc>
                <a:spcPts val="3382"/>
              </a:lnSpc>
              <a:buFont typeface="Arial"/>
              <a:buChar char="•"/>
            </a:pPr>
            <a:r>
              <a:rPr lang="en-US" sz="2416">
                <a:solidFill>
                  <a:srgbClr val="0E2C4B"/>
                </a:solidFill>
                <a:latin typeface="Muli"/>
              </a:rPr>
              <a:t>Iman kepada Kitab-Kitab-Nya.</a:t>
            </a:r>
          </a:p>
          <a:p>
            <a:pPr marL="521692" indent="-260846" lvl="1">
              <a:lnSpc>
                <a:spcPts val="3382"/>
              </a:lnSpc>
              <a:buFont typeface="Arial"/>
              <a:buChar char="•"/>
            </a:pPr>
            <a:r>
              <a:rPr lang="en-US" sz="2416">
                <a:solidFill>
                  <a:srgbClr val="0E2C4B"/>
                </a:solidFill>
                <a:latin typeface="Muli"/>
              </a:rPr>
              <a:t>Iman kepada Rasul-Rasul-Nya.</a:t>
            </a:r>
          </a:p>
          <a:p>
            <a:pPr marL="521692" indent="-260846" lvl="1">
              <a:lnSpc>
                <a:spcPts val="3382"/>
              </a:lnSpc>
              <a:buFont typeface="Arial"/>
              <a:buChar char="•"/>
            </a:pPr>
            <a:r>
              <a:rPr lang="en-US" sz="2416">
                <a:solidFill>
                  <a:srgbClr val="0E2C4B"/>
                </a:solidFill>
                <a:latin typeface="Muli"/>
              </a:rPr>
              <a:t>Iman kepada hari Akhir.</a:t>
            </a:r>
          </a:p>
          <a:p>
            <a:pPr marL="521692" indent="-260846" lvl="1">
              <a:lnSpc>
                <a:spcPts val="3382"/>
              </a:lnSpc>
              <a:buFont typeface="Arial"/>
              <a:buChar char="•"/>
            </a:pPr>
            <a:r>
              <a:rPr lang="en-US" sz="2416">
                <a:solidFill>
                  <a:srgbClr val="0E2C4B"/>
                </a:solidFill>
                <a:latin typeface="Muli"/>
              </a:rPr>
              <a:t>Iman kepada takdir yang baik dan buruk.</a:t>
            </a:r>
          </a:p>
          <a:p>
            <a:pPr>
              <a:lnSpc>
                <a:spcPts val="3382"/>
              </a:lnSpc>
            </a:pPr>
          </a:p>
        </p:txBody>
      </p:sp>
      <p:sp>
        <p:nvSpPr>
          <p:cNvPr name="Freeform 6" id="6"/>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0" t="0" r="-16086"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0" t="0" r="-16086" b="0"/>
            </a:stretch>
          </a:blipFill>
        </p:spPr>
      </p:sp>
      <p:sp>
        <p:nvSpPr>
          <p:cNvPr name="Freeform 5" id="5"/>
          <p:cNvSpPr/>
          <p:nvPr/>
        </p:nvSpPr>
        <p:spPr>
          <a:xfrm flipH="false" flipV="false" rot="0">
            <a:off x="8996446" y="5134021"/>
            <a:ext cx="8681906" cy="472842"/>
          </a:xfrm>
          <a:custGeom>
            <a:avLst/>
            <a:gdLst/>
            <a:ahLst/>
            <a:cxnLst/>
            <a:rect r="r" b="b" t="t" l="l"/>
            <a:pathLst>
              <a:path h="472842" w="8681906">
                <a:moveTo>
                  <a:pt x="0" y="0"/>
                </a:moveTo>
                <a:lnTo>
                  <a:pt x="8681906" y="0"/>
                </a:lnTo>
                <a:lnTo>
                  <a:pt x="8681906" y="472842"/>
                </a:lnTo>
                <a:lnTo>
                  <a:pt x="0" y="472842"/>
                </a:lnTo>
                <a:lnTo>
                  <a:pt x="0" y="0"/>
                </a:lnTo>
                <a:close/>
              </a:path>
            </a:pathLst>
          </a:custGeom>
          <a:blipFill>
            <a:blip r:embed="rId3"/>
            <a:stretch>
              <a:fillRect l="0" t="0" r="0" b="0"/>
            </a:stretch>
          </a:blipFill>
        </p:spPr>
      </p:sp>
      <p:sp>
        <p:nvSpPr>
          <p:cNvPr name="TextBox 6" id="6"/>
          <p:cNvSpPr txBox="true"/>
          <p:nvPr/>
        </p:nvSpPr>
        <p:spPr>
          <a:xfrm rot="0">
            <a:off x="9587512" y="2220249"/>
            <a:ext cx="6717484" cy="2501265"/>
          </a:xfrm>
          <a:prstGeom prst="rect">
            <a:avLst/>
          </a:prstGeom>
        </p:spPr>
        <p:txBody>
          <a:bodyPr anchor="t" rtlCol="false" tIns="0" lIns="0" bIns="0" rIns="0">
            <a:spAutoFit/>
          </a:bodyPr>
          <a:lstStyle/>
          <a:p>
            <a:pPr>
              <a:lnSpc>
                <a:spcPts val="3359"/>
              </a:lnSpc>
            </a:pPr>
            <a:r>
              <a:rPr lang="en-US" sz="2400">
                <a:solidFill>
                  <a:srgbClr val="0E2C4B"/>
                </a:solidFill>
                <a:latin typeface="Muli"/>
              </a:rPr>
              <a:t>Keenam rukun iman ini berdasarkan hadits yang diriwayatkan dari ‘Umar bin al-Khaththab Radhiyallahu anhu dalam jawaban Nabi Shallallahu ‘alaihi wa sallam atas pertanyaan Malaikat Jibril Alaihissallam tentang iman, yaitu:</a:t>
            </a:r>
          </a:p>
        </p:txBody>
      </p:sp>
      <p:sp>
        <p:nvSpPr>
          <p:cNvPr name="TextBox 7" id="7"/>
          <p:cNvSpPr txBox="true"/>
          <p:nvPr/>
        </p:nvSpPr>
        <p:spPr>
          <a:xfrm rot="0">
            <a:off x="9587512" y="5971745"/>
            <a:ext cx="7352121" cy="1663065"/>
          </a:xfrm>
          <a:prstGeom prst="rect">
            <a:avLst/>
          </a:prstGeom>
        </p:spPr>
        <p:txBody>
          <a:bodyPr anchor="t" rtlCol="false" tIns="0" lIns="0" bIns="0" rIns="0">
            <a:spAutoFit/>
          </a:bodyPr>
          <a:lstStyle/>
          <a:p>
            <a:pPr>
              <a:lnSpc>
                <a:spcPts val="3359"/>
              </a:lnSpc>
            </a:pPr>
            <a:r>
              <a:rPr lang="en-US" sz="2400">
                <a:solidFill>
                  <a:srgbClr val="0E2C4B"/>
                </a:solidFill>
                <a:latin typeface="Muli Italics"/>
              </a:rPr>
              <a:t>“Engkau beriman kepada Allah, Malaikat-Malaikat-Nya, Kitab-Kitab-Nya, Rasul-Rasul-Nya, hari Akhir, dan engkau beriman kepada takdir yang baik dan buruk.”</a:t>
            </a:r>
          </a:p>
        </p:txBody>
      </p:sp>
      <p:sp>
        <p:nvSpPr>
          <p:cNvPr name="TextBox 8" id="8"/>
          <p:cNvSpPr txBox="true"/>
          <p:nvPr/>
        </p:nvSpPr>
        <p:spPr>
          <a:xfrm rot="0">
            <a:off x="9642006" y="7895307"/>
            <a:ext cx="7390785" cy="566494"/>
          </a:xfrm>
          <a:prstGeom prst="rect">
            <a:avLst/>
          </a:prstGeom>
        </p:spPr>
        <p:txBody>
          <a:bodyPr anchor="t" rtlCol="false" tIns="0" lIns="0" bIns="0" rIns="0">
            <a:spAutoFit/>
          </a:bodyPr>
          <a:lstStyle/>
          <a:p>
            <a:pPr>
              <a:lnSpc>
                <a:spcPts val="2375"/>
              </a:lnSpc>
              <a:spcBef>
                <a:spcPct val="0"/>
              </a:spcBef>
            </a:pPr>
            <a:r>
              <a:rPr lang="en-US" sz="1697">
                <a:solidFill>
                  <a:srgbClr val="0E2C4B"/>
                </a:solidFill>
                <a:latin typeface="Muli Bold"/>
              </a:rPr>
              <a:t>HR. Muslim (no. 8), dari Shahabat ‘Umar bin al-Khaththab Radhiyallahu anhu.</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7934" t="0" r="-7934" b="0"/>
            </a:stretch>
          </a:blipFill>
        </p:spPr>
      </p:sp>
      <p:sp>
        <p:nvSpPr>
          <p:cNvPr name="TextBox 5" id="5"/>
          <p:cNvSpPr txBox="true"/>
          <p:nvPr/>
        </p:nvSpPr>
        <p:spPr>
          <a:xfrm rot="0">
            <a:off x="9676066" y="1603009"/>
            <a:ext cx="7277675" cy="762000"/>
          </a:xfrm>
          <a:prstGeom prst="rect">
            <a:avLst/>
          </a:prstGeom>
        </p:spPr>
        <p:txBody>
          <a:bodyPr anchor="t" rtlCol="false" tIns="0" lIns="0" bIns="0" rIns="0">
            <a:spAutoFit/>
          </a:bodyPr>
          <a:lstStyle/>
          <a:p>
            <a:pPr>
              <a:lnSpc>
                <a:spcPts val="6000"/>
              </a:lnSpc>
            </a:pPr>
            <a:r>
              <a:rPr lang="en-US" sz="5000">
                <a:solidFill>
                  <a:srgbClr val="0E2C4B"/>
                </a:solidFill>
                <a:latin typeface="Muli Ultra-Bold"/>
              </a:rPr>
              <a:t>ISLAM</a:t>
            </a:r>
          </a:p>
        </p:txBody>
      </p:sp>
      <p:sp>
        <p:nvSpPr>
          <p:cNvPr name="TextBox 6" id="6"/>
          <p:cNvSpPr txBox="true"/>
          <p:nvPr/>
        </p:nvSpPr>
        <p:spPr>
          <a:xfrm rot="0">
            <a:off x="9676066" y="2599825"/>
            <a:ext cx="6717484" cy="20821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Islam </a:t>
            </a:r>
            <a:r>
              <a:rPr lang="en-US" sz="2400">
                <a:solidFill>
                  <a:srgbClr val="0E2C4B"/>
                </a:solidFill>
                <a:latin typeface="Muli"/>
              </a:rPr>
              <a:t>secara etimologi (bahasa) berarti tunduk, patuh, atau berserah diri. Adapun menurut syari’at (terminologi), apabila dimutlakkan berada pada dua pengertian:</a:t>
            </a:r>
          </a:p>
          <a:p>
            <a:pPr>
              <a:lnSpc>
                <a:spcPts val="3359"/>
              </a:lnSpc>
            </a:pPr>
          </a:p>
        </p:txBody>
      </p:sp>
      <p:sp>
        <p:nvSpPr>
          <p:cNvPr name="TextBox 7" id="7"/>
          <p:cNvSpPr txBox="true"/>
          <p:nvPr/>
        </p:nvSpPr>
        <p:spPr>
          <a:xfrm rot="0">
            <a:off x="9676066" y="4818407"/>
            <a:ext cx="6717484" cy="3343401"/>
          </a:xfrm>
          <a:prstGeom prst="rect">
            <a:avLst/>
          </a:prstGeom>
        </p:spPr>
        <p:txBody>
          <a:bodyPr anchor="t" rtlCol="false" tIns="0" lIns="0" bIns="0" rIns="0">
            <a:spAutoFit/>
          </a:bodyPr>
          <a:lstStyle/>
          <a:p>
            <a:pPr>
              <a:lnSpc>
                <a:spcPts val="2962"/>
              </a:lnSpc>
            </a:pPr>
            <a:r>
              <a:rPr lang="en-US" sz="2116">
                <a:solidFill>
                  <a:srgbClr val="0E2C4B"/>
                </a:solidFill>
                <a:latin typeface="Muli Bold"/>
              </a:rPr>
              <a:t>Pertama</a:t>
            </a:r>
            <a:r>
              <a:rPr lang="en-US" sz="2116">
                <a:solidFill>
                  <a:srgbClr val="0E2C4B"/>
                </a:solidFill>
                <a:latin typeface="Muli"/>
              </a:rPr>
              <a:t>: Apabila disebutkan sendiri tanpa diiringi dengan kata iman, maka pengertian Islam mencakup seluruh agama, baik ushul (pokok) maupun furu’ (cabang), juga seluruh masalah ‘aqidah, ibadah, keyakinan, perkataan dan perbuatan. Jadi pengertian ini menunjukkan bahwa Islam adalah mengakui dengan lisan, meyakini dengan hati dan berserah diri kepada Allah Azza wa Jalla atas semua yang telah ditentukan dan ditakdirkan.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87047" y="1588959"/>
            <a:ext cx="6930806" cy="7109083"/>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EBE7"/>
            </a:solidFill>
          </p:spPr>
        </p:sp>
      </p:grpSp>
      <p:sp>
        <p:nvSpPr>
          <p:cNvPr name="Freeform 4" id="4"/>
          <p:cNvSpPr/>
          <p:nvPr/>
        </p:nvSpPr>
        <p:spPr>
          <a:xfrm flipH="false" flipV="false" rot="0">
            <a:off x="1141896" y="2267874"/>
            <a:ext cx="7436049" cy="5751253"/>
          </a:xfrm>
          <a:custGeom>
            <a:avLst/>
            <a:gdLst/>
            <a:ahLst/>
            <a:cxnLst/>
            <a:rect r="r" b="b" t="t" l="l"/>
            <a:pathLst>
              <a:path h="5751253" w="7436049">
                <a:moveTo>
                  <a:pt x="0" y="0"/>
                </a:moveTo>
                <a:lnTo>
                  <a:pt x="7436049" y="0"/>
                </a:lnTo>
                <a:lnTo>
                  <a:pt x="7436049" y="5751252"/>
                </a:lnTo>
                <a:lnTo>
                  <a:pt x="0" y="5751252"/>
                </a:lnTo>
                <a:lnTo>
                  <a:pt x="0" y="0"/>
                </a:lnTo>
                <a:close/>
              </a:path>
            </a:pathLst>
          </a:custGeom>
          <a:blipFill>
            <a:blip r:embed="rId2"/>
            <a:stretch>
              <a:fillRect l="-7934" t="0" r="-7934" b="0"/>
            </a:stretch>
          </a:blipFill>
        </p:spPr>
      </p:sp>
      <p:sp>
        <p:nvSpPr>
          <p:cNvPr name="Freeform 5" id="5"/>
          <p:cNvSpPr/>
          <p:nvPr/>
        </p:nvSpPr>
        <p:spPr>
          <a:xfrm flipH="false" flipV="false" rot="0">
            <a:off x="10051257" y="4083104"/>
            <a:ext cx="5967102" cy="1084928"/>
          </a:xfrm>
          <a:custGeom>
            <a:avLst/>
            <a:gdLst/>
            <a:ahLst/>
            <a:cxnLst/>
            <a:rect r="r" b="b" t="t" l="l"/>
            <a:pathLst>
              <a:path h="1084928" w="5967102">
                <a:moveTo>
                  <a:pt x="0" y="0"/>
                </a:moveTo>
                <a:lnTo>
                  <a:pt x="5967102" y="0"/>
                </a:lnTo>
                <a:lnTo>
                  <a:pt x="5967102" y="1084928"/>
                </a:lnTo>
                <a:lnTo>
                  <a:pt x="0" y="1084928"/>
                </a:lnTo>
                <a:lnTo>
                  <a:pt x="0" y="0"/>
                </a:lnTo>
                <a:close/>
              </a:path>
            </a:pathLst>
          </a:custGeom>
          <a:blipFill>
            <a:blip r:embed="rId3"/>
            <a:stretch>
              <a:fillRect l="0" t="0" r="0" b="0"/>
            </a:stretch>
          </a:blipFill>
        </p:spPr>
      </p:sp>
      <p:sp>
        <p:nvSpPr>
          <p:cNvPr name="TextBox 6" id="6"/>
          <p:cNvSpPr txBox="true"/>
          <p:nvPr/>
        </p:nvSpPr>
        <p:spPr>
          <a:xfrm rot="0">
            <a:off x="9676066" y="2624276"/>
            <a:ext cx="6717484" cy="824865"/>
          </a:xfrm>
          <a:prstGeom prst="rect">
            <a:avLst/>
          </a:prstGeom>
        </p:spPr>
        <p:txBody>
          <a:bodyPr anchor="t" rtlCol="false" tIns="0" lIns="0" bIns="0" rIns="0">
            <a:spAutoFit/>
          </a:bodyPr>
          <a:lstStyle/>
          <a:p>
            <a:pPr>
              <a:lnSpc>
                <a:spcPts val="3359"/>
              </a:lnSpc>
            </a:pPr>
            <a:r>
              <a:rPr lang="en-US" sz="2400">
                <a:solidFill>
                  <a:srgbClr val="0E2C4B"/>
                </a:solidFill>
                <a:latin typeface="Muli Bold"/>
              </a:rPr>
              <a:t>firman Allah Subhanahu wa Ta’ala tentang Nabi Ibrahim Alaihissallam :</a:t>
            </a:r>
          </a:p>
        </p:txBody>
      </p:sp>
      <p:sp>
        <p:nvSpPr>
          <p:cNvPr name="TextBox 7" id="7"/>
          <p:cNvSpPr txBox="true"/>
          <p:nvPr/>
        </p:nvSpPr>
        <p:spPr>
          <a:xfrm rot="0">
            <a:off x="9676066" y="5887201"/>
            <a:ext cx="6815987" cy="1663065"/>
          </a:xfrm>
          <a:prstGeom prst="rect">
            <a:avLst/>
          </a:prstGeom>
        </p:spPr>
        <p:txBody>
          <a:bodyPr anchor="t" rtlCol="false" tIns="0" lIns="0" bIns="0" rIns="0">
            <a:spAutoFit/>
          </a:bodyPr>
          <a:lstStyle/>
          <a:p>
            <a:pPr>
              <a:lnSpc>
                <a:spcPts val="3359"/>
              </a:lnSpc>
            </a:pPr>
            <a:r>
              <a:rPr lang="en-US" sz="2400">
                <a:solidFill>
                  <a:srgbClr val="0E2C4B"/>
                </a:solidFill>
                <a:latin typeface="Muli Italics"/>
              </a:rPr>
              <a:t>“(Ingatlah) ketika Rabb-nya berfirman kepadanya (Ibrahim), ‘Berserahdirilah!’ Dia menjawab: ‘Aku berserah diri kepada Rabb seluruh alam.’” [Al-Baqarah/2: 131]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DAF6fzkXNLQ</dc:identifier>
  <dcterms:modified xsi:type="dcterms:W3CDTF">2011-08-01T06:04:30Z</dcterms:modified>
  <cp:revision>1</cp:revision>
  <dc:title>Aqidah Tauhid Part 10</dc:title>
</cp:coreProperties>
</file>