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24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8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2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8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9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7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6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1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8CB165-124C-4A82-95C8-4BACA4B5036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478E45-901E-4ED8-BDD8-3ABD671EC6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9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70C4-2310-4911-8B50-FCC09458F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60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TECHNOPRENEURSHIP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7124D-4F17-4906-980D-71543289B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SYAIFULLAH.SE.,</a:t>
            </a:r>
            <a:r>
              <a:rPr lang="en-US" b="1" dirty="0" err="1"/>
              <a:t>M.Sc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6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8E34-0C13-427B-8673-D9DAED1E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63189-79B0-4B75-8460-A1E77557B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 pertanyaan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 membantu menentukan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</a:t>
            </a:r>
            <a:r>
              <a:rPr lang="en-US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Segment, diantaranya: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227013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0855" algn="l"/>
              </a:tabLst>
            </a:pPr>
            <a:r>
              <a:rPr lang="en-US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U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ntuk siapa kita menciptakan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nilai?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727710" lvl="0" indent="-227013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0855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Siapa pelanggan yang paling penting? B2B vs B2C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>
              <a:lnSpc>
                <a:spcPts val="1015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0855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Dimanakah mereka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tinggal?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>
              <a:spcBef>
                <a:spcPts val="55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0855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Berapa usia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mereka?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727075" lvl="0" indent="-227013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0855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Bagaimana mereka berinteraksi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dengan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produk/jasa?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>
              <a:lnSpc>
                <a:spcPts val="1015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0855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yang menjadi kebutuhan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mereka?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>
              <a:spcBef>
                <a:spcPts val="55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0855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Berapa pengeluaran mereka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perbulan?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marR="0" indent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F431-63BF-4CEB-AF57-054FB9D0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770DC-2CFF-4AC7-AB93-1FFC02BA1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1800" b="1" spc="-25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VALUE</a:t>
            </a:r>
            <a:r>
              <a:rPr lang="id-ID" sz="1800" b="1" spc="5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</a:t>
            </a:r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PROPOSITIONS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Proposisi nilai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menggambarkan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bagaimana pelanggan dapat 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beralih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dari satu perusahaan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perusahaan lain melalui produk atau layanan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ditawarkan oleh perusahaan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berbeda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para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kompetitornya.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 tipe pada Value Propositions, antara lain: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Newness: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sebuah produk baru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diciptakan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belum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pernah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ada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sebelumnya dan memiliki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keunikan.</a:t>
            </a:r>
            <a:endParaRPr lang="en-US" sz="180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Performance: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bagaimana meningkatkan kinerja suatu produk atau layanan yang ditawarkan.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Customization: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bagaimana perusahaan dapat menyesuaikan produk atau jasa sesuai dengan kebutuhan pelanggannya agar mendapat nilai lebih.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Getting the Job Done: </a:t>
            </a:r>
            <a:r>
              <a:rPr lang="id-ID" sz="18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bagaimana produk atau jasa berfungsi membantu pelanggan untuk menyelesaikan pekerjaannya.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5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6EDE-7029-4D1F-A41D-CD3E3074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32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2F2FD-9859-4795-9691-9C5110AC0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1523"/>
          </a:xfrm>
        </p:spPr>
        <p:txBody>
          <a:bodyPr>
            <a:normAutofit fontScale="92500" lnSpcReduction="10000"/>
          </a:bodyPr>
          <a:lstStyle/>
          <a:p>
            <a:r>
              <a:rPr lang="id-ID" sz="1800" b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Design: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dengan memiliki desain yang menarik maka suatu produk akan memiliki nilai proposisi yang baik. Tetapi sebuah desain sangat sulit diukur karena setiap individu memiliki pendapat masing-masing. </a:t>
            </a:r>
            <a:endParaRPr lang="en-US" sz="1800" i="1" dirty="0">
              <a:solidFill>
                <a:srgbClr val="231F20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Brand: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pelanggan dapat menemukan nilai suatu produk dari merek yang telah dikenal masyarakat luas.</a:t>
            </a:r>
            <a:endParaRPr lang="en-US" sz="1800" i="1" dirty="0">
              <a:solidFill>
                <a:srgbClr val="231F20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Price: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bagaimana harga dapat ditentukan oleh pesaingnya dan menjadi dasar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dalam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menentukan</a:t>
            </a:r>
            <a:r>
              <a:rPr lang="id-ID" sz="1800" i="1" spc="-7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harga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produk</a:t>
            </a:r>
            <a:r>
              <a:rPr lang="id-ID" sz="1800" i="1" spc="-7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ditawarkan. Dalam hal ini, pelanggan dapat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menjadi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sensitif terhadap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harga.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Cost Reduction: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bagaimana sebuah nilai didapat dari biaya yang dikeluarkan oleh pelanggan dalam membeli produk atau jasa dapat dikurangi.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Risk Reduction: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resiko yang ditimbulkan oleh produk yang ditawarkan kepada pelanggan sangat kecil. Dapat diartikan bahwa produk yang ditawarkan memiliki garansi jika terjadi kerusakan.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Accessibility: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produk yang ditawarkan dapat dengan mudah digunakan atau dapat diakses oleh semua orang.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Convenient/Usability:	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bagaimana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sebuah produk dapat memenuhi keinginan atau kebutuhan pelanggan dan pelanggan tersebut merasa nyaman akan kehadiran produk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tersebut.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2938-3A1A-47DC-B431-6845ABD6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632F9-6B6A-43E1-9528-35FE05599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 pertanyaan yang dapat membantu menentukan Value Propositions, diantaranya: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227013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5355" algn="l"/>
              </a:tabLst>
            </a:pP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value yang akan ditawarkan kepada pelanggan?</a:t>
            </a:r>
            <a:endParaRPr lang="en-US" sz="1800" spc="-7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5355" algn="l"/>
              </a:tabLst>
            </a:pP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masalah pelanggan yang bisa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kita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atasi?</a:t>
            </a:r>
            <a:endParaRPr lang="en-US" sz="1800" spc="-7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5355" algn="l"/>
              </a:tabLst>
            </a:pP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keunggulan kompetetif perusahaan kita?</a:t>
            </a:r>
            <a:endParaRPr lang="en-US" sz="1800" spc="-7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5355" algn="l"/>
              </a:tabLst>
            </a:pP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Kebutuhan pelanggan yang mana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bisa kita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puaskan?</a:t>
            </a:r>
            <a:endParaRPr lang="en-US" sz="1800" spc="-7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5355" algn="l"/>
              </a:tabLst>
            </a:pP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bundel produk/jasa yang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kita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tawarkan kepada setiap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segmen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pelanggan?</a:t>
            </a:r>
            <a:endParaRPr lang="en-US" sz="1800" spc="-7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1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6FCB-7A9D-41F4-B0FD-EF82FA1A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F7649-603F-4660-96E4-5F3EFA4D4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CHANNELS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 menggambarkan sebuah perusahaan dapat menjalin komunikasi dengan pelanggannya dalam menyampaikan proposisi nilai.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Fungsi Channel antara lain: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7663" marR="704850" lvl="0" indent="-231775" algn="just">
              <a:lnSpc>
                <a:spcPct val="105000"/>
              </a:lnSpc>
              <a:spcBef>
                <a:spcPts val="55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347663" algn="l"/>
                <a:tab pos="465138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Meningkatkan kesadaran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kepada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 atas produk atau jasa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ditawarkan oleh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perusahaan.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7663" marR="704850" lvl="0" indent="-231775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347663" algn="l"/>
                <a:tab pos="465138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Membantu</a:t>
            </a:r>
            <a:r>
              <a:rPr lang="en-US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</a:t>
            </a:r>
            <a:r>
              <a:rPr lang="en-US" sz="1800" i="1" spc="-5" dirty="0">
                <a:solidFill>
                  <a:srgbClr val="231F2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dalam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mengevaluasi</a:t>
            </a:r>
            <a:r>
              <a:rPr lang="en-US" sz="1800" i="1" spc="-5" dirty="0">
                <a:solidFill>
                  <a:srgbClr val="231F2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proposisi</a:t>
            </a:r>
            <a:r>
              <a:rPr lang="en-US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nilai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perusahaan.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7663" marR="0" lvl="0" indent="-231775" algn="just">
              <a:lnSpc>
                <a:spcPts val="101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347663" algn="l"/>
                <a:tab pos="465138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Memungkinkan pelanggan</a:t>
            </a:r>
            <a:r>
              <a:rPr lang="id-ID" sz="1800" i="1" spc="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membeli</a:t>
            </a:r>
            <a:r>
              <a:rPr lang="en-US" sz="1800" spc="-5" dirty="0">
                <a:latin typeface="Verdana" panose="020B060403050404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produk atau jasa yang lebih spesifik.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7663" marR="704850" lvl="0" indent="-231775" algn="just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347663" algn="l"/>
                <a:tab pos="465138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Memberikan proposisi nilai perusahaan kepada pelanggan.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7663" marR="706120" lvl="0" indent="-231775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347663" algn="l"/>
                <a:tab pos="465138" algn="l"/>
              </a:tabLst>
            </a:pP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Memberikan layanan pendukung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pasca 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pembelian kepada pelanggan.dengan kebiasaan pelanggan?</a:t>
            </a:r>
            <a:endParaRPr lang="en-US" sz="1800" spc="-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2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9199-9DF4-4569-970E-13F564B5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440F-D270-4944-9034-17E7AB887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 dapat dikategorikan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lima tipe,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yaitu: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705485" lvl="0" indent="-227013">
              <a:lnSpc>
                <a:spcPct val="105000"/>
              </a:lnSpc>
              <a:spcBef>
                <a:spcPts val="65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b="1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Sales force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: penjualan dilakukan </a:t>
            </a:r>
            <a:r>
              <a:rPr lang="id-ID" i="1" spc="-2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oleh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karyawan</a:t>
            </a:r>
            <a:endParaRPr lang="en-US" spc="-85" dirty="0">
              <a:effectLst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705485" lvl="0" indent="-227013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b="1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Web sales: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penjualan melalui </a:t>
            </a:r>
            <a:r>
              <a:rPr lang="id-ID" i="1" spc="-3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web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(toko</a:t>
            </a:r>
            <a:r>
              <a:rPr lang="id-ID" i="1" spc="-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online)</a:t>
            </a:r>
            <a:endParaRPr lang="en-US" spc="-85" dirty="0">
              <a:effectLst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705485" lvl="0" indent="-227013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b="1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Own stores: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penjualan melalui </a:t>
            </a:r>
            <a:r>
              <a:rPr lang="id-ID" i="1" spc="-2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toko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sendiri</a:t>
            </a:r>
            <a:endParaRPr lang="en-US" spc="-85" dirty="0">
              <a:effectLst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705485" lvl="0" indent="-227013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b="1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Partner</a:t>
            </a:r>
            <a:r>
              <a:rPr lang="id-ID" b="1" i="1" spc="-4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b="1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stores:</a:t>
            </a:r>
            <a:r>
              <a:rPr lang="id-ID" b="1" i="1" spc="-5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penjualan</a:t>
            </a:r>
            <a:r>
              <a:rPr lang="id-ID" i="1" spc="-4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melalui</a:t>
            </a:r>
            <a:r>
              <a:rPr lang="id-ID" i="1" spc="-4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i="1" spc="-2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toko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partner/mitra</a:t>
            </a:r>
            <a:r>
              <a:rPr lang="id-ID" i="1" spc="-10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kerja</a:t>
            </a:r>
            <a:endParaRPr lang="en-US" spc="-85" dirty="0">
              <a:effectLst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>
              <a:lnSpc>
                <a:spcPts val="1015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b="1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Wholesaler: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penjualan melalui</a:t>
            </a:r>
            <a:r>
              <a:rPr lang="id-ID" i="1" spc="-2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i="1" spc="-85" dirty="0">
                <a:solidFill>
                  <a:srgbClr val="231F20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grosir</a:t>
            </a:r>
            <a:endParaRPr lang="en-US" spc="-85" dirty="0">
              <a:effectLst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9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35D3-7267-4147-86BE-B8C8633C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1CE9-BB23-42F5-8AC9-0C4628C0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pertanyaan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membantu menentukan </a:t>
            </a:r>
            <a:r>
              <a:rPr lang="id-ID" sz="1800" spc="-1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tipeChannel,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diantaranya: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704850" lvl="0" indent="-227013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Melalui channels mana kita dapat menjangkau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>
              <a:lnSpc>
                <a:spcPts val="1015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Bagaimana kita meraih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705485" lvl="0" indent="-227013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Bagaimana channels ini 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terintergrasi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dengan yang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lainnya?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704850" lvl="0" indent="-227013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Channels mana yang bekerja paling baik?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>
              <a:lnSpc>
                <a:spcPts val="1015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Channels mana yang paling</a:t>
            </a:r>
            <a:r>
              <a:rPr lang="id-ID" sz="1800" i="1" spc="4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efisien</a:t>
            </a:r>
            <a:r>
              <a:rPr lang="en-US" sz="1800" spc="-15" dirty="0">
                <a:latin typeface="Verdana" panose="020B060403050404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dalam pembiayaan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705485" lvl="0" indent="-227013">
              <a:lnSpc>
                <a:spcPct val="105000"/>
              </a:lnSpc>
              <a:spcBef>
                <a:spcPts val="55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Bagaimana kita mengintegrasikan</a:t>
            </a:r>
            <a:r>
              <a:rPr lang="id-ID" sz="1800" i="1" spc="-14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value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dengan kebiasaan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D36F-602C-4F45-8BC8-19BBD237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55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D8A6-407E-47CF-80D2-E6FBBFE7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364343"/>
            <a:ext cx="10310949" cy="5207053"/>
          </a:xfrm>
        </p:spPr>
        <p:txBody>
          <a:bodyPr>
            <a:normAutofit/>
          </a:bodyPr>
          <a:lstStyle/>
          <a:p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CUSTOMER</a:t>
            </a:r>
            <a:r>
              <a:rPr lang="id-ID" sz="1800" b="1" spc="-5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</a:t>
            </a:r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RELATIONSHIP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Hubungan dengan pelanggan hendaknya dibangun sesuai dengan customer segment.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Relationship dibagi menjadi enam tipe, yaitu: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Personal Assistant,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komunikasi yang terjadi antara pelangan dan petugas pelayanan agar pelanggan mendapat bantuan selama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proses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penjualan.</a:t>
            </a:r>
            <a:endParaRPr lang="en-US" sz="1800" i="1" spc="-25" dirty="0">
              <a:solidFill>
                <a:srgbClr val="231F20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Dedicated Personal  Assistant,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seseorang yang khusus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melayani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 secara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individu.</a:t>
            </a:r>
            <a:endParaRPr lang="en-US" sz="1800" spc="-2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Self Service,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pelanggan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tidak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berhubungan langsung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dengan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perusahaan tetapi perusahaan menyediakan sarana yang diperlukan oleh pelanggan dalam membantu dirinya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sendiri.</a:t>
            </a:r>
            <a:endParaRPr lang="en-US" sz="1800" spc="-2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Automated Service,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hubungan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menggabungkan proses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layanan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mandiri dan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otomatis.</a:t>
            </a:r>
            <a:endParaRPr lang="en-US" sz="1800" spc="-2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Communities,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perusahaan membangun hubungan antar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sesame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anggota dengan membentuk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sebuah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komunitas untuk saling bertukar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pikiran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dalam mengetahui keinginan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para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pelanggannya.</a:t>
            </a:r>
            <a:endParaRPr lang="en-US" sz="1800" spc="-2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Co-creation,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membangun</a:t>
            </a:r>
            <a:r>
              <a:rPr lang="id-ID" sz="1800" i="1" spc="-1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sebuah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hubungan dengan konsumen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untuk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menciptakan sebuah proposisi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nilai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baru.</a:t>
            </a:r>
            <a:endParaRPr lang="en-US" sz="1800" spc="-2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spc="-2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5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3616-BA5A-4983-90CB-27F7CCE6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1D191-4F9D-4873-A27D-FC6B11D27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 pertanyaan </a:t>
            </a:r>
            <a:r>
              <a:rPr lang="id-ID" sz="1800" spc="-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 membantu menentukan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Relationship,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diantaranya: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Bagaimana  tipe  relationship 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akan kita bangun dan buat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terhadap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pelanggan?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Manakah tipe relationship yang telah dijalankan?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Seberapa mahal?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Bagaimana relationship terintegrasi dengan keseluruhan model bisnis kita?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25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52FF-70E2-4FF2-95F0-0DDB603D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9D507-575F-4838-A022-D81671ED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REVENUE STREAMS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Arus pendapatan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menampilkan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keadaan keuangan perusahaan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diperoleh dari uang tunai dari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setiap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konsumen.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6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Sebuah</a:t>
            </a:r>
            <a:r>
              <a:rPr lang="id-ID" sz="18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</a:t>
            </a:r>
            <a:r>
              <a:rPr lang="id-ID" sz="1800" spc="-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 melibatkan dua tipe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revenue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streams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berbeda,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antara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lain: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58738"/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Transaction Revenues,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yaitu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transaksi yang diperoleh dari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sekali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pembayaran dari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pelanggan</a:t>
            </a:r>
            <a:endParaRPr lang="en-US" sz="1800" i="1" dirty="0">
              <a:solidFill>
                <a:srgbClr val="231F20"/>
              </a:solidFill>
              <a:effectLst/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4625" indent="-58738"/>
            <a:r>
              <a:rPr lang="id-ID" sz="1800" b="1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Recurring Revenues,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transaksi yang diperoleh dari pembayaranyang masih berkelanjutan untuk memberikan proposisi nilai kepada pelanggan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dan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menyediakan layanan customer support kepada pelanggan setelah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pembelian.</a:t>
            </a:r>
            <a:endParaRPr lang="en-US" sz="1800" spc="-10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2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0D95-43F2-4BE4-B08E-9D2AD03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88326"/>
            <a:ext cx="10058400" cy="1040674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0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Analisa Model</a:t>
            </a:r>
            <a:r>
              <a:rPr lang="id-ID" sz="4000" spc="-3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40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</a:t>
            </a:r>
            <a:b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7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B013-F31D-4B21-9A85-04E14ED35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7962D-9F18-457F-ABE7-D3E67336F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Revenue Streams terdapat beberapa tipe, yaitu: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Asset Sale,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perusahaan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menjual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asetnya untuk memperoleh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pendapatan.</a:t>
            </a:r>
            <a:endParaRPr lang="en-US" sz="1800" spc="-10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Usage Fee,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pendapatan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didapat dari berapa banyak pelanggan yang menggunakan produk atau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jasa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ditawarkan oleh perusahaan. Semakin banyak dan lama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produk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tersebut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digunakan,</a:t>
            </a:r>
            <a:r>
              <a:rPr lang="id-ID" sz="1800" i="1" spc="-7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maka</a:t>
            </a:r>
            <a:r>
              <a:rPr lang="id-ID" sz="1800" i="1" spc="-7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semakin</a:t>
            </a:r>
            <a:r>
              <a:rPr lang="id-ID" sz="1800" i="1" spc="-7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besar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biaya yang dikeluarkan oleh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pelanggan.</a:t>
            </a:r>
            <a:endParaRPr lang="en-US" sz="1800" spc="-10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Subscription Fee,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pendapatan yang diperoleh dari menjual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layanan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secara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terus-menerus.</a:t>
            </a:r>
            <a:endParaRPr lang="en-US" sz="1800" spc="-10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Lending/Renting/Leasing,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pendapatan yang diperoleh 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dengan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cara memberikan hak eksklusif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kepada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seseorang untuk menggunakan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aset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tersebut dalam periode tertentu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dan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selama penyewaan tersebut, dikenakan biaya sewa yang harus dibayarkan </a:t>
            </a:r>
            <a:r>
              <a:rPr lang="id-ID" sz="1800" i="1" spc="-3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ke</a:t>
            </a:r>
            <a:r>
              <a:rPr lang="id-ID" sz="1800" i="1" spc="14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pemilik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aset.</a:t>
            </a:r>
            <a:endParaRPr lang="en-US" sz="1800" spc="-10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2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8A9C-E107-492F-A7F0-EEA896CF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2CFC-D68A-44F2-B0E6-C3B3E3F9C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b="1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Licensing,        </a:t>
            </a:r>
            <a:r>
              <a:rPr lang="id-ID" sz="1800" b="1" i="1" spc="2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	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pendapatan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diperoleh dari pemberian </a:t>
            </a:r>
            <a:r>
              <a:rPr lang="id-ID" sz="1800" i="1" spc="-3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hak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intelektual dari perusahaan agar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orang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membeli lisensi tersebut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dapat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menggunakan perusahaan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mereka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dalam membuka usaha yang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sama.</a:t>
            </a:r>
            <a:endParaRPr lang="en-US" sz="1800" spc="-10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id-ID" sz="1800" b="1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Brokerages Fee,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pendapatan yang diperoleh dari layanan perantara dimana besar biaya diperoleh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dari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besarnya persentase yang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telah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disepakati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bersama.</a:t>
            </a:r>
            <a:endParaRPr lang="en-US" sz="1800" spc="-10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Advertising,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yaitu pendapatan yang diperoleh dari mengiklankan suatu produk, merek ataupun jasa.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36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77C4-8402-49F0-814F-5487FE48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6A97E-3B96-4AA7-9C99-299D83A90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 pertanyaan yang dapat membantu menentukan Revenue Stream, diantaranya: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marR="0" lvl="1" indent="0">
              <a:lnSpc>
                <a:spcPct val="105000"/>
              </a:lnSpc>
              <a:spcBef>
                <a:spcPts val="65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4720" algn="l"/>
                <a:tab pos="935355" algn="l"/>
              </a:tabLst>
            </a:pPr>
            <a:r>
              <a:rPr lang="id-ID" sz="1800" i="1" spc="-3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Untuk value apa pelanggan kita mau membayar?</a:t>
            </a:r>
            <a:endParaRPr lang="en-US" sz="1800" spc="-3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marR="635" lvl="1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4720" algn="l"/>
                <a:tab pos="935355" algn="l"/>
              </a:tabLst>
            </a:pPr>
            <a:r>
              <a:rPr lang="id-ID" sz="1800" i="1" spc="-3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Untuk apa mereka saat ini mau membayar?</a:t>
            </a:r>
            <a:endParaRPr lang="en-US" sz="1800" spc="-3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marR="0" lvl="1" indent="0">
              <a:lnSpc>
                <a:spcPts val="1015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4720" algn="l"/>
                <a:tab pos="935355" algn="l"/>
              </a:tabLst>
            </a:pPr>
            <a:r>
              <a:rPr lang="id-ID" sz="1800" i="1" spc="-3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Bagaimana mereka saat ini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3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membayar?</a:t>
            </a:r>
            <a:endParaRPr lang="en-US" sz="1800" spc="-3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marR="635" lvl="1" indent="0" algn="just">
              <a:lnSpc>
                <a:spcPct val="105000"/>
              </a:lnSpc>
              <a:spcBef>
                <a:spcPts val="5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5355" algn="l"/>
              </a:tabLst>
            </a:pPr>
            <a:r>
              <a:rPr lang="id-ID" sz="1800" i="1" spc="-3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Bagaimana mereka lebih suka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dalam </a:t>
            </a:r>
            <a:r>
              <a:rPr lang="id-ID" sz="1800" i="1" spc="-3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membayar?</a:t>
            </a:r>
            <a:endParaRPr lang="en-US" sz="1800" spc="-3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marR="0" lvl="1" indent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5355" algn="l"/>
              </a:tabLst>
            </a:pPr>
            <a:r>
              <a:rPr lang="id-ID" sz="1800" i="1" spc="-3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Seberapa banyak setiap revenue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stream </a:t>
            </a:r>
            <a:r>
              <a:rPr lang="id-ID" sz="1800" i="1" spc="-3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berkontribusi terhadap pendapatan keseluruhan?</a:t>
            </a:r>
            <a:endParaRPr lang="en-US" sz="1800" spc="-3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4297-160D-4AD4-A9BC-E9FDA5A8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865D-00AA-4476-B0B9-A8DA397B3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KEY</a:t>
            </a:r>
            <a:r>
              <a:rPr lang="id-ID" sz="1800" b="1" spc="20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</a:t>
            </a:r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RESOURCES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 merupakan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sangat penting yang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diperlukan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agar bisnis dapat berjalan dengan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baik. </a:t>
            </a:r>
            <a:endParaRPr lang="en-US" sz="1800" spc="-2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Setiap model bisnis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membutuhkan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sumber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daya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dikategorikan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empat tipe,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yaitu: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Physical Assets: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meliputi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gedung,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mesin, tanah,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kendaraan.</a:t>
            </a:r>
            <a:endParaRPr lang="en-US" sz="1800" spc="-6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Intellectual Resources: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meliputi </a:t>
            </a:r>
            <a:r>
              <a:rPr lang="id-ID" sz="1800" i="1" spc="-3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hak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intelektual, hak paten,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merek.</a:t>
            </a:r>
            <a:endParaRPr lang="en-US" sz="1800" spc="-6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Human Resources: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sumber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daya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manusia yang merupakan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bagian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penting</a:t>
            </a:r>
            <a:r>
              <a:rPr lang="id-ID" sz="1800" i="1" spc="-4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dalam</a:t>
            </a:r>
            <a:r>
              <a:rPr lang="id-ID" sz="1800" i="1" spc="-4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sebuah</a:t>
            </a:r>
            <a:r>
              <a:rPr lang="id-ID" sz="1800" i="1" spc="-4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perusahaan.</a:t>
            </a:r>
            <a:r>
              <a:rPr lang="id-ID" sz="1800" i="1" spc="-4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Pada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industry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kreatif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dan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padat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karya,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sumber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daya utamanya adalah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manusia.</a:t>
            </a:r>
            <a:endParaRPr lang="en-US" sz="1800" spc="-6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Financial Resources: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keuangan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mencerminkan kinerja dari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sebuah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perusahaan atau perputaran uang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terjadi dalam perusahaan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6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tersebut.</a:t>
            </a:r>
            <a:endParaRPr lang="en-US" sz="1800" spc="-6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8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4A5A-4E75-4331-AF74-48B8C572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7A1FA-11BD-4479-A78F-27510209D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</a:t>
            </a:r>
            <a:r>
              <a:rPr lang="id-ID" sz="1800" spc="-1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pertanyaan</a:t>
            </a:r>
            <a:r>
              <a:rPr lang="id-ID" sz="1800" spc="-1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membantu menentukan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diantaranya: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227013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5355" algn="l"/>
              </a:tabLst>
            </a:pP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sumberdaya kunci yang diperlukan untuk memenuhi value proposition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telah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ditetapkan?</a:t>
            </a:r>
            <a:endParaRPr lang="en-US" sz="1800" spc="-7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935355" algn="l"/>
              </a:tabLst>
            </a:pP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sumberdaya yang diperlukan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untuk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mendistribusikan melalui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channels?</a:t>
            </a:r>
            <a:endParaRPr lang="en-US" sz="1800" spc="-7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indent="-227013"/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sumberdaya yang diperlukan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untuk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membangun customer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7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relationship?</a:t>
            </a:r>
            <a:endParaRPr lang="en-US" sz="1800" spc="-7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indent="-227013"/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Apa sumberdaya yang diperlukan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untuk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mendapatkan pendapatan pada</a:t>
            </a:r>
            <a:r>
              <a:rPr lang="id-ID" sz="1800" i="1" spc="-1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revenue streams?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70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C466-A033-4E92-8DBF-3421C5A0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BBEE6-1C66-48E4-95D3-B5DDB1124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2837"/>
          </a:xfrm>
        </p:spPr>
        <p:txBody>
          <a:bodyPr>
            <a:normAutofit lnSpcReduction="10000"/>
          </a:bodyPr>
          <a:lstStyle/>
          <a:p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KEY</a:t>
            </a:r>
            <a:r>
              <a:rPr lang="id-ID" sz="1800" b="1" spc="5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</a:t>
            </a:r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ACTIVITIES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menggambarkan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aktifitas penting yang dilakukan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oleh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perusahaan agar bisnis yang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dilakukan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bekerja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baik.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spc="-95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dikategorikan menjadi tiga tipe,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antara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Production:	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aktivitas	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berhubungan dengan 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perancangan,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pembuatan dan pengiriman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produk.</a:t>
            </a:r>
            <a:endParaRPr lang="en-US" sz="180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Pemecahan masalah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aktivitas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berhubungan dengan masalah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timbul</a:t>
            </a:r>
            <a:r>
              <a:rPr lang="id-ID" sz="1800" i="1" spc="-5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dari</a:t>
            </a:r>
            <a:r>
              <a:rPr lang="id-ID" sz="1800" i="1" spc="-5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produk</a:t>
            </a:r>
            <a:r>
              <a:rPr lang="id-ID" sz="1800" i="1" spc="-4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tersebut.</a:t>
            </a:r>
            <a:r>
              <a:rPr lang="id-ID" sz="1800" i="1" spc="-5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Perusahaan harus mengatasi masalah yang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timbul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tidak hanya pada produk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tetapi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perusahaan juga harus dapat</a:t>
            </a:r>
            <a:r>
              <a:rPr lang="id-ID" sz="1800" i="1" spc="-13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memenuhi keinginan pelanggan agar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produk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mereka dapat diterima oleh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pelanggan.</a:t>
            </a:r>
            <a:endParaRPr lang="en-US" sz="180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Platform/Networks: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model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bisnis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aktivitas utamanya berhubungan dengan jaringan dan sebagian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besar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perusahaan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bergerak</a:t>
            </a:r>
            <a:r>
              <a:rPr lang="id-ID" sz="1800" i="1" spc="-1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</a:t>
            </a:r>
            <a:r>
              <a:rPr lang="id-ID" sz="1800" i="1" spc="-10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bidang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teknologi informasi.</a:t>
            </a:r>
            <a:endParaRPr lang="en-US" sz="180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9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0D42-E577-4404-BD7C-C226B7B7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A2F7-9A4F-448B-B191-48F65947B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pertanyaan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membantu menentukan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diantaranya: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115888">
              <a:buNone/>
            </a:pP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marR="704850" lvl="0" indent="115888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aktivitas kunci yang diperlukan untuk value propositions?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marR="704850" lvl="0" indent="115888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aktivitas kunci yang diperlukan untuk distribution channels?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marR="704850" lvl="0" indent="115888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aktivitas kunci yang diperlukan untuk customer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relationships?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marR="704850" lvl="0" indent="115888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220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aktivitas kunci yang diperlukan untuk revenue streams?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05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DD43-5E7B-491C-BCDA-62AD3417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D48AD-A32E-443B-B6C0-0BCCA2BD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KEY PARTNERSHIPS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Perusahaan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perlu</a:t>
            </a:r>
            <a:r>
              <a:rPr lang="id-ID" sz="1800" spc="-1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membentuk</a:t>
            </a:r>
            <a:r>
              <a:rPr lang="id-ID" sz="1800" spc="-16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kerjasama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id-ID" sz="1800" spc="-2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perusahaan/mitra</a:t>
            </a:r>
            <a:r>
              <a:rPr lang="id-ID" sz="1800" spc="-2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lainnya</a:t>
            </a:r>
            <a:r>
              <a:rPr lang="id-ID" sz="1800" spc="-2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tujuan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mengoptimalkan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bisnis, mengurangi  resiko   dan  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memiliki daya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saing yang tinggi dengan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kompetitornya.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Terdapat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tiga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tipe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Partnership,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antara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Optimization and economy</a:t>
            </a:r>
            <a:r>
              <a:rPr lang="id-ID" sz="1800" b="1" spc="1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id-ID" sz="1800" b="1" spc="2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b="1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endParaRPr lang="en-US" sz="1800" b="1" spc="-15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 yang paling</a:t>
            </a:r>
            <a:r>
              <a:rPr lang="id-ID" sz="1800" spc="2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mendasar</a:t>
            </a:r>
            <a:r>
              <a:rPr lang="id-ID" sz="1800" spc="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pada bentuk</a:t>
            </a:r>
            <a:r>
              <a:rPr lang="en-US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</a:t>
            </a:r>
            <a:r>
              <a:rPr lang="en-US" sz="18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en-US" sz="180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buyer-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supplier relationship</a:t>
            </a:r>
            <a:r>
              <a:rPr lang="id-ID" sz="1800" spc="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</a:t>
            </a:r>
            <a:r>
              <a:rPr lang="id-ID" sz="1800" spc="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didesain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untuk	mengoptimalkan</a:t>
            </a:r>
            <a:r>
              <a:rPr lang="en-US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alokasi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sumber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aktivitas</a:t>
            </a:r>
            <a:r>
              <a:rPr lang="en-US" sz="1800" b="1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15888" indent="0">
              <a:buNone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Optimization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economy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scale partnerships</a:t>
            </a:r>
            <a:r>
              <a:rPr lang="id-ID" sz="1800" spc="-1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biasanya</a:t>
            </a:r>
            <a:r>
              <a:rPr lang="id-ID" sz="1800" spc="-7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dibentuk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untuk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mengurangi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seringkali</a:t>
            </a:r>
            <a:r>
              <a:rPr lang="en-US" sz="1800" b="1" spc="-1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melibatkan pembagian infrastruktur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4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88C7-7E0C-426D-BAE6-50372416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789B-55F8-4527-AFCC-22A40F40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Reduction of risk and</a:t>
            </a:r>
            <a:r>
              <a:rPr lang="id-ID" sz="1800" b="1" spc="1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</a:t>
            </a:r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uncertainty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dapat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membantu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mengurangi resiko pada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lingkungan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kompetitif</a:t>
            </a:r>
            <a:r>
              <a:rPr lang="en-US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Kelompok tersebut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bekerja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sama untuk membawa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Blu-ray ini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pasaran,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namun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setiap anggota berkompetisi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id-ID" sz="1800" spc="27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penjualan produk Blu-ray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tersebut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secara</a:t>
            </a:r>
            <a:r>
              <a:rPr lang="id-ID" sz="1800" spc="-5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Acquisition of particular </a:t>
            </a:r>
            <a:r>
              <a:rPr lang="id-ID" sz="1800" b="1" spc="-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resources </a:t>
            </a:r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and</a:t>
            </a:r>
            <a:r>
              <a:rPr lang="id-ID" sz="1800" b="1" spc="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</a:t>
            </a:r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activities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 perusahaan memiliki semua resource atau melakukan semua aktivitasnya berdasarkan model bisnis perusahaan tersebut.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Sebaliknya, mereka memperluas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kemampuan mereka sendiri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</a:t>
            </a:r>
            <a:r>
              <a:rPr lang="id-ID" sz="1800" spc="-1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mengandalkan</a:t>
            </a:r>
            <a:r>
              <a:rPr lang="id-ID" sz="1800" spc="-1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perusahaan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 untuk menyediakan sebagian sumber</a:t>
            </a:r>
            <a:r>
              <a:rPr lang="id-ID" sz="1800" spc="-2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daya</a:t>
            </a:r>
            <a:r>
              <a:rPr lang="id-ID" sz="1800" spc="-2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</a:t>
            </a:r>
            <a:r>
              <a:rPr lang="id-ID" sz="1800" spc="-2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melakukan</a:t>
            </a:r>
            <a:r>
              <a:rPr lang="id-ID" sz="1800" spc="-2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tertentu. Partnership tersebut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dimotivasi oleh kebutuhan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memperoleh pengetahuan,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lisensi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atau akses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pelanggan.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78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55E0-4915-4DAD-88A9-D5FFFEBA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F864-1D56-4E0F-BF84-87982900F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pertanyaan</a:t>
            </a:r>
            <a:r>
              <a:rPr lang="id-ID" sz="1800" spc="-15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4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membantu menentukan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</a:t>
            </a:r>
            <a:r>
              <a:rPr lang="id-ID" sz="1800" spc="-24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diantaranya: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227013"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Siapa key partners kita?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0" lvl="0" indent="-227013">
              <a:spcBef>
                <a:spcPts val="55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Siapa key suppliers kita?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705485" lvl="0" indent="-227013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Mana key resources yang diperoleh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dari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mitra?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704850" lvl="0" indent="-227013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490855" algn="l"/>
                <a:tab pos="491490" algn="l"/>
              </a:tabLst>
            </a:pP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Mana key activities yang diperoleh dari mitra?</a:t>
            </a:r>
            <a:endParaRPr lang="en-US" sz="1800" spc="-1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9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4B6B-819F-43A8-8A2E-5928D711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7A222-6287-4FF2-AE5A-054E4FDA3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Dalam persaingan dunia usaha yang semakin tinggi saat ini, perusahaan ha- rus dapat mengembangkan dan menciptakan nilai-nilai baru atau inovasi untuk </a:t>
            </a:r>
            <a:r>
              <a:rPr lang="id-ID" sz="1800" i="1" spc="-15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dapat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bertahan dalam persaingan. Oleh karena itu, perusahaan perlu menyiapkan rencana bisnisnya dalam sebuah model</a:t>
            </a:r>
            <a:r>
              <a:rPr lang="id-ID" sz="1800" i="1" spc="-2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bisnis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08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45F4-00ED-4B65-9FB5-C359D6C7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75024-681E-40EC-A8F0-F4F5302FB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STRUCTURE</a:t>
            </a:r>
            <a:endParaRPr lang="en-US" sz="1800" b="1" dirty="0">
              <a:solidFill>
                <a:srgbClr val="885576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Structure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menggambarkan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semua biaya yang dibutuhkan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menjalankan suatu model bisnis.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Biaya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 diperhitungkan dengan baik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jika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aktivitas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utama,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sumber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daya</a:t>
            </a:r>
            <a:r>
              <a:rPr lang="id-ID" sz="1800" spc="-8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utama</a:t>
            </a:r>
            <a:r>
              <a:rPr lang="id-ID" sz="1800" spc="-8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kemitraan telah</a:t>
            </a:r>
            <a:r>
              <a:rPr lang="id-ID" sz="1800" spc="-13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ditentukan.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structure dapat dibedakan menjadi dua tipe, yaitu: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Cost  Driven 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  model  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bisnis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berfokus pada penekanan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biaya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serendah mungkin. Pendekatan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ini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bertujuan untuk mempertahankan struktur biaya agar lebih ramping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dan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menggunakan proposisi nilai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dengan </a:t>
            </a:r>
            <a:r>
              <a:rPr lang="id-ID" sz="1800" i="1" spc="-10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harga rendah.</a:t>
            </a:r>
            <a:endParaRPr lang="en-US" sz="1800" spc="-105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4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Value Driven </a:t>
            </a:r>
            <a:r>
              <a:rPr lang="id-ID" sz="1800" i="1" spc="-4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yaitu perusahaan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4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tidak terlalu mementingkan biaya</a:t>
            </a:r>
            <a:r>
              <a:rPr lang="id-ID" sz="1800" i="1" spc="-15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4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akan muncul ketika mendesain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sebuah </a:t>
            </a:r>
            <a:r>
              <a:rPr lang="id-ID" sz="1800" i="1" spc="-4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model bisnis dan lebih fokus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pada </a:t>
            </a:r>
            <a:r>
              <a:rPr lang="id-ID" sz="1800" i="1" spc="-4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penciptaan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4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nilai.</a:t>
            </a:r>
            <a:endParaRPr lang="en-US" sz="1800" spc="-4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99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D123-40D8-494C-BA97-657D7E01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ED0D-6390-43E8-9B9D-9F3C47ED9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	karakteristik	Cost	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antara</a:t>
            </a:r>
            <a:r>
              <a:rPr lang="id-ID" sz="18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lain: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Fixed Cost: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biaya tetap yang tidak berubah dan tidak terpengaruh pada penjualan yang dihasilkan.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</a:t>
            </a:r>
            <a:r>
              <a:rPr lang="id-ID" sz="1800" b="1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Cost:</a:t>
            </a:r>
            <a:r>
              <a:rPr lang="id-ID" sz="1800" b="1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biaya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berubah sesuai</a:t>
            </a:r>
            <a:r>
              <a:rPr lang="id-ID" sz="1800" spc="-1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barang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1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dihasilkan.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Economies Scale: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perusahaan dapat meminimalisasi biaya produksi karena memproduksi barang dalam jumlah besar.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d-ID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Economies of Scope: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keuanggulan 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biaya yang lebih murah saat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operasi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perusahaan</a:t>
            </a:r>
            <a:r>
              <a:rPr lang="id-ID" sz="1800" spc="-9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menjadi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lebih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besar</a:t>
            </a:r>
            <a:r>
              <a:rPr lang="id-ID" sz="1800" spc="-9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memperluas area industri baik di</a:t>
            </a:r>
            <a:r>
              <a:rPr lang="id-ID" sz="1800" spc="-2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maupun luar</a:t>
            </a:r>
            <a:r>
              <a:rPr lang="id-ID" sz="1800" spc="-1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negeri.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49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818DE-30F5-48BD-830A-1509C4B4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6742-6F11-4816-BD20-15C716313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Beberapa</a:t>
            </a:r>
            <a:r>
              <a:rPr lang="id-ID" sz="1800" spc="-2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pertanyaan</a:t>
            </a:r>
            <a:r>
              <a:rPr lang="id-ID" sz="1800" spc="-2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</a:t>
            </a:r>
            <a:r>
              <a:rPr lang="id-ID" sz="1800" spc="-2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</a:t>
            </a:r>
            <a:r>
              <a:rPr lang="id-ID" sz="1800" spc="-2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membantu menentukan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</a:t>
            </a:r>
            <a:r>
              <a:rPr lang="id-ID" sz="1800" spc="-1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Structure,</a:t>
            </a:r>
            <a:r>
              <a:rPr lang="id-ID" sz="1800" spc="-1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diantaranya: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3184525" lvl="0" indent="-227013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1119505" algn="l"/>
                <a:tab pos="1120140" algn="l"/>
              </a:tabLst>
            </a:pP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Apa biaya yang paling penting yang melekat dalam model bisnis kami?</a:t>
            </a:r>
            <a:endParaRPr lang="en-US" sz="1800" spc="-2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3185160" lvl="0" indent="-227013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1119505" algn="l"/>
                <a:tab pos="1120140" algn="l"/>
              </a:tabLst>
            </a:pP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Manakah key resource yang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paling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mahal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dibutuhkan?</a:t>
            </a:r>
            <a:endParaRPr lang="en-US" sz="1800" spc="-2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3184525" lvl="0" indent="-227013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Georgia" panose="02040502050405020303" pitchFamily="18" charset="0"/>
              <a:buChar char="•"/>
              <a:tabLst>
                <a:tab pos="1119505" algn="l"/>
                <a:tab pos="1120140" algn="l"/>
              </a:tabLst>
            </a:pP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Manakah key activities yang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paling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mahal</a:t>
            </a:r>
            <a:r>
              <a:rPr lang="id-ID" sz="1800" i="1" spc="-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dilakukan?</a:t>
            </a:r>
            <a:endParaRPr lang="en-US" sz="1800" spc="-2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26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A870-294E-4FB1-B823-71402D40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4A504-67B0-49D3-9800-F1D4B7451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C8057-4E4F-4E5E-B97D-B3BE59024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30090" r="26023" b="6242"/>
          <a:stretch/>
        </p:blipFill>
        <p:spPr>
          <a:xfrm>
            <a:off x="1097280" y="286604"/>
            <a:ext cx="10221884" cy="60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0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EE79-598A-48F0-84EA-272611EA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9AEC1-5880-47BD-AFDB-9D23F2195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09385-C92C-4793-94F9-EC6E38E21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8" t="30698" r="27841" b="14402"/>
          <a:stretch/>
        </p:blipFill>
        <p:spPr>
          <a:xfrm>
            <a:off x="1097280" y="286603"/>
            <a:ext cx="10058400" cy="59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90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8314-AED8-4152-A394-2DA9EB52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87980-88AA-4A3C-854B-F519301EE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05535-5A92-4E3F-88E6-664D65672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3" t="26903" r="29546" b="16549"/>
          <a:stretch/>
        </p:blipFill>
        <p:spPr>
          <a:xfrm>
            <a:off x="1097280" y="286604"/>
            <a:ext cx="10058400" cy="59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0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E9E-ED16-4268-B0CD-B065A053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ED9AF-A527-44F5-A6E3-4E9BFA954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</a:t>
            </a:r>
            <a:r>
              <a:rPr lang="id-ID" sz="1800" spc="-13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</a:t>
            </a:r>
            <a:r>
              <a:rPr lang="id-ID" sz="1800" spc="-13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</a:t>
            </a:r>
            <a:r>
              <a:rPr lang="id-ID" sz="1800" spc="-13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metode</a:t>
            </a:r>
            <a:r>
              <a:rPr lang="id-ID" sz="1800" spc="-13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melakukan bisnis dimana perusahaan akan mendapatkan pendapatan </a:t>
            </a:r>
            <a:r>
              <a:rPr lang="id-ID" sz="1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dapat bertahan. 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ini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menjelaskan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bagaimana perusahaan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menempatkan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posisinya dalam rantai nilai. 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banyak digunakan adalah </a:t>
            </a:r>
            <a:r>
              <a:rPr lang="id-ID" sz="1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Canvas/Model Bisnis</a:t>
            </a:r>
            <a:r>
              <a:rPr lang="id-ID" sz="1800" spc="-18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3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DD19-738E-4B40-88DF-1D3AA076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Model Canvas </a:t>
            </a:r>
            <a:r>
              <a:rPr lang="id-ID" sz="4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(BMC)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2EACF-C9A4-4F20-BECC-2E4E4A45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Model Canvas </a:t>
            </a:r>
            <a:r>
              <a:rPr lang="id-ID" sz="1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(BMC)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adalahsuatu alat dalam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strategik dan kewirausahaan </a:t>
            </a:r>
            <a:r>
              <a:rPr lang="id-ID" sz="1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untuk</a:t>
            </a:r>
            <a:r>
              <a:rPr lang="id-ID" sz="1800" spc="27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menjelaskan, mendesain, menantang, menciptakan, poros dalam suatu </a:t>
            </a:r>
            <a:r>
              <a:rPr lang="id-ID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bisnis.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bisnis kanvas pertama </a:t>
            </a:r>
            <a:r>
              <a:rPr lang="id-ID" sz="1800" spc="-3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kali</a:t>
            </a:r>
            <a:r>
              <a:rPr lang="en-US" sz="1800" spc="-3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dikenalkan oleh Osterwalder dan </a:t>
            </a:r>
            <a:r>
              <a:rPr lang="id-ID" sz="1800" spc="-2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Pigneur. 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8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81D2-317C-4B8A-8471-B254A9846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908E7-D1D2-48F6-92B8-963B5A56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718B1-2822-4CBB-8D38-6609DA8CD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6" t="25322" r="27619" b="15983"/>
          <a:stretch/>
        </p:blipFill>
        <p:spPr>
          <a:xfrm>
            <a:off x="1097280" y="174171"/>
            <a:ext cx="10058400" cy="55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7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9085-A8C7-4295-9AD7-3FFEFDAE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Kanvas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CEBB4-2687-4DE1-99F2-FFBBA54DE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Osterwalder dan Pigneur membuat sebuah pendekatan model bisnis kanvas yaitu “The 9 Building Blocks” (9 komponen) agar memudahkan para pebisnis untuk membangun dan mengembangkan bisnis mereka. The 9 Building Blocks terdiri dari: Customer Segments, Value Propositions, Customer Relationship, Channels, Revenue Stream, Key Resources, Key Activities, Key Partnership, dan Cost Structure.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8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E60C-067C-49DE-8B0F-0476FC50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CDF32-1BB3-4BEB-AFB3-B520857B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CUSTOMER</a:t>
            </a:r>
            <a:r>
              <a:rPr lang="id-ID" sz="1800" b="1" spc="25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 </a:t>
            </a:r>
            <a:r>
              <a:rPr lang="id-ID" sz="1800" b="1" dirty="0">
                <a:solidFill>
                  <a:srgbClr val="88557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Verdana" panose="020B0604030504040204" pitchFamily="34" charset="0"/>
              </a:rPr>
              <a:t>SEGMENTS</a:t>
            </a:r>
            <a:endParaRPr lang="en-US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Menurut Osterwalder &amp;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Pigneur,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pelanggan merupakan kunci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utama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 mendapatkan keuntungan,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tanpa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pelanggan maka sebuah perusahaan tidak dapat bertahan lama dalam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bisnis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yang mereka bangun. 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 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teori dari Ostewalder &amp;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Pigneur, 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membagi</a:t>
            </a:r>
            <a:r>
              <a:rPr lang="id-ID" sz="1800" spc="-1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id-ID" sz="1800" spc="-1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</a:t>
            </a:r>
            <a:r>
              <a:rPr lang="id-ID" sz="1800" spc="-1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pasar</a:t>
            </a:r>
            <a:r>
              <a:rPr lang="id-ID" sz="1800" spc="-1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spc="-1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kebutuhan, perilaku konsumen </a:t>
            </a:r>
            <a:r>
              <a:rPr lang="id-ID" sz="1800" spc="-2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yaitu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 kelas menengah atas </a:t>
            </a:r>
            <a:r>
              <a:rPr lang="id-ID" sz="1800" spc="-3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 kelas menengah</a:t>
            </a:r>
            <a:r>
              <a:rPr lang="id-ID" sz="1800" spc="-205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bawah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205F-2E91-4D5D-8D96-934AAEF1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D4402-F17F-4A67-9E29-776348711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	beberapa	tipe	dari	</a:t>
            </a:r>
            <a:r>
              <a:rPr lang="id-ID" sz="1800" spc="-2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segment</a:t>
            </a:r>
            <a:r>
              <a:rPr lang="id-ID" sz="1800" spc="-6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dirty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yaitu:</a:t>
            </a: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Mass market,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bisnis  model 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tidak membedakan segmen pelanggan. Mass market fokus pada penentuan segmentasi pasar, nilai proposisi,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kerja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sama, dan juga saluran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distribusi.</a:t>
            </a:r>
            <a:endParaRPr lang="en-US" sz="1800" spc="-9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Niche market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bisnis model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yang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memiliki target pasar yang </a:t>
            </a:r>
            <a:r>
              <a:rPr lang="id-ID" sz="1800" i="1" spc="-2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hanya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melayani segmen pelanggan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tertentu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atau lebih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sz="1800" i="1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spesifik</a:t>
            </a:r>
            <a:endParaRPr lang="en-US" sz="1800" i="1" dirty="0">
              <a:solidFill>
                <a:srgbClr val="231F2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5888" indent="0">
              <a:buNone/>
            </a:pPr>
            <a:r>
              <a:rPr lang="id-ID" sz="1800" b="1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Segmented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, bisnis model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membedakan kebutuhan dan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masalah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berbeda pada</a:t>
            </a:r>
            <a:r>
              <a:rPr lang="id-ID" sz="1800" i="1" spc="-1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pelanggan.</a:t>
            </a:r>
            <a:endParaRPr lang="en-US" sz="1800" i="1" spc="-90" dirty="0">
              <a:solidFill>
                <a:srgbClr val="231F20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15888" indent="0">
              <a:buNone/>
            </a:pPr>
            <a:r>
              <a:rPr lang="id-ID" sz="1800" b="1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Diversified,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bisnis model </a:t>
            </a:r>
            <a:r>
              <a:rPr lang="id-ID" sz="1800" i="1" spc="-2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yang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melayani dua atau lebih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dengan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kebutuhan yang berbeda dan 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saling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bergantung satu sama</a:t>
            </a:r>
            <a:r>
              <a:rPr lang="id-ID" sz="1800" i="1" spc="-15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id-ID" sz="1800" i="1" spc="-90" dirty="0">
                <a:solidFill>
                  <a:srgbClr val="231F20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lain.</a:t>
            </a:r>
            <a:endParaRPr lang="en-US" sz="1800" spc="-9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spc="-90" dirty="0">
              <a:effectLst/>
              <a:latin typeface="Verdana" panose="020B060403050404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endParaRPr lang="en-US" sz="1800" i="1" dirty="0">
              <a:solidFill>
                <a:srgbClr val="231F2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563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</TotalTime>
  <Words>2109</Words>
  <Application>Microsoft Office PowerPoint</Application>
  <PresentationFormat>Widescreen</PresentationFormat>
  <Paragraphs>172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Georgia</vt:lpstr>
      <vt:lpstr>Verdana</vt:lpstr>
      <vt:lpstr>Wingdings</vt:lpstr>
      <vt:lpstr>Retrospect</vt:lpstr>
      <vt:lpstr>TECHNOPRENEURSHIP</vt:lpstr>
      <vt:lpstr>Analisa Model Bisnis </vt:lpstr>
      <vt:lpstr>PowerPoint Presentation</vt:lpstr>
      <vt:lpstr>PowerPoint Presentation</vt:lpstr>
      <vt:lpstr>Business Model Canvas (BMC)</vt:lpstr>
      <vt:lpstr>PowerPoint Presentation</vt:lpstr>
      <vt:lpstr>Komponen Model Bisnis Kanvas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TECHNOPRENEURSHIP</dc:title>
  <dc:creator>syaifullah syaifullah</dc:creator>
  <cp:lastModifiedBy>syaifullah syaifullah</cp:lastModifiedBy>
  <cp:revision>8</cp:revision>
  <dcterms:created xsi:type="dcterms:W3CDTF">2021-03-05T14:00:21Z</dcterms:created>
  <dcterms:modified xsi:type="dcterms:W3CDTF">2021-03-05T15:07:19Z</dcterms:modified>
</cp:coreProperties>
</file>